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</p:sldMasterIdLst>
  <p:notesMasterIdLst>
    <p:notesMasterId r:id="rId23"/>
  </p:notesMasterIdLst>
  <p:handoutMasterIdLst>
    <p:handoutMasterId r:id="rId24"/>
  </p:handoutMasterIdLst>
  <p:sldIdLst>
    <p:sldId id="339" r:id="rId2"/>
    <p:sldId id="352" r:id="rId3"/>
    <p:sldId id="1357" r:id="rId4"/>
    <p:sldId id="367" r:id="rId5"/>
    <p:sldId id="342" r:id="rId6"/>
    <p:sldId id="353" r:id="rId7"/>
    <p:sldId id="1355" r:id="rId8"/>
    <p:sldId id="354" r:id="rId9"/>
    <p:sldId id="301" r:id="rId10"/>
    <p:sldId id="356" r:id="rId11"/>
    <p:sldId id="363" r:id="rId12"/>
    <p:sldId id="360" r:id="rId13"/>
    <p:sldId id="361" r:id="rId14"/>
    <p:sldId id="1356" r:id="rId15"/>
    <p:sldId id="368" r:id="rId16"/>
    <p:sldId id="364" r:id="rId17"/>
    <p:sldId id="347" r:id="rId18"/>
    <p:sldId id="357" r:id="rId19"/>
    <p:sldId id="350" r:id="rId20"/>
    <p:sldId id="365" r:id="rId21"/>
    <p:sldId id="366" r:id="rId22"/>
  </p:sldIdLst>
  <p:sldSz cx="9144000" cy="6858000" type="screen4x3"/>
  <p:notesSz cx="6946900" cy="9220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5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4">
          <p15:clr>
            <a:srgbClr val="A4A3A4"/>
          </p15:clr>
        </p15:guide>
        <p15:guide id="2" pos="218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32FF"/>
    <a:srgbClr val="FF40FF"/>
    <a:srgbClr val="0096FF"/>
    <a:srgbClr val="76D6FF"/>
    <a:srgbClr val="0080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45" autoAdjust="0"/>
    <p:restoredTop sz="95510" autoAdjust="0"/>
  </p:normalViewPr>
  <p:slideViewPr>
    <p:cSldViewPr>
      <p:cViewPr varScale="1">
        <p:scale>
          <a:sx n="118" d="100"/>
          <a:sy n="118" d="100"/>
        </p:scale>
        <p:origin x="1488" y="192"/>
      </p:cViewPr>
      <p:guideLst>
        <p:guide orient="horz" pos="105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92" d="100"/>
          <a:sy n="92" d="100"/>
        </p:scale>
        <p:origin x="-3536" y="-120"/>
      </p:cViewPr>
      <p:guideLst>
        <p:guide orient="horz" pos="2904"/>
        <p:guide pos="218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9900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5413" y="0"/>
            <a:ext cx="3009900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CBF55C-AF5C-4511-9330-27207AA71B16}" type="datetimeFigureOut">
              <a:rPr lang="en-US" smtClean="0"/>
              <a:pPr/>
              <a:t>9/9/20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8238"/>
            <a:ext cx="3009900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5413" y="8758238"/>
            <a:ext cx="3009900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A1B71C-D73F-4E62-A425-7D68AAB589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971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4969" y="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0A8A3B2C-632B-4BE5-B2DC-FA4EE7349A57}" type="datetimeFigureOut">
              <a:rPr lang="en-US" smtClean="0"/>
              <a:pPr/>
              <a:t>9/9/20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4690" y="4379595"/>
            <a:ext cx="5557520" cy="4149090"/>
          </a:xfrm>
          <a:prstGeom prst="rect">
            <a:avLst/>
          </a:prstGeom>
        </p:spPr>
        <p:txBody>
          <a:bodyPr vert="horz" lIns="92382" tIns="46191" rIns="92382" bIns="4619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4969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4A4927E0-19F5-46EF-B989-87B197D58E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1727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0700"/>
            <a:ext cx="9096201" cy="58816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362200" y="6629400"/>
            <a:ext cx="4800600" cy="228600"/>
          </a:xfrm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RHIC PAC September 2020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01AD43-7665-4F46-BEFA-8DECD816088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362200" y="6629400"/>
            <a:ext cx="4953000" cy="228600"/>
          </a:xfrm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RHIC PAC September 2020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rgbClr val="0432FF"/>
                </a:solidFill>
              </a:defRPr>
            </a:lvl1pPr>
          </a:lstStyle>
          <a:p>
            <a:fld id="{DB01AD43-7665-4F46-BEFA-8DECD8160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808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362200" y="6629400"/>
            <a:ext cx="4876800" cy="304800"/>
          </a:xfrm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RHIC PAC September 2020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rgbClr val="0432FF"/>
                </a:solidFill>
              </a:defRPr>
            </a:lvl1pPr>
          </a:lstStyle>
          <a:p>
            <a:fld id="{DB01AD43-7665-4F46-BEFA-8DECD81608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9664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283"/>
            <a:ext cx="9144000" cy="584669"/>
          </a:xfrm>
        </p:spPr>
        <p:txBody>
          <a:bodyPr>
            <a:normAutofit/>
          </a:bodyPr>
          <a:lstStyle>
            <a:lvl1pPr algn="r">
              <a:defRPr sz="2800" b="1" i="1"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F14D44D-CCE6-9649-A20F-3A57D51B59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86600" y="6581935"/>
            <a:ext cx="2057400" cy="260515"/>
          </a:xfrm>
        </p:spPr>
        <p:txBody>
          <a:bodyPr/>
          <a:lstStyle>
            <a:lvl1pPr algn="r">
              <a:defRPr sz="1000">
                <a:latin typeface="Comic Sans MS"/>
                <a:cs typeface="Comic Sans MS"/>
              </a:defRPr>
            </a:lvl1pPr>
          </a:lstStyle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73DE20D-7521-C048-99DE-9A7F0C0AB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592568"/>
            <a:ext cx="3086100" cy="260514"/>
          </a:xfrm>
        </p:spPr>
        <p:txBody>
          <a:bodyPr/>
          <a:lstStyle>
            <a:lvl1pPr>
              <a:defRPr sz="1000">
                <a:latin typeface="Comic Sans MS"/>
                <a:cs typeface="Comic Sans MS"/>
              </a:defRPr>
            </a:lvl1pPr>
          </a:lstStyle>
          <a:p>
            <a:r>
              <a:rPr lang="en-US"/>
              <a:t>RHIC S&amp;T Review 2019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5D4C779-986B-3B4D-8FBC-DBBC56204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92567"/>
            <a:ext cx="2057400" cy="260515"/>
          </a:xfrm>
        </p:spPr>
        <p:txBody>
          <a:bodyPr/>
          <a:lstStyle>
            <a:lvl1pPr algn="l">
              <a:defRPr sz="1000">
                <a:latin typeface="Comic Sans MS"/>
                <a:cs typeface="Comic Sans MS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89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64694" y="0"/>
            <a:ext cx="7379305" cy="47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888" y="600700"/>
            <a:ext cx="9096201" cy="5881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62200" y="6629400"/>
            <a:ext cx="4419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432FF"/>
                </a:solidFill>
                <a:latin typeface="Times New Roman" panose="02020603050405020304" pitchFamily="18" charset="0"/>
                <a:ea typeface="宋体" pitchFamily="-65" charset="-122"/>
                <a:cs typeface="Times New Roman" panose="02020603050405020304" pitchFamily="18" charset="0"/>
              </a:defRPr>
            </a:lvl1pPr>
          </a:lstStyle>
          <a:p>
            <a:r>
              <a:rPr lang="en-US"/>
              <a:t>RHIC PAC September 2020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629400"/>
            <a:ext cx="1066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432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fld id="{DB01AD43-7665-4F46-BEFA-8DECD816088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0" y="457200"/>
            <a:ext cx="9116180" cy="91440"/>
          </a:xfrm>
          <a:prstGeom prst="rect">
            <a:avLst/>
          </a:prstGeom>
          <a:gradFill flip="none" rotWithShape="1">
            <a:gsLst>
              <a:gs pos="0">
                <a:srgbClr val="76D6FF"/>
              </a:gs>
              <a:gs pos="48000">
                <a:srgbClr val="0096FF"/>
              </a:gs>
              <a:gs pos="100000">
                <a:srgbClr val="0432FF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  <a:latin typeface="Arial" pitchFamily="-65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01E848-C25A-8F43-967C-996A128326CC}"/>
              </a:ext>
            </a:extLst>
          </p:cNvPr>
          <p:cNvSpPr/>
          <p:nvPr userDrawn="1"/>
        </p:nvSpPr>
        <p:spPr bwMode="auto">
          <a:xfrm flipV="1">
            <a:off x="13910" y="6553199"/>
            <a:ext cx="9116180" cy="45719"/>
          </a:xfrm>
          <a:prstGeom prst="rect">
            <a:avLst/>
          </a:prstGeom>
          <a:gradFill flip="none" rotWithShape="1">
            <a:gsLst>
              <a:gs pos="0">
                <a:srgbClr val="76D6FF"/>
              </a:gs>
              <a:gs pos="48000">
                <a:srgbClr val="0096FF"/>
              </a:gs>
              <a:gs pos="100000">
                <a:srgbClr val="0432FF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  <a:latin typeface="Arial" pitchFamily="-65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424DB9-41F2-FB4D-9646-63A93D9B5ED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3199"/>
            <a:ext cx="1155594" cy="3048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7" r:id="rId2"/>
    <p:sldLayoutId id="2147483694" r:id="rId3"/>
    <p:sldLayoutId id="2147483696" r:id="rId4"/>
    <p:sldLayoutId id="2147483698" r:id="rId5"/>
  </p:sldLayoutIdLst>
  <p:hf hd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0432FF"/>
          </a:solidFill>
          <a:latin typeface="Times New Roman" panose="02020603050405020304" pitchFamily="18" charset="0"/>
          <a:ea typeface="ＭＳ Ｐゴシック" pitchFamily="-65" charset="-128"/>
          <a:cs typeface="Times New Roman" panose="02020603050405020304" pitchFamily="18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800000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800000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800000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800000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800000"/>
          </a:solidFill>
          <a:latin typeface="Arial" pitchFamily="-65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800000"/>
          </a:solidFill>
          <a:latin typeface="Arial" pitchFamily="-65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800000"/>
          </a:solidFill>
          <a:latin typeface="Arial" pitchFamily="-65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800000"/>
          </a:solidFill>
          <a:latin typeface="Arial" pitchFamily="-65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432FF"/>
        </a:buClr>
        <a:buFont typeface="Wingdings" pitchFamily="2" charset="2"/>
        <a:buChar char="q"/>
        <a:defRPr sz="2000">
          <a:solidFill>
            <a:schemeClr val="tx1"/>
          </a:solidFill>
          <a:latin typeface="Times New Roman" panose="02020603050405020304" pitchFamily="18" charset="0"/>
          <a:ea typeface="ＭＳ Ｐゴシック" pitchFamily="-65" charset="-128"/>
          <a:cs typeface="Times New Roman" panose="02020603050405020304" pitchFamily="18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432FF"/>
        </a:buClr>
        <a:buFont typeface="Wingdings" pitchFamily="2" charset="2"/>
        <a:buChar char="Ø"/>
        <a:defRPr sz="1800">
          <a:solidFill>
            <a:schemeClr val="tx1"/>
          </a:solidFill>
          <a:latin typeface="Times New Roman" panose="02020603050405020304" pitchFamily="18" charset="0"/>
          <a:ea typeface="ＭＳ Ｐゴシック" pitchFamily="-65" charset="-128"/>
          <a:cs typeface="Times New Roman" panose="02020603050405020304" pitchFamily="18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432FF"/>
        </a:buClr>
        <a:buChar char="•"/>
        <a:defRPr sz="1600">
          <a:solidFill>
            <a:schemeClr val="tx1"/>
          </a:solidFill>
          <a:latin typeface="Times New Roman" panose="02020603050405020304" pitchFamily="18" charset="0"/>
          <a:ea typeface="ＭＳ Ｐゴシック" pitchFamily="-65" charset="-128"/>
          <a:cs typeface="Times New Roman" panose="02020603050405020304" pitchFamily="18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432FF"/>
        </a:buClr>
        <a:buChar char="–"/>
        <a:defRPr sz="1400">
          <a:solidFill>
            <a:schemeClr val="tx1"/>
          </a:solidFill>
          <a:latin typeface="Times New Roman" panose="02020603050405020304" pitchFamily="18" charset="0"/>
          <a:ea typeface="ＭＳ Ｐゴシック" pitchFamily="-65" charset="-128"/>
          <a:cs typeface="Times New Roman" panose="02020603050405020304" pitchFamily="18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432FF"/>
        </a:buClr>
        <a:buChar char="»"/>
        <a:defRPr sz="1400">
          <a:solidFill>
            <a:schemeClr val="tx1"/>
          </a:solidFill>
          <a:latin typeface="Times New Roman" panose="02020603050405020304" pitchFamily="18" charset="0"/>
          <a:ea typeface="ＭＳ Ｐゴシック" pitchFamily="-65" charset="-128"/>
          <a:cs typeface="Times New Roman" panose="02020603050405020304" pitchFamily="18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tiff"/><Relationship Id="rId3" Type="http://schemas.openxmlformats.org/officeDocument/2006/relationships/image" Target="../media/image16.tiff"/><Relationship Id="rId7" Type="http://schemas.openxmlformats.org/officeDocument/2006/relationships/image" Target="../media/image20.tiff"/><Relationship Id="rId12" Type="http://schemas.openxmlformats.org/officeDocument/2006/relationships/image" Target="../media/image25.tiff"/><Relationship Id="rId17" Type="http://schemas.openxmlformats.org/officeDocument/2006/relationships/image" Target="../media/image30.tiff"/><Relationship Id="rId2" Type="http://schemas.openxmlformats.org/officeDocument/2006/relationships/image" Target="../media/image15.tiff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tiff"/><Relationship Id="rId15" Type="http://schemas.openxmlformats.org/officeDocument/2006/relationships/image" Target="../media/image28.png"/><Relationship Id="rId10" Type="http://schemas.openxmlformats.org/officeDocument/2006/relationships/image" Target="../media/image23.tiff"/><Relationship Id="rId4" Type="http://schemas.openxmlformats.org/officeDocument/2006/relationships/image" Target="../media/image17.png"/><Relationship Id="rId9" Type="http://schemas.openxmlformats.org/officeDocument/2006/relationships/image" Target="../media/image22.tiff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AA4DDA-5B10-ED4F-B7BF-C5143B3D4458}"/>
              </a:ext>
            </a:extLst>
          </p:cNvPr>
          <p:cNvSpPr txBox="1"/>
          <p:nvPr/>
        </p:nvSpPr>
        <p:spPr>
          <a:xfrm>
            <a:off x="5105400" y="855791"/>
            <a:ext cx="3991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BNL NPP 2020 PAC Meeting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1A1799-8F49-E14E-8F3C-2C5211947C94}"/>
              </a:ext>
            </a:extLst>
          </p:cNvPr>
          <p:cNvSpPr txBox="1"/>
          <p:nvPr/>
        </p:nvSpPr>
        <p:spPr>
          <a:xfrm>
            <a:off x="6897231" y="4038600"/>
            <a:ext cx="22467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E.C. </a:t>
            </a:r>
            <a:r>
              <a:rPr lang="en-US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Aschenauer</a:t>
            </a:r>
            <a:endParaRPr lang="en-US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September</a:t>
            </a:r>
            <a:r>
              <a:rPr lang="en-US" sz="18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r>
              <a:rPr lang="en-US" sz="1800" b="1" baseline="300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8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2020</a:t>
            </a:r>
          </a:p>
        </p:txBody>
      </p:sp>
      <p:pic>
        <p:nvPicPr>
          <p:cNvPr id="6" name="Picture 1" descr="page17image55242448">
            <a:extLst>
              <a:ext uri="{FF2B5EF4-FFF2-40B4-BE49-F238E27FC236}">
                <a16:creationId xmlns:a16="http://schemas.microsoft.com/office/drawing/2014/main" id="{274107CA-92E4-8445-81C2-518C43563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1" y="1745397"/>
            <a:ext cx="6379739" cy="358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2EF180-84C0-0D47-93AA-1E9AE0C19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127" y="5619571"/>
            <a:ext cx="3177873" cy="838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213A02-F3A4-3C48-94D1-DEFC3B026B68}"/>
              </a:ext>
            </a:extLst>
          </p:cNvPr>
          <p:cNvSpPr txBox="1"/>
          <p:nvPr/>
        </p:nvSpPr>
        <p:spPr>
          <a:xfrm>
            <a:off x="6019800" y="2444054"/>
            <a:ext cx="32772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Overview of the STAR</a:t>
            </a:r>
          </a:p>
          <a:p>
            <a:pPr algn="ctr"/>
            <a:r>
              <a:rPr lang="en-US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forward Upgrade</a:t>
            </a:r>
          </a:p>
          <a:p>
            <a:pPr algn="ctr"/>
            <a:r>
              <a:rPr lang="en-US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</a:p>
        </p:txBody>
      </p:sp>
    </p:spTree>
    <p:extLst>
      <p:ext uri="{BB962C8B-B14F-4D97-AF65-F5344CB8AC3E}">
        <p14:creationId xmlns:p14="http://schemas.microsoft.com/office/powerpoint/2010/main" val="651250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1934A-2749-0441-B558-D57330E06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Sources and Remaining Procurements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71AA61-8D0D-CF42-9104-FA61E6C78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RHIC PAC September 2020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5BB0B3-604C-AC48-BE1F-4C4385296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9E2FAF-FE7A-D140-B927-FB1C407920A9}"/>
              </a:ext>
            </a:extLst>
          </p:cNvPr>
          <p:cNvSpPr txBox="1"/>
          <p:nvPr/>
        </p:nvSpPr>
        <p:spPr>
          <a:xfrm>
            <a:off x="0" y="457200"/>
            <a:ext cx="906779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0432FF"/>
              </a:buClr>
            </a:pPr>
            <a:r>
              <a:rPr lang="en-US" sz="2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Several different funding sources: </a:t>
            </a:r>
            <a:endParaRPr lang="en-US" sz="10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NSF MRI (Lead University IU) submitted to NSF January 2019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Calorimetry, Readout &amp; Trigger Electronics M&amp;S and large fraction of labor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received official notice of funding at 92% of request level ($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1.920077 M)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All procurements finalized and basically in hand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Remaining budget: ~$200k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Clr>
                <a:srgbClr val="0432FF"/>
              </a:buClr>
            </a:pP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Funding sources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sTGC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200150" lvl="2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Modules through Shandong University </a:t>
            </a:r>
          </a:p>
          <a:p>
            <a:pPr marL="1200150" lvl="2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Gas-System, Readout electronics, Infra- and Support structure by BNL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Remaining Procurements:</a:t>
            </a:r>
          </a:p>
          <a:p>
            <a:pPr marL="1200150" lvl="2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packaging of VMM chips ~$ 30k</a:t>
            </a:r>
          </a:p>
          <a:p>
            <a:pPr marL="1200150" lvl="2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support structures $50k</a:t>
            </a:r>
          </a:p>
          <a:p>
            <a:pPr lvl="1">
              <a:buClr>
                <a:srgbClr val="0432FF"/>
              </a:buClr>
            </a:pPr>
            <a:endParaRPr lang="en-US" sz="800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Silicon detector</a:t>
            </a:r>
          </a:p>
          <a:p>
            <a:pPr marL="1200150" lvl="2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Mechanical Structure: NCKU in Taiwan</a:t>
            </a:r>
          </a:p>
          <a:p>
            <a:pPr marL="1200150" lvl="2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Hybrid: Shandong University China</a:t>
            </a:r>
          </a:p>
          <a:p>
            <a:pPr marL="1200150" lvl="2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Si, Infra- and Support structure by BNL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Remaining Procurements:</a:t>
            </a:r>
          </a:p>
          <a:p>
            <a:pPr marL="1200150" lvl="2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FNAL contract amendment for production module assembly: $89k</a:t>
            </a:r>
          </a:p>
          <a:p>
            <a:pPr marL="1200150" lvl="2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support structures $50k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Remaining Budget at BNL: $340k              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509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0DF371F-A280-FC45-9CAD-2147EF20F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Info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60E4D9-31EB-C44C-B30C-7C2B12AC76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follow for all subsystems the successful STAR tradition of full system checks in situ including prototype module(s) + FEE + DAQ/Trigger </a:t>
            </a:r>
          </a:p>
          <a:p>
            <a:pPr lvl="1"/>
            <a:r>
              <a:rPr lang="en-US" dirty="0"/>
              <a:t>ECAL and HCAL during Run-19 </a:t>
            </a:r>
          </a:p>
          <a:p>
            <a:pPr lvl="1"/>
            <a:r>
              <a:rPr lang="en-US" dirty="0" err="1"/>
              <a:t>sTGC</a:t>
            </a:r>
            <a:r>
              <a:rPr lang="en-US" dirty="0"/>
              <a:t> Run-19 and Run 21</a:t>
            </a:r>
          </a:p>
          <a:p>
            <a:pPr lvl="1"/>
            <a:r>
              <a:rPr lang="en-US" dirty="0"/>
              <a:t>Si November 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F9D42D-B8D6-C142-B775-009672296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RHIC PAC September 2020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80F64-D5C4-2C44-AEED-D86D5F60A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03010651-0749-1047-AB5C-1B9B2419D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5" y="2286000"/>
            <a:ext cx="5006906" cy="3764471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9FDF39B8-3221-7C4A-8EBA-8AA0B35B50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500401"/>
            <a:ext cx="6187864" cy="3487437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2EF2586C-5054-144D-8829-1C331461EA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411" y="2590684"/>
            <a:ext cx="5791200" cy="433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8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FC2DB-1DD5-9E48-996A-23039184B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Info and Requirements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0E5C7-0096-4249-8B36-0DFFDC6E4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RHIC PAC September 2020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1BA3D9-8119-CA4D-9E3B-6790F5820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0E8375-93A4-E14B-A8FA-A445FE8FFFC4}"/>
              </a:ext>
            </a:extLst>
          </p:cNvPr>
          <p:cNvSpPr txBox="1"/>
          <p:nvPr/>
        </p:nvSpPr>
        <p:spPr>
          <a:xfrm>
            <a:off x="0" y="4349829"/>
            <a:ext cx="91439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Meetings:</a:t>
            </a:r>
          </a:p>
          <a:p>
            <a:pPr marL="800100" lvl="1" indent="-34290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Weekly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fSTAR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meeting Tuesday at 8:30 am</a:t>
            </a:r>
          </a:p>
          <a:p>
            <a:pPr marL="800100" lvl="1" indent="-34290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Weekly Silicon Meeting Mondays at 9:00 am</a:t>
            </a:r>
          </a:p>
          <a:p>
            <a:pPr marL="800100" lvl="1" indent="-34290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Weekly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sTGC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Meeting: Wednesday 9:00 am</a:t>
            </a:r>
          </a:p>
          <a:p>
            <a:pPr marL="800100" lvl="1" indent="-34290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Quarterly Face-to-Face Meetings 2020: February 27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28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July 20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&amp;21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Silicon Readiness Review: August 3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2020</a:t>
            </a:r>
          </a:p>
          <a:p>
            <a:pPr marL="800100" lvl="1" indent="-34290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Associate Laboratory Director’s Review STAR Forward Upgrade (Status) August 27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2020</a:t>
            </a:r>
          </a:p>
          <a:p>
            <a:pPr marL="800100" lvl="1" indent="-34290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sTGC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Readiness Review planed for October 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B016BB-A920-1D4B-A6A1-79753B4224E5}"/>
              </a:ext>
            </a:extLst>
          </p:cNvPr>
          <p:cNvSpPr txBox="1"/>
          <p:nvPr/>
        </p:nvSpPr>
        <p:spPr>
          <a:xfrm>
            <a:off x="0" y="533400"/>
            <a:ext cx="905701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Global Requirements:</a:t>
            </a:r>
          </a:p>
          <a:p>
            <a:pPr marL="342900" indent="-34290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Tight RHIC operations schedule requires</a:t>
            </a:r>
          </a:p>
          <a:p>
            <a:pPr marL="800100" lvl="1" indent="-34290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Installation needs to be done without rolling STAR into assembly hall</a:t>
            </a:r>
          </a:p>
          <a:p>
            <a:pPr marL="800100" lvl="1" indent="-34290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currently installed inner TPC cone and the “non-HFT” beam pipe</a:t>
            </a:r>
          </a:p>
          <a:p>
            <a:pPr marL="800100" lvl="1" indent="-34290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Si-tracker installation and maintenance need to be done without breaking the beam vacuum</a:t>
            </a:r>
          </a:p>
          <a:p>
            <a:pPr marL="342900" indent="-342900">
              <a:buClr>
                <a:srgbClr val="0432FF"/>
              </a:buClr>
              <a:buFont typeface="Wingdings" pitchFamily="2" charset="2"/>
              <a:buChar char="q"/>
            </a:pP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sTGC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FEEs and ROCs need to be as much as possible outside the acceptance of the event plane detector and the forward calorimeters</a:t>
            </a:r>
          </a:p>
          <a:p>
            <a:pPr marL="800100" lvl="1" indent="-34290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sTGC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need to move with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poletip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fast access to Si-detector</a:t>
            </a:r>
          </a:p>
          <a:p>
            <a:pPr marL="800100" lvl="1" indent="-342900">
              <a:buClr>
                <a:srgbClr val="0432FF"/>
              </a:buClr>
              <a:buFont typeface="Wingdings" pitchFamily="2" charset="2"/>
              <a:buChar char="Ø"/>
            </a:pP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HCal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need to be movable to allow access to the pump and the RHIC beam pipe</a:t>
            </a:r>
          </a:p>
          <a:p>
            <a:pPr marL="342900" indent="-342900">
              <a:buClr>
                <a:srgbClr val="0432FF"/>
              </a:buClr>
              <a:buFont typeface="Wingdings" pitchFamily="2" charset="2"/>
              <a:buChar char="q"/>
            </a:pP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Installation needs to be split over several shutdowns </a:t>
            </a:r>
          </a:p>
          <a:p>
            <a:pPr lvl="1">
              <a:buClr>
                <a:srgbClr val="0432FF"/>
              </a:buClr>
            </a:pPr>
            <a:r>
              <a:rPr lang="en-US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staggered request for readiness of different subdetectors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235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EFB91-F7BA-A641-8C53-351C98645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477760"/>
          </a:xfrm>
        </p:spPr>
        <p:txBody>
          <a:bodyPr/>
          <a:lstStyle/>
          <a:p>
            <a:r>
              <a:rPr lang="en-US" dirty="0"/>
              <a:t>Summary on Recent Review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EAC95B-CF34-C846-8688-11A0E9F28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RHIC PAC September 2020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A799C3-E5E0-6C47-8C7B-4938AC01D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F518F5-E01C-8A48-9067-8E30E5BF6632}"/>
              </a:ext>
            </a:extLst>
          </p:cNvPr>
          <p:cNvSpPr txBox="1"/>
          <p:nvPr/>
        </p:nvSpPr>
        <p:spPr>
          <a:xfrm>
            <a:off x="0" y="533400"/>
            <a:ext cx="91439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Associate Laboratory Director’s Review STAR Forward Upgrade (Status)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rgbClr val="0432FF"/>
                </a:solidFill>
                <a:latin typeface="+mj-lt"/>
                <a:cs typeface="Times New Roman" panose="02020603050405020304" pitchFamily="18" charset="0"/>
              </a:rPr>
              <a:t>Committee: </a:t>
            </a:r>
            <a:r>
              <a:rPr lang="en-US" sz="1600" dirty="0" err="1">
                <a:latin typeface="+mj-lt"/>
              </a:rPr>
              <a:t>E.Mannel</a:t>
            </a:r>
            <a:r>
              <a:rPr lang="en-US" sz="1600" dirty="0">
                <a:latin typeface="+mj-lt"/>
              </a:rPr>
              <a:t> (chair), </a:t>
            </a:r>
            <a:r>
              <a:rPr lang="en-US" sz="1600" dirty="0"/>
              <a:t>J. Mills, </a:t>
            </a:r>
            <a:r>
              <a:rPr lang="en-US" sz="1600" dirty="0">
                <a:latin typeface="+mj-lt"/>
              </a:rPr>
              <a:t>G. van </a:t>
            </a:r>
            <a:r>
              <a:rPr lang="en-US" sz="1600" dirty="0" err="1">
                <a:latin typeface="+mj-lt"/>
              </a:rPr>
              <a:t>Nieuwenhuizen</a:t>
            </a:r>
            <a:r>
              <a:rPr lang="en-US" sz="1600" dirty="0">
                <a:latin typeface="+mj-lt"/>
              </a:rPr>
              <a:t>, M.-</a:t>
            </a:r>
            <a:r>
              <a:rPr lang="en-US" sz="1600" dirty="0" err="1">
                <a:latin typeface="+mj-lt"/>
              </a:rPr>
              <a:t>A.Pleier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C.Woody</a:t>
            </a:r>
            <a:r>
              <a:rPr lang="en-US" sz="1600" dirty="0">
                <a:latin typeface="+mj-lt"/>
              </a:rPr>
              <a:t>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§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303CBD90-B5FB-5940-9569-332BEA904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57" y="1181100"/>
            <a:ext cx="4711849" cy="5562600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8D990ABD-ECB0-2745-8B84-5EC8CB5A34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577" y="1371600"/>
            <a:ext cx="4626037" cy="186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60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16D7C-CD11-5948-8679-00F22048D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Recommendations for Si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224B57-03E0-5B49-9BEB-E75CCA142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RHIC PAC September 2020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4390F4-9A64-FE4B-AE09-98B874A31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FA8B96-E3EC-1549-AC7F-4BCE7C772B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635"/>
          <a:stretch/>
        </p:blipFill>
        <p:spPr>
          <a:xfrm>
            <a:off x="10886" y="634093"/>
            <a:ext cx="4675534" cy="1042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6A3997-7CEC-F14E-94DC-E001B80695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62"/>
          <a:stretch/>
        </p:blipFill>
        <p:spPr>
          <a:xfrm>
            <a:off x="0" y="1676400"/>
            <a:ext cx="4675534" cy="661307"/>
          </a:xfrm>
          <a:prstGeom prst="rect">
            <a:avLst/>
          </a:prstGeom>
        </p:spPr>
      </p:pic>
      <p:sp>
        <p:nvSpPr>
          <p:cNvPr id="9" name="Curved Right Arrow 8">
            <a:extLst>
              <a:ext uri="{FF2B5EF4-FFF2-40B4-BE49-F238E27FC236}">
                <a16:creationId xmlns:a16="http://schemas.microsoft.com/office/drawing/2014/main" id="{49DDEC7E-F190-D34E-9E8F-434FE5FDEE4F}"/>
              </a:ext>
            </a:extLst>
          </p:cNvPr>
          <p:cNvSpPr/>
          <p:nvPr/>
        </p:nvSpPr>
        <p:spPr bwMode="auto">
          <a:xfrm>
            <a:off x="4618536" y="894137"/>
            <a:ext cx="334464" cy="325063"/>
          </a:xfrm>
          <a:prstGeom prst="curvedRightArrow">
            <a:avLst/>
          </a:prstGeom>
          <a:gradFill>
            <a:gsLst>
              <a:gs pos="0">
                <a:srgbClr val="0432FF"/>
              </a:gs>
              <a:gs pos="28000">
                <a:schemeClr val="bg1"/>
              </a:gs>
              <a:gs pos="61000">
                <a:srgbClr val="0432FF"/>
              </a:gs>
              <a:gs pos="100000">
                <a:schemeClr val="bg1"/>
              </a:gs>
            </a:gsLst>
            <a:lin ang="5400000" scaled="1"/>
          </a:gradFill>
          <a:ln w="9525" cap="flat" cmpd="sng" algn="ctr">
            <a:solidFill>
              <a:srgbClr val="01189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67A579-62AB-9C49-A515-C355BC78A636}"/>
              </a:ext>
            </a:extLst>
          </p:cNvPr>
          <p:cNvSpPr txBox="1"/>
          <p:nvPr/>
        </p:nvSpPr>
        <p:spPr>
          <a:xfrm>
            <a:off x="4917350" y="787334"/>
            <a:ext cx="3962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cs typeface="Times New Roman" panose="02020603050405020304" pitchFamily="18" charset="0"/>
              </a:rPr>
              <a:t>Currently Investigating, but will need either double the test stands or move it to BNL</a:t>
            </a:r>
          </a:p>
          <a:p>
            <a:pPr algn="l"/>
            <a:r>
              <a:rPr lang="en-US" sz="1400" dirty="0">
                <a:solidFill>
                  <a:srgbClr val="0432FF"/>
                </a:solidFill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sz="1400" dirty="0">
                <a:cs typeface="Times New Roman" panose="02020603050405020304" pitchFamily="18" charset="0"/>
                <a:sym typeface="Wingdings" pitchFamily="2" charset="2"/>
              </a:rPr>
              <a:t> Impact on schedule still to be understood</a:t>
            </a:r>
            <a:endParaRPr lang="en-US" sz="1400" dirty="0">
              <a:cs typeface="Times New Roman" panose="02020603050405020304" pitchFamily="18" charset="0"/>
            </a:endParaRPr>
          </a:p>
        </p:txBody>
      </p:sp>
      <p:sp>
        <p:nvSpPr>
          <p:cNvPr id="11" name="Curved Right Arrow 10">
            <a:extLst>
              <a:ext uri="{FF2B5EF4-FFF2-40B4-BE49-F238E27FC236}">
                <a16:creationId xmlns:a16="http://schemas.microsoft.com/office/drawing/2014/main" id="{CF57469F-F59C-3347-A2FA-330BFBC586A1}"/>
              </a:ext>
            </a:extLst>
          </p:cNvPr>
          <p:cNvSpPr/>
          <p:nvPr/>
        </p:nvSpPr>
        <p:spPr bwMode="auto">
          <a:xfrm>
            <a:off x="4618536" y="1732337"/>
            <a:ext cx="334464" cy="325063"/>
          </a:xfrm>
          <a:prstGeom prst="curvedRightArrow">
            <a:avLst/>
          </a:prstGeom>
          <a:gradFill>
            <a:gsLst>
              <a:gs pos="0">
                <a:srgbClr val="0432FF"/>
              </a:gs>
              <a:gs pos="28000">
                <a:schemeClr val="bg1"/>
              </a:gs>
              <a:gs pos="61000">
                <a:srgbClr val="0432FF"/>
              </a:gs>
              <a:gs pos="100000">
                <a:schemeClr val="bg1"/>
              </a:gs>
            </a:gsLst>
            <a:lin ang="5400000" scaled="1"/>
          </a:gradFill>
          <a:ln w="9525" cap="flat" cmpd="sng" algn="ctr">
            <a:solidFill>
              <a:srgbClr val="01189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77CD6E-CEFD-9E49-874A-EEC2F4162BD1}"/>
              </a:ext>
            </a:extLst>
          </p:cNvPr>
          <p:cNvSpPr txBox="1"/>
          <p:nvPr/>
        </p:nvSpPr>
        <p:spPr>
          <a:xfrm>
            <a:off x="5007429" y="1676400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cs typeface="Times New Roman" panose="02020603050405020304" pitchFamily="18" charset="0"/>
              </a:rPr>
              <a:t>Finish installation by August 2021</a:t>
            </a:r>
          </a:p>
          <a:p>
            <a:pPr algn="l"/>
            <a:r>
              <a:rPr lang="en-US" sz="1400" dirty="0">
                <a:cs typeface="Times New Roman" panose="02020603050405020304" pitchFamily="18" charset="0"/>
              </a:rPr>
              <a:t>3 month to commission detector without beam</a:t>
            </a:r>
          </a:p>
        </p:txBody>
      </p:sp>
      <p:pic>
        <p:nvPicPr>
          <p:cNvPr id="13" name="Picture 12" descr="A close up of a map&#10;&#10;Description automatically generated">
            <a:extLst>
              <a:ext uri="{FF2B5EF4-FFF2-40B4-BE49-F238E27FC236}">
                <a16:creationId xmlns:a16="http://schemas.microsoft.com/office/drawing/2014/main" id="{30E1E54A-5B96-6546-A096-E43C22B38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310063"/>
            <a:ext cx="7772400" cy="45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1113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5130A-E2B4-B149-B56E-A77BDC388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 for </a:t>
            </a:r>
            <a:r>
              <a:rPr lang="en-US" dirty="0" err="1"/>
              <a:t>sTGC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7FE010-69BB-EC48-8983-3F1B70379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RHIC PAC September 2020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0BF93E-651B-1645-8694-05A4702D2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0B6671-4AAB-9F4B-BE9F-60BAFEAD7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169"/>
            <a:ext cx="6553200" cy="1700831"/>
          </a:xfrm>
          <a:prstGeom prst="rect">
            <a:avLst/>
          </a:prstGeom>
        </p:spPr>
      </p:pic>
      <p:sp>
        <p:nvSpPr>
          <p:cNvPr id="11" name="Curved Right Arrow 10">
            <a:extLst>
              <a:ext uri="{FF2B5EF4-FFF2-40B4-BE49-F238E27FC236}">
                <a16:creationId xmlns:a16="http://schemas.microsoft.com/office/drawing/2014/main" id="{857AE83B-0AA3-004B-9382-826AE5171DC5}"/>
              </a:ext>
            </a:extLst>
          </p:cNvPr>
          <p:cNvSpPr/>
          <p:nvPr/>
        </p:nvSpPr>
        <p:spPr bwMode="auto">
          <a:xfrm>
            <a:off x="2590800" y="1819027"/>
            <a:ext cx="533400" cy="353900"/>
          </a:xfrm>
          <a:prstGeom prst="curvedRightArrow">
            <a:avLst/>
          </a:prstGeom>
          <a:gradFill>
            <a:gsLst>
              <a:gs pos="0">
                <a:srgbClr val="0432FF"/>
              </a:gs>
              <a:gs pos="28000">
                <a:schemeClr val="bg1"/>
              </a:gs>
              <a:gs pos="61000">
                <a:srgbClr val="0432FF"/>
              </a:gs>
              <a:gs pos="100000">
                <a:schemeClr val="bg1"/>
              </a:gs>
            </a:gsLst>
            <a:lin ang="5400000" scaled="1"/>
          </a:gradFill>
          <a:ln w="9525" cap="flat" cmpd="sng" algn="ctr">
            <a:solidFill>
              <a:srgbClr val="01189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pic>
        <p:nvPicPr>
          <p:cNvPr id="6" name="Picture 5" descr="A close up of a cage&#10;&#10;Description automatically generated">
            <a:extLst>
              <a:ext uri="{FF2B5EF4-FFF2-40B4-BE49-F238E27FC236}">
                <a16:creationId xmlns:a16="http://schemas.microsoft.com/office/drawing/2014/main" id="{1EB9D17F-5936-4F4C-B433-C3CB440C3F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413753"/>
            <a:ext cx="8024398" cy="44288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A0DEB02-435F-234E-B6F2-6C2F697DAE91}"/>
              </a:ext>
            </a:extLst>
          </p:cNvPr>
          <p:cNvSpPr txBox="1"/>
          <p:nvPr/>
        </p:nvSpPr>
        <p:spPr>
          <a:xfrm>
            <a:off x="3153937" y="1762780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cs typeface="Times New Roman" panose="02020603050405020304" pitchFamily="18" charset="0"/>
              </a:rPr>
              <a:t>Finish installation by end of September 2021</a:t>
            </a:r>
          </a:p>
          <a:p>
            <a:pPr algn="l"/>
            <a:r>
              <a:rPr lang="en-US" sz="1400" dirty="0">
                <a:cs typeface="Times New Roman" panose="02020603050405020304" pitchFamily="18" charset="0"/>
              </a:rPr>
              <a:t>2 month to commission detector without beam</a:t>
            </a:r>
          </a:p>
        </p:txBody>
      </p:sp>
    </p:spTree>
    <p:extLst>
      <p:ext uri="{BB962C8B-B14F-4D97-AF65-F5344CB8AC3E}">
        <p14:creationId xmlns:p14="http://schemas.microsoft.com/office/powerpoint/2010/main" val="2765016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DB47D-8236-3A44-9329-DA0CD665F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 for </a:t>
            </a:r>
            <a:r>
              <a:rPr lang="en-US" dirty="0" err="1"/>
              <a:t>fSTAR</a:t>
            </a:r>
            <a:r>
              <a:rPr lang="en-US" dirty="0"/>
              <a:t> Project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863B8D-1EAE-1C41-B2B5-70A410F9B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RHIC PAC September 2020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97A5EE-DDC3-464B-BF2C-151B0BD45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E77F1-1F5F-C24D-B759-5245C75DF080}"/>
              </a:ext>
            </a:extLst>
          </p:cNvPr>
          <p:cNvSpPr txBox="1"/>
          <p:nvPr/>
        </p:nvSpPr>
        <p:spPr>
          <a:xfrm>
            <a:off x="39143" y="609600"/>
            <a:ext cx="17896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>
                <a:solidFill>
                  <a:srgbClr val="0432FF"/>
                </a:solidFill>
                <a:cs typeface="Times New Roman" panose="02020603050405020304" pitchFamily="18" charset="0"/>
              </a:rPr>
              <a:t>Trigger / DAQ: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D5228F-BA8A-0A45-A5D2-0CA44ED5A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8154"/>
            <a:ext cx="6477000" cy="7559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0ACD039-E0F3-694D-A010-0B98323AF1B9}"/>
              </a:ext>
            </a:extLst>
          </p:cNvPr>
          <p:cNvSpPr txBox="1"/>
          <p:nvPr/>
        </p:nvSpPr>
        <p:spPr>
          <a:xfrm>
            <a:off x="39143" y="1752600"/>
            <a:ext cx="1500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>
                <a:solidFill>
                  <a:srgbClr val="0432FF"/>
                </a:solidFill>
                <a:cs typeface="Times New Roman" panose="02020603050405020304" pitchFamily="18" charset="0"/>
              </a:rPr>
              <a:t>Integration:</a:t>
            </a:r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C536932-8582-DA46-86E1-EDA9B1767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057400"/>
            <a:ext cx="5338420" cy="2969496"/>
          </a:xfrm>
          <a:prstGeom prst="rect">
            <a:avLst/>
          </a:prstGeom>
        </p:spPr>
      </p:pic>
      <p:sp>
        <p:nvSpPr>
          <p:cNvPr id="16" name="Curved Right Arrow 15">
            <a:extLst>
              <a:ext uri="{FF2B5EF4-FFF2-40B4-BE49-F238E27FC236}">
                <a16:creationId xmlns:a16="http://schemas.microsoft.com/office/drawing/2014/main" id="{5746CBCF-CB09-2D4E-A96C-D0A2E818E557}"/>
              </a:ext>
            </a:extLst>
          </p:cNvPr>
          <p:cNvSpPr/>
          <p:nvPr/>
        </p:nvSpPr>
        <p:spPr bwMode="auto">
          <a:xfrm>
            <a:off x="6321321" y="990600"/>
            <a:ext cx="334464" cy="325063"/>
          </a:xfrm>
          <a:prstGeom prst="curvedRightArrow">
            <a:avLst/>
          </a:prstGeom>
          <a:gradFill>
            <a:gsLst>
              <a:gs pos="0">
                <a:srgbClr val="0432FF"/>
              </a:gs>
              <a:gs pos="28000">
                <a:schemeClr val="bg1"/>
              </a:gs>
              <a:gs pos="61000">
                <a:srgbClr val="0432FF"/>
              </a:gs>
              <a:gs pos="100000">
                <a:schemeClr val="bg1"/>
              </a:gs>
            </a:gsLst>
            <a:lin ang="5400000" scaled="1"/>
          </a:gradFill>
          <a:ln w="9525" cap="flat" cmpd="sng" algn="ctr">
            <a:solidFill>
              <a:srgbClr val="01189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A4AEEA-D822-2B4B-9413-F3C4AEC6A3A8}"/>
              </a:ext>
            </a:extLst>
          </p:cNvPr>
          <p:cNvSpPr txBox="1"/>
          <p:nvPr/>
        </p:nvSpPr>
        <p:spPr>
          <a:xfrm>
            <a:off x="6683814" y="838200"/>
            <a:ext cx="23839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have February 2021 to </a:t>
            </a:r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November 2021 to test</a:t>
            </a:r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&amp; without beam</a:t>
            </a:r>
          </a:p>
        </p:txBody>
      </p:sp>
      <p:sp>
        <p:nvSpPr>
          <p:cNvPr id="18" name="Curved Right Arrow 17">
            <a:extLst>
              <a:ext uri="{FF2B5EF4-FFF2-40B4-BE49-F238E27FC236}">
                <a16:creationId xmlns:a16="http://schemas.microsoft.com/office/drawing/2014/main" id="{1A50CE98-5C6B-164B-B7C1-F9A109712325}"/>
              </a:ext>
            </a:extLst>
          </p:cNvPr>
          <p:cNvSpPr/>
          <p:nvPr/>
        </p:nvSpPr>
        <p:spPr bwMode="auto">
          <a:xfrm>
            <a:off x="5464421" y="2362200"/>
            <a:ext cx="334464" cy="325063"/>
          </a:xfrm>
          <a:prstGeom prst="curvedRightArrow">
            <a:avLst/>
          </a:prstGeom>
          <a:gradFill>
            <a:gsLst>
              <a:gs pos="0">
                <a:srgbClr val="0432FF"/>
              </a:gs>
              <a:gs pos="28000">
                <a:schemeClr val="bg1"/>
              </a:gs>
              <a:gs pos="61000">
                <a:srgbClr val="0432FF"/>
              </a:gs>
              <a:gs pos="100000">
                <a:schemeClr val="bg1"/>
              </a:gs>
            </a:gsLst>
            <a:lin ang="5400000" scaled="1"/>
          </a:gradFill>
          <a:ln w="9525" cap="flat" cmpd="sng" algn="ctr">
            <a:solidFill>
              <a:srgbClr val="01189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F479B9-4CA8-154D-8277-9CDE1B3760C5}"/>
              </a:ext>
            </a:extLst>
          </p:cNvPr>
          <p:cNvSpPr txBox="1"/>
          <p:nvPr/>
        </p:nvSpPr>
        <p:spPr>
          <a:xfrm>
            <a:off x="5826915" y="2226311"/>
            <a:ext cx="3012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have the labor needed for 2020 shutdown, will work on the one for SD 2021</a:t>
            </a:r>
          </a:p>
        </p:txBody>
      </p:sp>
      <p:sp>
        <p:nvSpPr>
          <p:cNvPr id="20" name="Curved Right Arrow 19">
            <a:extLst>
              <a:ext uri="{FF2B5EF4-FFF2-40B4-BE49-F238E27FC236}">
                <a16:creationId xmlns:a16="http://schemas.microsoft.com/office/drawing/2014/main" id="{4511551C-3592-3541-A88E-C2861735F8F5}"/>
              </a:ext>
            </a:extLst>
          </p:cNvPr>
          <p:cNvSpPr/>
          <p:nvPr/>
        </p:nvSpPr>
        <p:spPr bwMode="auto">
          <a:xfrm>
            <a:off x="5436392" y="3942137"/>
            <a:ext cx="334464" cy="325063"/>
          </a:xfrm>
          <a:prstGeom prst="curvedRightArrow">
            <a:avLst/>
          </a:prstGeom>
          <a:gradFill>
            <a:gsLst>
              <a:gs pos="0">
                <a:srgbClr val="0432FF"/>
              </a:gs>
              <a:gs pos="28000">
                <a:schemeClr val="bg1"/>
              </a:gs>
              <a:gs pos="61000">
                <a:srgbClr val="0432FF"/>
              </a:gs>
              <a:gs pos="100000">
                <a:schemeClr val="bg1"/>
              </a:gs>
            </a:gsLst>
            <a:lin ang="5400000" scaled="1"/>
          </a:gradFill>
          <a:ln w="9525" cap="flat" cmpd="sng" algn="ctr">
            <a:solidFill>
              <a:srgbClr val="01189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042F6D-0FD2-F141-8ABC-828F6D9BDB52}"/>
              </a:ext>
            </a:extLst>
          </p:cNvPr>
          <p:cNvSpPr txBox="1"/>
          <p:nvPr/>
        </p:nvSpPr>
        <p:spPr>
          <a:xfrm>
            <a:off x="5798885" y="3800511"/>
            <a:ext cx="32517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 integrate the lessons learned from the Si and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sTGC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test installation in SD 2021 schedule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65A743-54B0-7F4F-BFD7-89D07D37E948}"/>
              </a:ext>
            </a:extLst>
          </p:cNvPr>
          <p:cNvSpPr txBox="1"/>
          <p:nvPr/>
        </p:nvSpPr>
        <p:spPr>
          <a:xfrm>
            <a:off x="50421" y="4919246"/>
            <a:ext cx="33023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>
                <a:solidFill>
                  <a:srgbClr val="0432FF"/>
                </a:solidFill>
              </a:rPr>
              <a:t>Cost, schedule, resources - All </a:t>
            </a:r>
            <a:endParaRPr lang="en-US" sz="1600" dirty="0">
              <a:solidFill>
                <a:srgbClr val="0432FF"/>
              </a:solidFill>
              <a:effectLst/>
            </a:endParaRPr>
          </a:p>
        </p:txBody>
      </p:sp>
      <p:pic>
        <p:nvPicPr>
          <p:cNvPr id="25" name="Picture 2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02D23AF-B947-BB4A-97B0-823CBC3D1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" y="5215537"/>
            <a:ext cx="5105400" cy="1315743"/>
          </a:xfrm>
          <a:prstGeom prst="rect">
            <a:avLst/>
          </a:prstGeom>
        </p:spPr>
      </p:pic>
      <p:sp>
        <p:nvSpPr>
          <p:cNvPr id="26" name="Curved Right Arrow 25">
            <a:extLst>
              <a:ext uri="{FF2B5EF4-FFF2-40B4-BE49-F238E27FC236}">
                <a16:creationId xmlns:a16="http://schemas.microsoft.com/office/drawing/2014/main" id="{81D5D159-4A29-C641-983B-CFD4A0236E55}"/>
              </a:ext>
            </a:extLst>
          </p:cNvPr>
          <p:cNvSpPr/>
          <p:nvPr/>
        </p:nvSpPr>
        <p:spPr bwMode="auto">
          <a:xfrm>
            <a:off x="5075800" y="5417679"/>
            <a:ext cx="334464" cy="325063"/>
          </a:xfrm>
          <a:prstGeom prst="curvedRightArrow">
            <a:avLst/>
          </a:prstGeom>
          <a:gradFill>
            <a:gsLst>
              <a:gs pos="0">
                <a:srgbClr val="0432FF"/>
              </a:gs>
              <a:gs pos="28000">
                <a:schemeClr val="bg1"/>
              </a:gs>
              <a:gs pos="61000">
                <a:srgbClr val="0432FF"/>
              </a:gs>
              <a:gs pos="100000">
                <a:schemeClr val="bg1"/>
              </a:gs>
            </a:gsLst>
            <a:lin ang="5400000" scaled="1"/>
          </a:gradFill>
          <a:ln w="9525" cap="flat" cmpd="sng" algn="ctr">
            <a:solidFill>
              <a:srgbClr val="01189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691F35F-CC88-3544-B8C6-FFD433B1500D}"/>
              </a:ext>
            </a:extLst>
          </p:cNvPr>
          <p:cNvSpPr txBox="1"/>
          <p:nvPr/>
        </p:nvSpPr>
        <p:spPr>
          <a:xfrm>
            <a:off x="5432575" y="5421868"/>
            <a:ext cx="3251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Schedule updates done</a:t>
            </a:r>
          </a:p>
        </p:txBody>
      </p:sp>
    </p:spTree>
    <p:extLst>
      <p:ext uri="{BB962C8B-B14F-4D97-AF65-F5344CB8AC3E}">
        <p14:creationId xmlns:p14="http://schemas.microsoft.com/office/powerpoint/2010/main" val="3508010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D2206-A96A-2844-9488-807BBB4FE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Remaining Cost, Schedule and Workforce Risks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BF6EB35-0DCD-1045-BCAD-24D67B147E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432FF"/>
                </a:solidFill>
              </a:rPr>
              <a:t>Cost:</a:t>
            </a:r>
          </a:p>
          <a:p>
            <a:pPr lvl="1"/>
            <a:r>
              <a:rPr lang="en-US" dirty="0"/>
              <a:t>remaining costs well understood and based on quotes </a:t>
            </a:r>
            <a:r>
              <a:rPr lang="en-US" dirty="0">
                <a:sym typeface="Wingdings" pitchFamily="2" charset="2"/>
              </a:rPr>
              <a:t> small risk</a:t>
            </a:r>
          </a:p>
          <a:p>
            <a:r>
              <a:rPr lang="en-US" b="1" dirty="0">
                <a:solidFill>
                  <a:srgbClr val="0432FF"/>
                </a:solidFill>
                <a:sym typeface="Wingdings" pitchFamily="2" charset="2"/>
              </a:rPr>
              <a:t>Schedule:</a:t>
            </a:r>
          </a:p>
          <a:p>
            <a:pPr lvl="1"/>
            <a:r>
              <a:rPr lang="en-US" dirty="0">
                <a:sym typeface="Wingdings" pitchFamily="2" charset="2"/>
              </a:rPr>
              <a:t>all schedules well understood, including installation in summer /autumn 2021</a:t>
            </a:r>
          </a:p>
          <a:p>
            <a:pPr lvl="1"/>
            <a:r>
              <a:rPr lang="en-US" dirty="0">
                <a:sym typeface="Wingdings" pitchFamily="2" charset="2"/>
              </a:rPr>
              <a:t>Silicon detector on the critical path with little float </a:t>
            </a:r>
          </a:p>
          <a:p>
            <a:pPr marL="457200" lvl="1" indent="0">
              <a:buNone/>
            </a:pPr>
            <a:r>
              <a:rPr lang="en-US" dirty="0">
                <a:sym typeface="Wingdings" pitchFamily="2" charset="2"/>
              </a:rPr>
              <a:t>      streamline production schedule to gain float</a:t>
            </a:r>
          </a:p>
          <a:p>
            <a:r>
              <a:rPr lang="en-US" b="1" dirty="0">
                <a:solidFill>
                  <a:srgbClr val="0432FF"/>
                </a:solidFill>
                <a:sym typeface="Wingdings" pitchFamily="2" charset="2"/>
              </a:rPr>
              <a:t>Workforce:</a:t>
            </a:r>
          </a:p>
          <a:p>
            <a:pPr lvl="1"/>
            <a:r>
              <a:rPr lang="en-US" dirty="0">
                <a:sym typeface="Wingdings" pitchFamily="2" charset="2"/>
              </a:rPr>
              <a:t>needs are well understood, and the workforce is identified and available</a:t>
            </a:r>
          </a:p>
          <a:p>
            <a:pPr lvl="2"/>
            <a:r>
              <a:rPr lang="en-US" dirty="0">
                <a:sym typeface="Wingdings" pitchFamily="2" charset="2"/>
              </a:rPr>
              <a:t>had to substitute student labor by CAD techs due to COVID-19 </a:t>
            </a:r>
          </a:p>
          <a:p>
            <a:r>
              <a:rPr lang="en-US" b="1" dirty="0">
                <a:solidFill>
                  <a:srgbClr val="0432FF"/>
                </a:solidFill>
              </a:rPr>
              <a:t>Further COVID-19 Impact</a:t>
            </a:r>
          </a:p>
          <a:p>
            <a:pPr lvl="1"/>
            <a:r>
              <a:rPr lang="en-US" dirty="0"/>
              <a:t>Current: </a:t>
            </a:r>
            <a:r>
              <a:rPr lang="en-US" dirty="0">
                <a:sym typeface="Wingdings" pitchFamily="2" charset="2"/>
              </a:rPr>
              <a:t>biggest risk BNL access rules for STAR users critical for installation  c</a:t>
            </a:r>
            <a:r>
              <a:rPr lang="en-US" dirty="0"/>
              <a:t>hanges to COVID-19 in US and /or NY</a:t>
            </a:r>
          </a:p>
          <a:p>
            <a:pPr lvl="1"/>
            <a:r>
              <a:rPr lang="en-US" dirty="0"/>
              <a:t>Future:</a:t>
            </a:r>
          </a:p>
          <a:p>
            <a:pPr lvl="2"/>
            <a:r>
              <a:rPr lang="en-US" dirty="0"/>
              <a:t>Unpredictable COVID-19 situation in the US, NY and around the world </a:t>
            </a:r>
            <a:r>
              <a:rPr lang="en-US" dirty="0">
                <a:solidFill>
                  <a:srgbClr val="0432FF"/>
                </a:solidFill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/>
              <a:t>can lead to delays.</a:t>
            </a:r>
          </a:p>
          <a:p>
            <a:pPr lvl="2"/>
            <a:r>
              <a:rPr lang="en-US" dirty="0"/>
              <a:t>Impossible to predict and mitigate in advance </a:t>
            </a:r>
            <a:r>
              <a:rPr lang="en-US" dirty="0">
                <a:solidFill>
                  <a:srgbClr val="0432FF"/>
                </a:solidFill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will follow the FCS  strategy approach of an agile management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7BEF05-2F70-6347-B828-0FB9BA9A5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RHIC PAC September 2020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6FEA9-9762-CA4D-810F-716845F24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1245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211D7-E90D-C046-A407-9D77A7F80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Level Schedule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44881E-12C5-F84E-B46B-CA3713903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RHIC PAC September 2020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32B5BD-1D36-754C-BABE-70631703A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F890F63F-3C55-0E41-8D1B-60A399229323}"/>
              </a:ext>
            </a:extLst>
          </p:cNvPr>
          <p:cNvSpPr/>
          <p:nvPr/>
        </p:nvSpPr>
        <p:spPr>
          <a:xfrm>
            <a:off x="76200" y="685800"/>
            <a:ext cx="8991600" cy="477760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E83F6D-0F66-CC41-AA0C-68FE4700983B}"/>
              </a:ext>
            </a:extLst>
          </p:cNvPr>
          <p:cNvSpPr txBox="1"/>
          <p:nvPr/>
        </p:nvSpPr>
        <p:spPr>
          <a:xfrm>
            <a:off x="2085" y="1219200"/>
            <a:ext cx="10647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September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2020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45FF0F8-A493-ED4F-882D-FAC859D923BC}"/>
              </a:ext>
            </a:extLst>
          </p:cNvPr>
          <p:cNvCxnSpPr/>
          <p:nvPr/>
        </p:nvCxnSpPr>
        <p:spPr bwMode="auto">
          <a:xfrm>
            <a:off x="457200" y="609600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15EFF6D-F6AE-FD4A-A723-1210FA691412}"/>
              </a:ext>
            </a:extLst>
          </p:cNvPr>
          <p:cNvCxnSpPr/>
          <p:nvPr/>
        </p:nvCxnSpPr>
        <p:spPr bwMode="auto">
          <a:xfrm>
            <a:off x="3200400" y="609600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8DE19F8-C618-E247-A4DB-C2137BA09736}"/>
              </a:ext>
            </a:extLst>
          </p:cNvPr>
          <p:cNvSpPr txBox="1"/>
          <p:nvPr/>
        </p:nvSpPr>
        <p:spPr>
          <a:xfrm>
            <a:off x="2677661" y="1219200"/>
            <a:ext cx="10454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January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2021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D38F6DB-F11C-8844-883F-AF724531EE53}"/>
              </a:ext>
            </a:extLst>
          </p:cNvPr>
          <p:cNvCxnSpPr/>
          <p:nvPr/>
        </p:nvCxnSpPr>
        <p:spPr bwMode="auto">
          <a:xfrm>
            <a:off x="5593414" y="609600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02FA2-27F1-4C48-8159-C4EFBC614BEB}"/>
              </a:ext>
            </a:extLst>
          </p:cNvPr>
          <p:cNvCxnSpPr/>
          <p:nvPr/>
        </p:nvCxnSpPr>
        <p:spPr bwMode="auto">
          <a:xfrm>
            <a:off x="8458200" y="609600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47BE548-7908-014F-B0E1-ECEC53CC74AD}"/>
              </a:ext>
            </a:extLst>
          </p:cNvPr>
          <p:cNvSpPr txBox="1"/>
          <p:nvPr/>
        </p:nvSpPr>
        <p:spPr>
          <a:xfrm>
            <a:off x="5088307" y="1219200"/>
            <a:ext cx="10102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July 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2021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(9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Aug)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29380C-1AB5-4946-9C6E-B6AE41CEA166}"/>
              </a:ext>
            </a:extLst>
          </p:cNvPr>
          <p:cNvSpPr txBox="1"/>
          <p:nvPr/>
        </p:nvSpPr>
        <p:spPr>
          <a:xfrm>
            <a:off x="7619479" y="1219200"/>
            <a:ext cx="16225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November (Dec.)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2021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3AA167-40A6-3B43-925D-75730BAC2021}"/>
              </a:ext>
            </a:extLst>
          </p:cNvPr>
          <p:cNvSpPr txBox="1"/>
          <p:nvPr/>
        </p:nvSpPr>
        <p:spPr>
          <a:xfrm>
            <a:off x="3637562" y="1868269"/>
            <a:ext cx="1467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(28)Weeks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BES-II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E9A9BE3-8745-C446-B267-793A40B40972}"/>
              </a:ext>
            </a:extLst>
          </p:cNvPr>
          <p:cNvCxnSpPr>
            <a:cxnSpLocks/>
          </p:cNvCxnSpPr>
          <p:nvPr/>
        </p:nvCxnSpPr>
        <p:spPr bwMode="auto">
          <a:xfrm>
            <a:off x="1295400" y="1524000"/>
            <a:ext cx="1371600" cy="0"/>
          </a:xfrm>
          <a:prstGeom prst="straightConnector1">
            <a:avLst/>
          </a:prstGeom>
          <a:noFill/>
          <a:ln w="12700" cap="flat" cmpd="sng" algn="ctr">
            <a:solidFill>
              <a:srgbClr val="0432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AAC6CE7-D71C-7A43-87DC-2245D777C844}"/>
              </a:ext>
            </a:extLst>
          </p:cNvPr>
          <p:cNvSpPr txBox="1"/>
          <p:nvPr/>
        </p:nvSpPr>
        <p:spPr>
          <a:xfrm>
            <a:off x="1371600" y="1244025"/>
            <a:ext cx="10406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4.5 Month</a:t>
            </a:r>
          </a:p>
          <a:p>
            <a:pPr algn="l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Shutdown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1390EBA-C00E-1246-856D-F8DB728E5C31}"/>
              </a:ext>
            </a:extLst>
          </p:cNvPr>
          <p:cNvCxnSpPr>
            <a:cxnSpLocks/>
          </p:cNvCxnSpPr>
          <p:nvPr/>
        </p:nvCxnSpPr>
        <p:spPr bwMode="auto">
          <a:xfrm>
            <a:off x="6111240" y="1524000"/>
            <a:ext cx="1508760" cy="0"/>
          </a:xfrm>
          <a:prstGeom prst="straightConnector1">
            <a:avLst/>
          </a:prstGeom>
          <a:noFill/>
          <a:ln w="12700" cap="flat" cmpd="sng" algn="ctr">
            <a:solidFill>
              <a:srgbClr val="0432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89A654F-1B0E-9141-A49A-D7819AA064BB}"/>
              </a:ext>
            </a:extLst>
          </p:cNvPr>
          <p:cNvSpPr txBox="1"/>
          <p:nvPr/>
        </p:nvSpPr>
        <p:spPr>
          <a:xfrm>
            <a:off x="6279486" y="1244025"/>
            <a:ext cx="10406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weeks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Shutdown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EFC037-64DC-AA47-A079-9185FD004796}"/>
              </a:ext>
            </a:extLst>
          </p:cNvPr>
          <p:cNvSpPr txBox="1"/>
          <p:nvPr/>
        </p:nvSpPr>
        <p:spPr>
          <a:xfrm>
            <a:off x="61957" y="1905000"/>
            <a:ext cx="3595643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8288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ECal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already installed</a:t>
            </a:r>
          </a:p>
          <a:p>
            <a:pPr>
              <a:buClr>
                <a:srgbClr val="0432FF"/>
              </a:buClr>
            </a:pPr>
            <a:endParaRPr lang="en-US" sz="8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432FF"/>
              </a:buClr>
            </a:pPr>
            <a:r>
              <a:rPr lang="en-US" sz="16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Installation of: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8288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ECal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SiPMS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FEEs</a:t>
            </a:r>
          </a:p>
          <a:p>
            <a:pPr indent="-182880" algn="l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HCal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8288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HCal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SiPMS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FEES</a:t>
            </a:r>
          </a:p>
          <a:p>
            <a:pPr indent="-18288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DAQ &amp; Trigger electronics</a:t>
            </a:r>
          </a:p>
          <a:p>
            <a:pPr>
              <a:buClr>
                <a:srgbClr val="0432FF"/>
              </a:buClr>
            </a:pPr>
            <a:r>
              <a:rPr lang="en-US" sz="1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ECal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and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HCal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ready for data taking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82880">
              <a:buClr>
                <a:srgbClr val="0432FF"/>
              </a:buClr>
              <a:buFont typeface="Wingdings" pitchFamily="2" charset="2"/>
              <a:buChar char="§"/>
            </a:pPr>
            <a:endParaRPr 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8288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Full System check of Silicon</a:t>
            </a:r>
          </a:p>
          <a:p>
            <a:pPr marL="56007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Cooling system </a:t>
            </a:r>
          </a:p>
          <a:p>
            <a:pPr marL="56007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DAQ</a:t>
            </a:r>
          </a:p>
          <a:p>
            <a:pPr marL="56007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Si prototype module</a:t>
            </a:r>
          </a:p>
          <a:p>
            <a:pPr indent="-18288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 support structure test installation</a:t>
            </a:r>
          </a:p>
          <a:p>
            <a:pPr marL="102870" indent="-285750">
              <a:buClr>
                <a:srgbClr val="0432FF"/>
              </a:buClr>
              <a:buFont typeface="Wingdings" pitchFamily="2" charset="2"/>
              <a:buChar char="§"/>
            </a:pPr>
            <a:endParaRPr 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9431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sTGC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gas system installation &amp; </a:t>
            </a:r>
          </a:p>
          <a:p>
            <a:pPr>
              <a:buClr>
                <a:srgbClr val="0432FF"/>
              </a:buClr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commissioning</a:t>
            </a:r>
          </a:p>
        </p:txBody>
      </p:sp>
      <p:sp>
        <p:nvSpPr>
          <p:cNvPr id="23" name="Curved Right Arrow 22">
            <a:extLst>
              <a:ext uri="{FF2B5EF4-FFF2-40B4-BE49-F238E27FC236}">
                <a16:creationId xmlns:a16="http://schemas.microsoft.com/office/drawing/2014/main" id="{A244CDE2-2458-7040-83B5-9EB2E09C0514}"/>
              </a:ext>
            </a:extLst>
          </p:cNvPr>
          <p:cNvSpPr/>
          <p:nvPr/>
        </p:nvSpPr>
        <p:spPr bwMode="auto">
          <a:xfrm>
            <a:off x="1295400" y="5785604"/>
            <a:ext cx="685800" cy="533400"/>
          </a:xfrm>
          <a:prstGeom prst="curvedRightArrow">
            <a:avLst/>
          </a:prstGeom>
          <a:gradFill>
            <a:gsLst>
              <a:gs pos="0">
                <a:srgbClr val="0432FF"/>
              </a:gs>
              <a:gs pos="28000">
                <a:schemeClr val="bg1"/>
              </a:gs>
              <a:gs pos="61000">
                <a:srgbClr val="0432FF"/>
              </a:gs>
              <a:gs pos="100000">
                <a:schemeClr val="bg1"/>
              </a:gs>
            </a:gsLst>
            <a:lin ang="5400000" scaled="1"/>
          </a:gradFill>
          <a:ln w="9525" cap="flat" cmpd="sng" algn="ctr">
            <a:solidFill>
              <a:srgbClr val="01189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F5792F-66BA-9446-B077-CE0280414574}"/>
              </a:ext>
            </a:extLst>
          </p:cNvPr>
          <p:cNvSpPr txBox="1"/>
          <p:nvPr/>
        </p:nvSpPr>
        <p:spPr>
          <a:xfrm>
            <a:off x="2165931" y="5943600"/>
            <a:ext cx="5731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Resource loaded shutdown schedules can be made available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2AB57A-400C-144A-88AF-8CCB419EA9C6}"/>
              </a:ext>
            </a:extLst>
          </p:cNvPr>
          <p:cNvSpPr txBox="1"/>
          <p:nvPr/>
        </p:nvSpPr>
        <p:spPr>
          <a:xfrm>
            <a:off x="3259622" y="2474655"/>
            <a:ext cx="268397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during Run-21:</a:t>
            </a:r>
          </a:p>
          <a:p>
            <a:pPr indent="-18288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Commissioning of </a:t>
            </a:r>
          </a:p>
          <a:p>
            <a:pPr>
              <a:buClr>
                <a:srgbClr val="0432FF"/>
              </a:buClr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Calorimeter system</a:t>
            </a:r>
          </a:p>
          <a:p>
            <a:pPr>
              <a:buClr>
                <a:srgbClr val="0432FF"/>
              </a:buClr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8288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Full System check of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sTGC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Clr>
                <a:srgbClr val="0432FF"/>
              </a:buClr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with beam</a:t>
            </a:r>
          </a:p>
          <a:p>
            <a:pPr marL="56007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sTGC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prototype module</a:t>
            </a:r>
          </a:p>
          <a:p>
            <a:pPr marL="56007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VMM electronics prototype</a:t>
            </a:r>
          </a:p>
          <a:p>
            <a:pPr marL="56007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 system</a:t>
            </a:r>
          </a:p>
          <a:p>
            <a:pPr marL="56007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DAQ</a:t>
            </a:r>
          </a:p>
          <a:p>
            <a:pPr>
              <a:buClr>
                <a:srgbClr val="0432FF"/>
              </a:buClr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3A7001A-CE12-9743-A004-47958D5F4D48}"/>
              </a:ext>
            </a:extLst>
          </p:cNvPr>
          <p:cNvSpPr txBox="1"/>
          <p:nvPr/>
        </p:nvSpPr>
        <p:spPr>
          <a:xfrm>
            <a:off x="5867399" y="1905000"/>
            <a:ext cx="35052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Installation of:</a:t>
            </a:r>
          </a:p>
          <a:p>
            <a:pPr indent="-18288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 - tracker</a:t>
            </a:r>
          </a:p>
          <a:p>
            <a:pPr indent="-18288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sTGC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-tracker &amp; Readout (maybe </a:t>
            </a:r>
          </a:p>
          <a:p>
            <a:pPr>
              <a:buClr>
                <a:srgbClr val="0432FF"/>
              </a:buClr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partially installed earlier during run)</a:t>
            </a:r>
          </a:p>
        </p:txBody>
      </p:sp>
    </p:spTree>
    <p:extLst>
      <p:ext uri="{BB962C8B-B14F-4D97-AF65-F5344CB8AC3E}">
        <p14:creationId xmlns:p14="http://schemas.microsoft.com/office/powerpoint/2010/main" val="120158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21" grpId="0"/>
      <p:bldP spid="23" grpId="0" animBg="1"/>
      <p:bldP spid="25" grpId="0"/>
      <p:bldP spid="26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23E7C-84CB-D74B-96A3-8566B103D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3347375-3DC4-9644-A0CF-16AA650EF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6200" y="685800"/>
            <a:ext cx="9296400" cy="223079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rgbClr val="0432FF"/>
                </a:solidFill>
              </a:rPr>
              <a:t>STAR forward upgrade will be fully ready for data taking in FY22</a:t>
            </a:r>
          </a:p>
          <a:p>
            <a:pPr lvl="1"/>
            <a:r>
              <a:rPr lang="en-US" dirty="0"/>
              <a:t>COVID-19 impacts have been well managed and absorbed till now</a:t>
            </a:r>
          </a:p>
          <a:p>
            <a:pPr lvl="1"/>
            <a:r>
              <a:rPr lang="en-US" dirty="0"/>
              <a:t>ECAL &amp; HCAL their FEE, DAQ and Trigger electronics completely installed by 02/21</a:t>
            </a:r>
          </a:p>
          <a:p>
            <a:pPr lvl="1"/>
            <a:r>
              <a:rPr lang="en-US" dirty="0"/>
              <a:t>Silicon and </a:t>
            </a:r>
            <a:r>
              <a:rPr lang="en-US" dirty="0" err="1"/>
              <a:t>sTGC</a:t>
            </a:r>
            <a:r>
              <a:rPr lang="en-US" dirty="0"/>
              <a:t> full system checks will be critical for a speedy commissioning in run-22</a:t>
            </a:r>
          </a:p>
          <a:p>
            <a:pPr lvl="1"/>
            <a:r>
              <a:rPr lang="en-US" dirty="0"/>
              <a:t>Biggest challenge BNL access restrictions for users and Staff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906685-FE7E-114B-B9C7-ADBF91D11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RHIC PAC September 2020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520707-0C7B-1A41-96A4-8929D1837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026" name="Picture 2" descr="page18image32367920">
            <a:extLst>
              <a:ext uri="{FF2B5EF4-FFF2-40B4-BE49-F238E27FC236}">
                <a16:creationId xmlns:a16="http://schemas.microsoft.com/office/drawing/2014/main" id="{92549B21-320A-8D4C-A6CC-FB6DDDB9D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441" y="2743200"/>
            <a:ext cx="6616359" cy="372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409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98E0B-8B5E-444B-8357-ECF33FC0E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2022+ Physics program with </a:t>
            </a:r>
            <a:r>
              <a:rPr lang="en-US" dirty="0" err="1"/>
              <a:t>fSTAR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475C67-BF17-DB47-86DF-554B9413F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RHIC PAC September 2020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293D08-B093-FC49-89C2-C33AB17B1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Isosceles Triangle 52">
            <a:extLst>
              <a:ext uri="{FF2B5EF4-FFF2-40B4-BE49-F238E27FC236}">
                <a16:creationId xmlns:a16="http://schemas.microsoft.com/office/drawing/2014/main" id="{DC1046CE-9050-F04E-922B-4E1EDD1E1BDA}"/>
              </a:ext>
            </a:extLst>
          </p:cNvPr>
          <p:cNvSpPr/>
          <p:nvPr/>
        </p:nvSpPr>
        <p:spPr>
          <a:xfrm>
            <a:off x="2205589" y="925091"/>
            <a:ext cx="4347611" cy="775374"/>
          </a:xfrm>
          <a:prstGeom prst="triangle">
            <a:avLst>
              <a:gd name="adj" fmla="val 74484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49">
            <a:extLst>
              <a:ext uri="{FF2B5EF4-FFF2-40B4-BE49-F238E27FC236}">
                <a16:creationId xmlns:a16="http://schemas.microsoft.com/office/drawing/2014/main" id="{02360885-7199-3840-9C9B-315D29A439A7}"/>
              </a:ext>
            </a:extLst>
          </p:cNvPr>
          <p:cNvSpPr/>
          <p:nvPr/>
        </p:nvSpPr>
        <p:spPr>
          <a:xfrm>
            <a:off x="33354" y="1137712"/>
            <a:ext cx="4834963" cy="975899"/>
          </a:xfrm>
          <a:prstGeom prst="triangle">
            <a:avLst>
              <a:gd name="adj" fmla="val 70461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80160762-F2E7-3F42-8F65-4F8C69B92CCA}"/>
              </a:ext>
            </a:extLst>
          </p:cNvPr>
          <p:cNvSpPr/>
          <p:nvPr/>
        </p:nvSpPr>
        <p:spPr>
          <a:xfrm>
            <a:off x="76200" y="669822"/>
            <a:ext cx="4038600" cy="601582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63E01F-D335-5648-9DB0-D10ECED7FA54}"/>
              </a:ext>
            </a:extLst>
          </p:cNvPr>
          <p:cNvSpPr txBox="1"/>
          <p:nvPr/>
        </p:nvSpPr>
        <p:spPr>
          <a:xfrm>
            <a:off x="304800" y="766329"/>
            <a:ext cx="32608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Forward-rapidity 2.8&lt;</a:t>
            </a:r>
            <a:r>
              <a:rPr lang="en-US" sz="2000" b="1" dirty="0">
                <a:solidFill>
                  <a:schemeClr val="bg1"/>
                </a:solidFill>
                <a:latin typeface="Symbol" pitchFamily="2" charset="2"/>
                <a:cs typeface="Times New Roman" panose="02020603050405020304" pitchFamily="18" charset="0"/>
              </a:rPr>
              <a:t>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&lt;4.2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49FE8A-0864-DB45-A75D-D0939250DA43}"/>
              </a:ext>
            </a:extLst>
          </p:cNvPr>
          <p:cNvSpPr/>
          <p:nvPr/>
        </p:nvSpPr>
        <p:spPr>
          <a:xfrm>
            <a:off x="68065" y="1903076"/>
            <a:ext cx="1926657" cy="42501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0" name="Isosceles Triangle 44">
            <a:extLst>
              <a:ext uri="{FF2B5EF4-FFF2-40B4-BE49-F238E27FC236}">
                <a16:creationId xmlns:a16="http://schemas.microsoft.com/office/drawing/2014/main" id="{746F5AEA-308D-124C-80D8-9C038F36821D}"/>
              </a:ext>
            </a:extLst>
          </p:cNvPr>
          <p:cNvSpPr/>
          <p:nvPr/>
        </p:nvSpPr>
        <p:spPr>
          <a:xfrm>
            <a:off x="65610" y="1130042"/>
            <a:ext cx="1933347" cy="783045"/>
          </a:xfrm>
          <a:prstGeom prst="triangle">
            <a:avLst>
              <a:gd name="adj" fmla="val 18152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9C7276-C0DD-5141-9867-3A242E23273E}"/>
              </a:ext>
            </a:extLst>
          </p:cNvPr>
          <p:cNvSpPr txBox="1"/>
          <p:nvPr/>
        </p:nvSpPr>
        <p:spPr>
          <a:xfrm>
            <a:off x="238007" y="1528099"/>
            <a:ext cx="702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A+A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F4D115-3C4D-4242-B8F7-47791905D0FB}"/>
              </a:ext>
            </a:extLst>
          </p:cNvPr>
          <p:cNvSpPr txBox="1"/>
          <p:nvPr/>
        </p:nvSpPr>
        <p:spPr>
          <a:xfrm>
            <a:off x="15597" y="1894294"/>
            <a:ext cx="196560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Beam: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Full Energy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AuAu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(2023/25)</a:t>
            </a:r>
            <a:endParaRPr lang="en-US" sz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 Topics:</a:t>
            </a:r>
          </a:p>
          <a:p>
            <a:pPr marL="171450" indent="-171450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 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dependence of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viscosity through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flow harmonics up 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to </a:t>
            </a:r>
            <a:r>
              <a:rPr lang="en-US" sz="1200" dirty="0">
                <a:latin typeface="Symbol" pitchFamily="2" charset="2"/>
                <a:cs typeface="Times New Roman" panose="02020603050405020304" pitchFamily="18" charset="0"/>
              </a:rPr>
              <a:t>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~4</a:t>
            </a:r>
          </a:p>
          <a:p>
            <a:pPr marL="171450" indent="-171450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Longitudinal 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decorrelation up to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200" dirty="0">
                <a:latin typeface="Symbol" pitchFamily="2" charset="2"/>
                <a:cs typeface="Times New Roman" panose="02020603050405020304" pitchFamily="18" charset="0"/>
              </a:rPr>
              <a:t>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~4</a:t>
            </a:r>
          </a:p>
          <a:p>
            <a:pPr marL="171450" indent="-171450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Global Lambda 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Polarization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2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strong rapidity 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      dependence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095599-713D-6943-9266-559CD5096C68}"/>
              </a:ext>
            </a:extLst>
          </p:cNvPr>
          <p:cNvSpPr txBox="1"/>
          <p:nvPr/>
        </p:nvSpPr>
        <p:spPr>
          <a:xfrm>
            <a:off x="4333993" y="5328204"/>
            <a:ext cx="4648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FY2022: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500 GeV polarized pp run</a:t>
            </a:r>
          </a:p>
          <a:p>
            <a:pPr algn="l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other data taking in parallel to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sPHENIX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data taking campaign: AA,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pp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5D29116-61FD-E946-8F96-E70B0D45D0EA}"/>
              </a:ext>
            </a:extLst>
          </p:cNvPr>
          <p:cNvSpPr/>
          <p:nvPr/>
        </p:nvSpPr>
        <p:spPr>
          <a:xfrm>
            <a:off x="2137717" y="1828708"/>
            <a:ext cx="2116669" cy="4419692"/>
          </a:xfrm>
          <a:prstGeom prst="rect">
            <a:avLst/>
          </a:prstGeom>
          <a:solidFill>
            <a:srgbClr val="BEFFBE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5" name="Isosceles Triangle 45">
            <a:extLst>
              <a:ext uri="{FF2B5EF4-FFF2-40B4-BE49-F238E27FC236}">
                <a16:creationId xmlns:a16="http://schemas.microsoft.com/office/drawing/2014/main" id="{FF4B9951-B9C3-C145-A07D-268D182448C9}"/>
              </a:ext>
            </a:extLst>
          </p:cNvPr>
          <p:cNvSpPr/>
          <p:nvPr/>
        </p:nvSpPr>
        <p:spPr>
          <a:xfrm>
            <a:off x="2137718" y="1108612"/>
            <a:ext cx="2116668" cy="723884"/>
          </a:xfrm>
          <a:prstGeom prst="triangle">
            <a:avLst>
              <a:gd name="adj" fmla="val 43146"/>
            </a:avLst>
          </a:prstGeom>
          <a:gradFill flip="none" rotWithShape="1">
            <a:gsLst>
              <a:gs pos="0">
                <a:srgbClr val="008000"/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67E578-65C0-7E4F-9F7E-B976C41BF4DD}"/>
              </a:ext>
            </a:extLst>
          </p:cNvPr>
          <p:cNvSpPr txBox="1"/>
          <p:nvPr/>
        </p:nvSpPr>
        <p:spPr>
          <a:xfrm>
            <a:off x="2290116" y="1488912"/>
            <a:ext cx="1729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↑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+p</a:t>
            </a:r>
            <a:r>
              <a:rPr lang="en-US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↑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p</a:t>
            </a:r>
            <a:r>
              <a:rPr lang="en-US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↑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FFF9F4-7049-0340-B940-DC40BDEAFBE5}"/>
              </a:ext>
            </a:extLst>
          </p:cNvPr>
          <p:cNvSpPr txBox="1"/>
          <p:nvPr/>
        </p:nvSpPr>
        <p:spPr>
          <a:xfrm>
            <a:off x="2137716" y="1774228"/>
            <a:ext cx="2129484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Beam: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500 GeV: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p+p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 GeV: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p+p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p+A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 Topics:</a:t>
            </a:r>
          </a:p>
          <a:p>
            <a:r>
              <a:rPr lang="en-US" sz="1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pp:</a:t>
            </a:r>
          </a:p>
          <a:p>
            <a:pPr marL="171450" indent="-182880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TMD measurements at 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high x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12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transversity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tensor 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        charge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    </a:t>
            </a:r>
            <a:r>
              <a:rPr lang="en-US" sz="12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Sivers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through DY, direct 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1200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 tagged jets</a:t>
            </a:r>
          </a:p>
          <a:p>
            <a:pPr>
              <a:buClr>
                <a:srgbClr val="0000FF"/>
              </a:buClr>
            </a:pPr>
            <a:r>
              <a:rPr lang="en-US" sz="12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pA</a:t>
            </a:r>
            <a:r>
              <a:rPr lang="en-US" sz="12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</a:t>
            </a: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2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Gluon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PDFs for nuclei</a:t>
            </a:r>
          </a:p>
          <a:p>
            <a:pPr marL="171450" indent="-1714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2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direct photons &amp; DY, and hadrons</a:t>
            </a:r>
          </a:p>
          <a:p>
            <a:pPr marL="171450" indent="-171450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2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of Saturation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predictions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through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di-hadrons, </a:t>
            </a:r>
            <a:r>
              <a:rPr lang="en-US" sz="1200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-Jets, di-jets</a:t>
            </a:r>
          </a:p>
          <a:p>
            <a:pPr>
              <a:buClr>
                <a:srgbClr val="0000FF"/>
              </a:buClr>
            </a:pP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pPr>
              <a:buClr>
                <a:srgbClr val="0000FF"/>
              </a:buClr>
            </a:pPr>
            <a:r>
              <a:rPr lang="en-US" sz="12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sz="1200" dirty="0">
                <a:solidFill>
                  <a:srgbClr val="FF4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all measurement are critical to the scientific success of EIC to test universality and factorization </a:t>
            </a:r>
            <a:endParaRPr lang="en-US" sz="1200" dirty="0">
              <a:solidFill>
                <a:srgbClr val="FF4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17F310-1C74-D941-A4CF-2CCAF05E7886}"/>
              </a:ext>
            </a:extLst>
          </p:cNvPr>
          <p:cNvSpPr txBox="1"/>
          <p:nvPr/>
        </p:nvSpPr>
        <p:spPr>
          <a:xfrm>
            <a:off x="4410193" y="895990"/>
            <a:ext cx="4495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u="sng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Observables: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inclusive and di-jets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hadrons in jets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Lambda’s 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correlations mid-forward &amp; forward-forward rapidity</a:t>
            </a:r>
          </a:p>
          <a:p>
            <a:pPr algn="l">
              <a:buClr>
                <a:srgbClr val="0432FF"/>
              </a:buClr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Clr>
                <a:srgbClr val="0432FF"/>
              </a:buClr>
            </a:pPr>
            <a:r>
              <a:rPr lang="en-US" b="1" u="sng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Requirements from Physics: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e/h separation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hadrons, photon, </a:t>
            </a:r>
            <a:r>
              <a:rPr lang="en-US" dirty="0">
                <a:latin typeface="Symbol" pitchFamily="2" charset="2"/>
                <a:cs typeface="Times New Roman" panose="02020603050405020304" pitchFamily="18" charset="0"/>
              </a:rPr>
              <a:t>p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identification</a:t>
            </a:r>
            <a:endPara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FD351E16-CC09-A044-93E0-9A435867BB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7197717"/>
              </p:ext>
            </p:extLst>
          </p:nvPr>
        </p:nvGraphicFramePr>
        <p:xfrm>
          <a:off x="4333992" y="4044053"/>
          <a:ext cx="4572001" cy="94488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523691">
                  <a:extLst>
                    <a:ext uri="{9D8B030D-6E8A-4147-A177-3AD203B41FA5}">
                      <a16:colId xmlns:a16="http://schemas.microsoft.com/office/drawing/2014/main" val="1033141286"/>
                    </a:ext>
                  </a:extLst>
                </a:gridCol>
                <a:gridCol w="1524155">
                  <a:extLst>
                    <a:ext uri="{9D8B030D-6E8A-4147-A177-3AD203B41FA5}">
                      <a16:colId xmlns:a16="http://schemas.microsoft.com/office/drawing/2014/main" val="345181017"/>
                    </a:ext>
                  </a:extLst>
                </a:gridCol>
                <a:gridCol w="1524155">
                  <a:extLst>
                    <a:ext uri="{9D8B030D-6E8A-4147-A177-3AD203B41FA5}">
                      <a16:colId xmlns:a16="http://schemas.microsoft.com/office/drawing/2014/main" val="1112615012"/>
                    </a:ext>
                  </a:extLst>
                </a:gridCol>
              </a:tblGrid>
              <a:tr h="202165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Detector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pp and pA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AA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44952881"/>
                  </a:ext>
                </a:extLst>
              </a:tr>
              <a:tr h="179702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ECal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~10%/√E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~20%/√E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56771842"/>
                  </a:ext>
                </a:extLst>
              </a:tr>
              <a:tr h="179702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HCal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~50%/√E+10%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---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1069532"/>
                  </a:ext>
                </a:extLst>
              </a:tr>
              <a:tr h="359404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Tracking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charge separation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photon suppression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0.2&lt;</a:t>
                      </a:r>
                      <a:r>
                        <a:rPr lang="en-US" sz="1200" kern="100" dirty="0" err="1">
                          <a:effectLst/>
                        </a:rPr>
                        <a:t>p</a:t>
                      </a:r>
                      <a:r>
                        <a:rPr lang="en-US" sz="1200" kern="100" baseline="-25000" dirty="0" err="1">
                          <a:effectLst/>
                        </a:rPr>
                        <a:t>T</a:t>
                      </a:r>
                      <a:r>
                        <a:rPr lang="en-US" sz="1200" kern="100" dirty="0">
                          <a:effectLst/>
                        </a:rPr>
                        <a:t>&lt;2 GeV/c 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with 20-30% 1/</a:t>
                      </a:r>
                      <a:r>
                        <a:rPr lang="en-US" sz="1200" kern="100" dirty="0" err="1">
                          <a:effectLst/>
                        </a:rPr>
                        <a:t>p</a:t>
                      </a:r>
                      <a:r>
                        <a:rPr lang="en-US" sz="1200" kern="100" baseline="-25000" dirty="0" err="1">
                          <a:effectLst/>
                        </a:rPr>
                        <a:t>T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442819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1985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E25290-DE8A-C648-A30A-CB302F68D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08" y="2791630"/>
            <a:ext cx="9052560" cy="263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27953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A00A8-45B8-1947-8EDB-1E3B4519B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31517C-5FE0-A149-AF36-1EE207986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RHIC PAC September 2020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6C577D-305D-8041-BA23-430D95C1E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F5C81DE2-F387-CF42-B7B8-AC84C26B4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45028"/>
            <a:ext cx="8001000" cy="596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844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F3612-AEA6-724E-8EB2-F5E152427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 forward upgrade and polarized </a:t>
            </a:r>
            <a:r>
              <a:rPr lang="en-US" dirty="0" err="1"/>
              <a:t>p</a:t>
            </a:r>
            <a:r>
              <a:rPr lang="en-US" baseline="30000" dirty="0" err="1"/>
              <a:t>↑</a:t>
            </a:r>
            <a:r>
              <a:rPr lang="en-US" dirty="0" err="1"/>
              <a:t>p</a:t>
            </a:r>
            <a:r>
              <a:rPr lang="en-US" baseline="30000" dirty="0"/>
              <a:t> ↑ </a:t>
            </a:r>
            <a:r>
              <a:rPr lang="en-US"/>
              <a:t>/p</a:t>
            </a:r>
            <a:r>
              <a:rPr lang="en-US" baseline="30000"/>
              <a:t> ↑ </a:t>
            </a:r>
            <a:r>
              <a:rPr lang="en-US"/>
              <a:t>A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599B02-28D8-0644-8FD1-E580E75EA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RHIC PAC September 2020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141698-0058-F346-B491-D5F314CDB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872D23-CE5E-2A43-8541-8B22A60E0091}"/>
              </a:ext>
            </a:extLst>
          </p:cNvPr>
          <p:cNvSpPr txBox="1"/>
          <p:nvPr/>
        </p:nvSpPr>
        <p:spPr>
          <a:xfrm>
            <a:off x="1257844" y="609600"/>
            <a:ext cx="656481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Understanding the proton in 3d: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spatial and momentum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critical to fully realize the scientific promise of the EIC</a:t>
            </a:r>
          </a:p>
          <a:p>
            <a:pPr algn="ctr"/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 complementary probes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critical to test universality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forward upgrade </a:t>
            </a:r>
            <a:r>
              <a:rPr lang="en-US" sz="20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access to low and high x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varying √s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Test Evolution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FD900C-0F6B-4744-AD8F-8657DF6A305A}"/>
              </a:ext>
            </a:extLst>
          </p:cNvPr>
          <p:cNvSpPr txBox="1"/>
          <p:nvPr/>
        </p:nvSpPr>
        <p:spPr>
          <a:xfrm>
            <a:off x="640931" y="5331147"/>
            <a:ext cx="2286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Transversity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Collins </a:t>
            </a:r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through hadron in jet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FDB245-67A3-CB46-9D90-12F7558E0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5067300"/>
            <a:ext cx="6096000" cy="1485900"/>
          </a:xfrm>
          <a:prstGeom prst="rect">
            <a:avLst/>
          </a:prstGeom>
        </p:spPr>
      </p:pic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D343320A-CE4E-9E40-8404-A34594064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71" y="2598437"/>
            <a:ext cx="2867161" cy="2508766"/>
          </a:xfrm>
          <a:prstGeom prst="rect">
            <a:avLst/>
          </a:prstGeom>
        </p:spPr>
      </p:pic>
      <p:pic>
        <p:nvPicPr>
          <p:cNvPr id="12" name="Picture 11" descr="A close up of a map&#10;&#10;Description automatically generated">
            <a:extLst>
              <a:ext uri="{FF2B5EF4-FFF2-40B4-BE49-F238E27FC236}">
                <a16:creationId xmlns:a16="http://schemas.microsoft.com/office/drawing/2014/main" id="{8BE0884A-1969-A142-AAD1-047003BBA8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" t="9322" r="7758"/>
          <a:stretch/>
        </p:blipFill>
        <p:spPr>
          <a:xfrm>
            <a:off x="5040162" y="2779736"/>
            <a:ext cx="3037038" cy="21033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2A09E85-0AEF-0B40-9F39-9D246CB32D65}"/>
              </a:ext>
            </a:extLst>
          </p:cNvPr>
          <p:cNvSpPr txBox="1"/>
          <p:nvPr/>
        </p:nvSpPr>
        <p:spPr>
          <a:xfrm>
            <a:off x="1107086" y="2266438"/>
            <a:ext cx="2589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Sivers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through tagged jets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4DBDF7-7494-7D4F-A03D-1472E2E0327D}"/>
              </a:ext>
            </a:extLst>
          </p:cNvPr>
          <p:cNvSpPr txBox="1"/>
          <p:nvPr/>
        </p:nvSpPr>
        <p:spPr>
          <a:xfrm>
            <a:off x="5230662" y="2446737"/>
            <a:ext cx="253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J/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ψ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UPC </a:t>
            </a:r>
            <a:r>
              <a:rPr lang="en-US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E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g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259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1C5DD-14EC-8E4E-997E-EAF89A2E6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Probing Non-linear Effects in QCD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C94763-CF93-5E45-BFDD-BBB6EB12C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RHIC PAC September 2020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DD489-4341-8642-9B90-C857285CB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AD1261-9DB3-5E47-A255-A510EFADC37A}"/>
              </a:ext>
            </a:extLst>
          </p:cNvPr>
          <p:cNvSpPr txBox="1"/>
          <p:nvPr/>
        </p:nvSpPr>
        <p:spPr>
          <a:xfrm>
            <a:off x="-152400" y="584537"/>
            <a:ext cx="487585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Forward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rapidities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STAR provide an absolutely </a:t>
            </a:r>
          </a:p>
          <a:p>
            <a:pPr algn="ctr"/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unique opportunity to have very high gluon densities</a:t>
            </a:r>
          </a:p>
          <a:p>
            <a:pPr algn="ctr"/>
            <a:r>
              <a:rPr lang="en-US" sz="1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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1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proton – Au collisions</a:t>
            </a:r>
          </a:p>
          <a:p>
            <a:pPr algn="ctr"/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combined with an unambiguous observable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5FFADD0-9B26-0847-B1F7-EFDF85305677}"/>
              </a:ext>
            </a:extLst>
          </p:cNvPr>
          <p:cNvGrpSpPr>
            <a:grpSpLocks noChangeAspect="1"/>
          </p:cNvGrpSpPr>
          <p:nvPr/>
        </p:nvGrpSpPr>
        <p:grpSpPr>
          <a:xfrm>
            <a:off x="5261151" y="1031746"/>
            <a:ext cx="655134" cy="1254254"/>
            <a:chOff x="1785475" y="1524000"/>
            <a:chExt cx="2139646" cy="4096340"/>
          </a:xfrm>
        </p:grpSpPr>
        <p:pic>
          <p:nvPicPr>
            <p:cNvPr id="7" name="Picture 20" descr="jet_schematic_seed">
              <a:extLst>
                <a:ext uri="{FF2B5EF4-FFF2-40B4-BE49-F238E27FC236}">
                  <a16:creationId xmlns:a16="http://schemas.microsoft.com/office/drawing/2014/main" id="{AD66C713-71E5-4845-AF98-6466E5F20A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lum bright="-10000" contrast="20000"/>
            </a:blip>
            <a:srcRect t="4557"/>
            <a:stretch/>
          </p:blipFill>
          <p:spPr bwMode="auto">
            <a:xfrm>
              <a:off x="2162385" y="1524000"/>
              <a:ext cx="1762736" cy="2169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0" descr="jet_schematic_seed">
              <a:extLst>
                <a:ext uri="{FF2B5EF4-FFF2-40B4-BE49-F238E27FC236}">
                  <a16:creationId xmlns:a16="http://schemas.microsoft.com/office/drawing/2014/main" id="{F57058E9-1870-6949-99B1-458F072466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lum bright="-10000" contrast="20000"/>
            </a:blip>
            <a:srcRect t="4557" b="5482"/>
            <a:stretch/>
          </p:blipFill>
          <p:spPr bwMode="auto">
            <a:xfrm rot="12000000">
              <a:off x="1785475" y="3575259"/>
              <a:ext cx="1762736" cy="20450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77D45B1-B105-8B45-81C9-8627BEECC869}"/>
              </a:ext>
            </a:extLst>
          </p:cNvPr>
          <p:cNvSpPr txBox="1"/>
          <p:nvPr/>
        </p:nvSpPr>
        <p:spPr>
          <a:xfrm>
            <a:off x="4648200" y="1389715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solidFill>
                  <a:srgbClr val="0432FF"/>
                </a:solidFill>
                <a:latin typeface="Comic Sans MS" panose="030F0902030302020204" pitchFamily="66" charset="0"/>
              </a:rPr>
              <a:t>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401838-4580-EA45-93ED-0B988F586D15}"/>
              </a:ext>
            </a:extLst>
          </p:cNvPr>
          <p:cNvSpPr txBox="1"/>
          <p:nvPr/>
        </p:nvSpPr>
        <p:spPr>
          <a:xfrm>
            <a:off x="6433249" y="1368071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p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6A7C558-AFA7-AC43-8967-355E3012E8D0}"/>
              </a:ext>
            </a:extLst>
          </p:cNvPr>
          <p:cNvCxnSpPr/>
          <p:nvPr/>
        </p:nvCxnSpPr>
        <p:spPr>
          <a:xfrm>
            <a:off x="5816321" y="1658873"/>
            <a:ext cx="869388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0255675-D79E-924D-9CF4-35EBF2F06223}"/>
              </a:ext>
            </a:extLst>
          </p:cNvPr>
          <p:cNvCxnSpPr/>
          <p:nvPr/>
        </p:nvCxnSpPr>
        <p:spPr>
          <a:xfrm>
            <a:off x="4664435" y="1663354"/>
            <a:ext cx="824753" cy="0"/>
          </a:xfrm>
          <a:prstGeom prst="straightConnector1">
            <a:avLst/>
          </a:prstGeom>
          <a:ln w="28575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6278554-9E53-0144-9ECF-3CDF6FDB02C7}"/>
              </a:ext>
            </a:extLst>
          </p:cNvPr>
          <p:cNvSpPr txBox="1"/>
          <p:nvPr/>
        </p:nvSpPr>
        <p:spPr>
          <a:xfrm>
            <a:off x="7030291" y="1379907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solidFill>
                  <a:srgbClr val="0432FF"/>
                </a:solidFill>
                <a:latin typeface="Comic Sans MS" panose="030F0902030302020204" pitchFamily="66" charset="0"/>
              </a:rPr>
              <a:t>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86ED51-A3D5-BE40-9DFF-647C48A9056A}"/>
              </a:ext>
            </a:extLst>
          </p:cNvPr>
          <p:cNvSpPr txBox="1"/>
          <p:nvPr/>
        </p:nvSpPr>
        <p:spPr>
          <a:xfrm>
            <a:off x="8732452" y="1379907"/>
            <a:ext cx="3353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A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EC803EC-466E-AF4F-9BE7-3438827EFEF8}"/>
              </a:ext>
            </a:extLst>
          </p:cNvPr>
          <p:cNvGrpSpPr>
            <a:grpSpLocks noChangeAspect="1"/>
          </p:cNvGrpSpPr>
          <p:nvPr/>
        </p:nvGrpSpPr>
        <p:grpSpPr>
          <a:xfrm>
            <a:off x="7653081" y="1021938"/>
            <a:ext cx="655134" cy="1254254"/>
            <a:chOff x="1785475" y="1524000"/>
            <a:chExt cx="2139646" cy="4096340"/>
          </a:xfrm>
        </p:grpSpPr>
        <p:pic>
          <p:nvPicPr>
            <p:cNvPr id="17" name="Picture 20" descr="jet_schematic_seed">
              <a:extLst>
                <a:ext uri="{FF2B5EF4-FFF2-40B4-BE49-F238E27FC236}">
                  <a16:creationId xmlns:a16="http://schemas.microsoft.com/office/drawing/2014/main" id="{20588ECB-C3D4-FD4D-8DC8-099B8FE5CA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lum bright="-10000" contrast="20000"/>
            </a:blip>
            <a:srcRect t="4557"/>
            <a:stretch/>
          </p:blipFill>
          <p:spPr bwMode="auto">
            <a:xfrm>
              <a:off x="2162385" y="1524000"/>
              <a:ext cx="1762736" cy="2169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20" descr="jet_schematic_seed">
              <a:extLst>
                <a:ext uri="{FF2B5EF4-FFF2-40B4-BE49-F238E27FC236}">
                  <a16:creationId xmlns:a16="http://schemas.microsoft.com/office/drawing/2014/main" id="{8DAE27C9-1DF3-F043-BEC1-1A7565EC9C0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lum bright="-10000" contrast="20000"/>
            </a:blip>
            <a:srcRect t="4557" b="5482"/>
            <a:stretch/>
          </p:blipFill>
          <p:spPr bwMode="auto">
            <a:xfrm rot="12000000">
              <a:off x="1785475" y="3575259"/>
              <a:ext cx="1762736" cy="20450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9" name="Picture 20" descr="jet_schematic_seed">
            <a:extLst>
              <a:ext uri="{FF2B5EF4-FFF2-40B4-BE49-F238E27FC236}">
                <a16:creationId xmlns:a16="http://schemas.microsoft.com/office/drawing/2014/main" id="{F29B2BD4-131B-2749-940B-3FBFC554D7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lum bright="-10000" contrast="20000"/>
          </a:blip>
          <a:srcRect t="4557"/>
          <a:stretch/>
        </p:blipFill>
        <p:spPr bwMode="auto">
          <a:xfrm>
            <a:off x="7757138" y="1014115"/>
            <a:ext cx="539729" cy="66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8C22CE3-3FBE-0C47-91EC-47444164BD7E}"/>
              </a:ext>
            </a:extLst>
          </p:cNvPr>
          <p:cNvCxnSpPr/>
          <p:nvPr/>
        </p:nvCxnSpPr>
        <p:spPr>
          <a:xfrm>
            <a:off x="8198412" y="1649065"/>
            <a:ext cx="869388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AF23C8B-BCE3-1349-B146-AFB0279B6FF6}"/>
              </a:ext>
            </a:extLst>
          </p:cNvPr>
          <p:cNvCxnSpPr/>
          <p:nvPr/>
        </p:nvCxnSpPr>
        <p:spPr>
          <a:xfrm>
            <a:off x="7046526" y="1653546"/>
            <a:ext cx="824753" cy="0"/>
          </a:xfrm>
          <a:prstGeom prst="straightConnector1">
            <a:avLst/>
          </a:prstGeom>
          <a:ln w="28575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A2145B5-7F36-274A-A716-6AC600322A2C}"/>
              </a:ext>
            </a:extLst>
          </p:cNvPr>
          <p:cNvSpPr txBox="1"/>
          <p:nvPr/>
        </p:nvSpPr>
        <p:spPr>
          <a:xfrm>
            <a:off x="2853397" y="26255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23" name="Picture 22" descr="A close up of a map&#10;&#10;Description automatically generated">
            <a:extLst>
              <a:ext uri="{FF2B5EF4-FFF2-40B4-BE49-F238E27FC236}">
                <a16:creationId xmlns:a16="http://schemas.microsoft.com/office/drawing/2014/main" id="{F45350E8-0248-3E4F-BDD9-944CE74E25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" y="1672723"/>
            <a:ext cx="2692400" cy="25273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392E32E-B472-B140-929E-E8386A6013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830"/>
          <a:stretch/>
        </p:blipFill>
        <p:spPr>
          <a:xfrm rot="5400000">
            <a:off x="425977" y="3931110"/>
            <a:ext cx="2132481" cy="298443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B168413-2B2B-DE4F-BDEA-13787A83C64C}"/>
              </a:ext>
            </a:extLst>
          </p:cNvPr>
          <p:cNvSpPr txBox="1"/>
          <p:nvPr/>
        </p:nvSpPr>
        <p:spPr>
          <a:xfrm>
            <a:off x="9498903" y="2471408"/>
            <a:ext cx="16748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rcBK</a:t>
            </a:r>
            <a:r>
              <a:rPr lang="en-US" sz="1200" dirty="0"/>
              <a:t>: arXiv:1805.05711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A49C1F3-344E-FB49-A203-65B04AFAB8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1905000"/>
            <a:ext cx="3278451" cy="424637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CAE9EE0-A948-B04B-B560-F7F93E0D8D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1095"/>
          <a:stretch/>
        </p:blipFill>
        <p:spPr>
          <a:xfrm rot="5400000">
            <a:off x="3521202" y="3817901"/>
            <a:ext cx="2132481" cy="323128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9021734-4A51-DD4C-9D25-EC9060916217}"/>
              </a:ext>
            </a:extLst>
          </p:cNvPr>
          <p:cNvSpPr txBox="1"/>
          <p:nvPr/>
        </p:nvSpPr>
        <p:spPr>
          <a:xfrm>
            <a:off x="2331825" y="6260381"/>
            <a:ext cx="1630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GPW: arXiv:1109.1817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2C64048-BF66-294E-AA98-39E0C8093AC2}"/>
              </a:ext>
            </a:extLst>
          </p:cNvPr>
          <p:cNvSpPr txBox="1"/>
          <p:nvPr/>
        </p:nvSpPr>
        <p:spPr>
          <a:xfrm>
            <a:off x="2869152" y="2273861"/>
            <a:ext cx="3278451" cy="19389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 forward upgrade to characterize non-linear effects with charged di-hadrons, </a:t>
            </a:r>
          </a:p>
          <a:p>
            <a:pPr algn="ctr"/>
            <a:r>
              <a:rPr lang="en-US" sz="2000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-jet, di-jet</a:t>
            </a:r>
          </a:p>
          <a:p>
            <a:pPr marL="285750" indent="-285750" algn="ctr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critical measurement to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   test universality </a:t>
            </a:r>
            <a:r>
              <a:rPr lang="en-US" sz="20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EIC </a:t>
            </a:r>
            <a:endParaRPr lang="en-US" sz="2000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B890FC-421D-9346-8F6A-CAF28D206145}"/>
              </a:ext>
            </a:extLst>
          </p:cNvPr>
          <p:cNvSpPr txBox="1"/>
          <p:nvPr/>
        </p:nvSpPr>
        <p:spPr>
          <a:xfrm>
            <a:off x="4583190" y="589002"/>
            <a:ext cx="442781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counting experiment of Di-jets in pp and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7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Saturation: Disappearance of backward jet in </a:t>
            </a:r>
            <a:r>
              <a:rPr lang="en-US" sz="1700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endParaRPr lang="en-US" sz="1700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3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304E43-ED07-064B-A456-10200336C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Scope: </a:t>
            </a:r>
            <a:r>
              <a:rPr lang="en-US" dirty="0" err="1"/>
              <a:t>ECal</a:t>
            </a:r>
            <a:r>
              <a:rPr lang="en-US" dirty="0"/>
              <a:t> &amp; </a:t>
            </a:r>
            <a:r>
              <a:rPr lang="en-US" dirty="0" err="1"/>
              <a:t>HCal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0AB348D-A1B3-8E48-8606-369905557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RHIC PAC September 2020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BB88C8-CCC5-BE49-B943-D64D2A1D1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A73E7F-696B-6842-A5E1-F61A80C63665}"/>
              </a:ext>
            </a:extLst>
          </p:cNvPr>
          <p:cNvSpPr txBox="1"/>
          <p:nvPr/>
        </p:nvSpPr>
        <p:spPr>
          <a:xfrm>
            <a:off x="3733801" y="494467"/>
            <a:ext cx="5333999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Location: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m from the IP on the “FMS platform”</a:t>
            </a:r>
          </a:p>
          <a:p>
            <a:r>
              <a:rPr lang="en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Readout: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SiPMs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 in Trigger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Split in 2 movable halves inside and outside of ring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Slightly projective</a:t>
            </a:r>
          </a:p>
          <a:p>
            <a:pPr algn="l"/>
            <a:endParaRPr lang="en-US" sz="8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ECal</a:t>
            </a:r>
            <a:r>
              <a:rPr lang="en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Clr>
                <a:srgbClr val="0432FF"/>
              </a:buClr>
              <a:buFont typeface="Wingdings" charset="2"/>
              <a:buChar char="q"/>
            </a:pPr>
            <a:r>
              <a:rPr lang="en-US" dirty="0">
                <a:solidFill>
                  <a:srgbClr val="322F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reuse PHENIX </a:t>
            </a:r>
            <a:r>
              <a:rPr lang="en-US" dirty="0" err="1">
                <a:solidFill>
                  <a:srgbClr val="322F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PbSC</a:t>
            </a:r>
            <a:r>
              <a:rPr lang="en-US" dirty="0">
                <a:solidFill>
                  <a:srgbClr val="322F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calorimeter with new readout on front face </a:t>
            </a:r>
            <a:r>
              <a:rPr lang="en-US" dirty="0">
                <a:solidFill>
                  <a:srgbClr val="322F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1496 channels</a:t>
            </a:r>
            <a:endParaRPr lang="en-US" dirty="0">
              <a:solidFill>
                <a:srgbClr val="322F3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/>
            </a:endParaRP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Secured one Sector (2592 towers)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PbSc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towers: 5.52 x 5.52 x 33 cm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 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66 sampling cells with 1.5 mm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4 mm SC &amp; Wavelength shifting fibers</a:t>
            </a: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HCal</a:t>
            </a:r>
            <a:r>
              <a:rPr lang="en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Fe/Sc (20mm/3 mm) sandwich.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520 readout channels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Lateral tower size 10 x 10 cm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~ 4.5 </a:t>
            </a:r>
            <a:r>
              <a:rPr lang="en-US" dirty="0">
                <a:latin typeface="Symbol" pitchFamily="2" charset="2"/>
                <a:cs typeface="Times New Roman" panose="02020603050405020304" pitchFamily="18" charset="0"/>
              </a:rPr>
              <a:t>l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close collaboration with EIC R&amp;D</a:t>
            </a:r>
          </a:p>
          <a:p>
            <a:pPr>
              <a:buClr>
                <a:srgbClr val="0432FF"/>
              </a:buClr>
            </a:pPr>
            <a:endParaRPr lang="en-US" sz="800" dirty="0">
              <a:latin typeface="Symbol" pitchFamily="2" charset="2"/>
              <a:cs typeface="Times New Roman" panose="02020603050405020304" pitchFamily="18" charset="0"/>
            </a:endParaRPr>
          </a:p>
          <a:p>
            <a:r>
              <a:rPr lang="en-US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Preshower</a:t>
            </a:r>
            <a:endParaRPr lang="en-US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EPD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need to built splitter for the signals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CCAE8C-7874-9046-B715-80DFF7306B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9"/>
          <a:stretch/>
        </p:blipFill>
        <p:spPr>
          <a:xfrm>
            <a:off x="0" y="1548348"/>
            <a:ext cx="3733800" cy="37856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D2D17E-7056-C34E-8EDA-0CC917D81501}"/>
              </a:ext>
            </a:extLst>
          </p:cNvPr>
          <p:cNvSpPr txBox="1"/>
          <p:nvPr/>
        </p:nvSpPr>
        <p:spPr>
          <a:xfrm>
            <a:off x="609600" y="5943600"/>
            <a:ext cx="7960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Installation of entire system (</a:t>
            </a:r>
            <a:r>
              <a:rPr lang="en-US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HCal</a:t>
            </a:r>
            <a:r>
              <a:rPr lang="en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ECal</a:t>
            </a:r>
            <a:r>
              <a:rPr lang="en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Electronics) finalized by Feb 2021 </a:t>
            </a:r>
          </a:p>
          <a:p>
            <a:pPr algn="ctr"/>
            <a:r>
              <a:rPr lang="en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~9 month to commission systems before Run-22 500 GeV pp</a:t>
            </a:r>
          </a:p>
        </p:txBody>
      </p:sp>
    </p:spTree>
    <p:extLst>
      <p:ext uri="{BB962C8B-B14F-4D97-AF65-F5344CB8AC3E}">
        <p14:creationId xmlns:p14="http://schemas.microsoft.com/office/powerpoint/2010/main" val="2412416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492A0-D579-BC49-913A-0568096CB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Scope: Silicon &amp; </a:t>
            </a:r>
            <a:r>
              <a:rPr lang="en-US" dirty="0" err="1"/>
              <a:t>sTGC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705EAE-632B-1F4A-B781-144DB99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RHIC PAC September 2020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3ED542-0699-F04A-B5BD-43ADC5CB2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A10287-A95B-DE4B-8422-A05F5D2AFA2A}"/>
              </a:ext>
            </a:extLst>
          </p:cNvPr>
          <p:cNvSpPr txBox="1"/>
          <p:nvPr/>
        </p:nvSpPr>
        <p:spPr>
          <a:xfrm>
            <a:off x="3854887" y="3352800"/>
            <a:ext cx="50822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432FF"/>
              </a:buClr>
            </a:pPr>
            <a:r>
              <a:rPr lang="en-US" b="1" u="sng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b="1" u="sng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sTGC</a:t>
            </a:r>
            <a:r>
              <a:rPr lang="en-US" b="1" u="sng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disks:</a:t>
            </a:r>
            <a:r>
              <a:rPr lang="en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307, 325, 343 and 361 cm from IP 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location inside Magnet pole tip opening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inhomogeneous magnetic field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quadrants double sided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sTGC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1 layer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400" dirty="0"/>
              <a:t>diagonal strips to break ambiguities in the </a:t>
            </a:r>
            <a:r>
              <a:rPr lang="en-US" sz="1400" dirty="0" err="1"/>
              <a:t>sTGC</a:t>
            </a:r>
            <a:endParaRPr lang="en-US" sz="1200" dirty="0">
              <a:cs typeface="Times New Roman" panose="02020603050405020304" pitchFamily="18" charset="0"/>
              <a:sym typeface="Wingdings" pitchFamily="2" charset="2"/>
            </a:endParaRP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Position resolution: ~200 </a:t>
            </a:r>
            <a:r>
              <a:rPr lang="en-US" sz="1600" dirty="0">
                <a:latin typeface="Symbol" pitchFamily="2" charset="2"/>
                <a:cs typeface="Times New Roman" panose="02020603050405020304" pitchFamily="18" charset="0"/>
              </a:rPr>
              <a:t>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 budget: ~0.5% per layer, 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Readout: based on VMM-chips </a:t>
            </a:r>
          </a:p>
          <a:p>
            <a:pPr>
              <a:buClr>
                <a:srgbClr val="0432FF"/>
              </a:buClr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    </a:t>
            </a:r>
            <a:r>
              <a:rPr lang="en-US" sz="1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following ATLAS design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7C2BCD-83BE-3042-8D92-5021BEA04974}"/>
              </a:ext>
            </a:extLst>
          </p:cNvPr>
          <p:cNvSpPr txBox="1"/>
          <p:nvPr/>
        </p:nvSpPr>
        <p:spPr>
          <a:xfrm>
            <a:off x="3581400" y="691277"/>
            <a:ext cx="50822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Silicon disks: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146, 160, and 173 cm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IP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Built on successful experience with STAR IST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Single-sided double-metal mini-strip sensors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Granularity: fine in </a:t>
            </a:r>
            <a:r>
              <a:rPr lang="en-US" sz="1600" dirty="0">
                <a:latin typeface="Symbol" pitchFamily="2" charset="2"/>
                <a:cs typeface="Times New Roman" panose="02020603050405020304" pitchFamily="18" charset="0"/>
              </a:rPr>
              <a:t>f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coarse in R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 from Hamamatsu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Frontend chips: APV25-S1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IST  all in hand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 budget: ~1.5% per disk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Reuse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IST DAQ system for FTS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IST cooling system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8F3D60-CECB-8A42-8D98-52AAB385FB87}"/>
              </a:ext>
            </a:extLst>
          </p:cNvPr>
          <p:cNvSpPr txBox="1"/>
          <p:nvPr/>
        </p:nvSpPr>
        <p:spPr>
          <a:xfrm>
            <a:off x="770027" y="851790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5AC532-DD56-3240-BAA5-47658FD3E2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1" b="10000"/>
          <a:stretch/>
        </p:blipFill>
        <p:spPr>
          <a:xfrm>
            <a:off x="228600" y="1437794"/>
            <a:ext cx="3279745" cy="38100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06475EC-0ED5-2A49-9251-B096ED7622FC}"/>
              </a:ext>
            </a:extLst>
          </p:cNvPr>
          <p:cNvCxnSpPr>
            <a:cxnSpLocks/>
          </p:cNvCxnSpPr>
          <p:nvPr/>
        </p:nvCxnSpPr>
        <p:spPr>
          <a:xfrm>
            <a:off x="990600" y="1219200"/>
            <a:ext cx="152401" cy="19812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3106A8D4-58DD-5E41-AE00-0C315A866909}"/>
              </a:ext>
            </a:extLst>
          </p:cNvPr>
          <p:cNvSpPr/>
          <p:nvPr/>
        </p:nvSpPr>
        <p:spPr>
          <a:xfrm rot="4004441">
            <a:off x="892730" y="2890120"/>
            <a:ext cx="639505" cy="10668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DEC57F4-D03F-B647-A88B-50ECC2F3EC55}"/>
              </a:ext>
            </a:extLst>
          </p:cNvPr>
          <p:cNvSpPr/>
          <p:nvPr/>
        </p:nvSpPr>
        <p:spPr>
          <a:xfrm rot="4004441">
            <a:off x="1553635" y="2569768"/>
            <a:ext cx="1153976" cy="99921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7AA859-02B3-4B45-9096-3FFE4638E475}"/>
              </a:ext>
            </a:extLst>
          </p:cNvPr>
          <p:cNvSpPr txBox="1"/>
          <p:nvPr/>
        </p:nvSpPr>
        <p:spPr>
          <a:xfrm>
            <a:off x="1382601" y="908831"/>
            <a:ext cx="971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sTGC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C399134-39D2-604C-B48F-D2C0ED3147BD}"/>
              </a:ext>
            </a:extLst>
          </p:cNvPr>
          <p:cNvCxnSpPr>
            <a:cxnSpLocks/>
          </p:cNvCxnSpPr>
          <p:nvPr/>
        </p:nvCxnSpPr>
        <p:spPr>
          <a:xfrm>
            <a:off x="1828800" y="1289221"/>
            <a:ext cx="124527" cy="127291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A4F1099-A272-504B-8E18-6401173C8CE1}"/>
              </a:ext>
            </a:extLst>
          </p:cNvPr>
          <p:cNvSpPr txBox="1"/>
          <p:nvPr/>
        </p:nvSpPr>
        <p:spPr>
          <a:xfrm>
            <a:off x="990600" y="5824922"/>
            <a:ext cx="7139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Installation of entire Si and </a:t>
            </a:r>
            <a:r>
              <a:rPr lang="en-US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sTGC</a:t>
            </a:r>
            <a:r>
              <a:rPr lang="en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finalized by Mid of September  2021</a:t>
            </a:r>
          </a:p>
          <a:p>
            <a:pPr algn="ctr"/>
            <a:r>
              <a:rPr lang="en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~2-4 </a:t>
            </a:r>
            <a:r>
              <a:rPr lang="en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month to commission systems before Run-22 500 GeV pp</a:t>
            </a:r>
          </a:p>
        </p:txBody>
      </p:sp>
    </p:spTree>
    <p:extLst>
      <p:ext uri="{BB962C8B-B14F-4D97-AF65-F5344CB8AC3E}">
        <p14:creationId xmlns:p14="http://schemas.microsoft.com/office/powerpoint/2010/main" val="2311245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6E60F-86AD-224B-876F-EE949CE58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Importance of STAR forward upgrade for EIC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97851A-9F91-A448-924A-BC05C1A8B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RHIC S&amp;T Review 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998589-0F86-CB43-B0AC-F6670EA0C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60C42A-9137-E747-B58F-16B9EC45C8B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7086600" y="6581775"/>
            <a:ext cx="2057400" cy="2603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9AF0D6-C004-A44B-A410-C7DC9DB9B1E7}"/>
              </a:ext>
            </a:extLst>
          </p:cNvPr>
          <p:cNvSpPr txBox="1"/>
          <p:nvPr/>
        </p:nvSpPr>
        <p:spPr>
          <a:xfrm>
            <a:off x="0" y="655090"/>
            <a:ext cx="486856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rgbClr val="0432FF"/>
                </a:solidFill>
                <a:latin typeface="+mj-lt"/>
                <a:cs typeface="Times New Roman" panose="02020603050405020304" pitchFamily="18" charset="0"/>
              </a:rPr>
              <a:t>STAR forward upgrade: 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2.5 &lt; </a:t>
            </a:r>
            <a:r>
              <a:rPr lang="en-US" sz="1600" dirty="0">
                <a:latin typeface="Symbol" pitchFamily="2" charset="2"/>
                <a:cs typeface="Times New Roman" panose="02020603050405020304" pitchFamily="18" charset="0"/>
              </a:rPr>
              <a:t>h 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&lt; 4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+mj-lt"/>
                <a:cs typeface="Times New Roman" panose="02020603050405020304" pitchFamily="18" charset="0"/>
              </a:rPr>
              <a:t>rapidity coverage the same as </a:t>
            </a:r>
          </a:p>
          <a:p>
            <a:pPr algn="l">
              <a:buClr>
                <a:srgbClr val="0432FF"/>
              </a:buClr>
            </a:pPr>
            <a:r>
              <a:rPr lang="en-US" sz="1600" dirty="0">
                <a:latin typeface="+mj-lt"/>
                <a:cs typeface="Times New Roman" panose="02020603050405020304" pitchFamily="18" charset="0"/>
              </a:rPr>
              <a:t>     EIC hadron Arm</a:t>
            </a:r>
          </a:p>
          <a:p>
            <a:pPr algn="l">
              <a:buClr>
                <a:srgbClr val="0432FF"/>
              </a:buClr>
            </a:pPr>
            <a:r>
              <a:rPr lang="en-US" sz="1600" dirty="0">
                <a:latin typeface="+mj-lt"/>
                <a:cs typeface="Times New Roman" panose="02020603050405020304" pitchFamily="18" charset="0"/>
              </a:rPr>
              <a:t>     </a:t>
            </a:r>
            <a:r>
              <a:rPr lang="en-US" sz="1600" dirty="0">
                <a:latin typeface="+mj-lt"/>
                <a:cs typeface="Times New Roman" panose="02020603050405020304" pitchFamily="18" charset="0"/>
                <a:sym typeface="Wingdings" pitchFamily="2" charset="2"/>
              </a:rPr>
              <a:t> high-x EIC physics</a:t>
            </a:r>
            <a:endParaRPr lang="en-US" sz="1600" dirty="0">
              <a:latin typeface="+mj-lt"/>
              <a:cs typeface="Times New Roman" panose="02020603050405020304" pitchFamily="18" charset="0"/>
            </a:endParaRPr>
          </a:p>
          <a:p>
            <a:pPr algn="l"/>
            <a:endParaRPr lang="en-US" sz="1000" dirty="0">
              <a:latin typeface="+mj-lt"/>
              <a:cs typeface="Times New Roman" panose="02020603050405020304" pitchFamily="18" charset="0"/>
            </a:endParaRPr>
          </a:p>
          <a:p>
            <a:endParaRPr lang="en-US" sz="800" dirty="0">
              <a:latin typeface="+mj-lt"/>
              <a:cs typeface="Times New Roman" panose="02020603050405020304" pitchFamily="18" charset="0"/>
            </a:endParaRPr>
          </a:p>
          <a:p>
            <a:pPr>
              <a:buClr>
                <a:srgbClr val="0432FF"/>
              </a:buClr>
            </a:pPr>
            <a:r>
              <a:rPr lang="en-US" sz="1600" dirty="0" err="1">
                <a:latin typeface="+mj-lt"/>
                <a:cs typeface="Times New Roman" panose="02020603050405020304" pitchFamily="18" charset="0"/>
                <a:sym typeface="Wingdings" pitchFamily="2" charset="2"/>
              </a:rPr>
              <a:t>HCal</a:t>
            </a:r>
            <a:r>
              <a:rPr lang="en-US" sz="1600" dirty="0">
                <a:latin typeface="+mj-lt"/>
                <a:cs typeface="Times New Roman" panose="02020603050405020304" pitchFamily="18" charset="0"/>
                <a:sym typeface="Wingdings" pitchFamily="2" charset="2"/>
              </a:rPr>
              <a:t> +</a:t>
            </a:r>
            <a:r>
              <a:rPr lang="en-US" sz="1600" dirty="0" err="1">
                <a:latin typeface="+mj-lt"/>
                <a:cs typeface="Times New Roman" panose="02020603050405020304" pitchFamily="18" charset="0"/>
                <a:sym typeface="Wingdings" pitchFamily="2" charset="2"/>
              </a:rPr>
              <a:t>SiPM</a:t>
            </a:r>
            <a:r>
              <a:rPr lang="en-US" sz="1600" dirty="0">
                <a:latin typeface="+mj-lt"/>
                <a:cs typeface="Times New Roman" panose="02020603050405020304" pitchFamily="18" charset="0"/>
                <a:sym typeface="Wingdings" pitchFamily="2" charset="2"/>
              </a:rPr>
              <a:t> readout same as </a:t>
            </a:r>
          </a:p>
          <a:p>
            <a:pPr>
              <a:buClr>
                <a:srgbClr val="0432FF"/>
              </a:buClr>
            </a:pPr>
            <a:r>
              <a:rPr lang="en-US" sz="1600" dirty="0">
                <a:latin typeface="+mj-lt"/>
                <a:cs typeface="Times New Roman" panose="02020603050405020304" pitchFamily="18" charset="0"/>
                <a:sym typeface="Wingdings" pitchFamily="2" charset="2"/>
              </a:rPr>
              <a:t>EIC-</a:t>
            </a:r>
            <a:r>
              <a:rPr lang="en-US" sz="1600" dirty="0" err="1">
                <a:latin typeface="+mj-lt"/>
                <a:cs typeface="Times New Roman" panose="02020603050405020304" pitchFamily="18" charset="0"/>
                <a:sym typeface="Wingdings" pitchFamily="2" charset="2"/>
              </a:rPr>
              <a:t>fHCAL</a:t>
            </a:r>
            <a:endParaRPr lang="en-US" sz="1600" dirty="0">
              <a:latin typeface="+mj-lt"/>
              <a:cs typeface="Times New Roman" panose="02020603050405020304" pitchFamily="18" charset="0"/>
              <a:sym typeface="Wingdings" pitchFamily="2" charset="2"/>
            </a:endParaRP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+mj-lt"/>
                <a:cs typeface="Times New Roman" panose="02020603050405020304" pitchFamily="18" charset="0"/>
                <a:sym typeface="Wingdings" pitchFamily="2" charset="2"/>
              </a:rPr>
              <a:t>same rapidity as EIC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+mj-lt"/>
                <a:cs typeface="Times New Roman" panose="02020603050405020304" pitchFamily="18" charset="0"/>
                <a:sym typeface="Wingdings" pitchFamily="2" charset="2"/>
              </a:rPr>
              <a:t>background</a:t>
            </a:r>
            <a:endParaRPr lang="en-US" sz="1600" dirty="0">
              <a:latin typeface="+mj-lt"/>
              <a:cs typeface="Times New Roman" panose="02020603050405020304" pitchFamily="18" charset="0"/>
            </a:endParaRPr>
          </a:p>
          <a:p>
            <a:pPr algn="l"/>
            <a:r>
              <a:rPr lang="en-US" sz="1600" dirty="0">
                <a:latin typeface="+mj-lt"/>
                <a:cs typeface="Times New Roman" panose="02020603050405020304" pitchFamily="18" charset="0"/>
              </a:rPr>
              <a:t> </a:t>
            </a:r>
          </a:p>
          <a:p>
            <a:pPr algn="l"/>
            <a:r>
              <a:rPr lang="en-US" sz="1600" dirty="0">
                <a:latin typeface="+mj-lt"/>
                <a:cs typeface="Times New Roman" panose="02020603050405020304" pitchFamily="18" charset="0"/>
              </a:rPr>
              <a:t>small-strip Thin Gap Chambers (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sTGC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)</a:t>
            </a:r>
          </a:p>
          <a:p>
            <a:pPr marL="285750" indent="-285750" algn="l">
              <a:buFont typeface="Wingdings" pitchFamily="2" charset="2"/>
              <a:buChar char="à"/>
            </a:pPr>
            <a:r>
              <a:rPr lang="en-US" sz="1600" dirty="0" err="1">
                <a:latin typeface="+mj-lt"/>
                <a:cs typeface="Times New Roman" panose="02020603050405020304" pitchFamily="18" charset="0"/>
                <a:sym typeface="Wingdings" pitchFamily="2" charset="2"/>
              </a:rPr>
              <a:t>sTGC</a:t>
            </a:r>
            <a:r>
              <a:rPr lang="en-US" sz="1600" dirty="0">
                <a:latin typeface="+mj-lt"/>
                <a:cs typeface="Times New Roman" panose="02020603050405020304" pitchFamily="18" charset="0"/>
                <a:sym typeface="Wingdings" pitchFamily="2" charset="2"/>
              </a:rPr>
              <a:t> alternative technology to </a:t>
            </a:r>
          </a:p>
          <a:p>
            <a:pPr algn="l"/>
            <a:r>
              <a:rPr lang="en-US" sz="1600" dirty="0">
                <a:latin typeface="+mj-lt"/>
                <a:cs typeface="Times New Roman" panose="02020603050405020304" pitchFamily="18" charset="0"/>
                <a:sym typeface="Wingdings" pitchFamily="2" charset="2"/>
              </a:rPr>
              <a:t>     EIC GEM Trackers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5AAE5A0-72B8-234E-9EDB-8E4B178A7530}"/>
              </a:ext>
            </a:extLst>
          </p:cNvPr>
          <p:cNvGrpSpPr/>
          <p:nvPr/>
        </p:nvGrpSpPr>
        <p:grpSpPr>
          <a:xfrm>
            <a:off x="3581400" y="575802"/>
            <a:ext cx="3277961" cy="2693391"/>
            <a:chOff x="3774829" y="996463"/>
            <a:chExt cx="3277961" cy="269339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E2A49D-63D9-2940-86A2-D098D2FEB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74829" y="996463"/>
              <a:ext cx="3277961" cy="269339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E2F435B-FA67-D945-BB44-01643B34B11F}"/>
                </a:ext>
              </a:extLst>
            </p:cNvPr>
            <p:cNvSpPr txBox="1"/>
            <p:nvPr/>
          </p:nvSpPr>
          <p:spPr>
            <a:xfrm>
              <a:off x="6477000" y="2618601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00" dirty="0" err="1">
                  <a:solidFill>
                    <a:schemeClr val="bg1"/>
                  </a:solidFill>
                  <a:latin typeface="+mj-lt"/>
                </a:rPr>
                <a:t>HCal</a:t>
              </a:r>
              <a:endParaRPr lang="en-US" sz="12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0C35C6F-3651-3543-A1EC-AF054B83050E}"/>
                </a:ext>
              </a:extLst>
            </p:cNvPr>
            <p:cNvSpPr txBox="1"/>
            <p:nvPr/>
          </p:nvSpPr>
          <p:spPr>
            <a:xfrm>
              <a:off x="6096000" y="2173881"/>
              <a:ext cx="5164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00" dirty="0" err="1">
                  <a:solidFill>
                    <a:schemeClr val="bg1"/>
                  </a:solidFill>
                  <a:latin typeface="+mj-lt"/>
                </a:rPr>
                <a:t>ECal</a:t>
              </a:r>
              <a:endParaRPr lang="en-US" sz="12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04442FD-B10C-4143-8BB6-A994FF4E51D4}"/>
                </a:ext>
              </a:extLst>
            </p:cNvPr>
            <p:cNvSpPr txBox="1"/>
            <p:nvPr/>
          </p:nvSpPr>
          <p:spPr>
            <a:xfrm>
              <a:off x="4585824" y="2080522"/>
              <a:ext cx="5870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00" dirty="0" err="1">
                  <a:solidFill>
                    <a:schemeClr val="bg1"/>
                  </a:solidFill>
                  <a:latin typeface="+mj-lt"/>
                </a:rPr>
                <a:t>sTGC</a:t>
              </a:r>
              <a:endParaRPr lang="en-US" sz="12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C9C0714-5096-4C4B-931E-B40628E94AD7}"/>
                </a:ext>
              </a:extLst>
            </p:cNvPr>
            <p:cNvSpPr txBox="1"/>
            <p:nvPr/>
          </p:nvSpPr>
          <p:spPr>
            <a:xfrm>
              <a:off x="4251078" y="1475601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Si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0077564-74E1-8A40-B685-98084E964695}"/>
              </a:ext>
            </a:extLst>
          </p:cNvPr>
          <p:cNvSpPr txBox="1"/>
          <p:nvPr/>
        </p:nvSpPr>
        <p:spPr>
          <a:xfrm>
            <a:off x="0" y="3957697"/>
            <a:ext cx="494795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  <a:latin typeface="+mj-lt"/>
              </a:rPr>
              <a:t>Analysis:</a:t>
            </a:r>
          </a:p>
          <a:p>
            <a:r>
              <a:rPr lang="en-US" sz="1600" dirty="0">
                <a:solidFill>
                  <a:srgbClr val="0432FF"/>
                </a:solidFill>
                <a:latin typeface="+mj-lt"/>
              </a:rPr>
              <a:t>Learn how to reconstruct Jets close </a:t>
            </a:r>
          </a:p>
          <a:p>
            <a:r>
              <a:rPr lang="en-US" sz="1600" dirty="0">
                <a:solidFill>
                  <a:srgbClr val="0432FF"/>
                </a:solidFill>
                <a:latin typeface="+mj-lt"/>
              </a:rPr>
              <a:t>to beam rapidity</a:t>
            </a:r>
          </a:p>
          <a:p>
            <a:r>
              <a:rPr lang="en-US" sz="1600" dirty="0">
                <a:latin typeface="+mj-lt"/>
              </a:rPr>
              <a:t>Jet solid angle ~ R</a:t>
            </a:r>
            <a:r>
              <a:rPr lang="en-US" sz="1600" baseline="30000" dirty="0">
                <a:latin typeface="+mj-lt"/>
              </a:rPr>
              <a:t>2</a:t>
            </a:r>
            <a:r>
              <a:rPr lang="en-US" sz="1600" dirty="0">
                <a:latin typeface="+mj-lt"/>
              </a:rPr>
              <a:t>/cosh</a:t>
            </a:r>
            <a:r>
              <a:rPr lang="en-US" sz="1600" baseline="30000" dirty="0">
                <a:latin typeface="+mj-lt"/>
              </a:rPr>
              <a:t>2</a:t>
            </a:r>
            <a:r>
              <a:rPr lang="en-US" sz="1600" dirty="0">
                <a:latin typeface="+mj-lt"/>
              </a:rPr>
              <a:t>(</a:t>
            </a:r>
            <a:r>
              <a:rPr lang="en-US" sz="1600" dirty="0">
                <a:latin typeface="Symbol" pitchFamily="2" charset="2"/>
              </a:rPr>
              <a:t>h</a:t>
            </a:r>
            <a:r>
              <a:rPr lang="en-US" sz="1600" dirty="0">
                <a:latin typeface="+mj-lt"/>
              </a:rPr>
              <a:t>).  </a:t>
            </a:r>
          </a:p>
          <a:p>
            <a:r>
              <a:rPr lang="en-US" sz="1600" dirty="0">
                <a:latin typeface="+mj-lt"/>
              </a:rPr>
              <a:t>so for fixed jet multiplicity, </a:t>
            </a:r>
            <a:r>
              <a:rPr lang="en-US" sz="1600" dirty="0" err="1">
                <a:latin typeface="+mj-lt"/>
              </a:rPr>
              <a:t>dN</a:t>
            </a:r>
            <a:r>
              <a:rPr lang="en-US" sz="1600" dirty="0">
                <a:latin typeface="+mj-lt"/>
              </a:rPr>
              <a:t>/</a:t>
            </a:r>
            <a:r>
              <a:rPr lang="en-US" sz="1600" dirty="0" err="1">
                <a:latin typeface="+mj-lt"/>
              </a:rPr>
              <a:t>dΩ</a:t>
            </a:r>
            <a:r>
              <a:rPr lang="en-US" sz="1600" dirty="0">
                <a:latin typeface="+mj-lt"/>
              </a:rPr>
              <a:t> grows like cosh</a:t>
            </a:r>
            <a:r>
              <a:rPr lang="en-US" sz="1600" baseline="30000" dirty="0">
                <a:latin typeface="+mj-lt"/>
              </a:rPr>
              <a:t>2</a:t>
            </a:r>
            <a:r>
              <a:rPr lang="en-US" sz="1600" dirty="0">
                <a:latin typeface="+mj-lt"/>
              </a:rPr>
              <a:t>(</a:t>
            </a:r>
            <a:r>
              <a:rPr lang="en-US" sz="1600" dirty="0">
                <a:latin typeface="Symbol" pitchFamily="2" charset="2"/>
              </a:rPr>
              <a:t>h</a:t>
            </a:r>
            <a:r>
              <a:rPr lang="en-US" sz="1600" dirty="0">
                <a:latin typeface="+mj-lt"/>
              </a:rPr>
              <a:t>)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+mj-lt"/>
              </a:rPr>
              <a:t>15 times larger at </a:t>
            </a:r>
            <a:r>
              <a:rPr lang="en-US" sz="1600" dirty="0">
                <a:latin typeface="Symbol" pitchFamily="2" charset="2"/>
              </a:rPr>
              <a:t>h</a:t>
            </a:r>
            <a:r>
              <a:rPr lang="en-US" sz="1600" dirty="0">
                <a:latin typeface="+mj-lt"/>
              </a:rPr>
              <a:t>=2,     100 times larger at </a:t>
            </a:r>
            <a:r>
              <a:rPr lang="en-US" sz="1600" dirty="0">
                <a:latin typeface="Symbol" pitchFamily="2" charset="2"/>
              </a:rPr>
              <a:t>h</a:t>
            </a:r>
            <a:r>
              <a:rPr lang="en-US" sz="1600" dirty="0">
                <a:latin typeface="+mj-lt"/>
              </a:rPr>
              <a:t>=3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latin typeface="+mj-lt"/>
                <a:sym typeface="Wingdings" pitchFamily="2" charset="2"/>
              </a:rPr>
              <a:t>what are the effects of underlying event ep &amp; </a:t>
            </a:r>
            <a:r>
              <a:rPr lang="en-US" sz="1600" dirty="0" err="1">
                <a:latin typeface="+mj-lt"/>
                <a:sym typeface="Wingdings" pitchFamily="2" charset="2"/>
              </a:rPr>
              <a:t>eA</a:t>
            </a:r>
            <a:r>
              <a:rPr lang="en-US" sz="1600" dirty="0">
                <a:latin typeface="+mj-lt"/>
                <a:sym typeface="Wingdings" pitchFamily="2" charset="2"/>
              </a:rPr>
              <a:t> </a:t>
            </a:r>
          </a:p>
          <a:p>
            <a:pPr>
              <a:buClr>
                <a:srgbClr val="0432FF"/>
              </a:buClr>
            </a:pPr>
            <a:r>
              <a:rPr lang="en-US" sz="1600" dirty="0">
                <a:latin typeface="+mj-lt"/>
                <a:sym typeface="Wingdings" pitchFamily="2" charset="2"/>
              </a:rPr>
              <a:t>     and √s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C108D9-0035-854D-B0AA-AA606C9923BB}"/>
              </a:ext>
            </a:extLst>
          </p:cNvPr>
          <p:cNvSpPr txBox="1"/>
          <p:nvPr/>
        </p:nvSpPr>
        <p:spPr>
          <a:xfrm>
            <a:off x="611479" y="5921872"/>
            <a:ext cx="37453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  <a:latin typeface="+mj-lt"/>
                <a:sym typeface="Wingdings" pitchFamily="2" charset="2"/>
              </a:rPr>
              <a:t>Training of young scientific generation: </a:t>
            </a:r>
          </a:p>
          <a:p>
            <a:r>
              <a:rPr lang="en-US" sz="1600" dirty="0">
                <a:solidFill>
                  <a:srgbClr val="0432FF"/>
                </a:solidFill>
                <a:latin typeface="+mj-lt"/>
                <a:sym typeface="Wingdings" pitchFamily="2" charset="2"/>
              </a:rPr>
              <a:t>20+ undergrads working &gt; 2019/06 </a:t>
            </a:r>
            <a:endParaRPr lang="en-US" sz="1600" dirty="0">
              <a:solidFill>
                <a:srgbClr val="0432FF"/>
              </a:solidFill>
              <a:latin typeface="+mj-lt"/>
            </a:endParaRPr>
          </a:p>
        </p:txBody>
      </p:sp>
      <p:pic>
        <p:nvPicPr>
          <p:cNvPr id="19" name="Picture 18" descr="beast-2018-06-28-full.png">
            <a:extLst>
              <a:ext uri="{FF2B5EF4-FFF2-40B4-BE49-F238E27FC236}">
                <a16:creationId xmlns:a16="http://schemas.microsoft.com/office/drawing/2014/main" id="{AF77228E-12F7-1442-B8C0-A299E1886C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4" t="11681" r="14995" b="3394"/>
          <a:stretch/>
        </p:blipFill>
        <p:spPr>
          <a:xfrm>
            <a:off x="4863221" y="3292471"/>
            <a:ext cx="4231210" cy="3009908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1441672-9D0E-9F48-8AA3-50747661FCA9}"/>
              </a:ext>
            </a:extLst>
          </p:cNvPr>
          <p:cNvCxnSpPr>
            <a:cxnSpLocks/>
          </p:cNvCxnSpPr>
          <p:nvPr/>
        </p:nvCxnSpPr>
        <p:spPr>
          <a:xfrm flipV="1">
            <a:off x="5965113" y="5906104"/>
            <a:ext cx="1550358" cy="535973"/>
          </a:xfrm>
          <a:prstGeom prst="straightConnector1">
            <a:avLst/>
          </a:prstGeom>
          <a:ln w="19050">
            <a:solidFill>
              <a:srgbClr val="0432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6195F87-859C-5042-803C-C75C5227B69D}"/>
              </a:ext>
            </a:extLst>
          </p:cNvPr>
          <p:cNvCxnSpPr>
            <a:cxnSpLocks/>
          </p:cNvCxnSpPr>
          <p:nvPr/>
        </p:nvCxnSpPr>
        <p:spPr>
          <a:xfrm flipH="1">
            <a:off x="7565639" y="5510382"/>
            <a:ext cx="1116159" cy="390121"/>
          </a:xfrm>
          <a:prstGeom prst="straightConnector1">
            <a:avLst/>
          </a:prstGeom>
          <a:ln w="19050">
            <a:solidFill>
              <a:srgbClr val="0432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935E280-5D37-204E-AD12-1A52A8339A6A}"/>
              </a:ext>
            </a:extLst>
          </p:cNvPr>
          <p:cNvSpPr txBox="1"/>
          <p:nvPr/>
        </p:nvSpPr>
        <p:spPr>
          <a:xfrm rot="20475791">
            <a:off x="6523146" y="6017848"/>
            <a:ext cx="9925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FFC192C-6A4E-A547-97FA-F9081C0E2FE9}"/>
              </a:ext>
            </a:extLst>
          </p:cNvPr>
          <p:cNvSpPr txBox="1"/>
          <p:nvPr/>
        </p:nvSpPr>
        <p:spPr>
          <a:xfrm rot="20375602">
            <a:off x="7695810" y="5604765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05438B-AF4A-E946-8F8B-F3AC86C15B06}"/>
              </a:ext>
            </a:extLst>
          </p:cNvPr>
          <p:cNvSpPr txBox="1"/>
          <p:nvPr/>
        </p:nvSpPr>
        <p:spPr>
          <a:xfrm rot="20988436">
            <a:off x="5505881" y="3497925"/>
            <a:ext cx="23567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B050"/>
                </a:solidFill>
              </a:rPr>
              <a:t>Barrel Hadronic calorimeter not shown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BB81B9B-E985-364E-A70D-6F9F93B7C02A}"/>
              </a:ext>
            </a:extLst>
          </p:cNvPr>
          <p:cNvSpPr txBox="1"/>
          <p:nvPr/>
        </p:nvSpPr>
        <p:spPr>
          <a:xfrm>
            <a:off x="7732049" y="3369469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 err="1">
                <a:solidFill>
                  <a:schemeClr val="bg1"/>
                </a:solidFill>
                <a:latin typeface="+mj-lt"/>
              </a:rPr>
              <a:t>HCal</a:t>
            </a:r>
            <a:endParaRPr lang="en-US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C491A46-E068-8E40-B249-F14DAC70BD4D}"/>
              </a:ext>
            </a:extLst>
          </p:cNvPr>
          <p:cNvSpPr txBox="1"/>
          <p:nvPr/>
        </p:nvSpPr>
        <p:spPr>
          <a:xfrm>
            <a:off x="7426688" y="3615607"/>
            <a:ext cx="516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 err="1">
                <a:solidFill>
                  <a:schemeClr val="bg1"/>
                </a:solidFill>
                <a:latin typeface="+mj-lt"/>
              </a:rPr>
              <a:t>ECal</a:t>
            </a:r>
            <a:endParaRPr lang="en-US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3536B77-0414-A742-93FC-1A41913E9100}"/>
              </a:ext>
            </a:extLst>
          </p:cNvPr>
          <p:cNvSpPr/>
          <p:nvPr/>
        </p:nvSpPr>
        <p:spPr bwMode="auto">
          <a:xfrm rot="20698880">
            <a:off x="6699598" y="4589428"/>
            <a:ext cx="600251" cy="197599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18D7CE6-91FD-D743-9482-278CB9CE1307}"/>
              </a:ext>
            </a:extLst>
          </p:cNvPr>
          <p:cNvSpPr txBox="1"/>
          <p:nvPr/>
        </p:nvSpPr>
        <p:spPr>
          <a:xfrm>
            <a:off x="6833507" y="4352718"/>
            <a:ext cx="320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Si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C112FE1-4A07-044F-A6E7-54D0FC4CB32D}"/>
              </a:ext>
            </a:extLst>
          </p:cNvPr>
          <p:cNvSpPr txBox="1"/>
          <p:nvPr/>
        </p:nvSpPr>
        <p:spPr>
          <a:xfrm>
            <a:off x="7274849" y="4621582"/>
            <a:ext cx="11608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 err="1">
                <a:solidFill>
                  <a:schemeClr val="bg1"/>
                </a:solidFill>
                <a:latin typeface="+mj-lt"/>
              </a:rPr>
              <a:t>sTGC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 or GEM</a:t>
            </a:r>
          </a:p>
        </p:txBody>
      </p:sp>
    </p:spTree>
    <p:extLst>
      <p:ext uri="{BB962C8B-B14F-4D97-AF65-F5344CB8AC3E}">
        <p14:creationId xmlns:p14="http://schemas.microsoft.com/office/powerpoint/2010/main" val="1417109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AD290-DB5C-E049-8052-CFEDC87D2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Workforce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2E7D59-EA02-1649-9F06-1FFD78F6B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RHIC PAC September 2020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A832DF-F62C-AD4C-804D-E934F4CB5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76C384-5C16-4140-A35B-BBF6DD94214B}"/>
              </a:ext>
            </a:extLst>
          </p:cNvPr>
          <p:cNvSpPr txBox="1"/>
          <p:nvPr/>
        </p:nvSpPr>
        <p:spPr>
          <a:xfrm>
            <a:off x="0" y="5615226"/>
            <a:ext cx="600677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Several people plan sabbaticals, if COVID-19 situation allows: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Isenhower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Oct 2020 – April 2021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Carl Gagliardi: 2021 and others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C8EB87-A297-EC4B-A965-94B3B3F13284}"/>
              </a:ext>
            </a:extLst>
          </p:cNvPr>
          <p:cNvSpPr txBox="1"/>
          <p:nvPr/>
        </p:nvSpPr>
        <p:spPr>
          <a:xfrm>
            <a:off x="6894666" y="5602069"/>
            <a:ext cx="2249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Installation supported </a:t>
            </a:r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 CAD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169F8C-4080-8E4B-8562-6281D031A0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" t="6966" r="3637" b="22222"/>
          <a:stretch/>
        </p:blipFill>
        <p:spPr>
          <a:xfrm>
            <a:off x="0" y="496344"/>
            <a:ext cx="9143999" cy="52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706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38CAC117-8624-9A45-A2AB-8B12DE827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5676" y="3280947"/>
            <a:ext cx="1303637" cy="1303637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5FB8A9F1-BF2A-0047-884A-5DC3FDE4EE0E}"/>
              </a:ext>
            </a:extLst>
          </p:cNvPr>
          <p:cNvGrpSpPr/>
          <p:nvPr/>
        </p:nvGrpSpPr>
        <p:grpSpPr>
          <a:xfrm>
            <a:off x="4721101" y="3617274"/>
            <a:ext cx="968083" cy="1001470"/>
            <a:chOff x="2489200" y="3880338"/>
            <a:chExt cx="3055488" cy="2501412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8B7B16A-56C0-C34C-B568-29130AB33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89200" y="3880338"/>
              <a:ext cx="3055488" cy="2501412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A14B477-B634-5243-AFCF-EF8BDE4C1F42}"/>
                </a:ext>
              </a:extLst>
            </p:cNvPr>
            <p:cNvSpPr/>
            <p:nvPr/>
          </p:nvSpPr>
          <p:spPr>
            <a:xfrm>
              <a:off x="2977662" y="5345723"/>
              <a:ext cx="2063261" cy="76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8311A34-DFD6-4041-97A0-10AD7B8E2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Organizational Structure STAR Forward Upgrade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11225A-5A0B-3A4C-A296-76A350CBE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RHIC PAC September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C7FB9-F088-8F48-9D83-A585719E2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B624F-9F95-0945-82C9-D42053B2F677}" type="slidenum">
              <a:rPr lang="en-US" smtClean="0"/>
              <a:t>9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99A6E-1FB5-1C44-869A-2ECF3A77276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838200"/>
            <a:ext cx="6934200" cy="38100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Dedicated manpower with large expertise for each subsystem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C04CCC-F016-1E45-9815-F02A76D7AC6B}"/>
              </a:ext>
            </a:extLst>
          </p:cNvPr>
          <p:cNvSpPr txBox="1"/>
          <p:nvPr/>
        </p:nvSpPr>
        <p:spPr>
          <a:xfrm>
            <a:off x="548693" y="1524160"/>
            <a:ext cx="88838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u="sng" dirty="0" err="1"/>
              <a:t>sTGC</a:t>
            </a:r>
            <a:endParaRPr lang="en-US" sz="2100" u="sng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1E3A2F-6DBB-2E47-A233-AADE3C14B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29" y="2344005"/>
            <a:ext cx="838200" cy="8191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D3FACB-E63C-AD45-BE20-3DA1DB22FD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295" y="2007033"/>
            <a:ext cx="1175819" cy="4305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58E4C26-3BB9-1442-9957-CCD89503ADE6}"/>
              </a:ext>
            </a:extLst>
          </p:cNvPr>
          <p:cNvSpPr txBox="1"/>
          <p:nvPr/>
        </p:nvSpPr>
        <p:spPr>
          <a:xfrm>
            <a:off x="1433502" y="1524160"/>
            <a:ext cx="97494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u="sng" dirty="0"/>
              <a:t>Silicon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888A86A-979C-C042-8BE5-56726A845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8956" y="1922429"/>
            <a:ext cx="590796" cy="6322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A77AD8-A18D-F149-8F95-EA6E709315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4013" y="2000069"/>
            <a:ext cx="882461" cy="88246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A918CD9-E0E6-9945-A192-A526EC81D339}"/>
              </a:ext>
            </a:extLst>
          </p:cNvPr>
          <p:cNvSpPr txBox="1"/>
          <p:nvPr/>
        </p:nvSpPr>
        <p:spPr>
          <a:xfrm>
            <a:off x="2615545" y="1524160"/>
            <a:ext cx="76655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u="sng" dirty="0" err="1"/>
              <a:t>ECal</a:t>
            </a:r>
            <a:endParaRPr lang="en-US" sz="2100" u="sng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9D645F4-F2C3-F54A-90DB-385CCD9562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9505" y="2882530"/>
            <a:ext cx="827096" cy="58611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9B59127-4BD8-4449-8ECE-14402D022D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6834" y="3638026"/>
            <a:ext cx="618106" cy="60017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0A520CB-E2C4-F64B-9604-7A63C1193A7F}"/>
              </a:ext>
            </a:extLst>
          </p:cNvPr>
          <p:cNvGrpSpPr/>
          <p:nvPr/>
        </p:nvGrpSpPr>
        <p:grpSpPr>
          <a:xfrm>
            <a:off x="3375145" y="1866555"/>
            <a:ext cx="968083" cy="1001470"/>
            <a:chOff x="2489200" y="3880338"/>
            <a:chExt cx="3055488" cy="250141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8B55068-188B-774A-90CE-E80CBA4E2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89200" y="3880338"/>
              <a:ext cx="3055488" cy="2501412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8892215-11D1-6345-BD69-E17EEB2E386C}"/>
                </a:ext>
              </a:extLst>
            </p:cNvPr>
            <p:cNvSpPr/>
            <p:nvPr/>
          </p:nvSpPr>
          <p:spPr>
            <a:xfrm>
              <a:off x="2977662" y="5345723"/>
              <a:ext cx="2063261" cy="76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50183ED-90E4-754E-8AAF-A8EDF89089D7}"/>
              </a:ext>
            </a:extLst>
          </p:cNvPr>
          <p:cNvSpPr txBox="1"/>
          <p:nvPr/>
        </p:nvSpPr>
        <p:spPr>
          <a:xfrm>
            <a:off x="3557064" y="1524160"/>
            <a:ext cx="78098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u="sng" dirty="0" err="1"/>
              <a:t>HCal</a:t>
            </a:r>
            <a:endParaRPr lang="en-US" sz="2100" u="sng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95DD7ED-ED98-9C47-B746-725586D1AB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29907" y="3903043"/>
            <a:ext cx="618106" cy="6001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5D1F5CE-EC11-1441-8FF2-3F9FB4ABF0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97920" y="3623097"/>
            <a:ext cx="925856" cy="2500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1E94576-A1B6-5943-A782-170C25C1BE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72182" y="2385495"/>
            <a:ext cx="809603" cy="80960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832E73E-B662-7C4F-A36E-3FD179888E2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02930" y="3143303"/>
            <a:ext cx="1063546" cy="47564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CFBD484-9DBB-9D4F-9F08-2A8A8098D4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15025" y="3276600"/>
            <a:ext cx="1063546" cy="47564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363A432-244B-2448-B761-24592EE2FE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5155" y="1936750"/>
            <a:ext cx="1175819" cy="43054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FBDD49A-3B7C-4644-975E-F4E3CCE5E5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73417" y="2437573"/>
            <a:ext cx="1063546" cy="47564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7840655-5B83-E147-A11F-E476EEA3E7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5230" y="2903056"/>
            <a:ext cx="882461" cy="88246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4CC9213-AE31-FA49-9812-87D68F820B98}"/>
              </a:ext>
            </a:extLst>
          </p:cNvPr>
          <p:cNvSpPr txBox="1"/>
          <p:nvPr/>
        </p:nvSpPr>
        <p:spPr>
          <a:xfrm>
            <a:off x="4311561" y="1524160"/>
            <a:ext cx="185820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u="sng" dirty="0"/>
              <a:t>DAQ/Readout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820C8A8-1FFC-514F-B4DD-51D5C36A03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3510" y="4061804"/>
            <a:ext cx="809603" cy="80960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E78D5105-3923-2E45-872C-FEBCF950315C}"/>
              </a:ext>
            </a:extLst>
          </p:cNvPr>
          <p:cNvSpPr txBox="1"/>
          <p:nvPr/>
        </p:nvSpPr>
        <p:spPr>
          <a:xfrm>
            <a:off x="6034806" y="1524000"/>
            <a:ext cx="124585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u="sng" dirty="0"/>
              <a:t>Software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728737E1-8C1D-6C4C-8208-751B0624F1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4806" y="1932453"/>
            <a:ext cx="1175819" cy="43054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B7F18AD-A095-374C-9D03-2F06C74DA0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61912" y="3124048"/>
            <a:ext cx="1063546" cy="47564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39ACB1D-6C65-CA49-90CC-4548BF198D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0967" y="2242820"/>
            <a:ext cx="765435" cy="81915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C91C8C5-3D75-9643-85E1-4B408D2043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88883" y="3541519"/>
            <a:ext cx="809603" cy="809603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49D8EDDE-BAC5-4F42-9038-1B1DE4047254}"/>
              </a:ext>
            </a:extLst>
          </p:cNvPr>
          <p:cNvSpPr txBox="1"/>
          <p:nvPr/>
        </p:nvSpPr>
        <p:spPr>
          <a:xfrm>
            <a:off x="7397319" y="1524000"/>
            <a:ext cx="145424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u="sng" dirty="0"/>
              <a:t>Integration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DC80DF9F-7F48-734D-8DCC-F4972D8EB6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4456" y="1932510"/>
            <a:ext cx="1175819" cy="43054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B308C1F0-E483-AB48-86F9-7E3F14199BD6}"/>
              </a:ext>
            </a:extLst>
          </p:cNvPr>
          <p:cNvSpPr txBox="1"/>
          <p:nvPr/>
        </p:nvSpPr>
        <p:spPr>
          <a:xfrm>
            <a:off x="7397319" y="2743200"/>
            <a:ext cx="146706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u="sng" dirty="0"/>
              <a:t>Calibration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E617657-C76B-A64D-8A4C-777F3A7F45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75450" y="3094857"/>
            <a:ext cx="882461" cy="661846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20CE01EC-7FA6-C54E-BA96-AC096544AAEF}"/>
              </a:ext>
            </a:extLst>
          </p:cNvPr>
          <p:cNvSpPr txBox="1"/>
          <p:nvPr/>
        </p:nvSpPr>
        <p:spPr>
          <a:xfrm>
            <a:off x="7301829" y="4331028"/>
            <a:ext cx="184217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u="sng" dirty="0"/>
              <a:t>Slow Controls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A57A8F9B-5956-EE40-A7AB-4F081BD919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1398" y="4717967"/>
            <a:ext cx="888945" cy="58611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6D7A0EA-A9BC-A049-8580-BA2E1E63C8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7717" y="4741889"/>
            <a:ext cx="618106" cy="6001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0E46673-46F1-7749-AC17-318197FC88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1121" y="3624048"/>
            <a:ext cx="1175819" cy="43054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45D5937-05D3-9B4F-ADBE-3BACE0B9695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24000" y="4023560"/>
            <a:ext cx="643129" cy="651704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0AC7510C-F032-2641-BFAC-E5F9C82F0602}"/>
              </a:ext>
            </a:extLst>
          </p:cNvPr>
          <p:cNvSpPr txBox="1"/>
          <p:nvPr/>
        </p:nvSpPr>
        <p:spPr>
          <a:xfrm>
            <a:off x="1600200" y="5879068"/>
            <a:ext cx="7514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the STAR collaboration, which stands enthusiastically behind the upgrade  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9E4ADC92-40B2-F640-B995-C36D971B931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5352393"/>
            <a:ext cx="876300" cy="36260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E67F029F-859B-FF4D-8F29-F3564EF91F1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572000"/>
            <a:ext cx="596900" cy="58735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DF3E00F-40D3-E64D-9913-7F4E4F73E4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7920" y="5182216"/>
            <a:ext cx="827096" cy="58611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398A82C-EDB3-CB4E-9CCC-E88AA7B15AF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0431" y="3205327"/>
            <a:ext cx="590796" cy="59079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7E79D719-ED4F-A045-B3E6-4EB207FDF8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90"/>
          <a:stretch/>
        </p:blipFill>
        <p:spPr>
          <a:xfrm>
            <a:off x="1406336" y="2513885"/>
            <a:ext cx="838200" cy="76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784419"/>
      </p:ext>
    </p:extLst>
  </p:cSld>
  <p:clrMapOvr>
    <a:masterClrMapping/>
  </p:clrMapOvr>
</p:sld>
</file>

<file path=ppt/theme/theme1.xml><?xml version="1.0" encoding="utf-8"?>
<a:theme xmlns:a="http://schemas.openxmlformats.org/drawingml/2006/main" name="1_Dunlop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defRPr dirty="0" smtClean="0"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Dunlop.thmx</Template>
  <TotalTime>43911</TotalTime>
  <Words>1941</Words>
  <Application>Microsoft Macintosh PowerPoint</Application>
  <PresentationFormat>On-screen Show (4:3)</PresentationFormat>
  <Paragraphs>390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Comic Sans MS</vt:lpstr>
      <vt:lpstr>Symbol</vt:lpstr>
      <vt:lpstr>Times New Roman</vt:lpstr>
      <vt:lpstr>Wingdings</vt:lpstr>
      <vt:lpstr>1_Dunlop</vt:lpstr>
      <vt:lpstr>PowerPoint Presentation</vt:lpstr>
      <vt:lpstr>The 2022+ Physics program with fSTAR</vt:lpstr>
      <vt:lpstr>STAR forward upgrade and polarized p↑p ↑ /p ↑ A</vt:lpstr>
      <vt:lpstr>Probing Non-linear Effects in QCD</vt:lpstr>
      <vt:lpstr>Scope: ECal &amp; HCal</vt:lpstr>
      <vt:lpstr>Scope: Silicon &amp; sTGC</vt:lpstr>
      <vt:lpstr>Importance of STAR forward upgrade for EIC</vt:lpstr>
      <vt:lpstr>Workforce</vt:lpstr>
      <vt:lpstr>Organizational Structure STAR Forward Upgrade</vt:lpstr>
      <vt:lpstr>Funding Sources and Remaining Procurements </vt:lpstr>
      <vt:lpstr>General Info</vt:lpstr>
      <vt:lpstr>General Info and Requirements</vt:lpstr>
      <vt:lpstr>Summary on Recent Review </vt:lpstr>
      <vt:lpstr>Recommendations for Si </vt:lpstr>
      <vt:lpstr>Recommendation for sTGC</vt:lpstr>
      <vt:lpstr>Recommendation for fSTAR Project</vt:lpstr>
      <vt:lpstr>Remaining Cost, Schedule and Workforce Risks</vt:lpstr>
      <vt:lpstr>High Level Schedule</vt:lpstr>
      <vt:lpstr>Conclusion</vt:lpstr>
      <vt:lpstr>PowerPoint Presentation</vt:lpstr>
      <vt:lpstr>PowerPoint Presentation</vt:lpstr>
    </vt:vector>
  </TitlesOfParts>
  <Company>Brookhaven National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Thomas Ludlam</dc:creator>
  <cp:lastModifiedBy>Elke-Caroline Aschenauer</cp:lastModifiedBy>
  <cp:revision>608</cp:revision>
  <cp:lastPrinted>2017-01-30T17:01:25Z</cp:lastPrinted>
  <dcterms:created xsi:type="dcterms:W3CDTF">2013-01-24T13:47:50Z</dcterms:created>
  <dcterms:modified xsi:type="dcterms:W3CDTF">2020-09-09T19:01:19Z</dcterms:modified>
</cp:coreProperties>
</file>