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0"/>
  </p:notesMasterIdLst>
  <p:sldIdLst>
    <p:sldId id="258" r:id="rId3"/>
    <p:sldId id="259" r:id="rId4"/>
    <p:sldId id="261" r:id="rId5"/>
    <p:sldId id="260" r:id="rId6"/>
    <p:sldId id="262" r:id="rId7"/>
    <p:sldId id="265" r:id="rId8"/>
    <p:sldId id="266" r:id="rId9"/>
    <p:sldId id="268" r:id="rId10"/>
    <p:sldId id="267" r:id="rId11"/>
    <p:sldId id="271" r:id="rId12"/>
    <p:sldId id="272" r:id="rId13"/>
    <p:sldId id="269" r:id="rId14"/>
    <p:sldId id="270" r:id="rId15"/>
    <p:sldId id="273" r:id="rId16"/>
    <p:sldId id="257" r:id="rId17"/>
    <p:sldId id="263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89880-EB81-C949-A3CB-0EFD3BE85F75}" type="datetimeFigureOut">
              <a:rPr lang="en-US" smtClean="0"/>
              <a:t>3/12/20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B9B0E-D4E3-4746-A6F7-64B944ABB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0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7bc802c7ad_16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g7bc802c7ad_16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9"/>
          <p:cNvSpPr txBox="1">
            <a:spLocks noGrp="1"/>
          </p:cNvSpPr>
          <p:nvPr>
            <p:ph type="title"/>
          </p:nvPr>
        </p:nvSpPr>
        <p:spPr>
          <a:xfrm>
            <a:off x="18" y="19"/>
            <a:ext cx="9143999" cy="83661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9"/>
          <p:cNvSpPr txBox="1">
            <a:spLocks noGrp="1"/>
          </p:cNvSpPr>
          <p:nvPr>
            <p:ph type="body" idx="1"/>
          </p:nvPr>
        </p:nvSpPr>
        <p:spPr>
          <a:xfrm>
            <a:off x="533401" y="1193800"/>
            <a:ext cx="7759700" cy="5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228600" algn="l" rtl="0">
              <a:spcBef>
                <a:spcPts val="9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7"/>
          <p:cNvSpPr txBox="1">
            <a:spLocks noGrp="1"/>
          </p:cNvSpPr>
          <p:nvPr>
            <p:ph type="title"/>
          </p:nvPr>
        </p:nvSpPr>
        <p:spPr>
          <a:xfrm>
            <a:off x="5" y="3"/>
            <a:ext cx="9143999" cy="70555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66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1222" y="6408544"/>
            <a:ext cx="464475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19638" y="6399845"/>
            <a:ext cx="10671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1F648D68-AD34-A44E-9D06-24A8B24DAD94}" type="slidenum">
              <a:rPr lang="en-US" ker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3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4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1"/>
            <a:ext cx="6400800" cy="525142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F32C35-A59D-324F-B965-907F37F001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06796"/>
            <a:ext cx="7772400" cy="40010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563434-CAA8-ED42-9CA6-0E8AC4F2E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22601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990600"/>
            <a:ext cx="3810000" cy="22601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95EB2B-E4F9-C54F-B7D3-99D73223EB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6765"/>
            <a:ext cx="4040188" cy="8281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970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46765"/>
            <a:ext cx="4041775" cy="8281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970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B483B1-531C-714C-BC99-8D500E5E5A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7CBFB9-AA81-2041-82F0-E35C8C4E38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B4CC7B-3343-B74C-A97C-C7C24CA70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572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308737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002254-3D0E-264C-87A8-AF3C85E51E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6"/>
          <p:cNvSpPr txBox="1">
            <a:spLocks noGrp="1"/>
          </p:cNvSpPr>
          <p:nvPr>
            <p:ph type="title"/>
          </p:nvPr>
        </p:nvSpPr>
        <p:spPr>
          <a:xfrm>
            <a:off x="18" y="19"/>
            <a:ext cx="9143999" cy="83661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90064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308737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1D28CF-05E5-C342-8BE6-899A0B0CF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890644" y="990600"/>
            <a:ext cx="9344082" cy="20145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C1D597-74ED-D546-952C-60A3443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1757" y="133350"/>
            <a:ext cx="3480943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B743-4FED-6F40-BFB3-0774660451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">
  <p:cSld name="strateg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47"/>
          <p:cNvGrpSpPr/>
          <p:nvPr/>
        </p:nvGrpSpPr>
        <p:grpSpPr>
          <a:xfrm>
            <a:off x="0" y="1"/>
            <a:ext cx="9144000" cy="855764"/>
            <a:chOff x="0" y="0"/>
            <a:chExt cx="9144000" cy="855764"/>
          </a:xfrm>
        </p:grpSpPr>
        <p:sp>
          <p:nvSpPr>
            <p:cNvPr id="108" name="Google Shape;108;p147"/>
            <p:cNvSpPr/>
            <p:nvPr/>
          </p:nvSpPr>
          <p:spPr>
            <a:xfrm>
              <a:off x="0" y="0"/>
              <a:ext cx="9144000" cy="855764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7"/>
            <p:cNvSpPr/>
            <p:nvPr/>
          </p:nvSpPr>
          <p:spPr>
            <a:xfrm>
              <a:off x="70896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47"/>
            <p:cNvSpPr/>
            <p:nvPr/>
          </p:nvSpPr>
          <p:spPr>
            <a:xfrm>
              <a:off x="0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" name="Google Shape;111;p147"/>
          <p:cNvSpPr txBox="1">
            <a:spLocks noGrp="1"/>
          </p:cNvSpPr>
          <p:nvPr>
            <p:ph type="title"/>
          </p:nvPr>
        </p:nvSpPr>
        <p:spPr>
          <a:xfrm>
            <a:off x="2304591" y="1"/>
            <a:ext cx="6839410" cy="85576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7"/>
          <p:cNvSpPr/>
          <p:nvPr/>
        </p:nvSpPr>
        <p:spPr>
          <a:xfrm>
            <a:off x="0" y="82078"/>
            <a:ext cx="1910632" cy="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spAutoFit/>
          </a:bodyPr>
          <a:lstStyle/>
          <a:p>
            <a:pPr algn="r" defTabSz="914400">
              <a:lnSpc>
                <a:spcPct val="96190"/>
              </a:lnSpc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plan for lab of the future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7"/>
          <p:cNvSpPr txBox="1"/>
          <p:nvPr/>
        </p:nvSpPr>
        <p:spPr>
          <a:xfrm>
            <a:off x="4447714" y="6461132"/>
            <a:ext cx="6269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b="1" kern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Nucl</a:t>
            </a:r>
            <a:endParaRPr b="1" kern="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s and updates">
  <p:cSld name="highlights and update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48"/>
          <p:cNvGrpSpPr/>
          <p:nvPr/>
        </p:nvGrpSpPr>
        <p:grpSpPr>
          <a:xfrm>
            <a:off x="0" y="1"/>
            <a:ext cx="9144000" cy="855764"/>
            <a:chOff x="0" y="0"/>
            <a:chExt cx="9144000" cy="855764"/>
          </a:xfrm>
        </p:grpSpPr>
        <p:sp>
          <p:nvSpPr>
            <p:cNvPr id="116" name="Google Shape;116;p148"/>
            <p:cNvSpPr/>
            <p:nvPr/>
          </p:nvSpPr>
          <p:spPr>
            <a:xfrm>
              <a:off x="0" y="0"/>
              <a:ext cx="9144000" cy="855764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8"/>
            <p:cNvSpPr/>
            <p:nvPr/>
          </p:nvSpPr>
          <p:spPr>
            <a:xfrm>
              <a:off x="70896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8"/>
            <p:cNvSpPr/>
            <p:nvPr/>
          </p:nvSpPr>
          <p:spPr>
            <a:xfrm>
              <a:off x="0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p148"/>
          <p:cNvSpPr txBox="1">
            <a:spLocks noGrp="1"/>
          </p:cNvSpPr>
          <p:nvPr>
            <p:ph type="title"/>
          </p:nvPr>
        </p:nvSpPr>
        <p:spPr>
          <a:xfrm>
            <a:off x="2304591" y="1"/>
            <a:ext cx="6839410" cy="85576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8"/>
          <p:cNvSpPr/>
          <p:nvPr/>
        </p:nvSpPr>
        <p:spPr>
          <a:xfrm>
            <a:off x="0" y="82081"/>
            <a:ext cx="1910632" cy="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spAutoFit/>
          </a:bodyPr>
          <a:lstStyle/>
          <a:p>
            <a:pPr algn="r" defTabSz="914400">
              <a:lnSpc>
                <a:spcPct val="96190"/>
              </a:lnSpc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Highlights &amp; Updates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48"/>
          <p:cNvSpPr txBox="1"/>
          <p:nvPr/>
        </p:nvSpPr>
        <p:spPr>
          <a:xfrm>
            <a:off x="4447717" y="6461132"/>
            <a:ext cx="9510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b="1" kern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Nuclear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tend Scales">
  <p:cSld name="Extend Scale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49"/>
          <p:cNvGrpSpPr/>
          <p:nvPr/>
        </p:nvGrpSpPr>
        <p:grpSpPr>
          <a:xfrm>
            <a:off x="0" y="1"/>
            <a:ext cx="9144000" cy="855764"/>
            <a:chOff x="0" y="0"/>
            <a:chExt cx="9144000" cy="855764"/>
          </a:xfrm>
        </p:grpSpPr>
        <p:sp>
          <p:nvSpPr>
            <p:cNvPr id="124" name="Google Shape;124;p149"/>
            <p:cNvSpPr/>
            <p:nvPr/>
          </p:nvSpPr>
          <p:spPr>
            <a:xfrm>
              <a:off x="0" y="0"/>
              <a:ext cx="9144000" cy="855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9"/>
            <p:cNvSpPr/>
            <p:nvPr/>
          </p:nvSpPr>
          <p:spPr>
            <a:xfrm>
              <a:off x="70896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9"/>
            <p:cNvSpPr/>
            <p:nvPr/>
          </p:nvSpPr>
          <p:spPr>
            <a:xfrm>
              <a:off x="0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127;p149"/>
          <p:cNvSpPr txBox="1">
            <a:spLocks noGrp="1"/>
          </p:cNvSpPr>
          <p:nvPr>
            <p:ph type="title"/>
          </p:nvPr>
        </p:nvSpPr>
        <p:spPr>
          <a:xfrm>
            <a:off x="2304591" y="1"/>
            <a:ext cx="6839410" cy="85576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9"/>
          <p:cNvSpPr/>
          <p:nvPr/>
        </p:nvSpPr>
        <p:spPr>
          <a:xfrm>
            <a:off x="0" y="-73341"/>
            <a:ext cx="1910632" cy="102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spAutoFit/>
          </a:bodyPr>
          <a:lstStyle/>
          <a:p>
            <a:pPr algn="r" defTabSz="914400">
              <a:lnSpc>
                <a:spcPct val="96190"/>
              </a:lnSpc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grand challenge science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49"/>
          <p:cNvSpPr txBox="1"/>
          <p:nvPr/>
        </p:nvSpPr>
        <p:spPr>
          <a:xfrm>
            <a:off x="4447717" y="6461132"/>
            <a:ext cx="9510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b="1" kern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Nuclear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0"/>
          <p:cNvSpPr txBox="1"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0"/>
          <p:cNvSpPr txBox="1">
            <a:spLocks noGrp="1"/>
          </p:cNvSpPr>
          <p:nvPr>
            <p:ph type="subTitle" idx="1"/>
          </p:nvPr>
        </p:nvSpPr>
        <p:spPr>
          <a:xfrm>
            <a:off x="923927" y="3886200"/>
            <a:ext cx="728662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ctr" rtl="0">
              <a:spcBef>
                <a:spcPts val="90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50"/>
          <p:cNvSpPr txBox="1">
            <a:spLocks noGrp="1"/>
          </p:cNvSpPr>
          <p:nvPr>
            <p:ph type="sldNum" idx="12"/>
          </p:nvPr>
        </p:nvSpPr>
        <p:spPr>
          <a:xfrm>
            <a:off x="8354500" y="6451248"/>
            <a:ext cx="575246" cy="4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1"/>
          <p:cNvSpPr txBox="1">
            <a:spLocks noGrp="1"/>
          </p:cNvSpPr>
          <p:nvPr>
            <p:ph type="dt" idx="10"/>
          </p:nvPr>
        </p:nvSpPr>
        <p:spPr>
          <a:xfrm>
            <a:off x="628650" y="635637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36" name="Google Shape;136;p151"/>
          <p:cNvSpPr txBox="1">
            <a:spLocks noGrp="1"/>
          </p:cNvSpPr>
          <p:nvPr>
            <p:ph type="ftr" idx="11"/>
          </p:nvPr>
        </p:nvSpPr>
        <p:spPr>
          <a:xfrm>
            <a:off x="3028950" y="635637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37" name="Google Shape;137;p151"/>
          <p:cNvSpPr txBox="1">
            <a:spLocks noGrp="1"/>
          </p:cNvSpPr>
          <p:nvPr>
            <p:ph type="sldNum" idx="12"/>
          </p:nvPr>
        </p:nvSpPr>
        <p:spPr>
          <a:xfrm>
            <a:off x="6457950" y="635637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3 Photos &amp; Bullets" type="tx">
  <p:cSld name="Title, 3 Photos &amp; Bullets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/>
        </p:nvSpPr>
        <p:spPr>
          <a:xfrm>
            <a:off x="303609" y="303609"/>
            <a:ext cx="8536800" cy="6250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316" y="0"/>
                </a:moveTo>
                <a:lnTo>
                  <a:pt x="120000" y="0"/>
                </a:lnTo>
                <a:cubicBezTo>
                  <a:pt x="120000" y="0"/>
                  <a:pt x="120000" y="86238"/>
                  <a:pt x="120000" y="94583"/>
                </a:cubicBezTo>
                <a:cubicBezTo>
                  <a:pt x="120000" y="107355"/>
                  <a:pt x="111916" y="120000"/>
                  <a:pt x="101805" y="120000"/>
                </a:cubicBezTo>
                <a:cubicBezTo>
                  <a:pt x="94250" y="120000"/>
                  <a:pt x="0" y="120000"/>
                  <a:pt x="0" y="120000"/>
                </a:cubicBezTo>
                <a:cubicBezTo>
                  <a:pt x="0" y="120000"/>
                  <a:pt x="0" y="30350"/>
                  <a:pt x="0" y="25416"/>
                </a:cubicBezTo>
                <a:cubicBezTo>
                  <a:pt x="0" y="11000"/>
                  <a:pt x="8388" y="0"/>
                  <a:pt x="18316" y="0"/>
                </a:cubicBezTo>
                <a:close/>
              </a:path>
            </a:pathLst>
          </a:custGeom>
          <a:gradFill>
            <a:gsLst>
              <a:gs pos="0">
                <a:srgbClr val="6AC4E4"/>
              </a:gs>
              <a:gs pos="100000">
                <a:srgbClr val="1D8FBF"/>
              </a:gs>
            </a:gsLst>
            <a:lin ang="5400012" scaled="0"/>
          </a:gradFill>
          <a:ln w="76200" cap="flat" cmpd="sng">
            <a:solidFill>
              <a:srgbClr val="FFFFFE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165100" dist="76200" dir="2700000" rotWithShape="0">
              <a:srgbClr val="040D3C">
                <a:alpha val="34900"/>
              </a:srgbClr>
            </a:outerShdw>
          </a:effectLst>
        </p:spPr>
        <p:txBody>
          <a:bodyPr spcFirstLastPara="1" wrap="square" lIns="44638" tIns="44638" rIns="44638" bIns="44638" anchor="ctr" anchorCtr="0">
            <a:noAutofit/>
          </a:bodyPr>
          <a:lstStyle/>
          <a:p>
            <a:pPr algn="ctr" defTabSz="914165">
              <a:buClr>
                <a:srgbClr val="000000"/>
              </a:buClr>
              <a:buSzPts val="800"/>
              <a:buFont typeface="Helvetica Neue Light"/>
              <a:buNone/>
            </a:pP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303609" y="303609"/>
            <a:ext cx="8536800" cy="1678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316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19377"/>
                </a:lnTo>
                <a:cubicBezTo>
                  <a:pt x="0" y="119377"/>
                  <a:pt x="0" y="113005"/>
                  <a:pt x="0" y="94638"/>
                </a:cubicBezTo>
                <a:cubicBezTo>
                  <a:pt x="0" y="40966"/>
                  <a:pt x="8388" y="0"/>
                  <a:pt x="18316" y="0"/>
                </a:cubicBezTo>
                <a:close/>
              </a:path>
            </a:pathLst>
          </a:custGeom>
          <a:gradFill>
            <a:gsLst>
              <a:gs pos="0">
                <a:srgbClr val="00A9DC"/>
              </a:gs>
              <a:gs pos="100000">
                <a:srgbClr val="246AAC"/>
              </a:gs>
            </a:gsLst>
            <a:lin ang="5400012" scaled="0"/>
          </a:gradFill>
          <a:ln w="76200" cap="flat" cmpd="sng">
            <a:solidFill>
              <a:srgbClr val="FFFFFE"/>
            </a:solidFill>
            <a:prstDash val="solid"/>
            <a:miter lim="400000"/>
            <a:headEnd type="none" w="med" len="med"/>
            <a:tailEnd type="none" w="med" len="med"/>
          </a:ln>
        </p:spPr>
        <p:txBody>
          <a:bodyPr spcFirstLastPara="1" wrap="square" lIns="44638" tIns="44638" rIns="44638" bIns="44638" anchor="ctr" anchorCtr="0">
            <a:noAutofit/>
          </a:bodyPr>
          <a:lstStyle/>
          <a:p>
            <a:pPr algn="ctr" defTabSz="914165">
              <a:buClr>
                <a:srgbClr val="000000"/>
              </a:buClr>
              <a:buSzPts val="800"/>
              <a:buFont typeface="Helvetica Neue Light"/>
              <a:buNone/>
            </a:pP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9" name="Shape 609" descr="imag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763" y="383985"/>
            <a:ext cx="1026915" cy="729821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>
            <a:spLocks noGrp="1"/>
          </p:cNvSpPr>
          <p:nvPr>
            <p:ph type="pic" idx="2"/>
          </p:nvPr>
        </p:nvSpPr>
        <p:spPr>
          <a:xfrm>
            <a:off x="5991820" y="1982392"/>
            <a:ext cx="2848500" cy="29022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4258" tIns="64258" rIns="64258" bIns="64258" anchor="t" anchorCtr="0"/>
          <a:lstStyle>
            <a:lvl1pPr marR="3809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3809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pic" idx="3"/>
          </p:nvPr>
        </p:nvSpPr>
        <p:spPr>
          <a:xfrm>
            <a:off x="3143250" y="1982392"/>
            <a:ext cx="2848500" cy="29022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4258" tIns="64258" rIns="64258" bIns="64258" anchor="t" anchorCtr="0"/>
          <a:lstStyle>
            <a:lvl1pPr marR="3809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3809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Shape 612"/>
          <p:cNvSpPr>
            <a:spLocks noGrp="1"/>
          </p:cNvSpPr>
          <p:nvPr>
            <p:ph type="pic" idx="4"/>
          </p:nvPr>
        </p:nvSpPr>
        <p:spPr>
          <a:xfrm>
            <a:off x="303609" y="1982392"/>
            <a:ext cx="2839500" cy="29022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4258" tIns="64258" rIns="64258" bIns="64258" anchor="t" anchorCtr="0"/>
          <a:lstStyle>
            <a:lvl1pPr marR="3809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3809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Shape 613"/>
          <p:cNvSpPr txBox="1">
            <a:spLocks noGrp="1"/>
          </p:cNvSpPr>
          <p:nvPr>
            <p:ph type="title"/>
          </p:nvPr>
        </p:nvSpPr>
        <p:spPr>
          <a:xfrm>
            <a:off x="1009056" y="678656"/>
            <a:ext cx="7125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58" tIns="64258" rIns="64258" bIns="64258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 Light"/>
              <a:buNone/>
              <a:defRPr sz="45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3809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1009056" y="5179219"/>
            <a:ext cx="71259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58" tIns="64258" rIns="64258" bIns="64258" anchor="ctr" anchorCtr="0"/>
          <a:lstStyle>
            <a:lvl1pPr marL="457082" marR="0" lvl="0" indent="-35551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165" marR="0" lvl="1" indent="-38725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250" marR="0" lvl="2" indent="-35551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332" marR="0" lvl="3" indent="-35551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415" marR="0" lvl="4" indent="-35551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2500" marR="38090" lvl="5" indent="-4253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580" marR="38090" lvl="6" indent="-4253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665" marR="38090" lvl="7" indent="-4253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747" marR="38090" lvl="8" indent="-4253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5" name="Shape 615"/>
          <p:cNvSpPr txBox="1">
            <a:spLocks noGrp="1"/>
          </p:cNvSpPr>
          <p:nvPr>
            <p:ph type="sldNum" idx="12"/>
          </p:nvPr>
        </p:nvSpPr>
        <p:spPr>
          <a:xfrm>
            <a:off x="8683842" y="6393656"/>
            <a:ext cx="1878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defTabSz="914400"/>
            <a:fld id="{00000000-1234-1234-1234-123412341234}" type="slidenum">
              <a:rPr lang="en-US" kern="0"/>
              <a:pPr defTabSz="91440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1580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20"/>
          <p:cNvSpPr/>
          <p:nvPr/>
        </p:nvSpPr>
        <p:spPr>
          <a:xfrm>
            <a:off x="303609" y="392906"/>
            <a:ext cx="8536800" cy="625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8316" y="0"/>
                </a:moveTo>
                <a:lnTo>
                  <a:pt x="120000" y="0"/>
                </a:lnTo>
                <a:cubicBezTo>
                  <a:pt x="120000" y="0"/>
                  <a:pt x="120000" y="86238"/>
                  <a:pt x="120000" y="94583"/>
                </a:cubicBezTo>
                <a:cubicBezTo>
                  <a:pt x="120000" y="107355"/>
                  <a:pt x="111916" y="120000"/>
                  <a:pt x="101805" y="120000"/>
                </a:cubicBezTo>
                <a:cubicBezTo>
                  <a:pt x="94250" y="120000"/>
                  <a:pt x="0" y="120000"/>
                  <a:pt x="0" y="120000"/>
                </a:cubicBezTo>
                <a:cubicBezTo>
                  <a:pt x="0" y="120000"/>
                  <a:pt x="0" y="30350"/>
                  <a:pt x="0" y="25416"/>
                </a:cubicBezTo>
                <a:cubicBezTo>
                  <a:pt x="0" y="11000"/>
                  <a:pt x="8388" y="0"/>
                  <a:pt x="18316" y="0"/>
                </a:cubicBezTo>
                <a:close/>
              </a:path>
            </a:pathLst>
          </a:custGeom>
          <a:gradFill>
            <a:gsLst>
              <a:gs pos="0">
                <a:srgbClr val="6AC4E4"/>
              </a:gs>
              <a:gs pos="100000">
                <a:srgbClr val="1D8FBF"/>
              </a:gs>
            </a:gsLst>
            <a:lin ang="5400012" scaled="0"/>
          </a:gradFill>
          <a:ln w="76200" cap="flat" cmpd="sng">
            <a:solidFill>
              <a:srgbClr val="FFFFFE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65100" dist="76200" dir="2700000" rotWithShape="0">
              <a:srgbClr val="040D3C">
                <a:alpha val="34509"/>
              </a:srgbClr>
            </a:outerShdw>
          </a:effectLst>
        </p:spPr>
        <p:txBody>
          <a:bodyPr spcFirstLastPara="1" wrap="square" lIns="44625" tIns="44625" rIns="44625" bIns="446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2400"/>
              <a:buFont typeface="Helvetica Neue Light"/>
              <a:buNone/>
            </a:pPr>
            <a:endParaRPr sz="2400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4" name="Google Shape;564;p120"/>
          <p:cNvSpPr/>
          <p:nvPr/>
        </p:nvSpPr>
        <p:spPr>
          <a:xfrm>
            <a:off x="303609" y="285750"/>
            <a:ext cx="8536800" cy="167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8316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19377"/>
                </a:lnTo>
                <a:cubicBezTo>
                  <a:pt x="0" y="119377"/>
                  <a:pt x="0" y="113005"/>
                  <a:pt x="0" y="94638"/>
                </a:cubicBezTo>
                <a:cubicBezTo>
                  <a:pt x="0" y="40966"/>
                  <a:pt x="8388" y="0"/>
                  <a:pt x="18316" y="0"/>
                </a:cubicBezTo>
                <a:close/>
              </a:path>
            </a:pathLst>
          </a:custGeom>
          <a:gradFill>
            <a:gsLst>
              <a:gs pos="0">
                <a:srgbClr val="00A9DC"/>
              </a:gs>
              <a:gs pos="100000">
                <a:srgbClr val="246AAC"/>
              </a:gs>
            </a:gsLst>
            <a:lin ang="5400012" scaled="0"/>
          </a:gradFill>
          <a:ln w="76200" cap="flat" cmpd="sng">
            <a:solidFill>
              <a:srgbClr val="FFFFF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4625" tIns="44625" rIns="44625" bIns="446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2400"/>
              <a:buFont typeface="Helvetica Neue Light"/>
              <a:buNone/>
            </a:pPr>
            <a:endParaRPr sz="2400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65" name="Google Shape;565;p1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3508" y="383977"/>
            <a:ext cx="750000" cy="53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20"/>
          <p:cNvSpPr txBox="1">
            <a:spLocks noGrp="1"/>
          </p:cNvSpPr>
          <p:nvPr>
            <p:ph type="title"/>
          </p:nvPr>
        </p:nvSpPr>
        <p:spPr>
          <a:xfrm>
            <a:off x="1009056" y="767953"/>
            <a:ext cx="7125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50" tIns="64250" rIns="64250" bIns="6425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sz="45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3809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7" name="Google Shape;567;p120"/>
          <p:cNvSpPr txBox="1">
            <a:spLocks noGrp="1"/>
          </p:cNvSpPr>
          <p:nvPr>
            <p:ph type="body" idx="1"/>
          </p:nvPr>
        </p:nvSpPr>
        <p:spPr>
          <a:xfrm>
            <a:off x="1009056" y="2366367"/>
            <a:ext cx="7125900" cy="3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50" tIns="64250" rIns="64250" bIns="64250" anchor="ctr" anchorCtr="0">
            <a:no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735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-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38090" lvl="5" indent="-425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38090" lvl="6" indent="-425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38090" lvl="7" indent="-425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38090" lvl="8" indent="-425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8" name="Google Shape;568;p120"/>
          <p:cNvSpPr txBox="1">
            <a:spLocks noGrp="1"/>
          </p:cNvSpPr>
          <p:nvPr>
            <p:ph type="sldNum" idx="12"/>
          </p:nvPr>
        </p:nvSpPr>
        <p:spPr>
          <a:xfrm>
            <a:off x="8683842" y="6482953"/>
            <a:ext cx="1878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defTabSz="914400"/>
            <a:fld id="{00000000-1234-1234-1234-123412341234}" type="slidenum">
              <a:rPr lang="en-US" kern="0"/>
              <a:pPr defTabSz="914400"/>
              <a:t>‹#›</a:t>
            </a:fld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41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5.png"/><Relationship Id="rId14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8"/>
          <p:cNvSpPr txBox="1">
            <a:spLocks noGrp="1"/>
          </p:cNvSpPr>
          <p:nvPr>
            <p:ph type="title"/>
          </p:nvPr>
        </p:nvSpPr>
        <p:spPr>
          <a:xfrm>
            <a:off x="18" y="19"/>
            <a:ext cx="9143999" cy="83661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98"/>
          <p:cNvSpPr txBox="1"/>
          <p:nvPr/>
        </p:nvSpPr>
        <p:spPr>
          <a:xfrm>
            <a:off x="4386264" y="6581797"/>
            <a:ext cx="376978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2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8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98"/>
          <p:cNvSpPr txBox="1"/>
          <p:nvPr/>
        </p:nvSpPr>
        <p:spPr>
          <a:xfrm>
            <a:off x="8725067" y="6486553"/>
            <a:ext cx="3673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algn="ctr"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98"/>
          <p:cNvPicPr preferRelativeResize="0"/>
          <p:nvPr/>
        </p:nvPicPr>
        <p:blipFill rotWithShape="1">
          <a:blip r:embed="rId13">
            <a:alphaModFix/>
          </a:blip>
          <a:srcRect l="6667" t="8601" r="7966" b="18398"/>
          <a:stretch/>
        </p:blipFill>
        <p:spPr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8"/>
          <p:cNvPicPr preferRelativeResize="0"/>
          <p:nvPr/>
        </p:nvPicPr>
        <p:blipFill rotWithShape="1">
          <a:blip r:embed="rId14">
            <a:alphaModFix/>
          </a:blip>
          <a:srcRect r="57886"/>
          <a:stretch/>
        </p:blipFill>
        <p:spPr>
          <a:xfrm>
            <a:off x="922338" y="6426667"/>
            <a:ext cx="1600200" cy="422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98"/>
          <p:cNvCxnSpPr/>
          <p:nvPr/>
        </p:nvCxnSpPr>
        <p:spPr>
          <a:xfrm>
            <a:off x="2571750" y="6448451"/>
            <a:ext cx="0" cy="366713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p98"/>
          <p:cNvSpPr txBox="1"/>
          <p:nvPr/>
        </p:nvSpPr>
        <p:spPr>
          <a:xfrm>
            <a:off x="2595563" y="6389707"/>
            <a:ext cx="78105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</a:t>
            </a:r>
            <a:br>
              <a:rPr lang="en-US" sz="1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98"/>
          <p:cNvSpPr/>
          <p:nvPr/>
        </p:nvSpPr>
        <p:spPr>
          <a:xfrm>
            <a:off x="8725067" y="6447108"/>
            <a:ext cx="367383" cy="35590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98"/>
          <p:cNvSpPr txBox="1"/>
          <p:nvPr/>
        </p:nvSpPr>
        <p:spPr>
          <a:xfrm>
            <a:off x="4447715" y="6461135"/>
            <a:ext cx="2646141" cy="37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Nuclear Science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20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1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u="sng">
              <a:solidFill>
                <a:srgbClr val="042DFA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568A1186-8F50-DD40-B112-53824F9DBA2D}" type="slidenum">
              <a:rPr lang="en-US">
                <a:solidFill>
                  <a:srgbClr val="000000"/>
                </a:solidFill>
                <a:latin typeface="Times New Roman" charset="0"/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" name="Picture 1" descr="lbl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263790"/>
            <a:ext cx="977900" cy="594210"/>
          </a:xfrm>
          <a:prstGeom prst="rect">
            <a:avLst/>
          </a:prstGeom>
        </p:spPr>
      </p:pic>
      <p:pic>
        <p:nvPicPr>
          <p:cNvPr id="3" name="Picture 2" descr="UC_Berkeley_Seal_80px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994400"/>
            <a:ext cx="863600" cy="86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2942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118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295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471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648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8825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001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29.jp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Tracking studies in Berkeley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1" y="3886200"/>
            <a:ext cx="7772400" cy="1752600"/>
          </a:xfrm>
        </p:spPr>
        <p:txBody>
          <a:bodyPr/>
          <a:lstStyle/>
          <a:p>
            <a:r>
              <a:rPr lang="en-US" dirty="0" smtClean="0"/>
              <a:t>Ernst </a:t>
            </a:r>
            <a:r>
              <a:rPr lang="en-US" dirty="0" err="1" smtClean="0"/>
              <a:t>Sichtermann</a:t>
            </a:r>
            <a:r>
              <a:rPr lang="en-US" dirty="0" smtClean="0"/>
              <a:t>, Miguel </a:t>
            </a:r>
            <a:r>
              <a:rPr lang="en-US" dirty="0" err="1" smtClean="0"/>
              <a:t>Arratia</a:t>
            </a:r>
            <a:r>
              <a:rPr lang="en-US" dirty="0" smtClean="0"/>
              <a:t> (through 2019) Winston </a:t>
            </a:r>
            <a:r>
              <a:rPr lang="en-US" dirty="0" err="1" smtClean="0"/>
              <a:t>DeGraw</a:t>
            </a:r>
            <a:r>
              <a:rPr lang="en-US" dirty="0" smtClean="0"/>
              <a:t>, </a:t>
            </a:r>
            <a:r>
              <a:rPr lang="en-US" dirty="0" err="1" smtClean="0"/>
              <a:t>Youqi</a:t>
            </a:r>
            <a:r>
              <a:rPr lang="en-US" dirty="0" smtClean="0"/>
              <a:t> Song, Jose </a:t>
            </a:r>
            <a:r>
              <a:rPr lang="en-US" dirty="0" err="1" smtClean="0"/>
              <a:t>Soria</a:t>
            </a:r>
            <a:r>
              <a:rPr lang="en-US" dirty="0" smtClean="0"/>
              <a:t>, </a:t>
            </a:r>
            <a:r>
              <a:rPr lang="en-US" dirty="0" err="1" smtClean="0"/>
              <a:t>Dhruv</a:t>
            </a:r>
            <a:r>
              <a:rPr lang="en-US" dirty="0" smtClean="0"/>
              <a:t> Dixit, Fernando </a:t>
            </a:r>
            <a:r>
              <a:rPr lang="en-US" dirty="0" err="1" smtClean="0"/>
              <a:t>Torales</a:t>
            </a:r>
            <a:r>
              <a:rPr lang="en-US" dirty="0" smtClean="0"/>
              <a:t> Acosta, Barbara Jacak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46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Efficiency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" y="820250"/>
            <a:ext cx="5581366" cy="2941978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11" y="3550856"/>
            <a:ext cx="5676589" cy="286559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55585" y="1561117"/>
            <a:ext cx="432562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90213" y="4253277"/>
            <a:ext cx="432562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711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with Fun4all (</a:t>
            </a:r>
            <a:r>
              <a:rPr lang="en-US" dirty="0" err="1" smtClean="0"/>
              <a:t>sPHENIX</a:t>
            </a:r>
            <a:r>
              <a:rPr lang="en-US" dirty="0" smtClean="0"/>
              <a:t> geometry)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10719"/>
            <a:ext cx="4771134" cy="343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12" y="1043446"/>
            <a:ext cx="4595505" cy="339414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64336" y="945929"/>
            <a:ext cx="466514" cy="272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80157" y="971845"/>
            <a:ext cx="466514" cy="272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37274" y="5095771"/>
            <a:ext cx="3532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F</a:t>
            </a:r>
            <a:r>
              <a:rPr lang="en-US" sz="2000" dirty="0" smtClean="0">
                <a:solidFill>
                  <a:srgbClr val="000090"/>
                </a:solidFill>
              </a:rPr>
              <a:t>ull simulations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Detector response w/ GEANT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968" y="4471761"/>
            <a:ext cx="353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Fernando </a:t>
            </a:r>
            <a:r>
              <a:rPr lang="en-US" sz="2000" dirty="0" err="1" smtClean="0"/>
              <a:t>Torales</a:t>
            </a:r>
            <a:r>
              <a:rPr lang="en-US" sz="2000" dirty="0" smtClean="0"/>
              <a:t> Acosta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0826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5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" y="22680"/>
            <a:ext cx="2360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</a:rPr>
              <a:t>EICroot</a:t>
            </a:r>
            <a:r>
              <a:rPr lang="en-US" sz="2000" dirty="0" smtClean="0">
                <a:solidFill>
                  <a:srgbClr val="000090"/>
                </a:solidFill>
              </a:rPr>
              <a:t> full simulations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1801" y="0"/>
            <a:ext cx="236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</a:rPr>
              <a:t>Yue</a:t>
            </a:r>
            <a:r>
              <a:rPr lang="en-US" sz="2000" dirty="0" smtClean="0">
                <a:solidFill>
                  <a:srgbClr val="000090"/>
                </a:solidFill>
              </a:rPr>
              <a:t> Shi Lai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70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9001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7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1" y="1051263"/>
            <a:ext cx="8071192" cy="5130800"/>
          </a:xfrm>
        </p:spPr>
        <p:txBody>
          <a:bodyPr/>
          <a:lstStyle/>
          <a:p>
            <a:r>
              <a:rPr lang="en-US" dirty="0" smtClean="0"/>
              <a:t>Import all-Si tracker into Fun4all</a:t>
            </a:r>
          </a:p>
          <a:p>
            <a:r>
              <a:rPr lang="en-US" dirty="0" smtClean="0"/>
              <a:t>Compare to </a:t>
            </a:r>
            <a:r>
              <a:rPr lang="en-US" dirty="0" err="1" smtClean="0"/>
              <a:t>Si+TPC</a:t>
            </a:r>
            <a:r>
              <a:rPr lang="en-US" dirty="0" smtClean="0"/>
              <a:t> with </a:t>
            </a:r>
            <a:r>
              <a:rPr lang="en-US" dirty="0" err="1" smtClean="0"/>
              <a:t>sPHENIX</a:t>
            </a:r>
            <a:r>
              <a:rPr lang="en-US" dirty="0" smtClean="0"/>
              <a:t> &amp; BEAST magnets</a:t>
            </a:r>
          </a:p>
          <a:p>
            <a:r>
              <a:rPr lang="en-US" dirty="0" smtClean="0"/>
              <a:t>Implement more detailed detector infrastructure</a:t>
            </a:r>
          </a:p>
          <a:p>
            <a:r>
              <a:rPr lang="en-US" dirty="0"/>
              <a:t> </a:t>
            </a:r>
            <a:r>
              <a:rPr lang="en-US" dirty="0" smtClean="0"/>
              <a:t>  (using approach from Leo Greiner)</a:t>
            </a:r>
          </a:p>
          <a:p>
            <a:endParaRPr lang="en-US" dirty="0"/>
          </a:p>
          <a:p>
            <a:r>
              <a:rPr lang="en-US" dirty="0" smtClean="0"/>
              <a:t>Collaborate on 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86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Google Shape;1175;g7bc802c7ad_16_115" descr="lanl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7196" y="1783463"/>
            <a:ext cx="1980182" cy="854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g7bc802c7ad_16_1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California Consortium</a:t>
            </a:r>
            <a:endParaRPr/>
          </a:p>
        </p:txBody>
      </p:sp>
      <p:sp>
        <p:nvSpPr>
          <p:cNvPr id="1176" name="Google Shape;1176;g7bc802c7ad_16_115"/>
          <p:cNvSpPr txBox="1">
            <a:spLocks noGrp="1"/>
          </p:cNvSpPr>
          <p:nvPr>
            <p:ph type="body" idx="4294967295"/>
          </p:nvPr>
        </p:nvSpPr>
        <p:spPr>
          <a:xfrm>
            <a:off x="431800" y="815975"/>
            <a:ext cx="8712200" cy="5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endParaRPr sz="2000" dirty="0">
              <a:solidFill>
                <a:srgbClr val="FF0000"/>
              </a:solidFill>
            </a:endParaRP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endParaRPr sz="2000" dirty="0">
              <a:solidFill>
                <a:srgbClr val="FF0000"/>
              </a:solidFill>
            </a:endParaRP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endParaRPr sz="2000" dirty="0">
              <a:solidFill>
                <a:srgbClr val="FF0000"/>
              </a:solidFill>
            </a:endParaRP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endParaRPr sz="2000" dirty="0">
              <a:solidFill>
                <a:srgbClr val="FF0000"/>
              </a:solidFill>
            </a:endParaRP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		</a:t>
            </a:r>
            <a:endParaRPr sz="2000" i="1" dirty="0">
              <a:solidFill>
                <a:srgbClr val="0000FF"/>
              </a:solidFill>
            </a:endParaRP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</a:rPr>
              <a:t>UC </a:t>
            </a:r>
            <a:r>
              <a:rPr lang="en-US" sz="2000" b="1" dirty="0">
                <a:solidFill>
                  <a:srgbClr val="FF0000"/>
                </a:solidFill>
              </a:rPr>
              <a:t>MRPI funding </a:t>
            </a:r>
            <a:r>
              <a:rPr lang="en-US" sz="2000" b="1" dirty="0" smtClean="0">
                <a:solidFill>
                  <a:srgbClr val="FF0000"/>
                </a:solidFill>
              </a:rPr>
              <a:t>for ½ student per campus per year + workshops</a:t>
            </a:r>
            <a:endParaRPr dirty="0"/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Work is underway! </a:t>
            </a: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UCB: jet probes of gluon matter (arXiv:1912.05931)</a:t>
            </a: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UCR: </a:t>
            </a:r>
            <a:r>
              <a:rPr lang="en-US" sz="2000" dirty="0" err="1" smtClean="0">
                <a:solidFill>
                  <a:schemeClr val="tx1"/>
                </a:solidFill>
              </a:rPr>
              <a:t>calorimetry</a:t>
            </a:r>
            <a:r>
              <a:rPr lang="en-US" sz="2000" dirty="0" smtClean="0">
                <a:solidFill>
                  <a:schemeClr val="tx1"/>
                </a:solidFill>
              </a:rPr>
              <a:t> R&amp;D/tests at STAR &amp; jet fast simulations</a:t>
            </a: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UCLA: </a:t>
            </a:r>
            <a:r>
              <a:rPr lang="en-US" sz="2000" dirty="0" err="1" smtClean="0">
                <a:solidFill>
                  <a:schemeClr val="tx1"/>
                </a:solidFill>
              </a:rPr>
              <a:t>Hcal</a:t>
            </a:r>
            <a:r>
              <a:rPr lang="en-US" sz="2000" dirty="0" smtClean="0">
                <a:solidFill>
                  <a:schemeClr val="tx1"/>
                </a:solidFill>
              </a:rPr>
              <a:t> R&amp;D/tests at STAR</a:t>
            </a: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UCD: Forward physics, collaborating on </a:t>
            </a:r>
            <a:r>
              <a:rPr lang="en-US" sz="2000" dirty="0" err="1" smtClean="0">
                <a:solidFill>
                  <a:schemeClr val="tx1"/>
                </a:solidFill>
              </a:rPr>
              <a:t>eSTARlight</a:t>
            </a:r>
            <a:r>
              <a:rPr lang="en-US" sz="2000" dirty="0" smtClean="0">
                <a:solidFill>
                  <a:schemeClr val="tx1"/>
                </a:solidFill>
              </a:rPr>
              <a:t> with Klein @ LBNL</a:t>
            </a:r>
          </a:p>
          <a:p>
            <a:pPr marL="342727" lvl="0" indent="-342727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LLNL &amp; LANL collaborating on simulations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1177" name="Google Shape;1177;g7bc802c7ad_16_115" descr="Interlocking-UC-Riversid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8022" y="1124405"/>
            <a:ext cx="1573026" cy="13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g7bc802c7ad_16_115" descr="ucb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83" y="1253015"/>
            <a:ext cx="1129781" cy="110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g7bc802c7ad_16_115" descr="ucla-log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6101" y="1196175"/>
            <a:ext cx="1098811" cy="11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g7bc802c7ad_16_115" descr="ucdavis-log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9221" y="1504234"/>
            <a:ext cx="2027087" cy="62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g7bc802c7ad_16_115" descr="LLNL-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84771" y="1504233"/>
            <a:ext cx="2340819" cy="46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g7bc802c7ad_16_115" descr="1200px-Berkeley_Lab_compact_logo.svg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4108" y="2395966"/>
            <a:ext cx="1026758" cy="85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1524" y="2617508"/>
            <a:ext cx="2037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Backup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1816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CNM with tagged jet in </a:t>
            </a:r>
            <a:r>
              <a:rPr lang="en-US" dirty="0" err="1" smtClean="0"/>
              <a:t>e+A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595" y="649813"/>
            <a:ext cx="5035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0"/>
              </a:buClr>
              <a:buSzPct val="85000"/>
              <a:buFont typeface="Monotype Sorts" charset="2"/>
              <a:buNone/>
            </a:pP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e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</a:rPr>
              <a:t>+p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, DIS; 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</a:rPr>
              <a:t>Pythia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 8. Require W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 &gt; 4 GeV</a:t>
            </a:r>
            <a:r>
              <a:rPr lang="en-US" sz="2000" b="1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, 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2195"/>
          <a:stretch/>
        </p:blipFill>
        <p:spPr>
          <a:xfrm>
            <a:off x="2667000" y="4123948"/>
            <a:ext cx="3810000" cy="26705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00" y="4835148"/>
            <a:ext cx="273573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0"/>
              </a:buClr>
              <a:buSzPct val="85000"/>
              <a:buFont typeface="Monotype Sorts" charset="2"/>
              <a:buNone/>
            </a:pPr>
            <a:r>
              <a:rPr lang="en-US" sz="2000" b="1" i="1" dirty="0" smtClean="0">
                <a:solidFill>
                  <a:srgbClr val="ED4654"/>
                </a:solidFill>
                <a:latin typeface="Arial"/>
              </a:rPr>
              <a:t>Smearing is larger for single hadrons; more so for low Q</a:t>
            </a:r>
            <a:r>
              <a:rPr lang="en-US" sz="2000" b="1" i="1" baseline="30000" dirty="0" smtClean="0">
                <a:solidFill>
                  <a:srgbClr val="ED4654"/>
                </a:solidFill>
                <a:latin typeface="Arial"/>
              </a:rPr>
              <a:t>2</a:t>
            </a:r>
            <a:endParaRPr lang="en-US" sz="2000" b="1" i="1" baseline="30000" dirty="0">
              <a:solidFill>
                <a:srgbClr val="ED4654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8422" y="4104382"/>
            <a:ext cx="2752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0"/>
              </a:buClr>
              <a:buSzPct val="85000"/>
              <a:buFont typeface="Monotype Sorts" charset="2"/>
              <a:buNone/>
            </a:pPr>
            <a:r>
              <a:rPr lang="en-US" i="1" dirty="0" err="1" smtClean="0">
                <a:solidFill>
                  <a:srgbClr val="000000"/>
                </a:solidFill>
                <a:latin typeface="Arial"/>
              </a:rPr>
              <a:t>Youqi</a:t>
            </a:r>
            <a:r>
              <a:rPr lang="en-US" i="1" dirty="0" smtClean="0">
                <a:solidFill>
                  <a:srgbClr val="000000"/>
                </a:solidFill>
                <a:latin typeface="Arial"/>
              </a:rPr>
              <a:t> Song, M. </a:t>
            </a:r>
            <a:r>
              <a:rPr lang="en-US" i="1" dirty="0" err="1" smtClean="0">
                <a:solidFill>
                  <a:srgbClr val="000000"/>
                </a:solidFill>
                <a:latin typeface="Arial"/>
              </a:rPr>
              <a:t>Arratia</a:t>
            </a:r>
            <a:endParaRPr lang="en-US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" name="Content Placeholder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66C1BCF-2B30-4BF1-856B-7A8F2A4E8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9" y="1079008"/>
            <a:ext cx="3778687" cy="3154003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68F8968-3161-4BE5-9A4B-0AF5A9C59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86" y="1079008"/>
            <a:ext cx="3821426" cy="304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611" y="1363076"/>
            <a:ext cx="124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0"/>
              </a:buClr>
              <a:buSzPct val="85000"/>
              <a:buFont typeface="Monotype Sorts" charset="2"/>
              <a:buNone/>
            </a:pPr>
            <a:r>
              <a:rPr lang="en-US" sz="2000" b="1" i="1" dirty="0" smtClean="0">
                <a:solidFill>
                  <a:srgbClr val="0000FF"/>
                </a:solidFill>
                <a:latin typeface="Arial"/>
              </a:rPr>
              <a:t>electron</a:t>
            </a:r>
            <a:endParaRPr lang="en-US" sz="2000" b="1" i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095" y="2944093"/>
            <a:ext cx="106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0"/>
              </a:buClr>
              <a:buSzPct val="85000"/>
              <a:buFont typeface="Monotype Sorts" charset="2"/>
              <a:buNone/>
            </a:pPr>
            <a:r>
              <a:rPr lang="en-US" sz="2000" b="1" i="1" dirty="0">
                <a:solidFill>
                  <a:srgbClr val="ED4654"/>
                </a:solidFill>
                <a:latin typeface="Arial"/>
              </a:rPr>
              <a:t>s</a:t>
            </a:r>
            <a:r>
              <a:rPr lang="en-US" sz="2000" b="1" i="1" dirty="0" smtClean="0">
                <a:solidFill>
                  <a:srgbClr val="ED4654"/>
                </a:solidFill>
                <a:latin typeface="Arial"/>
              </a:rPr>
              <a:t>truck </a:t>
            </a:r>
            <a:r>
              <a:rPr lang="en-US" sz="2000" b="1" i="1" dirty="0" err="1" smtClean="0">
                <a:solidFill>
                  <a:srgbClr val="ED4654"/>
                </a:solidFill>
                <a:latin typeface="Arial"/>
              </a:rPr>
              <a:t>parton</a:t>
            </a:r>
            <a:endParaRPr lang="en-US" sz="2000" b="1" i="1" dirty="0">
              <a:solidFill>
                <a:srgbClr val="ED4654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4900" y="3451924"/>
            <a:ext cx="224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0"/>
              </a:buClr>
              <a:buSzPct val="85000"/>
              <a:buFont typeface="Monotype Sorts" charset="2"/>
              <a:buNone/>
            </a:pPr>
            <a:r>
              <a:rPr lang="en-US" sz="2000" b="1" i="1" dirty="0">
                <a:solidFill>
                  <a:srgbClr val="ED4654"/>
                </a:solidFill>
                <a:latin typeface="Arial"/>
              </a:rPr>
              <a:t>r</a:t>
            </a:r>
            <a:r>
              <a:rPr lang="en-US" sz="2000" b="1" i="1" dirty="0" smtClean="0">
                <a:solidFill>
                  <a:srgbClr val="ED4654"/>
                </a:solidFill>
                <a:latin typeface="Arial"/>
              </a:rPr>
              <a:t>econstructed jet</a:t>
            </a:r>
            <a:endParaRPr lang="en-US" sz="2000" b="1" i="1" dirty="0">
              <a:solidFill>
                <a:srgbClr val="ED4654"/>
              </a:solid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2326" y="2508439"/>
            <a:ext cx="513474" cy="975344"/>
            <a:chOff x="172326" y="2152839"/>
            <a:chExt cx="513474" cy="975344"/>
          </a:xfrm>
        </p:grpSpPr>
        <p:sp>
          <p:nvSpPr>
            <p:cNvPr id="11" name="TextBox 10"/>
            <p:cNvSpPr txBox="1"/>
            <p:nvPr/>
          </p:nvSpPr>
          <p:spPr>
            <a:xfrm>
              <a:off x="281900" y="2343928"/>
              <a:ext cx="403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50320"/>
                </a:buClr>
                <a:buSzPct val="85000"/>
                <a:buFont typeface="Monotype Sorts" charset="2"/>
                <a:buNone/>
              </a:pPr>
              <a:r>
                <a:rPr lang="en-US" sz="2000" b="1" i="1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h</a:t>
              </a:r>
              <a:endParaRPr lang="en-US" sz="2000" b="1" i="1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4" name="Curved Right Arrow 13"/>
            <p:cNvSpPr/>
            <p:nvPr/>
          </p:nvSpPr>
          <p:spPr bwMode="auto">
            <a:xfrm>
              <a:off x="172326" y="2152839"/>
              <a:ext cx="357087" cy="975344"/>
            </a:xfrm>
            <a:prstGeom prst="curved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50320"/>
                </a:buClr>
                <a:buSzPct val="85000"/>
                <a:buFont typeface="Monotype Sorts" charset="2"/>
                <a:buChar char="l"/>
              </a:pPr>
              <a:endParaRPr lang="en-US" sz="2800" b="1">
                <a:solidFill>
                  <a:srgbClr val="F50320"/>
                </a:solidFill>
                <a:latin typeface="Times New Roman" charset="0"/>
              </a:endParaRPr>
            </a:p>
          </p:txBody>
        </p:sp>
      </p:grpSp>
      <p:sp>
        <p:nvSpPr>
          <p:cNvPr id="15" name="Up Arrow 14"/>
          <p:cNvSpPr/>
          <p:nvPr/>
        </p:nvSpPr>
        <p:spPr bwMode="auto">
          <a:xfrm rot="2700000" flipH="1">
            <a:off x="2607056" y="1631409"/>
            <a:ext cx="119888" cy="978408"/>
          </a:xfrm>
          <a:prstGeom prst="upArrow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0"/>
              </a:buClr>
              <a:buSzPct val="85000"/>
              <a:buFont typeface="Monotype Sorts" charset="2"/>
              <a:buChar char="l"/>
            </a:pPr>
            <a:endParaRPr lang="en-US" sz="2800" b="1">
              <a:solidFill>
                <a:srgbClr val="F50320"/>
              </a:solidFill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5307" y="1335588"/>
            <a:ext cx="39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0"/>
              </a:buClr>
              <a:buSzPct val="85000"/>
              <a:buFont typeface="Monotype Sorts" charset="2"/>
              <a:buNone/>
            </a:pPr>
            <a:r>
              <a:rPr lang="en-US" sz="2000" b="1" i="1" dirty="0" smtClean="0">
                <a:solidFill>
                  <a:srgbClr val="008000"/>
                </a:solidFill>
                <a:latin typeface="Arial"/>
              </a:rPr>
              <a:t>p</a:t>
            </a:r>
            <a:endParaRPr lang="en-US" sz="2000" b="1" i="1" dirty="0">
              <a:solidFill>
                <a:srgbClr val="008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27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Explore performance of all-Si tracker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09" t="16786" b="11343"/>
          <a:stretch/>
        </p:blipFill>
        <p:spPr>
          <a:xfrm>
            <a:off x="-271" y="1829898"/>
            <a:ext cx="4535822" cy="2749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237" y="4916944"/>
            <a:ext cx="881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Geometry defined by Yue Shi Lai and Ernst </a:t>
            </a:r>
            <a:r>
              <a:rPr lang="en-US" dirty="0" err="1" smtClean="0"/>
              <a:t>Sichtermann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All Si barrel layers, forward disk layers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Currently b</a:t>
            </a:r>
            <a:r>
              <a:rPr lang="en-US" dirty="0" smtClean="0"/>
              <a:t>ased </a:t>
            </a:r>
            <a:r>
              <a:rPr lang="en-US" dirty="0" smtClean="0"/>
              <a:t>on ALPIDE MAPS </a:t>
            </a:r>
            <a:r>
              <a:rPr lang="en-US" dirty="0" smtClean="0"/>
              <a:t>technology (next-gen sensor R&amp;D underway)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Support structures, beam pipe, water cooling pipes </a:t>
            </a:r>
            <a:r>
              <a:rPr lang="en-US" dirty="0" smtClean="0"/>
              <a:t>now implemented </a:t>
            </a:r>
            <a:r>
              <a:rPr lang="en-US" dirty="0" smtClean="0"/>
              <a:t>in geometry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16" y="1829898"/>
            <a:ext cx="4757937" cy="2750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16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we are addressing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1" y="1077179"/>
            <a:ext cx="7759700" cy="5130800"/>
          </a:xfrm>
        </p:spPr>
        <p:txBody>
          <a:bodyPr/>
          <a:lstStyle/>
          <a:p>
            <a:pPr marL="685800" indent="-457200">
              <a:buFont typeface="Wingdings" charset="2"/>
              <a:buChar char="u"/>
            </a:pPr>
            <a:r>
              <a:rPr lang="en-US" dirty="0" smtClean="0"/>
              <a:t>Where do jets from DIS on small-x </a:t>
            </a:r>
            <a:r>
              <a:rPr lang="en-US" dirty="0" err="1" smtClean="0"/>
              <a:t>partons</a:t>
            </a:r>
            <a:r>
              <a:rPr lang="en-US" dirty="0" smtClean="0"/>
              <a:t> go?(make sure tracker can handle the relevant jets)</a:t>
            </a:r>
          </a:p>
          <a:p>
            <a:pPr marL="685800" indent="-457200">
              <a:buFont typeface="Wingdings" charset="2"/>
              <a:buChar char="u"/>
            </a:pPr>
            <a:r>
              <a:rPr lang="en-US" dirty="0" smtClean="0"/>
              <a:t>What is momentum resolution for all-Si tracker?</a:t>
            </a:r>
          </a:p>
          <a:p>
            <a:pPr marL="685800" indent="-457200">
              <a:buFont typeface="Wingdings" charset="2"/>
              <a:buChar char="u"/>
            </a:pPr>
            <a:r>
              <a:rPr lang="en-US" dirty="0" smtClean="0"/>
              <a:t>Compare all-Si with hybrid gas-Si tracker</a:t>
            </a:r>
          </a:p>
          <a:p>
            <a:pPr marL="685800" lvl="1" indent="0">
              <a:buNone/>
            </a:pPr>
            <a:r>
              <a:rPr lang="en-US" dirty="0" smtClean="0"/>
              <a:t>(use TPC-Si as the hybrid example)</a:t>
            </a:r>
          </a:p>
          <a:p>
            <a:pPr marL="571500" indent="-342900">
              <a:buFont typeface="Wingdings" charset="2"/>
              <a:buChar char="u"/>
            </a:pPr>
            <a:r>
              <a:rPr lang="en-US" dirty="0" smtClean="0"/>
              <a:t>What is the tracking efficiency for all-Si tracker?</a:t>
            </a:r>
          </a:p>
          <a:p>
            <a:pPr marL="571500" indent="-342900">
              <a:buFont typeface="Wingdings" charset="2"/>
              <a:buChar char="u"/>
            </a:pPr>
            <a:r>
              <a:rPr lang="en-US" dirty="0" smtClean="0"/>
              <a:t>What is the impact of the C-fiber cone?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76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tools used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Pythia</a:t>
            </a:r>
            <a:r>
              <a:rPr lang="en-US" dirty="0" smtClean="0"/>
              <a:t> for e-p collisions (generator level studies)</a:t>
            </a:r>
          </a:p>
          <a:p>
            <a:endParaRPr lang="en-US" dirty="0" smtClean="0"/>
          </a:p>
          <a:p>
            <a:r>
              <a:rPr lang="en-US" dirty="0" smtClean="0"/>
              <a:t>Fast MC (smearing level)</a:t>
            </a:r>
          </a:p>
          <a:p>
            <a:endParaRPr lang="en-US" dirty="0" smtClean="0"/>
          </a:p>
          <a:p>
            <a:r>
              <a:rPr lang="en-US" dirty="0" err="1" smtClean="0"/>
              <a:t>EICroot</a:t>
            </a:r>
            <a:r>
              <a:rPr lang="en-US" dirty="0" smtClean="0"/>
              <a:t> with Full </a:t>
            </a:r>
            <a:r>
              <a:rPr lang="en-US" dirty="0" err="1" smtClean="0"/>
              <a:t>Geant</a:t>
            </a:r>
            <a:r>
              <a:rPr lang="en-US" dirty="0" smtClean="0"/>
              <a:t> simulation</a:t>
            </a:r>
          </a:p>
          <a:p>
            <a:endParaRPr lang="en-US" dirty="0" smtClean="0"/>
          </a:p>
          <a:p>
            <a:r>
              <a:rPr lang="en-US" dirty="0" smtClean="0"/>
              <a:t>Fun4all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6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matter with jets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3270" y="823674"/>
            <a:ext cx="3815639" cy="1875709"/>
            <a:chOff x="157750" y="997762"/>
            <a:chExt cx="3815639" cy="18757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7361" t="50081"/>
            <a:stretch/>
          </p:blipFill>
          <p:spPr>
            <a:xfrm>
              <a:off x="157750" y="997762"/>
              <a:ext cx="2379515" cy="187570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37265" y="2220307"/>
              <a:ext cx="1436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solidFill>
                    <a:srgbClr val="A300A0"/>
                  </a:solidFill>
                  <a:latin typeface="+mn-lt"/>
                </a:rPr>
                <a:t> jets</a:t>
              </a:r>
              <a:endParaRPr lang="en-US" sz="2400" i="1" dirty="0">
                <a:solidFill>
                  <a:srgbClr val="A300A0"/>
                </a:solidFill>
                <a:latin typeface="+mn-lt"/>
              </a:endParaRPr>
            </a:p>
          </p:txBody>
        </p:sp>
        <p:sp>
          <p:nvSpPr>
            <p:cNvPr id="5" name="Right Brace 4"/>
            <p:cNvSpPr/>
            <p:nvPr/>
          </p:nvSpPr>
          <p:spPr bwMode="auto">
            <a:xfrm>
              <a:off x="2360836" y="2177513"/>
              <a:ext cx="127364" cy="695958"/>
            </a:xfrm>
            <a:prstGeom prst="rightBrace">
              <a:avLst/>
            </a:prstGeom>
            <a:noFill/>
            <a:ln w="38100" cap="flat" cmpd="sng" algn="ctr">
              <a:solidFill>
                <a:srgbClr val="A30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9276" y="2828747"/>
            <a:ext cx="8303508" cy="3444751"/>
            <a:chOff x="178806" y="2997200"/>
            <a:chExt cx="8303508" cy="3444751"/>
          </a:xfrm>
        </p:grpSpPr>
        <p:pic>
          <p:nvPicPr>
            <p:cNvPr id="6" name="Picture 5" descr="eta_jet_vs_x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013969"/>
              <a:ext cx="3652092" cy="3413100"/>
            </a:xfrm>
            <a:prstGeom prst="rect">
              <a:avLst/>
            </a:prstGeom>
          </p:spPr>
        </p:pic>
        <p:pic>
          <p:nvPicPr>
            <p:cNvPr id="7" name="Picture 6" descr="eta_jet_vs_e_je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415" y="2997200"/>
              <a:ext cx="3669899" cy="344475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1651000" y="5054484"/>
              <a:ext cx="1600200" cy="876300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359400" y="4990984"/>
              <a:ext cx="1600200" cy="876300"/>
            </a:xfrm>
            <a:prstGeom prst="ellips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78806" y="2997201"/>
              <a:ext cx="1013517" cy="3163925"/>
              <a:chOff x="178806" y="1003417"/>
              <a:chExt cx="1013517" cy="3163925"/>
            </a:xfrm>
          </p:grpSpPr>
          <p:pic>
            <p:nvPicPr>
              <p:cNvPr id="11" name="Google Shape;113;p1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16200000">
                <a:off x="-896163" y="2078857"/>
                <a:ext cx="3163925" cy="1013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 rot="16200000">
                <a:off x="99598" y="3718495"/>
                <a:ext cx="42002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100" dirty="0" smtClean="0">
                    <a:solidFill>
                      <a:schemeClr val="accent4">
                        <a:lumMod val="65000"/>
                        <a:lumOff val="35000"/>
                      </a:schemeClr>
                    </a:solidFill>
                    <a:latin typeface="+mn-lt"/>
                  </a:rPr>
                  <a:t>100</a:t>
                </a:r>
                <a:endParaRPr lang="en-US" sz="1100" dirty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2772297" y="6413501"/>
            <a:ext cx="49837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J. </a:t>
            </a: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Soria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M. </a:t>
            </a: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Arratia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mr-IN" sz="1800" b="0" i="1" dirty="0" smtClean="0">
                <a:solidFill>
                  <a:schemeClr val="tx1"/>
                </a:solidFill>
                <a:latin typeface="+mn-lt"/>
              </a:rPr>
              <a:t>–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 PYTHIA level simulation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9040" y="1020424"/>
            <a:ext cx="4970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Measure jets from small-x quarks</a:t>
            </a:r>
          </a:p>
          <a:p>
            <a:r>
              <a:rPr lang="en-US" sz="2000" dirty="0" smtClean="0"/>
              <a:t>Low energy jets at -1&lt;</a:t>
            </a:r>
            <a:r>
              <a:rPr lang="en-US" sz="2000" dirty="0" smtClean="0">
                <a:latin typeface="Symbol" charset="2"/>
                <a:cs typeface="Symbol" charset="2"/>
              </a:rPr>
              <a:t>h</a:t>
            </a:r>
            <a:r>
              <a:rPr lang="en-US" sz="2000" dirty="0" smtClean="0"/>
              <a:t>&lt;-2 </a:t>
            </a:r>
          </a:p>
          <a:p>
            <a:r>
              <a:rPr lang="en-US" sz="2000" dirty="0" smtClean="0"/>
              <a:t>Small number of particles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need efficiency at mid-backward interface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670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All-silicon tracker momentum resolution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341"/>
          <a:stretch/>
        </p:blipFill>
        <p:spPr>
          <a:xfrm>
            <a:off x="92223" y="811457"/>
            <a:ext cx="6205715" cy="2751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079"/>
          <a:stretch/>
        </p:blipFill>
        <p:spPr>
          <a:xfrm>
            <a:off x="169977" y="3511014"/>
            <a:ext cx="5676900" cy="2838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7938" y="1264245"/>
            <a:ext cx="29095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Resolution looks good</a:t>
            </a:r>
          </a:p>
          <a:p>
            <a:endParaRPr lang="en-US" sz="2000" dirty="0" smtClean="0"/>
          </a:p>
          <a:p>
            <a:r>
              <a:rPr lang="en-US" sz="2000" dirty="0" smtClean="0"/>
              <a:t>Worse at 1&lt;</a:t>
            </a:r>
            <a:r>
              <a:rPr lang="en-US" sz="2000" dirty="0" smtClean="0">
                <a:latin typeface="Symbol" charset="2"/>
                <a:cs typeface="Symbol" charset="2"/>
              </a:rPr>
              <a:t>h</a:t>
            </a:r>
            <a:r>
              <a:rPr lang="en-US" sz="2000" dirty="0" smtClean="0"/>
              <a:t>&lt;1.2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(C fiber support cone!)</a:t>
            </a:r>
          </a:p>
          <a:p>
            <a:endParaRPr lang="en-US" sz="2000" dirty="0"/>
          </a:p>
          <a:p>
            <a:r>
              <a:rPr lang="en-US" sz="2000" dirty="0" smtClean="0"/>
              <a:t>Fewer hits in those tracks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611128" y="4039628"/>
            <a:ext cx="3532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rgbClr val="000090"/>
              </a:solidFill>
            </a:endParaRPr>
          </a:p>
          <a:p>
            <a:r>
              <a:rPr lang="en-US" sz="2000" dirty="0" err="1" smtClean="0">
                <a:solidFill>
                  <a:srgbClr val="000090"/>
                </a:solidFill>
              </a:rPr>
              <a:t>EICroot</a:t>
            </a:r>
            <a:r>
              <a:rPr lang="en-US" sz="2000" dirty="0" smtClean="0">
                <a:solidFill>
                  <a:srgbClr val="000090"/>
                </a:solidFill>
              </a:rPr>
              <a:t> full simulations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Detector response w/ GEANT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14704" y="5980068"/>
            <a:ext cx="321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Winston </a:t>
            </a:r>
            <a:r>
              <a:rPr lang="en-US" dirty="0" err="1">
                <a:solidFill>
                  <a:srgbClr val="000090"/>
                </a:solidFill>
              </a:rPr>
              <a:t>DeGraw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Youqi</a:t>
            </a:r>
            <a:r>
              <a:rPr lang="en-US" dirty="0">
                <a:solidFill>
                  <a:srgbClr val="000090"/>
                </a:solidFill>
              </a:rPr>
              <a:t> Song</a:t>
            </a:r>
          </a:p>
        </p:txBody>
      </p:sp>
    </p:spTree>
    <p:extLst>
      <p:ext uri="{BB962C8B-B14F-4D97-AF65-F5344CB8AC3E}">
        <p14:creationId xmlns:p14="http://schemas.microsoft.com/office/powerpoint/2010/main" val="237861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degraded by loss of hits</a:t>
            </a:r>
            <a:endParaRPr lang="en-US" dirty="0"/>
          </a:p>
        </p:txBody>
      </p:sp>
      <p:pic>
        <p:nvPicPr>
          <p:cNvPr id="3" name="Picture 2" descr="2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"/>
          <a:stretch/>
        </p:blipFill>
        <p:spPr>
          <a:xfrm rot="5400000">
            <a:off x="2683799" y="-1686037"/>
            <a:ext cx="3828237" cy="91958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57763" y="5392944"/>
            <a:ext cx="1827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Need 6 hits!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586693" y="4856761"/>
            <a:ext cx="1357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90"/>
                </a:solidFill>
              </a:rPr>
              <a:t>Youqi</a:t>
            </a:r>
            <a:r>
              <a:rPr lang="en-US" dirty="0">
                <a:solidFill>
                  <a:srgbClr val="000090"/>
                </a:solidFill>
              </a:rPr>
              <a:t> Song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All-Si vs. hybrid tracker (BEAST magnet)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" y="2991506"/>
            <a:ext cx="5624068" cy="3487497"/>
          </a:xfrm>
          <a:prstGeom prst="rect">
            <a:avLst/>
          </a:prstGeom>
        </p:spPr>
      </p:pic>
      <p:pic>
        <p:nvPicPr>
          <p:cNvPr id="4" name="Picture 3" descr="TPC-Si 1 Ge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2"/>
          <a:stretch/>
        </p:blipFill>
        <p:spPr>
          <a:xfrm>
            <a:off x="90729" y="836632"/>
            <a:ext cx="5076045" cy="2973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9955" y="1243964"/>
            <a:ext cx="8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2821" y="3974998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24086" y="2160724"/>
            <a:ext cx="3532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Ernst </a:t>
            </a:r>
            <a:r>
              <a:rPr lang="en-US" sz="2000" dirty="0" err="1" smtClean="0">
                <a:solidFill>
                  <a:srgbClr val="000090"/>
                </a:solidFill>
              </a:rPr>
              <a:t>Sichtermann</a:t>
            </a:r>
            <a:endParaRPr lang="en-US" sz="2000" dirty="0" smtClean="0">
              <a:solidFill>
                <a:srgbClr val="000090"/>
              </a:solidFill>
            </a:endParaRPr>
          </a:p>
          <a:p>
            <a:endParaRPr lang="en-US" sz="20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Fast simulation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5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efficiency by particle type</a:t>
            </a:r>
            <a:endParaRPr lang="en-US" dirty="0"/>
          </a:p>
        </p:txBody>
      </p:sp>
      <p:pic>
        <p:nvPicPr>
          <p:cNvPr id="3" name="Picture 2" descr="eff_v_eta_e_eta=.8-1.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836633"/>
            <a:ext cx="5079801" cy="2894707"/>
          </a:xfrm>
          <a:prstGeom prst="rect">
            <a:avLst/>
          </a:prstGeom>
        </p:spPr>
      </p:pic>
      <p:pic>
        <p:nvPicPr>
          <p:cNvPr id="4" name="Picture 3" descr="eff_v_eta_mu_eta=.8-1.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 r="3355"/>
          <a:stretch/>
        </p:blipFill>
        <p:spPr>
          <a:xfrm>
            <a:off x="4151471" y="3602313"/>
            <a:ext cx="4992529" cy="2811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2619" y="3194107"/>
            <a:ext cx="36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762" y="4039628"/>
            <a:ext cx="3532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rgbClr val="000090"/>
              </a:solidFill>
            </a:endParaRPr>
          </a:p>
          <a:p>
            <a:r>
              <a:rPr lang="en-US" sz="2000" dirty="0" err="1" smtClean="0">
                <a:solidFill>
                  <a:srgbClr val="000090"/>
                </a:solidFill>
              </a:rPr>
              <a:t>EICroot</a:t>
            </a:r>
            <a:r>
              <a:rPr lang="en-US" sz="2000" dirty="0" smtClean="0">
                <a:solidFill>
                  <a:srgbClr val="000090"/>
                </a:solidFill>
              </a:rPr>
              <a:t> full simulations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Detector response w/ GEANT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7569" y="5795402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Winston </a:t>
            </a:r>
            <a:r>
              <a:rPr lang="en-US" dirty="0" err="1" smtClean="0">
                <a:solidFill>
                  <a:srgbClr val="000090"/>
                </a:solidFill>
              </a:rPr>
              <a:t>DeGraw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64782"/>
      </p:ext>
    </p:extLst>
  </p:cSld>
  <p:clrMapOvr>
    <a:masterClrMapping/>
  </p:clrMapOvr>
</p:sld>
</file>

<file path=ppt/theme/theme1.xml><?xml version="1.0" encoding="utf-8"?>
<a:theme xmlns:a="http://schemas.openxmlformats.org/drawingml/2006/main" name="3_LBNL_Template_03241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439</Words>
  <Application>Microsoft Macintosh PowerPoint</Application>
  <PresentationFormat>On-screen Show (4:3)</PresentationFormat>
  <Paragraphs>96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3_LBNL_Template_032411</vt:lpstr>
      <vt:lpstr>Default Design</vt:lpstr>
      <vt:lpstr>Tracking studies in Berkeley</vt:lpstr>
      <vt:lpstr>goals</vt:lpstr>
      <vt:lpstr>Questions we are addressing</vt:lpstr>
      <vt:lpstr>Simulation tools used</vt:lpstr>
      <vt:lpstr>Probe matter with jets</vt:lpstr>
      <vt:lpstr>All-silicon tracker momentum resolution</vt:lpstr>
      <vt:lpstr>Resolution degraded by loss of hits</vt:lpstr>
      <vt:lpstr>All-Si vs. hybrid tracker (BEAST magnet)</vt:lpstr>
      <vt:lpstr>Tracking efficiency by particle type</vt:lpstr>
      <vt:lpstr>Tracking Efficiency</vt:lpstr>
      <vt:lpstr>Jets with Fun4all (sPHENIX geometry)</vt:lpstr>
      <vt:lpstr>PowerPoint Presentation</vt:lpstr>
      <vt:lpstr>PowerPoint Presentation</vt:lpstr>
      <vt:lpstr>Next steps</vt:lpstr>
      <vt:lpstr>California Consortium</vt:lpstr>
      <vt:lpstr>PowerPoint Presentation</vt:lpstr>
      <vt:lpstr>Probe CNM with tagged jet in e+A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Consortium</dc:title>
  <dc:creator>Barbara Jacak</dc:creator>
  <cp:lastModifiedBy>Barbara Jacak</cp:lastModifiedBy>
  <cp:revision>23</cp:revision>
  <dcterms:created xsi:type="dcterms:W3CDTF">2020-02-27T19:53:40Z</dcterms:created>
  <dcterms:modified xsi:type="dcterms:W3CDTF">2020-03-12T15:54:21Z</dcterms:modified>
</cp:coreProperties>
</file>