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1411" r:id="rId3"/>
    <p:sldId id="259" r:id="rId4"/>
    <p:sldId id="1412" r:id="rId5"/>
    <p:sldId id="1413" r:id="rId6"/>
    <p:sldId id="288" r:id="rId7"/>
    <p:sldId id="261" r:id="rId8"/>
    <p:sldId id="257" r:id="rId9"/>
    <p:sldId id="413" r:id="rId10"/>
    <p:sldId id="1410" r:id="rId11"/>
    <p:sldId id="258" r:id="rId12"/>
    <p:sldId id="435" r:id="rId13"/>
    <p:sldId id="1415" r:id="rId14"/>
    <p:sldId id="1414" r:id="rId15"/>
    <p:sldId id="141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4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43A6B-867C-4691-A94E-0D10964FF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4ED383-9E64-4499-8A8C-C032A79A8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B25ED-8DBF-4327-BFB1-D2EB83A2E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0CC32-54F1-4AC5-8DDD-33578495BD5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10D3D-0969-4EC9-9CA0-D0C123811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88ACD-92BD-4524-8851-7BBE64AE6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E8B9-A992-40BB-B535-114E6F1BE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9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DF952-14E4-4D4B-A8CA-864DEE60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83CAD3-9838-46FB-8CDB-684FBA398B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527E6-758B-494E-8C25-F1C57B75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0CC32-54F1-4AC5-8DDD-33578495BD5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E61C7-891E-4858-898A-0BACA21E7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557FD-D7F1-4F13-8CCD-03E64B3E4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E8B9-A992-40BB-B535-114E6F1BE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51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FEFA56-9A1B-4C62-BA7A-482D27A2F0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F02F4-5674-46FF-928E-66F7BE1282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FF196-C676-43CC-A103-D46E92AAB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0CC32-54F1-4AC5-8DDD-33578495BD5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84A27-7307-4776-BBD6-B521C5EDA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1CA49-68C1-45C8-9E38-536BF9F62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E8B9-A992-40BB-B535-114E6F1BE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27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838080" y="902971"/>
            <a:ext cx="10515360" cy="2492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2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26560" y="1825560"/>
            <a:ext cx="51312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3590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D84CD-F3C9-48D5-BC62-C769B3DC8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47CBD-91D9-4906-81A3-5F9C690AE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90D33-07FF-472D-A867-EFAB120C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0CC32-54F1-4AC5-8DDD-33578495BD5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FDFCB-6507-4083-A92B-1786D9C99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6E321-F0EB-465D-B0EF-F94D32D73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E8B9-A992-40BB-B535-114E6F1BE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7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BE85E-E5ED-45D4-ADAF-6637A4956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48510-E317-4944-BB94-203A4071B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3B654-0B8D-4822-A01E-41CF2DB1A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0CC32-54F1-4AC5-8DDD-33578495BD5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D0CE3-036A-4633-AB1D-DFDF999F4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6814F-8AFB-4B5C-8FA9-2AFF805F9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E8B9-A992-40BB-B535-114E6F1BE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15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DA263-9B2B-435B-8C2A-3C39441C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F1ECC-8875-4112-957B-0CFDA68C2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6080C-A020-467F-8C3C-4AFD87EAE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1A97DB-A9FD-4896-B858-134DE82CE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0CC32-54F1-4AC5-8DDD-33578495BD5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AC4EA8-3B70-4036-B6F1-1989AC6DA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99C2D-AEEB-41F8-B0B5-A3268A10A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E8B9-A992-40BB-B535-114E6F1BE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7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D982B-4F58-49D6-9831-A85DB8863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4AC8F-CECE-4EC3-A3F1-20C51FFD7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A53FC4-50CE-40A1-9360-EDE785B63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2E13F7-3B2E-4572-A740-5C61C20A3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E3A0C0-A15F-4F7C-A0BB-E4C92FA114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BA7F12-7743-4463-B774-C54A08DF1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0CC32-54F1-4AC5-8DDD-33578495BD5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A7435A-7FC2-4767-9786-D3E9778A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DE7A1F-2A83-48E8-9DAF-BA615E72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E8B9-A992-40BB-B535-114E6F1BE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43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8FC1B-6568-4E35-A8D2-DF896FE5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712C82-316C-40B6-AC37-45509D523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0CC32-54F1-4AC5-8DDD-33578495BD5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E29EAA-02D6-4DEB-B932-93EA79647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F8FEEF-A649-4128-913B-E51E63D19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E8B9-A992-40BB-B535-114E6F1BE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1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25E8C7-BAF3-4589-ABB5-E5DDF4846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0CC32-54F1-4AC5-8DDD-33578495BD5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EDFC86-E9F0-47C2-998E-04A286253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66D6E-F502-4326-B1AA-14863CB2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E8B9-A992-40BB-B535-114E6F1BE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91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D065E-FDC6-4264-A551-834BA46E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06039-3484-4AB2-A24D-670F68229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FC39F-AEC5-4D86-AADA-2BE00A949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5FB5CE-6393-424A-8217-825C6B597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0CC32-54F1-4AC5-8DDD-33578495BD5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1991ED-700C-4918-9C91-CF9954845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20B17A-2DA3-43C7-8804-45748C5D8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E8B9-A992-40BB-B535-114E6F1BE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9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F9BF-3071-44F0-A904-7737F243C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77845F-4AC3-418E-80C5-66D8E9249E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06E718-A79A-4365-BBF4-4A887D8D4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3D0E3-B0B3-4562-B5E8-F5B76F35D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0CC32-54F1-4AC5-8DDD-33578495BD5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EF2CE-0C74-48B8-B6D9-FDD77AE4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F48BAC-9283-4D36-8A41-4760F753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E8B9-A992-40BB-B535-114E6F1BE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52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EEA4F3-122D-470B-B9BB-3F5CCFF5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FF395-6D4E-4380-AB16-6874F77B5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F1400-E040-46A1-9AC0-2F5F5D793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0CC32-54F1-4AC5-8DDD-33578495BD5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DDAAD-733E-47FA-9031-24DBE90ABD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5969D-70F8-43D7-BC77-4BB1561C1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0E8B9-A992-40BB-B535-114E6F1BE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0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pinkenburg/qinhua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PHENIX-Collaboration/prototype/blob/master/macros/tpc2019/DrawTpcPrototypeGenFitTrkFitter.C" TargetMode="External"/><Relationship Id="rId2" Type="http://schemas.openxmlformats.org/officeDocument/2006/relationships/hyperlink" Target="https://www.phenix.bnl.gov/WWW/sPHENIX/doxygen/html/df/dd7/classTpcPrototypeGenFitTrkFitte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2152740" y="31662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000000"/>
                </a:solidFill>
                <a:latin typeface="Calibri Light"/>
              </a:rPr>
              <a:t>Questions</a:t>
            </a:r>
            <a:br>
              <a:rPr dirty="0"/>
            </a:br>
            <a:r>
              <a:rPr lang="en-US" sz="2400" spc="-1" dirty="0">
                <a:solidFill>
                  <a:srgbClr val="000000"/>
                </a:solidFill>
                <a:latin typeface="Calibri Light"/>
              </a:rPr>
              <a:t>Qinhua Huang (CEA </a:t>
            </a:r>
            <a:r>
              <a:rPr lang="en-US" sz="2400" spc="-1" dirty="0" err="1">
                <a:solidFill>
                  <a:srgbClr val="000000"/>
                </a:solidFill>
                <a:latin typeface="Calibri Light"/>
              </a:rPr>
              <a:t>Saclay</a:t>
            </a:r>
            <a:r>
              <a:rPr lang="en-US" sz="2400" spc="-1" dirty="0">
                <a:solidFill>
                  <a:srgbClr val="000000"/>
                </a:solidFill>
                <a:latin typeface="Calibri Light"/>
              </a:rPr>
              <a:t>)</a:t>
            </a:r>
            <a:endParaRPr lang="en-US" sz="24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TextShape 2"/>
          <p:cNvSpPr txBox="1"/>
          <p:nvPr/>
        </p:nvSpPr>
        <p:spPr>
          <a:xfrm>
            <a:off x="1687874" y="1641780"/>
            <a:ext cx="4911047" cy="458352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90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spc="-1" dirty="0">
                <a:solidFill>
                  <a:srgbClr val="000000"/>
                </a:solidFill>
                <a:latin typeface="Calibri Light" panose="020F0302020204030204" pitchFamily="34" charset="0"/>
              </a:rPr>
              <a:t>Is there an out-of-the-box solution for reconstructing tracks detected by 1D cylindrical strip detectors?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spc="-1" dirty="0">
                <a:solidFill>
                  <a:srgbClr val="000000"/>
                </a:solidFill>
                <a:latin typeface="Calibri Light" panose="020F0302020204030204" pitchFamily="34" charset="0"/>
              </a:rPr>
              <a:t>One layer has only strips parallel to z-direction to measure φ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spc="-1" dirty="0">
                <a:solidFill>
                  <a:srgbClr val="000000"/>
                </a:solidFill>
                <a:latin typeface="Calibri Light" panose="020F0302020204030204" pitchFamily="34" charset="0"/>
              </a:rPr>
              <a:t>The other layer has only circular strips perpendicular to the z-direction to measure z</a:t>
            </a:r>
            <a:endParaRPr lang="en-US" sz="2800" spc="-1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2286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spc="-1" dirty="0">
                <a:solidFill>
                  <a:srgbClr val="000000"/>
                </a:solidFill>
                <a:latin typeface="Calibri Light" panose="020F0302020204030204" pitchFamily="34" charset="0"/>
              </a:rPr>
              <a:t>Is the patter recognition able to handle these kinds of detector information?</a:t>
            </a:r>
          </a:p>
        </p:txBody>
      </p:sp>
      <p:pic>
        <p:nvPicPr>
          <p:cNvPr id="85" name="Espace réservé du contenu 9"/>
          <p:cNvPicPr/>
          <p:nvPr/>
        </p:nvPicPr>
        <p:blipFill>
          <a:blip r:embed="rId2"/>
          <a:stretch/>
        </p:blipFill>
        <p:spPr>
          <a:xfrm>
            <a:off x="6598920" y="1593000"/>
            <a:ext cx="3154320" cy="45838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143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03F676-D421-4B2A-AAB4-D5823EB25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Monthly SRO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07D0BD-3218-43A8-827C-B50DD86F6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6F1E8-22DD-40BE-AD05-C92099A8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C3742A7-A5BE-452C-83A1-A6B9E182D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Simulation and analysis during test beam</a:t>
            </a:r>
          </a:p>
        </p:txBody>
      </p:sp>
      <p:pic>
        <p:nvPicPr>
          <p:cNvPr id="7" name="Picture 2" descr="https://user-images.githubusercontent.com/7947083/59912861-f7c1a380-93e4-11e9-974c-6b73cec071ab.png">
            <a:extLst>
              <a:ext uri="{FF2B5EF4-FFF2-40B4-BE49-F238E27FC236}">
                <a16:creationId xmlns:a16="http://schemas.microsoft.com/office/drawing/2014/main" id="{2E3F4E96-3C25-44BD-8845-89FFF59BB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28" y="4502208"/>
            <a:ext cx="3429000" cy="1925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FC4619-3929-4538-B368-35903F02920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4" b="3562"/>
          <a:stretch/>
        </p:blipFill>
        <p:spPr bwMode="auto">
          <a:xfrm>
            <a:off x="1905000" y="1372275"/>
            <a:ext cx="5410200" cy="2164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D4E1A8-59A0-4669-99C9-4465B7961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356" y="2514601"/>
            <a:ext cx="2459045" cy="2304197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4E0F7B5-419E-4E3F-9165-9232732BCE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304"/>
          <a:stretch/>
        </p:blipFill>
        <p:spPr>
          <a:xfrm>
            <a:off x="7620000" y="4502208"/>
            <a:ext cx="3048001" cy="23463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89C740-C6D7-4965-80FB-0CBA1620CB42}"/>
              </a:ext>
            </a:extLst>
          </p:cNvPr>
          <p:cNvSpPr/>
          <p:nvPr/>
        </p:nvSpPr>
        <p:spPr>
          <a:xfrm>
            <a:off x="2057400" y="4114865"/>
            <a:ext cx="2994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Simulated response in Geant4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271D33-6D9A-4B01-9A08-5D03F063F2DC}"/>
              </a:ext>
            </a:extLst>
          </p:cNvPr>
          <p:cNvSpPr/>
          <p:nvPr/>
        </p:nvSpPr>
        <p:spPr>
          <a:xfrm>
            <a:off x="8026758" y="2791168"/>
            <a:ext cx="1662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Clustering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Track finding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74C366-0FA4-4747-ABCC-6D868C6B44D0}"/>
              </a:ext>
            </a:extLst>
          </p:cNvPr>
          <p:cNvSpPr/>
          <p:nvPr/>
        </p:nvSpPr>
        <p:spPr>
          <a:xfrm>
            <a:off x="5801750" y="5200798"/>
            <a:ext cx="19400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Kalman-filter 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Resolution </a:t>
            </a:r>
            <a:r>
              <a:rPr lang="en-US" dirty="0" err="1"/>
              <a:t>proj</a:t>
            </a:r>
            <a:r>
              <a:rPr lang="en-US" dirty="0"/>
              <a:t>.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458B324-5C85-4977-B30E-9C334928046F}"/>
              </a:ext>
            </a:extLst>
          </p:cNvPr>
          <p:cNvSpPr/>
          <p:nvPr/>
        </p:nvSpPr>
        <p:spPr>
          <a:xfrm rot="1396676">
            <a:off x="5144927" y="2977308"/>
            <a:ext cx="609600" cy="4572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3419372-A3B5-4ABA-A676-2229A0F7CA47}"/>
              </a:ext>
            </a:extLst>
          </p:cNvPr>
          <p:cNvSpPr/>
          <p:nvPr/>
        </p:nvSpPr>
        <p:spPr>
          <a:xfrm rot="2497681">
            <a:off x="7848600" y="4537951"/>
            <a:ext cx="609600" cy="4572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200EC9F-EFF9-4DC4-9F85-BE801929DEC6}"/>
              </a:ext>
            </a:extLst>
          </p:cNvPr>
          <p:cNvSpPr/>
          <p:nvPr/>
        </p:nvSpPr>
        <p:spPr>
          <a:xfrm rot="20151604">
            <a:off x="5135884" y="3942527"/>
            <a:ext cx="609600" cy="4572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72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F8ACF-EF98-42B9-B48F-9F4AD7931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482"/>
            <a:ext cx="12192000" cy="57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25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47C54-D985-C346-A492-E14DFB1D4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91946-82CB-5B4F-9C7B-D0107FBC7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Could you provide the detailed parameters of the </a:t>
            </a:r>
            <a:r>
              <a:rPr lang="en-US" dirty="0">
                <a:solidFill>
                  <a:srgbClr val="7030A0"/>
                </a:solidFill>
              </a:rPr>
              <a:t>beam pipe</a:t>
            </a:r>
            <a:r>
              <a:rPr lang="en-US" dirty="0"/>
              <a:t>?</a:t>
            </a:r>
          </a:p>
          <a:p>
            <a:r>
              <a:rPr lang="en-US" dirty="0"/>
              <a:t>If there are two </a:t>
            </a:r>
            <a:r>
              <a:rPr lang="en-US" dirty="0">
                <a:solidFill>
                  <a:srgbClr val="7030A0"/>
                </a:solidFill>
              </a:rPr>
              <a:t>IR</a:t>
            </a:r>
            <a:r>
              <a:rPr lang="en-US" dirty="0"/>
              <a:t>s, could you provide any available geometries of the two </a:t>
            </a:r>
            <a:r>
              <a:rPr lang="en-US" dirty="0">
                <a:solidFill>
                  <a:srgbClr val="7030A0"/>
                </a:solidFill>
              </a:rPr>
              <a:t>IR</a:t>
            </a:r>
            <a:r>
              <a:rPr lang="en-US" dirty="0"/>
              <a:t>s?</a:t>
            </a:r>
          </a:p>
          <a:p>
            <a:r>
              <a:rPr lang="en-US" dirty="0"/>
              <a:t>Any baseline components in the default </a:t>
            </a:r>
            <a:r>
              <a:rPr lang="en-US" dirty="0">
                <a:solidFill>
                  <a:srgbClr val="7030A0"/>
                </a:solidFill>
              </a:rPr>
              <a:t>EIC conceptual detector design</a:t>
            </a:r>
            <a:r>
              <a:rPr lang="en-US" dirty="0"/>
              <a:t>?</a:t>
            </a:r>
          </a:p>
          <a:p>
            <a:r>
              <a:rPr lang="en-US" dirty="0"/>
              <a:t>How about the space limitation for a forward silicon tracking detector?</a:t>
            </a:r>
          </a:p>
          <a:p>
            <a:r>
              <a:rPr lang="en-US" dirty="0"/>
              <a:t> Could you provide the </a:t>
            </a:r>
            <a:r>
              <a:rPr lang="en-US" dirty="0">
                <a:solidFill>
                  <a:srgbClr val="7030A0"/>
                </a:solidFill>
              </a:rPr>
              <a:t>updated magnetic field map </a:t>
            </a:r>
            <a:r>
              <a:rPr lang="en-US" dirty="0"/>
              <a:t>in both the central and forward (endcap) region?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A7FC54-2577-D746-8965-1C5A87C6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BBFD0-2864-5342-8826-5B6B6350BD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44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47C54-D985-C346-A492-E14DFB1D4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A7FC54-2577-D746-8965-1C5A87C6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BBFD0-2864-5342-8826-5B6B6350BDDF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0665E2-FBEF-4350-A04D-A33523377EC5}"/>
              </a:ext>
            </a:extLst>
          </p:cNvPr>
          <p:cNvSpPr txBox="1"/>
          <p:nvPr/>
        </p:nvSpPr>
        <p:spPr>
          <a:xfrm>
            <a:off x="492632" y="1690688"/>
            <a:ext cx="995523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Needs guidance from Accelerator or other YRG (beam pipe, space limitation for forward silicon tracking)</a:t>
            </a:r>
          </a:p>
          <a:p>
            <a:pPr lvl="1"/>
            <a:r>
              <a:rPr lang="en-US" sz="2800" dirty="0"/>
              <a:t>Often generic volumes (boxes, cylinders, cones) are sufficient to describe support structures (beampipe, magnets)</a:t>
            </a:r>
          </a:p>
          <a:p>
            <a:pPr lvl="1"/>
            <a:r>
              <a:rPr lang="en-US" sz="2800" dirty="0"/>
              <a:t>We can import step files (CAD drawings) as tessellated volumes which do not have a representation in </a:t>
            </a:r>
            <a:r>
              <a:rPr lang="en-US" sz="2800" dirty="0" err="1"/>
              <a:t>TGeo</a:t>
            </a:r>
            <a:r>
              <a:rPr lang="en-US" sz="2800" dirty="0"/>
              <a:t> (effects on tracking?)</a:t>
            </a:r>
          </a:p>
          <a:p>
            <a:r>
              <a:rPr lang="en-US" sz="2800" dirty="0"/>
              <a:t> If </a:t>
            </a:r>
            <a:r>
              <a:rPr lang="en-US" sz="2800" dirty="0" err="1"/>
              <a:t>sPHENIX</a:t>
            </a:r>
            <a:r>
              <a:rPr lang="en-US" sz="2800" dirty="0"/>
              <a:t> is baseline Magnet, </a:t>
            </a:r>
            <a:r>
              <a:rPr lang="en-US" sz="2800" dirty="0" err="1"/>
              <a:t>Hcal</a:t>
            </a:r>
            <a:r>
              <a:rPr lang="en-US" sz="2800" dirty="0"/>
              <a:t> (+ </a:t>
            </a:r>
            <a:r>
              <a:rPr lang="en-US" sz="2800" dirty="0" err="1"/>
              <a:t>EMCal</a:t>
            </a:r>
            <a:r>
              <a:rPr lang="en-US" sz="2800" dirty="0"/>
              <a:t>) may be reused, full implementation exists including </a:t>
            </a:r>
            <a:r>
              <a:rPr lang="en-US" sz="2800" dirty="0" err="1"/>
              <a:t>fieldmap</a:t>
            </a:r>
            <a:r>
              <a:rPr lang="en-US" sz="2800" dirty="0"/>
              <a:t>. </a:t>
            </a:r>
          </a:p>
          <a:p>
            <a:pPr lvl="1"/>
            <a:r>
              <a:rPr lang="en-US" sz="2800" dirty="0"/>
              <a:t>Field shaping forward discussed but not implemented</a:t>
            </a:r>
          </a:p>
          <a:p>
            <a:pPr lvl="1"/>
            <a:r>
              <a:rPr lang="en-US" sz="2800" dirty="0"/>
              <a:t>There might be an </a:t>
            </a:r>
            <a:r>
              <a:rPr lang="en-US" sz="2800" dirty="0" err="1"/>
              <a:t>sPHENIX+forward</a:t>
            </a:r>
            <a:r>
              <a:rPr lang="en-US" sz="2800" dirty="0"/>
              <a:t> </a:t>
            </a:r>
            <a:r>
              <a:rPr lang="en-US" sz="2800" dirty="0" err="1"/>
              <a:t>fieldmap</a:t>
            </a:r>
            <a:r>
              <a:rPr lang="en-US" sz="2800" dirty="0"/>
              <a:t> at LANL?</a:t>
            </a:r>
          </a:p>
          <a:p>
            <a:r>
              <a:rPr lang="en-US" sz="2800" dirty="0" err="1"/>
              <a:t>JLeic</a:t>
            </a:r>
            <a:r>
              <a:rPr lang="en-US" sz="2800" dirty="0"/>
              <a:t> mostly implemented in terms of mother volumes (overlaps in beam elements last time I checked) , no </a:t>
            </a:r>
            <a:r>
              <a:rPr lang="en-US" sz="2800" dirty="0" err="1"/>
              <a:t>fieldmap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87676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566DF-1AA2-4230-AFD2-8007B94A5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9927D5-D574-4B50-B281-1C1E64C0324F}"/>
              </a:ext>
            </a:extLst>
          </p:cNvPr>
          <p:cNvSpPr txBox="1"/>
          <p:nvPr/>
        </p:nvSpPr>
        <p:spPr>
          <a:xfrm>
            <a:off x="558799" y="1422401"/>
            <a:ext cx="110744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Gems exist, configurable - parameters set in macro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 TRD (needs to be coded up – implement </a:t>
            </a:r>
            <a:r>
              <a:rPr lang="en-US" sz="2800" dirty="0" err="1"/>
              <a:t>Yulias</a:t>
            </a:r>
            <a:r>
              <a:rPr lang="en-US" sz="2800" dirty="0"/>
              <a:t> TRD?)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Single volume </a:t>
            </a:r>
            <a:r>
              <a:rPr lang="en-US" sz="2800" dirty="0" err="1"/>
              <a:t>sPHENIX</a:t>
            </a:r>
            <a:r>
              <a:rPr lang="en-US" sz="2800" dirty="0"/>
              <a:t> TPC actively being worked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Pad plane base class can be used to implement other pad planes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Truth tracking based on clusters tagged with G4 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EIC TPC is gas layers (enables truth tracking based on hits)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Geometry can be set as parameters which have a default but can be overridden in macro (saved in output)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No central geometry – sources can be hardcoded, read from xml file, read from DB (or whatever you implement in your subsystem)</a:t>
            </a:r>
          </a:p>
        </p:txBody>
      </p:sp>
    </p:spTree>
    <p:extLst>
      <p:ext uri="{BB962C8B-B14F-4D97-AF65-F5344CB8AC3E}">
        <p14:creationId xmlns:p14="http://schemas.microsoft.com/office/powerpoint/2010/main" val="1869418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48561-8C9E-4C1D-8D93-FB7195F5B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Summary (sales pitch)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EDA9D2-AC91-4C14-8518-5D5693B13573}"/>
              </a:ext>
            </a:extLst>
          </p:cNvPr>
          <p:cNvSpPr txBox="1"/>
          <p:nvPr/>
        </p:nvSpPr>
        <p:spPr>
          <a:xfrm>
            <a:off x="838200" y="1105430"/>
            <a:ext cx="10388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can just link against the libraries in </a:t>
            </a:r>
            <a:r>
              <a:rPr lang="en-US" sz="2400" dirty="0" err="1"/>
              <a:t>cvmfs</a:t>
            </a:r>
            <a:r>
              <a:rPr lang="en-US" sz="2400" dirty="0"/>
              <a:t> and implement the pieces you need – no recompilation of external code needed</a:t>
            </a:r>
          </a:p>
          <a:p>
            <a:pPr lvl="1"/>
            <a:r>
              <a:rPr lang="en-US" sz="2400" dirty="0"/>
              <a:t>Easy exchange of modules among users</a:t>
            </a:r>
          </a:p>
          <a:p>
            <a:pPr lvl="1"/>
            <a:r>
              <a:rPr lang="en-US" sz="2400" dirty="0"/>
              <a:t>Central repo possible (with daily builds and CI but details like responsibilities need to be discussed)</a:t>
            </a:r>
          </a:p>
          <a:p>
            <a:r>
              <a:rPr lang="en-US" sz="2400" dirty="0"/>
              <a:t>You are running in a chain – no issues how to propagate information from one step to the next or completely different way to run things. Easy batch job submission.</a:t>
            </a:r>
          </a:p>
          <a:p>
            <a:pPr lvl="1"/>
            <a:r>
              <a:rPr lang="en-US" sz="2400" dirty="0"/>
              <a:t>Lots of existing modules (tracking, </a:t>
            </a:r>
            <a:r>
              <a:rPr lang="en-US" sz="2400" dirty="0" err="1"/>
              <a:t>calo</a:t>
            </a:r>
            <a:r>
              <a:rPr lang="en-US" sz="2400" dirty="0"/>
              <a:t> clustering, jet </a:t>
            </a:r>
            <a:r>
              <a:rPr lang="en-US" sz="2400" dirty="0" err="1"/>
              <a:t>reco</a:t>
            </a:r>
            <a:r>
              <a:rPr lang="en-US" sz="2400" dirty="0"/>
              <a:t>)</a:t>
            </a:r>
          </a:p>
          <a:p>
            <a:r>
              <a:rPr lang="en-US" sz="2400" dirty="0"/>
              <a:t>Development is all about debugging and problem solving</a:t>
            </a:r>
          </a:p>
          <a:p>
            <a:pPr lvl="1"/>
            <a:r>
              <a:rPr lang="en-US" sz="2400" dirty="0"/>
              <a:t>Keep number of layers between us and what’s going on to a minimum – the strength of a framework is not how “easy” it is to use when everything works, it is how painful it is to find and fix the reasons when things don’t work</a:t>
            </a:r>
          </a:p>
          <a:p>
            <a:pPr lvl="1"/>
            <a:r>
              <a:rPr lang="en-US" sz="2400" dirty="0"/>
              <a:t>Tons of experience and tools to help with code issues</a:t>
            </a:r>
          </a:p>
          <a:p>
            <a:r>
              <a:rPr lang="en-US" sz="2400" dirty="0"/>
              <a:t>Staying with container enables us to reproduce problems and help out</a:t>
            </a:r>
          </a:p>
          <a:p>
            <a:pPr lvl="1"/>
            <a:r>
              <a:rPr lang="en-US" sz="2400" dirty="0"/>
              <a:t>You will have to provide us with the code and macro to reproduce the issue</a:t>
            </a:r>
          </a:p>
        </p:txBody>
      </p:sp>
    </p:spTree>
    <p:extLst>
      <p:ext uri="{BB962C8B-B14F-4D97-AF65-F5344CB8AC3E}">
        <p14:creationId xmlns:p14="http://schemas.microsoft.com/office/powerpoint/2010/main" val="3645778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A4616-2F9F-4C48-AC20-F950909F4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cylindrical strip detectors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A53446-0086-460A-AB98-A78189889C1A}"/>
              </a:ext>
            </a:extLst>
          </p:cNvPr>
          <p:cNvSpPr txBox="1"/>
          <p:nvPr/>
        </p:nvSpPr>
        <p:spPr>
          <a:xfrm>
            <a:off x="653611" y="1930399"/>
            <a:ext cx="10515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 starters – our tracking can handle z strips (from playing with straw tubes) or </a:t>
            </a:r>
            <a:r>
              <a:rPr lang="en-US" sz="2800" dirty="0" err="1"/>
              <a:t>uv</a:t>
            </a:r>
            <a:r>
              <a:rPr lang="en-US" sz="2800" dirty="0"/>
              <a:t> strips from our </a:t>
            </a:r>
            <a:r>
              <a:rPr lang="en-US" sz="2800" dirty="0" err="1"/>
              <a:t>si</a:t>
            </a:r>
            <a:r>
              <a:rPr lang="en-US" sz="2800" dirty="0"/>
              <a:t> </a:t>
            </a:r>
            <a:r>
              <a:rPr lang="en-US" sz="2800"/>
              <a:t>strip detector </a:t>
            </a:r>
            <a:r>
              <a:rPr lang="en-US" sz="2800" dirty="0"/>
              <a:t>but not </a:t>
            </a:r>
            <a:r>
              <a:rPr lang="en-US" sz="2800"/>
              <a:t>circular strips.</a:t>
            </a:r>
            <a:endParaRPr lang="en-US" sz="2800" dirty="0"/>
          </a:p>
          <a:p>
            <a:r>
              <a:rPr lang="en-US" sz="2800" dirty="0"/>
              <a:t>Multiple approaches possible here:</a:t>
            </a:r>
          </a:p>
          <a:p>
            <a:pPr lvl="1"/>
            <a:r>
              <a:rPr lang="en-US" sz="2800" dirty="0"/>
              <a:t>Use cylinders and bin them into strips (in z or in phi) – out of the box</a:t>
            </a:r>
          </a:p>
          <a:p>
            <a:pPr lvl="1"/>
            <a:r>
              <a:rPr lang="en-US" sz="2800" dirty="0"/>
              <a:t>Implement your own (simple to do but needs coding)</a:t>
            </a:r>
          </a:p>
          <a:p>
            <a:r>
              <a:rPr lang="en-US" sz="2800" dirty="0"/>
              <a:t>Truth tracking not really possible but you could create your own hits by matching phi and z from both layers and save this as a “hit”, you would need to deal with ambiguities</a:t>
            </a:r>
          </a:p>
        </p:txBody>
      </p:sp>
    </p:spTree>
    <p:extLst>
      <p:ext uri="{BB962C8B-B14F-4D97-AF65-F5344CB8AC3E}">
        <p14:creationId xmlns:p14="http://schemas.microsoft.com/office/powerpoint/2010/main" val="4252077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0BBB89-1E53-4A98-89FD-900D775D5844}"/>
              </a:ext>
            </a:extLst>
          </p:cNvPr>
          <p:cNvSpPr txBox="1"/>
          <p:nvPr/>
        </p:nvSpPr>
        <p:spPr>
          <a:xfrm>
            <a:off x="702733" y="1321356"/>
            <a:ext cx="446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Code: </a:t>
            </a:r>
            <a:r>
              <a:rPr lang="en-US" dirty="0">
                <a:hlinkClick r:id="rId2"/>
              </a:rPr>
              <a:t>https://github.com/pinkenburg/qinhua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4F51B4-69C7-4320-ABBC-B297302D9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33" y="180459"/>
            <a:ext cx="10515600" cy="132556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F0A3C6-EE69-40D8-A200-88C9713B0514}"/>
              </a:ext>
            </a:extLst>
          </p:cNvPr>
          <p:cNvSpPr txBox="1"/>
          <p:nvPr/>
        </p:nvSpPr>
        <p:spPr>
          <a:xfrm>
            <a:off x="702733" y="2385309"/>
            <a:ext cx="1153950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Generic binning of a cylinder into strips of adjustable sizes (resulting in “cells”)</a:t>
            </a:r>
          </a:p>
          <a:p>
            <a:pPr lvl="1"/>
            <a:r>
              <a:rPr lang="en-US" sz="2800" dirty="0">
                <a:sym typeface="Wingdings" panose="05000000000000000000" pitchFamily="2" charset="2"/>
              </a:rPr>
              <a:t> Particles crossing from one strip to another contribute to multiple cells</a:t>
            </a:r>
            <a:endParaRPr lang="en-US" sz="2800" dirty="0"/>
          </a:p>
          <a:p>
            <a:r>
              <a:rPr lang="en-US" sz="2800" dirty="0"/>
              <a:t>Two </a:t>
            </a:r>
            <a:r>
              <a:rPr lang="en-US" sz="2800" dirty="0" err="1"/>
              <a:t>Ntuples</a:t>
            </a:r>
            <a:r>
              <a:rPr lang="en-US" sz="2800" dirty="0"/>
              <a:t> </a:t>
            </a:r>
          </a:p>
          <a:p>
            <a:pPr lvl="1"/>
            <a:r>
              <a:rPr lang="en-US" sz="2800" dirty="0"/>
              <a:t>one with hits which show the original location</a:t>
            </a:r>
          </a:p>
          <a:p>
            <a:pPr lvl="1"/>
            <a:r>
              <a:rPr lang="en-US" sz="2800" dirty="0"/>
              <a:t>one with “cells”, cell coordinates are the mean of their phi/z range</a:t>
            </a:r>
          </a:p>
          <a:p>
            <a:r>
              <a:rPr lang="en-US" sz="2800" dirty="0"/>
              <a:t>Cells have back pointers to hits and with this to MC info</a:t>
            </a:r>
          </a:p>
        </p:txBody>
      </p:sp>
    </p:spTree>
    <p:extLst>
      <p:ext uri="{BB962C8B-B14F-4D97-AF65-F5344CB8AC3E}">
        <p14:creationId xmlns:p14="http://schemas.microsoft.com/office/powerpoint/2010/main" val="4205186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A29E8-F7C3-472E-A677-BEF6450FF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9" y="65177"/>
            <a:ext cx="3056863" cy="1325563"/>
          </a:xfrm>
        </p:spPr>
        <p:txBody>
          <a:bodyPr/>
          <a:lstStyle/>
          <a:p>
            <a:r>
              <a:rPr lang="en-US" dirty="0"/>
              <a:t>Hits + Cells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A79EC03-D1E1-4F99-82F3-30BE5CDB5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7" y="1455013"/>
            <a:ext cx="2962347" cy="201168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F42F5D8-04E3-4B8B-A3C8-CE7D64469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553" y="3907487"/>
            <a:ext cx="3635608" cy="246888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26D3F4-1752-4BD2-AE90-AD33E5986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5" y="4347471"/>
            <a:ext cx="2339789" cy="1588911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B1736F3C-47A7-4680-BF25-39CA214F81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044" y="1151292"/>
            <a:ext cx="3635607" cy="2468880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FA2AEF-DB10-4422-84BD-59571C06B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554" y="1151292"/>
            <a:ext cx="3635607" cy="2468880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3AB6D9-CA75-4CB8-85D7-0D66CC90A0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043" y="3907487"/>
            <a:ext cx="3635609" cy="24688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3E4211-1C96-4AB6-9ACC-CF35C6961067}"/>
              </a:ext>
            </a:extLst>
          </p:cNvPr>
          <p:cNvSpPr txBox="1"/>
          <p:nvPr/>
        </p:nvSpPr>
        <p:spPr>
          <a:xfrm>
            <a:off x="8633926" y="562105"/>
            <a:ext cx="2281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1D Strips in phi (black)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8F3673-DB0F-47B5-B13F-11DC162D8F45}"/>
              </a:ext>
            </a:extLst>
          </p:cNvPr>
          <p:cNvSpPr txBox="1"/>
          <p:nvPr/>
        </p:nvSpPr>
        <p:spPr>
          <a:xfrm>
            <a:off x="516059" y="1151292"/>
            <a:ext cx="164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Hit Coordinates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923640-920C-4240-9897-76CA34EF84A2}"/>
              </a:ext>
            </a:extLst>
          </p:cNvPr>
          <p:cNvSpPr txBox="1"/>
          <p:nvPr/>
        </p:nvSpPr>
        <p:spPr>
          <a:xfrm>
            <a:off x="4716494" y="562105"/>
            <a:ext cx="1903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1D Strips in z (red)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5D9EFF-B8D6-487A-BBA4-F6ACF7CD1A20}"/>
              </a:ext>
            </a:extLst>
          </p:cNvPr>
          <p:cNvSpPr txBox="1"/>
          <p:nvPr/>
        </p:nvSpPr>
        <p:spPr>
          <a:xfrm>
            <a:off x="476326" y="5983408"/>
            <a:ext cx="219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Just to show they are discrete phi  bins</a:t>
            </a:r>
          </a:p>
        </p:txBody>
      </p:sp>
    </p:spTree>
    <p:extLst>
      <p:ext uri="{BB962C8B-B14F-4D97-AF65-F5344CB8AC3E}">
        <p14:creationId xmlns:p14="http://schemas.microsoft.com/office/powerpoint/2010/main" val="782014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2152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en-US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2152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spc="-1" dirty="0">
                <a:solidFill>
                  <a:srgbClr val="000000"/>
                </a:solidFill>
                <a:latin typeface="Calibri Light" panose="020F0302020204030204" pitchFamily="34" charset="0"/>
              </a:rPr>
              <a:t>Can you provide examples showing how to write my own module, which does hit digitization or clustering based on G4 MC truth in Fun4All framework</a:t>
            </a:r>
          </a:p>
          <a:p>
            <a:pPr marL="457200" indent="-457200">
              <a:lnSpc>
                <a:spcPct val="90000"/>
              </a:lnSpc>
              <a:spcBef>
                <a:spcPts val="1001"/>
              </a:spcBef>
              <a:buFont typeface="Wingdings" panose="05000000000000000000" pitchFamily="2" charset="2"/>
              <a:buChar char="à"/>
            </a:pPr>
            <a:r>
              <a:rPr lang="en-US" sz="2800" spc="-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G4Hits contain G4 info (next slide),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ntuple</a:t>
            </a:r>
            <a:r>
              <a:rPr lang="en-US" sz="2800" spc="-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code in example is a simple template how to get to those hits</a:t>
            </a:r>
          </a:p>
          <a:p>
            <a:pPr lvl="1">
              <a:lnSpc>
                <a:spcPct val="90000"/>
              </a:lnSpc>
              <a:spcBef>
                <a:spcPts val="1001"/>
              </a:spcBef>
            </a:pPr>
            <a:r>
              <a:rPr lang="en-US" sz="2800" spc="-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But you can create your own as long as it inherits from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PHObject</a:t>
            </a:r>
            <a:r>
              <a:rPr lang="en-US" sz="2800" spc="-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(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TObject+some</a:t>
            </a:r>
            <a:r>
              <a:rPr lang="en-US" sz="2800" spc="-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methods) and is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streamable</a:t>
            </a:r>
            <a:r>
              <a:rPr lang="en-US" sz="2800" spc="-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(in fact you can create completely your own universe)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2800" spc="-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endParaRPr lang="en-US" sz="2800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3720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D0DE7B7-46C3-451B-87EC-5BD581D2D7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5667" y="0"/>
            <a:ext cx="1126066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/>
              <a:t>Our G4Hits (you’ll hear us talking about them a lot)</a:t>
            </a: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CFAF6E73-487C-4C7E-A9ED-5996BAC71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8548" y="990600"/>
            <a:ext cx="910027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/>
              <a:t>In our stepping method we add the energy loss in each volume and</a:t>
            </a:r>
          </a:p>
          <a:p>
            <a:pPr algn="ctr"/>
            <a:r>
              <a:rPr lang="en-US" altLang="en-US" sz="2400" dirty="0"/>
              <a:t>store the entry and exit coordinates and time (and subdetector specific info like ionization energy, light output,…)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B2D1BA43-CDCE-4AC2-B2B2-FD087B110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3175" y="5187683"/>
            <a:ext cx="96456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/>
              <a:t>We also keep the ancestry for G4Hits so any hit can be traced back to a primary particle. To reduce size we do not store particles which do not leave G4Hits and are not in the ancestry of a particle  which created a G4Hit</a:t>
            </a:r>
          </a:p>
        </p:txBody>
      </p:sp>
      <p:grpSp>
        <p:nvGrpSpPr>
          <p:cNvPr id="36869" name="Group 5">
            <a:extLst>
              <a:ext uri="{FF2B5EF4-FFF2-40B4-BE49-F238E27FC236}">
                <a16:creationId xmlns:a16="http://schemas.microsoft.com/office/drawing/2014/main" id="{6402A84B-BAAE-49F9-94F1-31FEA5322669}"/>
              </a:ext>
            </a:extLst>
          </p:cNvPr>
          <p:cNvGrpSpPr>
            <a:grpSpLocks/>
          </p:cNvGrpSpPr>
          <p:nvPr/>
        </p:nvGrpSpPr>
        <p:grpSpPr bwMode="auto">
          <a:xfrm>
            <a:off x="2378075" y="2590800"/>
            <a:ext cx="7023100" cy="1981200"/>
            <a:chOff x="538" y="2007"/>
            <a:chExt cx="4424" cy="1248"/>
          </a:xfrm>
        </p:grpSpPr>
        <p:sp>
          <p:nvSpPr>
            <p:cNvPr id="36870" name="Rectangle 6">
              <a:extLst>
                <a:ext uri="{FF2B5EF4-FFF2-40B4-BE49-F238E27FC236}">
                  <a16:creationId xmlns:a16="http://schemas.microsoft.com/office/drawing/2014/main" id="{5BA32FE5-0E5D-44A4-B925-38E0A28B8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007"/>
              <a:ext cx="2784" cy="12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6871" name="Group 7">
              <a:extLst>
                <a:ext uri="{FF2B5EF4-FFF2-40B4-BE49-F238E27FC236}">
                  <a16:creationId xmlns:a16="http://schemas.microsoft.com/office/drawing/2014/main" id="{AB9CDD2B-E685-4682-9740-1512A6187C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6" y="2391"/>
              <a:ext cx="4416" cy="50"/>
              <a:chOff x="546" y="3244"/>
              <a:chExt cx="4416" cy="50"/>
            </a:xfrm>
          </p:grpSpPr>
          <p:sp>
            <p:nvSpPr>
              <p:cNvPr id="36872" name="Line 8">
                <a:extLst>
                  <a:ext uri="{FF2B5EF4-FFF2-40B4-BE49-F238E27FC236}">
                    <a16:creationId xmlns:a16="http://schemas.microsoft.com/office/drawing/2014/main" id="{6D01E576-9FFA-43A0-94F0-EBFFD28B2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6" y="3270"/>
                <a:ext cx="441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73" name="Oval 9">
                <a:extLst>
                  <a:ext uri="{FF2B5EF4-FFF2-40B4-BE49-F238E27FC236}">
                    <a16:creationId xmlns:a16="http://schemas.microsoft.com/office/drawing/2014/main" id="{E9BAFB7A-EC7B-4019-92D1-343E172DB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" y="3246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74" name="Oval 10">
                <a:extLst>
                  <a:ext uri="{FF2B5EF4-FFF2-40B4-BE49-F238E27FC236}">
                    <a16:creationId xmlns:a16="http://schemas.microsoft.com/office/drawing/2014/main" id="{75903E98-BC25-4433-948C-433D5AD4F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6" y="3246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75" name="Oval 11">
                <a:extLst>
                  <a:ext uri="{FF2B5EF4-FFF2-40B4-BE49-F238E27FC236}">
                    <a16:creationId xmlns:a16="http://schemas.microsoft.com/office/drawing/2014/main" id="{2D46FD66-3AC8-49D8-8362-957FE8E04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4" y="3245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76" name="Oval 12">
                <a:extLst>
                  <a:ext uri="{FF2B5EF4-FFF2-40B4-BE49-F238E27FC236}">
                    <a16:creationId xmlns:a16="http://schemas.microsoft.com/office/drawing/2014/main" id="{535BDAA5-9D95-4341-ADAC-8947C163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8" y="324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77" name="Oval 13">
                <a:extLst>
                  <a:ext uri="{FF2B5EF4-FFF2-40B4-BE49-F238E27FC236}">
                    <a16:creationId xmlns:a16="http://schemas.microsoft.com/office/drawing/2014/main" id="{81180B5A-52E0-4E5D-8375-5D8E8282BA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2" y="3245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78" name="Oval 14">
                <a:extLst>
                  <a:ext uri="{FF2B5EF4-FFF2-40B4-BE49-F238E27FC236}">
                    <a16:creationId xmlns:a16="http://schemas.microsoft.com/office/drawing/2014/main" id="{0FDF48B1-D664-4E69-A3FD-21F3867D6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6" y="3245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79" name="Oval 15">
                <a:extLst>
                  <a:ext uri="{FF2B5EF4-FFF2-40B4-BE49-F238E27FC236}">
                    <a16:creationId xmlns:a16="http://schemas.microsoft.com/office/drawing/2014/main" id="{883F8BF8-FA05-4E9E-986D-8DA5A99989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0" y="3245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0" name="Oval 16">
                <a:extLst>
                  <a:ext uri="{FF2B5EF4-FFF2-40B4-BE49-F238E27FC236}">
                    <a16:creationId xmlns:a16="http://schemas.microsoft.com/office/drawing/2014/main" id="{606EE8B2-AE07-4DDE-B770-05D86CBD1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4" y="324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1" name="Oval 17">
                <a:extLst>
                  <a:ext uri="{FF2B5EF4-FFF2-40B4-BE49-F238E27FC236}">
                    <a16:creationId xmlns:a16="http://schemas.microsoft.com/office/drawing/2014/main" id="{AE0AF5E4-1FFD-4F60-8124-8FA89DE44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8" y="3245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2" name="Oval 18">
                <a:extLst>
                  <a:ext uri="{FF2B5EF4-FFF2-40B4-BE49-F238E27FC236}">
                    <a16:creationId xmlns:a16="http://schemas.microsoft.com/office/drawing/2014/main" id="{AD0EAD54-E161-4795-874F-8E07C455D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3245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3" name="Oval 19">
                <a:extLst>
                  <a:ext uri="{FF2B5EF4-FFF2-40B4-BE49-F238E27FC236}">
                    <a16:creationId xmlns:a16="http://schemas.microsoft.com/office/drawing/2014/main" id="{00ED4A0E-A71C-4063-832F-71A3B38ED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6" y="3245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4" name="Oval 20">
                <a:extLst>
                  <a:ext uri="{FF2B5EF4-FFF2-40B4-BE49-F238E27FC236}">
                    <a16:creationId xmlns:a16="http://schemas.microsoft.com/office/drawing/2014/main" id="{BA1EF50C-5D69-48DF-A5F2-39C22E420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3245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5" name="Oval 21">
                <a:extLst>
                  <a:ext uri="{FF2B5EF4-FFF2-40B4-BE49-F238E27FC236}">
                    <a16:creationId xmlns:a16="http://schemas.microsoft.com/office/drawing/2014/main" id="{5F4A1E81-D89A-4B5A-A0E2-14E898253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4" y="3245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6" name="Oval 22">
                <a:extLst>
                  <a:ext uri="{FF2B5EF4-FFF2-40B4-BE49-F238E27FC236}">
                    <a16:creationId xmlns:a16="http://schemas.microsoft.com/office/drawing/2014/main" id="{024597AC-7649-4A92-9398-CF1CFEA9A9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8" y="3245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7" name="Oval 23">
                <a:extLst>
                  <a:ext uri="{FF2B5EF4-FFF2-40B4-BE49-F238E27FC236}">
                    <a16:creationId xmlns:a16="http://schemas.microsoft.com/office/drawing/2014/main" id="{5DCAB0B5-3BBC-47E5-9288-49E88043D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2" y="3245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8" name="Oval 24">
                <a:extLst>
                  <a:ext uri="{FF2B5EF4-FFF2-40B4-BE49-F238E27FC236}">
                    <a16:creationId xmlns:a16="http://schemas.microsoft.com/office/drawing/2014/main" id="{B55DA321-DB71-4742-B8B1-54EFDF743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3246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9" name="Oval 25">
                <a:extLst>
                  <a:ext uri="{FF2B5EF4-FFF2-40B4-BE49-F238E27FC236}">
                    <a16:creationId xmlns:a16="http://schemas.microsoft.com/office/drawing/2014/main" id="{A7DF46F8-6645-4E52-8775-72EA85EBA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0" y="3246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6890" name="Group 26">
              <a:extLst>
                <a:ext uri="{FF2B5EF4-FFF2-40B4-BE49-F238E27FC236}">
                  <a16:creationId xmlns:a16="http://schemas.microsoft.com/office/drawing/2014/main" id="{7500435A-BBAB-4BE0-B9BF-72BDBFEF60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8" y="2732"/>
              <a:ext cx="4416" cy="233"/>
              <a:chOff x="538" y="2732"/>
              <a:chExt cx="4416" cy="233"/>
            </a:xfrm>
          </p:grpSpPr>
          <p:grpSp>
            <p:nvGrpSpPr>
              <p:cNvPr id="36891" name="Group 27">
                <a:extLst>
                  <a:ext uri="{FF2B5EF4-FFF2-40B4-BE49-F238E27FC236}">
                    <a16:creationId xmlns:a16="http://schemas.microsoft.com/office/drawing/2014/main" id="{8C81C825-271D-4D59-8191-1DE3597B5F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8" y="2826"/>
                <a:ext cx="4416" cy="58"/>
                <a:chOff x="576" y="2133"/>
                <a:chExt cx="4416" cy="58"/>
              </a:xfrm>
            </p:grpSpPr>
            <p:sp>
              <p:nvSpPr>
                <p:cNvPr id="36892" name="Line 28">
                  <a:extLst>
                    <a:ext uri="{FF2B5EF4-FFF2-40B4-BE49-F238E27FC236}">
                      <a16:creationId xmlns:a16="http://schemas.microsoft.com/office/drawing/2014/main" id="{4735ADDC-1DCA-4902-9FDF-9CC6C44415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6" y="2162"/>
                  <a:ext cx="441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93" name="Oval 29">
                  <a:extLst>
                    <a:ext uri="{FF2B5EF4-FFF2-40B4-BE49-F238E27FC236}">
                      <a16:creationId xmlns:a16="http://schemas.microsoft.com/office/drawing/2014/main" id="{D107FF8B-5F7D-4549-80BE-59A83522BC3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44" y="2133"/>
                  <a:ext cx="58" cy="5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894" name="Oval 30">
                  <a:extLst>
                    <a:ext uri="{FF2B5EF4-FFF2-40B4-BE49-F238E27FC236}">
                      <a16:creationId xmlns:a16="http://schemas.microsoft.com/office/drawing/2014/main" id="{97DC2E51-8624-443F-81C3-05A0EDE7789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128" y="2133"/>
                  <a:ext cx="58" cy="5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6895" name="Text Box 31">
                <a:extLst>
                  <a:ext uri="{FF2B5EF4-FFF2-40B4-BE49-F238E27FC236}">
                    <a16:creationId xmlns:a16="http://schemas.microsoft.com/office/drawing/2014/main" id="{25544B5F-E7EA-4182-A262-0568979004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51" y="2732"/>
                <a:ext cx="455" cy="23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dirty="0"/>
                  <a:t>G4Hit</a:t>
                </a:r>
              </a:p>
            </p:txBody>
          </p:sp>
        </p:grp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348D1B-9993-4C55-B277-BF4275E9B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A8966E-26A7-4A3F-8388-CF640E488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Tutorial on Full Detector Simulations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D3A91-A995-4662-AE43-87003EB71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D91B-8560-4668-8A9A-52A170165C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76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2152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en-US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2152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spc="-1" dirty="0">
                <a:solidFill>
                  <a:srgbClr val="000000"/>
                </a:solidFill>
                <a:latin typeface="Calibri Light" panose="020F0302020204030204" pitchFamily="34" charset="0"/>
              </a:rPr>
              <a:t>Can you provide example Fun4All macros, which display tracks reconstructed by </a:t>
            </a:r>
            <a:r>
              <a:rPr lang="en-US" sz="2800" spc="-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GenFit</a:t>
            </a:r>
            <a:r>
              <a:rPr lang="en-US" sz="2800" spc="-1" dirty="0">
                <a:solidFill>
                  <a:srgbClr val="000000"/>
                </a:solidFill>
                <a:latin typeface="Calibri Light" panose="020F0302020204030204" pitchFamily="34" charset="0"/>
              </a:rPr>
              <a:t>?</a:t>
            </a:r>
          </a:p>
          <a:p>
            <a:pPr marL="914760" lvl="1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panose="05000000000000000000" pitchFamily="2" charset="2"/>
              <a:buChar char="à"/>
            </a:pPr>
            <a:r>
              <a:rPr lang="en-US" sz="2800" spc="-1" dirty="0">
                <a:solidFill>
                  <a:srgbClr val="000000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.x Fun4All_G4_Momentum.C(2)</a:t>
            </a:r>
          </a:p>
          <a:p>
            <a:pPr marL="914760" lvl="2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en-US" sz="2800" spc="-1" dirty="0" err="1">
                <a:solidFill>
                  <a:srgbClr val="000000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DisplayEvent</a:t>
            </a:r>
            <a:r>
              <a:rPr lang="en-US" sz="2800" spc="-1" dirty="0">
                <a:solidFill>
                  <a:srgbClr val="000000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();</a:t>
            </a:r>
          </a:p>
          <a:p>
            <a:pPr marL="457560" lvl="1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en-US" sz="2800" spc="-1" dirty="0">
                <a:solidFill>
                  <a:srgbClr val="000000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Sadly somewhat instable (the ROOT display has issues)</a:t>
            </a:r>
          </a:p>
        </p:txBody>
      </p:sp>
    </p:spTree>
    <p:extLst>
      <p:ext uri="{BB962C8B-B14F-4D97-AF65-F5344CB8AC3E}">
        <p14:creationId xmlns:p14="http://schemas.microsoft.com/office/powerpoint/2010/main" val="2251166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7C745B-6346-47D1-9C2C-9FDB62D52590}"/>
              </a:ext>
            </a:extLst>
          </p:cNvPr>
          <p:cNvSpPr txBox="1"/>
          <p:nvPr/>
        </p:nvSpPr>
        <p:spPr>
          <a:xfrm>
            <a:off x="415637" y="2327563"/>
            <a:ext cx="2631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outer layer is our black hole which terminates tracks to prevent loopers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D21B695-7C43-4F56-930E-7A3A5585B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04" y="98892"/>
            <a:ext cx="8867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21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8872DB-B3E4-4FCE-B060-55FF9F554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81330"/>
            <a:ext cx="8229600" cy="2120253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hlinkClick r:id="rId2" tooltip="Refit SvtxTracks with PHGenFit."/>
              </a:rPr>
              <a:t>Code reference: </a:t>
            </a:r>
            <a:r>
              <a:rPr lang="en-US" dirty="0" err="1">
                <a:hlinkClick r:id="rId2" tooltip="Refit SvtxTracks with PHGenFit."/>
              </a:rPr>
              <a:t>TpcPrototypeGenFitTrkFitter</a:t>
            </a:r>
            <a:r>
              <a:rPr lang="en-US" dirty="0"/>
              <a:t> </a:t>
            </a:r>
          </a:p>
          <a:p>
            <a:r>
              <a:rPr lang="en-US" dirty="0"/>
              <a:t>1-removed residual: Remove the cluster in study, perform Kalman filter fit of rest clusters on track, extrapolate to cluster and calculate residual on both phi and z dimensions</a:t>
            </a:r>
          </a:p>
          <a:p>
            <a:r>
              <a:rPr lang="en-US" dirty="0"/>
              <a:t>Generate the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GenFit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ROOT file for further plotting</a:t>
            </a:r>
            <a:r>
              <a:rPr lang="en-US" dirty="0"/>
              <a:t>, example macro: </a:t>
            </a:r>
            <a:r>
              <a:rPr lang="en-US" sz="1600" dirty="0">
                <a:hlinkClick r:id="rId3"/>
              </a:rPr>
              <a:t>https://github.com/sPHENIX-Collaboration/prototype/blob/master/macros/tpc2019/DrawTpcPrototypeGenFitTrkFitter.C</a:t>
            </a:r>
            <a:r>
              <a:rPr lang="en-US" sz="1600" dirty="0"/>
              <a:t> 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D1FA16-593D-436C-AB09-2783DFB31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TPC General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A3011-003E-4974-81F4-39AC2C69E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BD1BA4-1A07-45F3-86E8-C488CE439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BC6717-F48D-4B51-AC34-84E43A136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Kalman track fitting</a:t>
            </a:r>
          </a:p>
        </p:txBody>
      </p:sp>
      <p:pic>
        <p:nvPicPr>
          <p:cNvPr id="10" name="Picture 2" descr="https://user-images.githubusercontent.com/7947083/59912861-f7c1a380-93e4-11e9-974c-6b73cec071ab.png">
            <a:extLst>
              <a:ext uri="{FF2B5EF4-FFF2-40B4-BE49-F238E27FC236}">
                <a16:creationId xmlns:a16="http://schemas.microsoft.com/office/drawing/2014/main" id="{0C07C106-78E8-4F8E-830C-8F1DD44D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733801"/>
            <a:ext cx="5257800" cy="2951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771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2049</TotalTime>
  <Words>1081</Words>
  <Application>Microsoft Office PowerPoint</Application>
  <PresentationFormat>Widescreen</PresentationFormat>
  <Paragraphs>93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PowerPoint Presentation</vt:lpstr>
      <vt:lpstr>1D cylindrical strip detectors</vt:lpstr>
      <vt:lpstr>Example</vt:lpstr>
      <vt:lpstr>Hits + Cells</vt:lpstr>
      <vt:lpstr>PowerPoint Presentation</vt:lpstr>
      <vt:lpstr>Our G4Hits (you’ll hear us talking about them a lot)</vt:lpstr>
      <vt:lpstr>PowerPoint Presentation</vt:lpstr>
      <vt:lpstr>PowerPoint Presentation</vt:lpstr>
      <vt:lpstr>Kalman track fitting</vt:lpstr>
      <vt:lpstr>Simulation and analysis during test beam</vt:lpstr>
      <vt:lpstr>PowerPoint Presentation</vt:lpstr>
      <vt:lpstr>Questions</vt:lpstr>
      <vt:lpstr>Questions</vt:lpstr>
      <vt:lpstr>Matt</vt:lpstr>
      <vt:lpstr>Summary (sales pitch)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pinkenbu</dc:creator>
  <cp:lastModifiedBy>pinkenbu</cp:lastModifiedBy>
  <cp:revision>35</cp:revision>
  <dcterms:created xsi:type="dcterms:W3CDTF">2020-03-10T19:09:56Z</dcterms:created>
  <dcterms:modified xsi:type="dcterms:W3CDTF">2020-03-12T13:47:13Z</dcterms:modified>
</cp:coreProperties>
</file>