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7" r:id="rId4"/>
    <p:sldId id="268" r:id="rId5"/>
    <p:sldId id="273" r:id="rId6"/>
    <p:sldId id="271" r:id="rId7"/>
    <p:sldId id="270" r:id="rId8"/>
    <p:sldId id="272" r:id="rId9"/>
  </p:sldIdLst>
  <p:sldSz cx="9144000" cy="54229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376" y="-104"/>
      </p:cViewPr>
      <p:guideLst>
        <p:guide orient="horz" pos="17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F5B3D-B0C4-254C-A135-16EB6D5BA27C}" type="datetimeFigureOut">
              <a:rPr lang="it-IT" smtClean="0"/>
              <a:t>11/04/20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AC474-F1DA-594D-AD19-0FA93949464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677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DE87D-B25F-FC49-B4FF-BC9D52C4D7D8}" type="datetimeFigureOut">
              <a:rPr lang="it-IT" smtClean="0"/>
              <a:t>11/04/20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38163" y="685800"/>
            <a:ext cx="5781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825C2-6256-9449-B688-09A1F847C28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224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684614"/>
            <a:ext cx="7772400" cy="1162409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72977"/>
            <a:ext cx="6400800" cy="13858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710173" y="5026225"/>
            <a:ext cx="4195666" cy="288719"/>
          </a:xfrm>
        </p:spPr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65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62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17168"/>
            <a:ext cx="2057400" cy="4627039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17168"/>
            <a:ext cx="6019800" cy="462703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15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39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484716"/>
            <a:ext cx="7772400" cy="107704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298457"/>
            <a:ext cx="7772400" cy="118625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72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65344"/>
            <a:ext cx="4038600" cy="357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65344"/>
            <a:ext cx="4038600" cy="3578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03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13876"/>
            <a:ext cx="4040188" cy="5058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719762"/>
            <a:ext cx="4040188" cy="31244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213876"/>
            <a:ext cx="4041775" cy="5058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719762"/>
            <a:ext cx="4041775" cy="31244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77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40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25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15912"/>
            <a:ext cx="3008313" cy="918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15912"/>
            <a:ext cx="5111750" cy="46282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134792"/>
            <a:ext cx="3008313" cy="37094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955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796030"/>
            <a:ext cx="5486400" cy="4481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84546"/>
            <a:ext cx="5486400" cy="32537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244173"/>
            <a:ext cx="5486400" cy="636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EIC-YR Tracking meeting / 9.4.2020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4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17167"/>
            <a:ext cx="8229600" cy="903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65344"/>
            <a:ext cx="8229600" cy="3578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5026225"/>
            <a:ext cx="2133600" cy="288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732853" y="5026225"/>
            <a:ext cx="4116288" cy="288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EIC-YR Tracking meeting / 9.4.2020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19234" y="5026225"/>
            <a:ext cx="1667565" cy="2887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B98D-C2D1-564A-9C82-A66E9646E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29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98943" y="1315331"/>
            <a:ext cx="8334633" cy="1719686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Arial"/>
                <a:cs typeface="Arial"/>
              </a:rPr>
              <a:t>EIC YR-</a:t>
            </a:r>
            <a:r>
              <a:rPr lang="it-IT" sz="3600" dirty="0" err="1">
                <a:latin typeface="Arial"/>
                <a:cs typeface="Arial"/>
              </a:rPr>
              <a:t>Tracking</a:t>
            </a:r>
            <a:r>
              <a:rPr lang="it-IT" sz="3600" dirty="0">
                <a:latin typeface="Arial"/>
                <a:cs typeface="Arial"/>
              </a:rPr>
              <a:t> WG</a:t>
            </a:r>
            <a:r>
              <a:rPr lang="it-IT" sz="4000" dirty="0">
                <a:latin typeface="Arial"/>
                <a:cs typeface="Arial"/>
              </a:rPr>
              <a:t/>
            </a:r>
            <a:br>
              <a:rPr lang="it-IT" sz="4000" dirty="0">
                <a:latin typeface="Arial"/>
                <a:cs typeface="Arial"/>
              </a:rPr>
            </a:br>
            <a:r>
              <a:rPr lang="it-IT" dirty="0">
                <a:latin typeface="Arial"/>
                <a:cs typeface="Arial"/>
              </a:rPr>
              <a:t>Plan </a:t>
            </a:r>
            <a:r>
              <a:rPr lang="it-IT" dirty="0" err="1">
                <a:latin typeface="Arial"/>
                <a:cs typeface="Arial"/>
              </a:rPr>
              <a:t>towards</a:t>
            </a:r>
            <a:r>
              <a:rPr lang="it-IT" dirty="0">
                <a:latin typeface="Arial"/>
                <a:cs typeface="Arial"/>
              </a:rPr>
              <a:t> Pavia workshop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6346" y="3043683"/>
            <a:ext cx="6400800" cy="1077274"/>
          </a:xfrm>
        </p:spPr>
        <p:txBody>
          <a:bodyPr>
            <a:noAutofit/>
          </a:bodyPr>
          <a:lstStyle/>
          <a:p>
            <a:r>
              <a:rPr lang="it-IT" sz="2400" dirty="0">
                <a:latin typeface="Arial"/>
                <a:cs typeface="Arial"/>
              </a:rPr>
              <a:t>Domenico Elia</a:t>
            </a:r>
          </a:p>
          <a:p>
            <a:r>
              <a:rPr lang="it-IT" sz="2400" dirty="0" err="1">
                <a:latin typeface="Arial"/>
                <a:cs typeface="Arial"/>
              </a:rPr>
              <a:t>Kondo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Gnanvo</a:t>
            </a:r>
            <a:endParaRPr lang="it-IT" sz="2400" dirty="0">
              <a:latin typeface="Arial"/>
              <a:cs typeface="Arial"/>
            </a:endParaRPr>
          </a:p>
          <a:p>
            <a:r>
              <a:rPr lang="it-IT" sz="2400" dirty="0">
                <a:latin typeface="Arial"/>
                <a:cs typeface="Arial"/>
              </a:rPr>
              <a:t>Leo </a:t>
            </a:r>
            <a:r>
              <a:rPr lang="it-IT" sz="2400" dirty="0" err="1">
                <a:latin typeface="Arial"/>
                <a:cs typeface="Arial"/>
              </a:rPr>
              <a:t>Greiner</a:t>
            </a:r>
            <a:endParaRPr lang="it-IT" sz="2800" dirty="0">
              <a:latin typeface="Arial"/>
              <a:cs typeface="Arial"/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710173" y="5026225"/>
            <a:ext cx="4195666" cy="288719"/>
          </a:xfrm>
        </p:spPr>
        <p:txBody>
          <a:bodyPr/>
          <a:lstStyle/>
          <a:p>
            <a:r>
              <a:rPr lang="it-IT" dirty="0">
                <a:latin typeface="Arial"/>
                <a:cs typeface="Arial"/>
              </a:rPr>
              <a:t>EIC-YR </a:t>
            </a:r>
            <a:r>
              <a:rPr lang="it-IT" dirty="0" err="1">
                <a:latin typeface="Arial"/>
                <a:cs typeface="Arial"/>
              </a:rPr>
              <a:t>Tracking</a:t>
            </a:r>
            <a:r>
              <a:rPr lang="it-IT" dirty="0">
                <a:latin typeface="Arial"/>
                <a:cs typeface="Arial"/>
              </a:rPr>
              <a:t> meeting / 9.4.2020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19234" y="5026225"/>
            <a:ext cx="1667565" cy="288719"/>
          </a:xfrm>
        </p:spPr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1</a:t>
            </a:fld>
            <a:endParaRPr lang="it-IT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683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>
                <a:latin typeface="Arial"/>
                <a:cs typeface="Arial"/>
              </a:rPr>
              <a:t>EIC-YR </a:t>
            </a:r>
            <a:r>
              <a:rPr lang="it-IT" dirty="0" err="1">
                <a:latin typeface="Arial"/>
                <a:cs typeface="Arial"/>
              </a:rPr>
              <a:t>Tracking</a:t>
            </a:r>
            <a:r>
              <a:rPr lang="it-IT" dirty="0">
                <a:latin typeface="Arial"/>
                <a:cs typeface="Arial"/>
              </a:rPr>
              <a:t> meeting / 9.4.2020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2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44623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rial"/>
                <a:cs typeface="Arial"/>
              </a:rPr>
              <a:t>Plan </a:t>
            </a:r>
            <a:r>
              <a:rPr lang="it-IT" sz="3200" dirty="0" err="1">
                <a:latin typeface="Arial"/>
                <a:cs typeface="Arial"/>
              </a:rPr>
              <a:t>towards</a:t>
            </a:r>
            <a:r>
              <a:rPr lang="it-IT" sz="3200" dirty="0">
                <a:latin typeface="Arial"/>
                <a:cs typeface="Arial"/>
              </a:rPr>
              <a:t> Pavia meeting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57199" y="1280683"/>
            <a:ext cx="8390627" cy="33617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57198" y="936443"/>
            <a:ext cx="8514827" cy="393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/>
                <a:cs typeface="Arial"/>
              </a:rPr>
              <a:t>Main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points</a:t>
            </a:r>
            <a:r>
              <a:rPr lang="it-IT" sz="2400" dirty="0">
                <a:latin typeface="Arial"/>
                <a:cs typeface="Arial"/>
              </a:rPr>
              <a:t> for </a:t>
            </a:r>
            <a:r>
              <a:rPr lang="it-IT" sz="2400" dirty="0" err="1">
                <a:latin typeface="Arial"/>
                <a:cs typeface="Arial"/>
              </a:rPr>
              <a:t>today</a:t>
            </a:r>
            <a:r>
              <a:rPr lang="it-IT" sz="2400" dirty="0">
                <a:latin typeface="Arial"/>
                <a:cs typeface="Arial"/>
              </a:rPr>
              <a:t>:</a:t>
            </a:r>
          </a:p>
          <a:p>
            <a:pPr marL="285750" indent="-285750">
              <a:lnSpc>
                <a:spcPts val="3000"/>
              </a:lnSpc>
              <a:spcBef>
                <a:spcPts val="400"/>
              </a:spcBef>
              <a:buFont typeface="Arial"/>
              <a:buChar char="•"/>
            </a:pP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define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a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reasonable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set of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deliverables</a:t>
            </a:r>
            <a:endParaRPr lang="it-IT" dirty="0">
              <a:solidFill>
                <a:srgbClr val="0000FF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10000"/>
              </a:lnSpc>
              <a:spcBef>
                <a:spcPts val="400"/>
              </a:spcBef>
              <a:buFont typeface="Arial"/>
              <a:buChar char="•"/>
            </a:pP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translate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0000FF"/>
                </a:solidFill>
                <a:latin typeface="Arial"/>
                <a:cs typeface="Arial"/>
              </a:rPr>
              <a:t>into</a:t>
            </a:r>
            <a:r>
              <a:rPr lang="it-IT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a list of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tasks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and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agree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on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assignment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to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groups</a:t>
            </a:r>
            <a:endParaRPr lang="it-IT" dirty="0">
              <a:solidFill>
                <a:srgbClr val="0000FF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10000"/>
              </a:lnSpc>
              <a:spcBef>
                <a:spcPts val="400"/>
              </a:spcBef>
              <a:buFont typeface="Arial"/>
              <a:buChar char="•"/>
            </a:pP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set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timeline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and agenda from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now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to Pavia (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May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20-22)</a:t>
            </a:r>
          </a:p>
          <a:p>
            <a:pPr>
              <a:lnSpc>
                <a:spcPts val="1860"/>
              </a:lnSpc>
            </a:pPr>
            <a:endParaRPr lang="it-IT" dirty="0">
              <a:latin typeface="Arial"/>
              <a:cs typeface="Arial"/>
            </a:endParaRPr>
          </a:p>
          <a:p>
            <a:pPr>
              <a:lnSpc>
                <a:spcPts val="1860"/>
              </a:lnSpc>
            </a:pPr>
            <a:r>
              <a:rPr lang="it-IT" dirty="0" err="1">
                <a:latin typeface="Arial"/>
                <a:cs typeface="Arial"/>
              </a:rPr>
              <a:t>Need</a:t>
            </a:r>
            <a:r>
              <a:rPr lang="it-IT" dirty="0">
                <a:latin typeface="Arial"/>
                <a:cs typeface="Arial"/>
              </a:rPr>
              <a:t> to include </a:t>
            </a:r>
            <a:r>
              <a:rPr lang="it-IT" dirty="0" err="1">
                <a:latin typeface="Arial"/>
                <a:cs typeface="Arial"/>
              </a:rPr>
              <a:t>interactions</a:t>
            </a:r>
            <a:r>
              <a:rPr lang="it-IT" dirty="0">
                <a:latin typeface="Arial"/>
                <a:cs typeface="Arial"/>
              </a:rPr>
              <a:t> with </a:t>
            </a:r>
            <a:r>
              <a:rPr lang="it-IT" dirty="0" err="1">
                <a:latin typeface="Arial"/>
                <a:cs typeface="Arial"/>
              </a:rPr>
              <a:t>other</a:t>
            </a:r>
            <a:r>
              <a:rPr lang="it-IT" dirty="0">
                <a:latin typeface="Arial"/>
                <a:cs typeface="Arial"/>
              </a:rPr>
              <a:t> </a:t>
            </a:r>
            <a:r>
              <a:rPr lang="it-IT" dirty="0" err="1">
                <a:latin typeface="Arial"/>
                <a:cs typeface="Arial"/>
              </a:rPr>
              <a:t>WGs</a:t>
            </a:r>
            <a:r>
              <a:rPr lang="it-IT" dirty="0">
                <a:latin typeface="Arial"/>
                <a:cs typeface="Arial"/>
              </a:rPr>
              <a:t> (PID, Integration, </a:t>
            </a:r>
            <a:r>
              <a:rPr lang="it-IT" dirty="0" err="1">
                <a:latin typeface="Arial"/>
                <a:cs typeface="Arial"/>
              </a:rPr>
              <a:t>Complementarity</a:t>
            </a:r>
            <a:r>
              <a:rPr lang="it-IT" dirty="0">
                <a:latin typeface="Arial"/>
                <a:cs typeface="Arial"/>
              </a:rPr>
              <a:t>)</a:t>
            </a:r>
          </a:p>
          <a:p>
            <a:pPr>
              <a:lnSpc>
                <a:spcPts val="2400"/>
              </a:lnSpc>
            </a:pPr>
            <a:endParaRPr lang="it-IT" dirty="0">
              <a:latin typeface="Arial"/>
              <a:cs typeface="Arial"/>
            </a:endParaRPr>
          </a:p>
          <a:p>
            <a:r>
              <a:rPr lang="it-IT" sz="2400" dirty="0" err="1">
                <a:latin typeface="Arial"/>
                <a:cs typeface="Arial"/>
              </a:rPr>
              <a:t>Suggestions</a:t>
            </a:r>
            <a:r>
              <a:rPr lang="it-IT" sz="2400" dirty="0">
                <a:latin typeface="Arial"/>
                <a:cs typeface="Arial"/>
              </a:rPr>
              <a:t> from DWG </a:t>
            </a:r>
            <a:r>
              <a:rPr lang="it-IT" sz="2400" dirty="0" err="1">
                <a:latin typeface="Arial"/>
                <a:cs typeface="Arial"/>
              </a:rPr>
              <a:t>conveners</a:t>
            </a:r>
            <a:r>
              <a:rPr lang="it-IT" sz="2400" dirty="0">
                <a:latin typeface="Arial"/>
                <a:cs typeface="Arial"/>
              </a:rPr>
              <a:t>:</a:t>
            </a:r>
          </a:p>
          <a:p>
            <a:pPr marL="285750" indent="-285750">
              <a:lnSpc>
                <a:spcPts val="3000"/>
              </a:lnSpc>
              <a:spcBef>
                <a:spcPts val="500"/>
              </a:spcBef>
              <a:buFont typeface="Arial"/>
              <a:buChar char="•"/>
            </a:pP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full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silicon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tracker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vertex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gaseous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tracker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</a:t>
            </a:r>
            <a:endParaRPr lang="it-IT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0000"/>
              </a:lnSpc>
              <a:spcBef>
                <a:spcPts val="500"/>
              </a:spcBef>
              <a:buFont typeface="Arial"/>
              <a:buChar char="•"/>
            </a:pP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define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and compare the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realistic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alternatives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for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tracking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with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gaseous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detectors in the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different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regions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(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barrel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forward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lang="it-IT" sz="16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821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latin typeface="Arial"/>
                <a:cs typeface="Arial"/>
              </a:rPr>
              <a:t>EIC-YR Tracking meeting / 9.4.2020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3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44623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latin typeface="Arial"/>
                <a:cs typeface="Arial"/>
              </a:rPr>
              <a:t>Deliverables</a:t>
            </a:r>
            <a:r>
              <a:rPr lang="it-IT" sz="3200" dirty="0">
                <a:latin typeface="Arial"/>
                <a:cs typeface="Arial"/>
              </a:rPr>
              <a:t> for Pavia meeting (1/2)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57198" y="936443"/>
            <a:ext cx="8491311" cy="4053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Arial"/>
                <a:cs typeface="Arial"/>
              </a:rPr>
              <a:t>Technology </a:t>
            </a:r>
            <a:r>
              <a:rPr lang="it-IT" sz="2400" dirty="0" err="1">
                <a:latin typeface="Arial"/>
                <a:cs typeface="Arial"/>
              </a:rPr>
              <a:t>Survey</a:t>
            </a:r>
            <a:r>
              <a:rPr lang="it-IT" sz="2400" dirty="0">
                <a:latin typeface="Arial"/>
                <a:cs typeface="Arial"/>
              </a:rPr>
              <a:t>:</a:t>
            </a:r>
          </a:p>
          <a:p>
            <a:pPr marL="285750" indent="-285750">
              <a:lnSpc>
                <a:spcPts val="3000"/>
              </a:lnSpc>
              <a:spcBef>
                <a:spcPts val="200"/>
              </a:spcBef>
              <a:buFont typeface="Arial"/>
              <a:buChar char="•"/>
            </a:pPr>
            <a:r>
              <a:rPr lang="it-IT" dirty="0" err="1">
                <a:latin typeface="Arial"/>
                <a:cs typeface="Arial"/>
              </a:rPr>
              <a:t>Silicon</a:t>
            </a:r>
            <a:r>
              <a:rPr lang="it-IT" dirty="0">
                <a:latin typeface="Arial"/>
                <a:cs typeface="Arial"/>
              </a:rPr>
              <a:t> </a:t>
            </a:r>
            <a:r>
              <a:rPr lang="it-IT" dirty="0" smtClean="0">
                <a:latin typeface="Arial"/>
                <a:cs typeface="Arial"/>
              </a:rPr>
              <a:t>detectors</a:t>
            </a:r>
            <a:r>
              <a:rPr lang="it-IT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it-IT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Survey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>
                <a:solidFill>
                  <a:srgbClr val="0000FF"/>
                </a:solidFill>
                <a:latin typeface="Arial"/>
                <a:cs typeface="Arial"/>
              </a:rPr>
              <a:t>b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asically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complete for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vertex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and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central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barrel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tracking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(MAPS)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 err="1" smtClean="0">
                <a:solidFill>
                  <a:srgbClr val="FF0000"/>
                </a:solidFill>
                <a:latin typeface="Arial"/>
                <a:cs typeface="Arial"/>
              </a:rPr>
              <a:t>Requirements</a:t>
            </a:r>
            <a:r>
              <a:rPr lang="it-IT" sz="1600" dirty="0" smtClean="0">
                <a:solidFill>
                  <a:srgbClr val="FF0000"/>
                </a:solidFill>
                <a:latin typeface="Arial"/>
                <a:cs typeface="Arial"/>
              </a:rPr>
              <a:t> from PID </a:t>
            </a:r>
            <a:r>
              <a:rPr lang="it-IT" sz="1600" dirty="0" err="1" smtClean="0">
                <a:solidFill>
                  <a:srgbClr val="FF0000"/>
                </a:solidFill>
                <a:latin typeface="Arial"/>
                <a:cs typeface="Arial"/>
              </a:rPr>
              <a:t>may</a:t>
            </a:r>
            <a:r>
              <a:rPr lang="it-IT" sz="1600" dirty="0" smtClean="0">
                <a:solidFill>
                  <a:srgbClr val="FF0000"/>
                </a:solidFill>
                <a:latin typeface="Arial"/>
                <a:cs typeface="Arial"/>
              </a:rPr>
              <a:t> open </a:t>
            </a:r>
            <a:r>
              <a:rPr lang="it-IT" sz="1600" dirty="0" err="1" smtClean="0">
                <a:solidFill>
                  <a:srgbClr val="FF0000"/>
                </a:solidFill>
                <a:latin typeface="Arial"/>
                <a:cs typeface="Arial"/>
              </a:rPr>
              <a:t>further</a:t>
            </a:r>
            <a:r>
              <a:rPr lang="it-IT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FF0000"/>
                </a:solidFill>
                <a:latin typeface="Arial"/>
                <a:cs typeface="Arial"/>
              </a:rPr>
              <a:t>investigations</a:t>
            </a:r>
            <a:r>
              <a:rPr lang="it-IT" sz="1600" dirty="0" smtClean="0">
                <a:solidFill>
                  <a:srgbClr val="FF0000"/>
                </a:solidFill>
                <a:latin typeface="Arial"/>
                <a:cs typeface="Arial"/>
              </a:rPr>
              <a:t>? </a:t>
            </a:r>
            <a:endParaRPr lang="it-IT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lnSpc>
                <a:spcPts val="3000"/>
              </a:lnSpc>
              <a:spcBef>
                <a:spcPts val="200"/>
              </a:spcBef>
              <a:buFont typeface="Arial"/>
              <a:buChar char="•"/>
            </a:pPr>
            <a:r>
              <a:rPr lang="it-IT" dirty="0" err="1">
                <a:solidFill>
                  <a:srgbClr val="000000"/>
                </a:solidFill>
                <a:latin typeface="Arial"/>
                <a:cs typeface="Arial"/>
              </a:rPr>
              <a:t>Gaseous</a:t>
            </a:r>
            <a:r>
              <a:rPr lang="it-IT" dirty="0">
                <a:solidFill>
                  <a:srgbClr val="000000"/>
                </a:solidFill>
                <a:latin typeface="Arial"/>
                <a:cs typeface="Arial"/>
              </a:rPr>
              <a:t> detectors:</a:t>
            </a:r>
            <a:endParaRPr lang="it-IT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>
                <a:latin typeface="Arial"/>
                <a:cs typeface="Arial"/>
              </a:rPr>
              <a:t>Barrel region: </a:t>
            </a:r>
          </a:p>
          <a:p>
            <a:pPr marL="1200150" lvl="2" indent="-285750">
              <a:lnSpc>
                <a:spcPct val="110000"/>
              </a:lnSpc>
              <a:buFont typeface="Wingdings" charset="2"/>
              <a:buChar char="§"/>
            </a:pP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Vertex + Cylindrical </a:t>
            </a:r>
            <a:r>
              <a:rPr lang="it-IT" sz="1600" dirty="0" err="1">
                <a:solidFill>
                  <a:srgbClr val="0000FF"/>
                </a:solidFill>
                <a:latin typeface="Arial"/>
                <a:cs typeface="Arial"/>
              </a:rPr>
              <a:t>MPGDs</a:t>
            </a: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endParaRPr lang="it-IT" sz="16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1200150" lvl="2" indent="-285750">
              <a:lnSpc>
                <a:spcPct val="110000"/>
              </a:lnSpc>
              <a:buFont typeface="Wingdings" charset="2"/>
              <a:buChar char="§"/>
            </a:pP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Vertex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+ TPC + fast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signal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MPGD </a:t>
            </a: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layer / Vertex + Drift Chambers?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en-GB" sz="1600" dirty="0">
                <a:latin typeface="Arial"/>
                <a:cs typeface="Arial"/>
              </a:rPr>
              <a:t>End Cap region:</a:t>
            </a:r>
          </a:p>
          <a:p>
            <a:pPr marL="1200150" lvl="2" indent="-285750">
              <a:lnSpc>
                <a:spcPct val="110000"/>
              </a:lnSpc>
              <a:buFont typeface="Wingdings" charset="2"/>
              <a:buChar char="§"/>
            </a:pPr>
            <a:r>
              <a:rPr lang="en-GB" sz="1600" dirty="0">
                <a:solidFill>
                  <a:srgbClr val="0000FF"/>
                </a:solidFill>
                <a:latin typeface="Arial"/>
                <a:cs typeface="Arial"/>
              </a:rPr>
              <a:t>Available MPGD technologies for forward tracking</a:t>
            </a:r>
          </a:p>
          <a:p>
            <a:pPr marL="1200150" lvl="2" indent="-285750">
              <a:lnSpc>
                <a:spcPct val="110000"/>
              </a:lnSpc>
              <a:buFont typeface="Wingdings" charset="2"/>
              <a:buChar char="§"/>
            </a:pPr>
            <a:r>
              <a:rPr lang="en-GB" sz="1600" dirty="0">
                <a:solidFill>
                  <a:srgbClr val="0000FF"/>
                </a:solidFill>
                <a:latin typeface="Arial"/>
                <a:cs typeface="Arial"/>
              </a:rPr>
              <a:t>Other options such as </a:t>
            </a:r>
            <a:r>
              <a:rPr lang="en-GB" sz="1600" dirty="0" err="1">
                <a:solidFill>
                  <a:srgbClr val="0000FF"/>
                </a:solidFill>
                <a:latin typeface="Arial"/>
                <a:cs typeface="Arial"/>
              </a:rPr>
              <a:t>sTGCs</a:t>
            </a:r>
            <a:r>
              <a:rPr lang="en-GB" sz="1600" dirty="0">
                <a:solidFill>
                  <a:srgbClr val="0000FF"/>
                </a:solidFill>
                <a:latin typeface="Arial"/>
                <a:cs typeface="Arial"/>
              </a:rPr>
              <a:t>, Drift chambers, Straw </a:t>
            </a:r>
            <a:r>
              <a:rPr lang="en-GB" sz="1600" dirty="0" smtClean="0">
                <a:solidFill>
                  <a:srgbClr val="0000FF"/>
                </a:solidFill>
                <a:latin typeface="Arial"/>
                <a:cs typeface="Arial"/>
              </a:rPr>
              <a:t>tubes </a:t>
            </a:r>
            <a:r>
              <a:rPr lang="en-GB" sz="1600" dirty="0">
                <a:solidFill>
                  <a:srgbClr val="0000FF"/>
                </a:solidFill>
                <a:latin typeface="Arial"/>
                <a:cs typeface="Arial"/>
              </a:rPr>
              <a:t>…</a:t>
            </a:r>
          </a:p>
          <a:p>
            <a:pPr marL="1200150" lvl="2" indent="-285750">
              <a:lnSpc>
                <a:spcPct val="110000"/>
              </a:lnSpc>
              <a:buFont typeface="Wingdings" charset="2"/>
              <a:buChar char="ü"/>
            </a:pPr>
            <a:endParaRPr lang="en-GB" dirty="0">
              <a:latin typeface="Arial"/>
              <a:cs typeface="Arial"/>
            </a:endParaRPr>
          </a:p>
          <a:p>
            <a:pPr marL="1200150" lvl="2" indent="-285750">
              <a:lnSpc>
                <a:spcPct val="110000"/>
              </a:lnSpc>
              <a:buFont typeface="Wingdings" charset="2"/>
              <a:buChar char="ü"/>
            </a:pPr>
            <a:endParaRPr lang="en-GB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533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latin typeface="Arial"/>
                <a:cs typeface="Arial"/>
              </a:rPr>
              <a:t>EIC-YR Tracking meeting / 9.4.2020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4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44623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latin typeface="Arial"/>
                <a:cs typeface="Arial"/>
              </a:rPr>
              <a:t>Deliverables</a:t>
            </a:r>
            <a:r>
              <a:rPr lang="it-IT" sz="3200" dirty="0">
                <a:latin typeface="Arial"/>
                <a:cs typeface="Arial"/>
              </a:rPr>
              <a:t> for Pavia meeting (2/2)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57198" y="936443"/>
            <a:ext cx="8597141" cy="4109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/>
                <a:cs typeface="Arial"/>
              </a:rPr>
              <a:t>Simulation</a:t>
            </a:r>
            <a:r>
              <a:rPr lang="it-IT" sz="2400" dirty="0">
                <a:latin typeface="Arial"/>
                <a:cs typeface="Arial"/>
              </a:rPr>
              <a:t>:</a:t>
            </a:r>
          </a:p>
          <a:p>
            <a:pPr marL="285750" lvl="0" indent="-285750">
              <a:lnSpc>
                <a:spcPts val="3000"/>
              </a:lnSpc>
              <a:spcBef>
                <a:spcPts val="200"/>
              </a:spcBef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performance results we are interest to</a:t>
            </a:r>
            <a:r>
              <a:rPr lang="it-IT" dirty="0">
                <a:latin typeface="Arial"/>
                <a:cs typeface="Arial"/>
              </a:rPr>
              <a:t>:</a:t>
            </a:r>
            <a:endParaRPr lang="it-IT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30000"/>
              </a:lnSpc>
              <a:buFont typeface="Wingdings" charset="2"/>
              <a:buChar char="ü"/>
            </a:pPr>
            <a:r>
              <a:rPr lang="it-IT" sz="1600" dirty="0" err="1">
                <a:solidFill>
                  <a:srgbClr val="0000FF"/>
                </a:solidFill>
                <a:latin typeface="Arial"/>
                <a:cs typeface="Arial"/>
              </a:rPr>
              <a:t>r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elative momentum resolution / pointing resolution / tracking efficiency </a:t>
            </a:r>
            <a:r>
              <a:rPr lang="en-US" sz="1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acceptance figure (</a:t>
            </a:r>
            <a:r>
              <a:rPr lang="en-US" sz="1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pseudorapidity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p)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extrapolated momentum precision (p vector) at PID (other needs from PID?)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/dx performance (central gaseous detector, TPC </a:t>
            </a:r>
            <a:r>
              <a:rPr lang="en-US" sz="1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drift/straw, see </a:t>
            </a:r>
            <a:r>
              <a:rPr lang="en-US" sz="1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Elke’s</a:t>
            </a: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request)</a:t>
            </a:r>
            <a:endParaRPr lang="it-IT" sz="1600" dirty="0">
              <a:solidFill>
                <a:srgbClr val="0000FF"/>
              </a:solidFill>
              <a:latin typeface="Arial"/>
              <a:cs typeface="Arial"/>
            </a:endParaRPr>
          </a:p>
          <a:p>
            <a:pPr marL="285750" indent="-285750">
              <a:lnSpc>
                <a:spcPts val="3000"/>
              </a:lnSpc>
              <a:spcBef>
                <a:spcPts val="200"/>
              </a:spcBef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detector assumption / layout to work on</a:t>
            </a:r>
            <a:r>
              <a:rPr lang="it-IT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it-IT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30000"/>
              </a:lnSpc>
              <a:buFont typeface="Wingdings" charset="2"/>
              <a:buChar char="ü"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T, small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large bore,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ePHENIX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JLEIC </a:t>
            </a:r>
            <a:r>
              <a:rPr lang="en-US" sz="1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other options?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we just stick to one or maybe two of these assumptions?</a:t>
            </a:r>
            <a:endParaRPr lang="it-IT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lnSpc>
                <a:spcPts val="3000"/>
              </a:lnSpc>
              <a:spcBef>
                <a:spcPts val="200"/>
              </a:spcBef>
              <a:buFont typeface="Arial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each assumption:</a:t>
            </a:r>
            <a:endParaRPr lang="it-IT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30000"/>
              </a:lnSpc>
              <a:buFont typeface="Wingdings" charset="2"/>
              <a:buChar char="ü"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 simulation to finalize silicon detector layout</a:t>
            </a:r>
          </a:p>
          <a:p>
            <a:pPr marL="742950" lvl="1" indent="-285750">
              <a:buFont typeface="Wingdings" charset="2"/>
              <a:buChar char="ü"/>
            </a:pPr>
            <a:r>
              <a:rPr lang="en-US" sz="1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simulation: basic performance for all-silicon and silicon + gaseous mixed </a:t>
            </a:r>
            <a:r>
              <a:rPr lang="en-US" sz="16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move existing studies to desired geometry / selected assumption(s)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8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latin typeface="Arial"/>
                <a:cs typeface="Arial"/>
              </a:rPr>
              <a:t>EIC-YR Tracking meeting / 9.4.2020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5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44623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From </a:t>
            </a:r>
            <a:r>
              <a:rPr lang="it-IT" sz="3200" dirty="0" err="1" smtClean="0">
                <a:latin typeface="Arial"/>
                <a:cs typeface="Arial"/>
              </a:rPr>
              <a:t>simulation</a:t>
            </a:r>
            <a:r>
              <a:rPr lang="it-IT" sz="3200" dirty="0" smtClean="0">
                <a:latin typeface="Arial"/>
                <a:cs typeface="Arial"/>
              </a:rPr>
              <a:t> </a:t>
            </a:r>
            <a:r>
              <a:rPr lang="it-IT" sz="3200" dirty="0" err="1" smtClean="0">
                <a:latin typeface="Arial"/>
                <a:cs typeface="Arial"/>
              </a:rPr>
              <a:t>summary</a:t>
            </a:r>
            <a:r>
              <a:rPr lang="it-IT" sz="3200" dirty="0" smtClean="0">
                <a:latin typeface="Arial"/>
                <a:cs typeface="Arial"/>
              </a:rPr>
              <a:t> @</a:t>
            </a:r>
            <a:r>
              <a:rPr lang="it-IT" sz="3200" dirty="0" err="1" smtClean="0">
                <a:latin typeface="Arial"/>
                <a:cs typeface="Arial"/>
              </a:rPr>
              <a:t>Temple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57198" y="936443"/>
            <a:ext cx="8570498" cy="4320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/>
                <a:cs typeface="Arial"/>
              </a:rPr>
              <a:t>Preliminary </a:t>
            </a:r>
            <a:r>
              <a:rPr lang="it-IT" sz="2400" dirty="0" err="1" smtClean="0">
                <a:latin typeface="Arial"/>
                <a:cs typeface="Arial"/>
              </a:rPr>
              <a:t>workplan</a:t>
            </a:r>
            <a:r>
              <a:rPr lang="it-IT" sz="2400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lnSpc>
                <a:spcPct val="110000"/>
              </a:lnSpc>
              <a:spcBef>
                <a:spcPts val="200"/>
              </a:spcBef>
              <a:buFont typeface="Arial"/>
              <a:buChar char="•"/>
            </a:pP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optimize</a:t>
            </a:r>
            <a:r>
              <a:rPr lang="it-IT" dirty="0" smtClean="0">
                <a:solidFill>
                  <a:srgbClr val="FF0000"/>
                </a:solidFill>
                <a:latin typeface="Arial"/>
                <a:cs typeface="Arial"/>
              </a:rPr>
              <a:t> detector layout via fast </a:t>
            </a: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simulation</a:t>
            </a:r>
            <a:r>
              <a:rPr lang="it-IT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it-IT" dirty="0" err="1" smtClean="0">
                <a:solidFill>
                  <a:srgbClr val="000000"/>
                </a:solidFill>
                <a:latin typeface="Arial"/>
                <a:cs typeface="Arial"/>
              </a:rPr>
              <a:t>eg</a:t>
            </a:r>
            <a:r>
              <a:rPr lang="it-IT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checks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with more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realistic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material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sensor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and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services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(Bari, Berkeley)</a:t>
            </a:r>
            <a:endParaRPr lang="it-IT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optimize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silicon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barrel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layout (Bari, Birmingham)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optimize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silicon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00"/>
                </a:solidFill>
                <a:latin typeface="Arial"/>
                <a:cs typeface="Arial"/>
              </a:rPr>
              <a:t>endcap</a:t>
            </a:r>
            <a:r>
              <a:rPr lang="it-IT" sz="1600" dirty="0" smtClean="0">
                <a:solidFill>
                  <a:srgbClr val="000000"/>
                </a:solidFill>
                <a:latin typeface="Arial"/>
                <a:cs typeface="Arial"/>
              </a:rPr>
              <a:t> layout (LANL, Berkeley)</a:t>
            </a:r>
            <a:endParaRPr lang="it-IT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it-IT" dirty="0" err="1">
                <a:latin typeface="Arial"/>
                <a:cs typeface="Arial"/>
              </a:rPr>
              <a:t>besides</a:t>
            </a:r>
            <a:r>
              <a:rPr lang="it-IT" dirty="0">
                <a:latin typeface="Arial"/>
                <a:cs typeface="Arial"/>
              </a:rPr>
              <a:t> </a:t>
            </a:r>
            <a:r>
              <a:rPr lang="it-IT" dirty="0" err="1">
                <a:latin typeface="Arial"/>
                <a:cs typeface="Arial"/>
              </a:rPr>
              <a:t>optimizations</a:t>
            </a:r>
            <a:r>
              <a:rPr lang="it-IT" dirty="0">
                <a:latin typeface="Arial"/>
                <a:cs typeface="Arial"/>
              </a:rPr>
              <a:t>,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proceed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with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integration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in full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simulation</a:t>
            </a:r>
            <a:r>
              <a:rPr lang="it-IT" dirty="0">
                <a:latin typeface="Arial"/>
                <a:cs typeface="Arial"/>
              </a:rPr>
              <a:t>: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 err="1">
                <a:latin typeface="Arial"/>
                <a:cs typeface="Arial"/>
              </a:rPr>
              <a:t>define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baseline detector </a:t>
            </a:r>
            <a:r>
              <a:rPr lang="it-IT" sz="1600" dirty="0" err="1">
                <a:solidFill>
                  <a:srgbClr val="0000FF"/>
                </a:solidFill>
                <a:latin typeface="Arial"/>
                <a:cs typeface="Arial"/>
              </a:rPr>
              <a:t>concept</a:t>
            </a: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smtClean="0">
                <a:latin typeface="Arial"/>
                <a:cs typeface="Arial"/>
              </a:rPr>
              <a:t>(</a:t>
            </a:r>
            <a:r>
              <a:rPr lang="it-IT" sz="1600" dirty="0" err="1" smtClean="0">
                <a:latin typeface="Arial"/>
                <a:cs typeface="Arial"/>
              </a:rPr>
              <a:t>ePHENIX</a:t>
            </a:r>
            <a:r>
              <a:rPr lang="it-IT" sz="1600" dirty="0" smtClean="0">
                <a:latin typeface="Arial"/>
                <a:cs typeface="Arial"/>
              </a:rPr>
              <a:t> or JLEIC? 1.5</a:t>
            </a:r>
            <a:r>
              <a:rPr lang="it-IT" sz="1600" dirty="0">
                <a:latin typeface="Arial"/>
                <a:cs typeface="Arial"/>
              </a:rPr>
              <a:t>/3 T </a:t>
            </a:r>
            <a:r>
              <a:rPr lang="it-IT" sz="1600" dirty="0" err="1">
                <a:latin typeface="Arial"/>
                <a:cs typeface="Arial"/>
              </a:rPr>
              <a:t>magnet</a:t>
            </a:r>
            <a:r>
              <a:rPr lang="it-IT" sz="1600" dirty="0" smtClean="0">
                <a:latin typeface="Arial"/>
                <a:cs typeface="Arial"/>
              </a:rPr>
              <a:t>?)</a:t>
            </a:r>
            <a:endParaRPr lang="it-IT" sz="1600" dirty="0">
              <a:latin typeface="Arial"/>
              <a:cs typeface="Arial"/>
            </a:endParaRP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 err="1">
                <a:latin typeface="Arial"/>
                <a:cs typeface="Arial"/>
              </a:rPr>
              <a:t>keep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 err="1">
                <a:latin typeface="Arial"/>
                <a:cs typeface="Arial"/>
              </a:rPr>
              <a:t>working</a:t>
            </a:r>
            <a:r>
              <a:rPr lang="it-IT" sz="1600" dirty="0">
                <a:latin typeface="Arial"/>
                <a:cs typeface="Arial"/>
              </a:rPr>
              <a:t> on </a:t>
            </a:r>
            <a:r>
              <a:rPr lang="it-IT" sz="1600" dirty="0" err="1">
                <a:solidFill>
                  <a:srgbClr val="0000FF"/>
                </a:solidFill>
                <a:latin typeface="Arial"/>
                <a:cs typeface="Arial"/>
              </a:rPr>
              <a:t>both</a:t>
            </a: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>
                <a:solidFill>
                  <a:srgbClr val="0000FF"/>
                </a:solidFill>
                <a:latin typeface="Arial"/>
                <a:cs typeface="Arial"/>
              </a:rPr>
              <a:t>frameworks</a:t>
            </a: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 Fun4All and G4E</a:t>
            </a: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 err="1">
                <a:latin typeface="Arial"/>
                <a:cs typeface="Arial"/>
              </a:rPr>
              <a:t>implement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 err="1">
                <a:latin typeface="Arial"/>
                <a:cs typeface="Arial"/>
              </a:rPr>
              <a:t>realistic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 err="1">
                <a:latin typeface="Arial"/>
                <a:cs typeface="Arial"/>
              </a:rPr>
              <a:t>material</a:t>
            </a:r>
            <a:r>
              <a:rPr lang="it-IT" sz="1600" dirty="0">
                <a:latin typeface="Arial"/>
                <a:cs typeface="Arial"/>
              </a:rPr>
              <a:t> and </a:t>
            </a:r>
            <a:r>
              <a:rPr lang="it-IT" sz="1600" dirty="0" err="1">
                <a:latin typeface="Arial"/>
                <a:cs typeface="Arial"/>
              </a:rPr>
              <a:t>services</a:t>
            </a:r>
            <a:r>
              <a:rPr lang="it-IT" sz="1600" dirty="0">
                <a:latin typeface="Arial"/>
                <a:cs typeface="Arial"/>
              </a:rPr>
              <a:t>, </a:t>
            </a: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connection 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to </a:t>
            </a:r>
            <a:r>
              <a:rPr lang="it-IT" sz="1600" dirty="0" err="1">
                <a:solidFill>
                  <a:srgbClr val="0000FF"/>
                </a:solidFill>
                <a:latin typeface="Arial"/>
                <a:cs typeface="Arial"/>
              </a:rPr>
              <a:t>integration</a:t>
            </a:r>
            <a:r>
              <a:rPr lang="it-IT" sz="16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issues</a:t>
            </a:r>
            <a:endParaRPr lang="it-IT" sz="16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10000"/>
              </a:lnSpc>
              <a:buFont typeface="Wingdings" charset="2"/>
              <a:buChar char="ü"/>
            </a:pPr>
            <a:r>
              <a:rPr lang="it-IT" sz="1600" dirty="0" err="1" smtClean="0">
                <a:latin typeface="Arial"/>
                <a:cs typeface="Arial"/>
              </a:rPr>
              <a:t>define</a:t>
            </a:r>
            <a:r>
              <a:rPr lang="it-IT" sz="1600" dirty="0" smtClean="0">
                <a:latin typeface="Arial"/>
                <a:cs typeface="Arial"/>
              </a:rPr>
              <a:t> (1-2?)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strawman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silicon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vertex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barrel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to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allow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optimization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of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outer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sz="1600" dirty="0" err="1" smtClean="0">
                <a:solidFill>
                  <a:srgbClr val="0000FF"/>
                </a:solidFill>
                <a:latin typeface="Arial"/>
                <a:cs typeface="Arial"/>
              </a:rPr>
              <a:t>barrel</a:t>
            </a:r>
            <a:r>
              <a:rPr lang="it-IT" sz="1600" dirty="0" smtClean="0">
                <a:solidFill>
                  <a:srgbClr val="0000FF"/>
                </a:solidFill>
                <a:latin typeface="Arial"/>
                <a:cs typeface="Arial"/>
              </a:rPr>
              <a:t>?  </a:t>
            </a:r>
            <a:endParaRPr lang="it-IT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study</a:t>
            </a:r>
            <a:r>
              <a:rPr lang="it-IT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gas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tracker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Arial"/>
                <a:cs typeface="Arial"/>
              </a:rPr>
              <a:t>options</a:t>
            </a:r>
            <a:r>
              <a:rPr lang="it-IT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/>
                <a:cs typeface="Arial"/>
              </a:rPr>
              <a:t>(eRD6, </a:t>
            </a:r>
            <a:r>
              <a:rPr lang="it-IT" dirty="0" err="1">
                <a:solidFill>
                  <a:srgbClr val="000000"/>
                </a:solidFill>
                <a:latin typeface="Arial"/>
                <a:cs typeface="Arial"/>
              </a:rPr>
              <a:t>Saclay</a:t>
            </a:r>
            <a:r>
              <a:rPr lang="it-IT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it-IT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move</a:t>
            </a:r>
            <a:r>
              <a:rPr lang="it-IT" dirty="0" smtClean="0">
                <a:solidFill>
                  <a:srgbClr val="FF0000"/>
                </a:solidFill>
                <a:latin typeface="Arial"/>
                <a:cs typeface="Arial"/>
              </a:rPr>
              <a:t> to non-</a:t>
            </a: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ideal</a:t>
            </a:r>
            <a:r>
              <a:rPr lang="it-IT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track</a:t>
            </a:r>
            <a:r>
              <a:rPr lang="it-IT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finding</a:t>
            </a:r>
            <a:r>
              <a:rPr lang="it-IT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algorithms</a:t>
            </a:r>
            <a:r>
              <a:rPr lang="it-IT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Arial"/>
                <a:cs typeface="Arial"/>
              </a:rPr>
              <a:t>(BNL, Berkeley)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it-IT" dirty="0" err="1">
                <a:solidFill>
                  <a:srgbClr val="000000"/>
                </a:solidFill>
                <a:latin typeface="Arial"/>
                <a:cs typeface="Arial"/>
              </a:rPr>
              <a:t>study</a:t>
            </a:r>
            <a:r>
              <a:rPr lang="it-IT" dirty="0">
                <a:solidFill>
                  <a:srgbClr val="000000"/>
                </a:solidFill>
                <a:latin typeface="Arial"/>
                <a:cs typeface="Arial"/>
              </a:rPr>
              <a:t> jet </a:t>
            </a:r>
            <a:r>
              <a:rPr lang="it-IT" dirty="0" err="1">
                <a:solidFill>
                  <a:srgbClr val="000000"/>
                </a:solidFill>
                <a:latin typeface="Arial"/>
                <a:cs typeface="Arial"/>
              </a:rPr>
              <a:t>efficiency</a:t>
            </a:r>
            <a:r>
              <a:rPr lang="it-IT" dirty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it-IT" dirty="0" err="1">
                <a:solidFill>
                  <a:srgbClr val="000000"/>
                </a:solidFill>
                <a:latin typeface="Arial"/>
                <a:cs typeface="Arial"/>
              </a:rPr>
              <a:t>resolution</a:t>
            </a:r>
            <a:r>
              <a:rPr lang="it-IT" dirty="0">
                <a:solidFill>
                  <a:srgbClr val="000000"/>
                </a:solidFill>
                <a:latin typeface="Arial"/>
                <a:cs typeface="Arial"/>
              </a:rPr>
              <a:t>, jet </a:t>
            </a:r>
            <a:r>
              <a:rPr lang="it-IT" dirty="0" err="1">
                <a:solidFill>
                  <a:srgbClr val="000000"/>
                </a:solidFill>
                <a:latin typeface="Arial"/>
                <a:cs typeface="Arial"/>
              </a:rPr>
              <a:t>substructure</a:t>
            </a:r>
            <a:r>
              <a:rPr lang="it-IT" dirty="0">
                <a:solidFill>
                  <a:srgbClr val="000000"/>
                </a:solidFill>
                <a:latin typeface="Arial"/>
                <a:cs typeface="Arial"/>
              </a:rPr>
              <a:t> (Berkeley, LANL, BNL)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it-IT" dirty="0" err="1" smtClean="0">
                <a:solidFill>
                  <a:srgbClr val="000000"/>
                </a:solidFill>
                <a:latin typeface="Arial"/>
                <a:cs typeface="Arial"/>
              </a:rPr>
              <a:t>further</a:t>
            </a:r>
            <a:r>
              <a:rPr lang="it-IT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connections</a:t>
            </a:r>
            <a:r>
              <a:rPr lang="it-IT" dirty="0" smtClean="0">
                <a:solidFill>
                  <a:srgbClr val="FF0000"/>
                </a:solidFill>
                <a:latin typeface="Arial"/>
                <a:cs typeface="Arial"/>
              </a:rPr>
              <a:t> to </a:t>
            </a: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physics</a:t>
            </a:r>
            <a:r>
              <a:rPr lang="it-IT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Arial"/>
                <a:cs typeface="Arial"/>
              </a:rPr>
              <a:t>benchmarks</a:t>
            </a:r>
            <a:endParaRPr lang="it-IT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207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latin typeface="Arial"/>
                <a:cs typeface="Arial"/>
              </a:rPr>
              <a:t>EIC-YR Tracking meeting / 9.4.2020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6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44623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latin typeface="Arial"/>
                <a:cs typeface="Arial"/>
              </a:rPr>
              <a:t>Tentative</a:t>
            </a:r>
            <a:r>
              <a:rPr lang="it-IT" sz="3200" dirty="0">
                <a:latin typeface="Arial"/>
                <a:cs typeface="Arial"/>
              </a:rPr>
              <a:t> task list and </a:t>
            </a:r>
            <a:r>
              <a:rPr lang="it-IT" sz="3200" dirty="0" err="1">
                <a:latin typeface="Arial"/>
                <a:cs typeface="Arial"/>
              </a:rPr>
              <a:t>assignments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43711"/>
              </p:ext>
            </p:extLst>
          </p:nvPr>
        </p:nvGraphicFramePr>
        <p:xfrm>
          <a:off x="457199" y="1126730"/>
          <a:ext cx="8229600" cy="3168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4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9423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Arial"/>
                          <a:cs typeface="Arial"/>
                        </a:rPr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/>
                          <a:cs typeface="Arial"/>
                        </a:rPr>
                        <a:t>Group</a:t>
                      </a:r>
                      <a:endParaRPr lang="it-IT" sz="14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423">
                <a:tc>
                  <a:txBody>
                    <a:bodyPr/>
                    <a:lstStyle/>
                    <a:p>
                      <a:r>
                        <a:rPr lang="it-IT" sz="1200" dirty="0" err="1">
                          <a:latin typeface="Arial"/>
                          <a:cs typeface="Arial"/>
                        </a:rPr>
                        <a:t>Silicon</a:t>
                      </a:r>
                      <a:r>
                        <a:rPr lang="it-IT" sz="1200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baseline="0" dirty="0" smtClean="0">
                          <a:latin typeface="Arial"/>
                          <a:cs typeface="Arial"/>
                        </a:rPr>
                        <a:t>detectors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UoB</a:t>
                      </a:r>
                      <a:r>
                        <a:rPr lang="it-IT" sz="1200" dirty="0" smtClean="0">
                          <a:latin typeface="Arial"/>
                          <a:cs typeface="Arial"/>
                        </a:rPr>
                        <a:t>/eRD18, UCB&amp;LBNL/eRD16, LANL, INFN-BA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9423">
                <a:tc>
                  <a:txBody>
                    <a:bodyPr/>
                    <a:lstStyle/>
                    <a:p>
                      <a:r>
                        <a:rPr lang="it-IT" sz="1200" dirty="0" err="1">
                          <a:latin typeface="Arial"/>
                          <a:cs typeface="Arial"/>
                        </a:rPr>
                        <a:t>Gaseous</a:t>
                      </a:r>
                      <a:r>
                        <a:rPr lang="it-IT"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dirty="0" smtClean="0">
                          <a:latin typeface="Arial"/>
                          <a:cs typeface="Arial"/>
                        </a:rPr>
                        <a:t>detectors:</a:t>
                      </a:r>
                      <a:r>
                        <a:rPr lang="it-IT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baseline="0" dirty="0" err="1" smtClean="0">
                          <a:latin typeface="Arial"/>
                          <a:cs typeface="Arial"/>
                        </a:rPr>
                        <a:t>options</a:t>
                      </a:r>
                      <a:r>
                        <a:rPr lang="it-IT" sz="1200" baseline="0" dirty="0" smtClean="0">
                          <a:latin typeface="Arial"/>
                          <a:cs typeface="Arial"/>
                        </a:rPr>
                        <a:t> for </a:t>
                      </a:r>
                      <a:r>
                        <a:rPr lang="it-IT" sz="1200" baseline="0" dirty="0" err="1" smtClean="0">
                          <a:latin typeface="Arial"/>
                          <a:cs typeface="Arial"/>
                        </a:rPr>
                        <a:t>barrel</a:t>
                      </a:r>
                      <a:r>
                        <a:rPr lang="it-IT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baseline="0" dirty="0" err="1" smtClean="0">
                          <a:latin typeface="Arial"/>
                          <a:cs typeface="Arial"/>
                        </a:rPr>
                        <a:t>region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see</a:t>
                      </a:r>
                      <a:r>
                        <a:rPr lang="it-IT" sz="12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Kondo’s</a:t>
                      </a:r>
                      <a:r>
                        <a:rPr lang="it-IT" sz="12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slides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94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Gaseous</a:t>
                      </a:r>
                      <a:r>
                        <a:rPr lang="it-IT" sz="1200" dirty="0" smtClean="0">
                          <a:latin typeface="Arial"/>
                          <a:cs typeface="Arial"/>
                        </a:rPr>
                        <a:t> detectors:</a:t>
                      </a:r>
                      <a:r>
                        <a:rPr lang="it-IT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baseline="0" dirty="0" err="1" smtClean="0">
                          <a:latin typeface="Arial"/>
                          <a:cs typeface="Arial"/>
                        </a:rPr>
                        <a:t>options</a:t>
                      </a:r>
                      <a:r>
                        <a:rPr lang="it-IT" sz="1200" baseline="0" dirty="0" smtClean="0">
                          <a:latin typeface="Arial"/>
                          <a:cs typeface="Arial"/>
                        </a:rPr>
                        <a:t> for end </a:t>
                      </a:r>
                      <a:r>
                        <a:rPr lang="it-IT" sz="1200" baseline="0" dirty="0" err="1" smtClean="0">
                          <a:latin typeface="Arial"/>
                          <a:cs typeface="Arial"/>
                        </a:rPr>
                        <a:t>cap</a:t>
                      </a:r>
                      <a:r>
                        <a:rPr lang="it-IT" sz="12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baseline="0" dirty="0" err="1" smtClean="0">
                          <a:latin typeface="Arial"/>
                          <a:cs typeface="Arial"/>
                        </a:rPr>
                        <a:t>region</a:t>
                      </a:r>
                      <a:endParaRPr lang="it-IT" sz="1200" dirty="0" smtClean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see</a:t>
                      </a:r>
                      <a:r>
                        <a:rPr lang="it-IT" sz="12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Kondo’s</a:t>
                      </a:r>
                      <a:r>
                        <a:rPr lang="it-IT" sz="12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slides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534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/>
                          <a:cs typeface="Arial"/>
                        </a:rPr>
                        <a:t>All-silicon tracker performance via fast simulation (</a:t>
                      </a:r>
                      <a:r>
                        <a:rPr lang="en-US" sz="1200" dirty="0" err="1">
                          <a:latin typeface="Arial"/>
                          <a:cs typeface="Arial"/>
                        </a:rPr>
                        <a:t>vs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B-field, number and position of </a:t>
                      </a:r>
                      <a:r>
                        <a:rPr lang="en-US" sz="1200" baseline="0" dirty="0">
                          <a:latin typeface="Arial"/>
                          <a:cs typeface="Arial"/>
                        </a:rPr>
                        <a:t>layers, 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material budget </a:t>
                      </a:r>
                      <a:r>
                        <a:rPr lang="en-US" sz="1200" baseline="0" dirty="0" err="1" smtClean="0">
                          <a:latin typeface="Arial"/>
                          <a:cs typeface="Arial"/>
                        </a:rPr>
                        <a:t>etc</a:t>
                      </a:r>
                      <a:r>
                        <a:rPr lang="en-US" sz="1200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UoB</a:t>
                      </a:r>
                      <a:r>
                        <a:rPr lang="it-IT" sz="1200" dirty="0" smtClean="0">
                          <a:latin typeface="Arial"/>
                          <a:cs typeface="Arial"/>
                        </a:rPr>
                        <a:t>/eRD18, UCB&amp;LBNL/erRD16, INFN-BA, LANL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9423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All-silicon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silicon + gaseous with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ePHENIX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Fun4All / 1.5T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Arial"/>
                          <a:cs typeface="Arial"/>
                        </a:rPr>
                        <a:t>eRD6, CEA-</a:t>
                      </a:r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Saclay</a:t>
                      </a:r>
                      <a:r>
                        <a:rPr lang="it-IT" sz="1200" dirty="0" smtClean="0">
                          <a:latin typeface="Arial"/>
                          <a:cs typeface="Arial"/>
                        </a:rPr>
                        <a:t>, BNL, LANL, UCB&amp;LBNL/eRD16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9423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All-silicon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silicon + gaseous with JLEIC / G4E-eJana / 3T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Arial"/>
                          <a:cs typeface="Arial"/>
                        </a:rPr>
                        <a:t>LANL, </a:t>
                      </a:r>
                      <a:r>
                        <a:rPr lang="it-IT" sz="1200" dirty="0" err="1" smtClean="0">
                          <a:latin typeface="Arial"/>
                          <a:cs typeface="Arial"/>
                        </a:rPr>
                        <a:t>UoB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942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Forward trackers performance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Arial"/>
                          <a:cs typeface="Arial"/>
                        </a:rPr>
                        <a:t>LANL, UCB&amp;LBNL/eRD16</a:t>
                      </a:r>
                      <a:endParaRPr lang="it-IT" sz="12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32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latin typeface="Arial"/>
                <a:cs typeface="Arial"/>
              </a:rPr>
              <a:t>EIC-YR Tracking meeting / 9.4.2020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7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44623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>
                <a:latin typeface="Arial"/>
                <a:cs typeface="Arial"/>
              </a:rPr>
              <a:t>Timeline</a:t>
            </a:r>
            <a:r>
              <a:rPr lang="it-IT" sz="3200" dirty="0">
                <a:latin typeface="Arial"/>
                <a:cs typeface="Arial"/>
              </a:rPr>
              <a:t> and agenda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57198" y="936443"/>
            <a:ext cx="8597141" cy="4536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>
                <a:latin typeface="Arial"/>
                <a:cs typeface="Arial"/>
              </a:rPr>
              <a:t>Proposal</a:t>
            </a:r>
            <a:r>
              <a:rPr lang="it-IT" sz="2400" dirty="0">
                <a:latin typeface="Arial"/>
                <a:cs typeface="Arial"/>
              </a:rPr>
              <a:t>:</a:t>
            </a:r>
          </a:p>
          <a:p>
            <a:pPr marL="285750" lvl="0" indent="-285750">
              <a:lnSpc>
                <a:spcPts val="3000"/>
              </a:lnSpc>
              <a:spcBef>
                <a:spcPts val="200"/>
              </a:spcBef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working with the weekly meeting scheme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</a:p>
          <a:p>
            <a:pPr marL="742950" lvl="1" indent="-285750">
              <a:lnSpc>
                <a:spcPct val="130000"/>
              </a:lnSpc>
              <a:buFont typeface="Wingdings" charset="2"/>
              <a:buChar char="ü"/>
            </a:pPr>
            <a:r>
              <a:rPr lang="it-IT" sz="1600" dirty="0" err="1">
                <a:latin typeface="Arial"/>
                <a:cs typeface="Arial"/>
              </a:rPr>
              <a:t>will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 err="1">
                <a:latin typeface="Arial"/>
                <a:cs typeface="Arial"/>
              </a:rPr>
              <a:t>allow</a:t>
            </a:r>
            <a:r>
              <a:rPr lang="it-IT" sz="1600" dirty="0">
                <a:latin typeface="Arial"/>
                <a:cs typeface="Arial"/>
              </a:rPr>
              <a:t> a </a:t>
            </a:r>
            <a:r>
              <a:rPr lang="it-IT" sz="1600" dirty="0" err="1">
                <a:latin typeface="Arial"/>
                <a:cs typeface="Arial"/>
              </a:rPr>
              <a:t>reasonable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 err="1">
                <a:latin typeface="Arial"/>
                <a:cs typeface="Arial"/>
              </a:rPr>
              <a:t>path</a:t>
            </a:r>
            <a:r>
              <a:rPr lang="it-IT" sz="1600" dirty="0">
                <a:latin typeface="Arial"/>
                <a:cs typeface="Arial"/>
              </a:rPr>
              <a:t>/follow-up </a:t>
            </a:r>
            <a:r>
              <a:rPr lang="it-IT" sz="1600" dirty="0" err="1">
                <a:latin typeface="Arial"/>
                <a:cs typeface="Arial"/>
              </a:rPr>
              <a:t>before</a:t>
            </a:r>
            <a:r>
              <a:rPr lang="it-IT" sz="1600" dirty="0">
                <a:latin typeface="Arial"/>
                <a:cs typeface="Arial"/>
              </a:rPr>
              <a:t> Pavia (4 </a:t>
            </a:r>
            <a:r>
              <a:rPr lang="it-IT" sz="1600" dirty="0" err="1">
                <a:latin typeface="Arial"/>
                <a:cs typeface="Arial"/>
              </a:rPr>
              <a:t>meetings</a:t>
            </a:r>
            <a:r>
              <a:rPr lang="it-IT" sz="1600" dirty="0">
                <a:latin typeface="Arial"/>
                <a:cs typeface="Arial"/>
              </a:rPr>
              <a:t>: 16-23-30/4, 7/5)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ts val="3000"/>
              </a:lnSpc>
              <a:spcBef>
                <a:spcPts val="200"/>
              </a:spcBef>
              <a:buFont typeface="Arial"/>
              <a:buChar char="•"/>
            </a:pPr>
            <a:r>
              <a:rPr lang="it-IT" dirty="0" err="1">
                <a:solidFill>
                  <a:srgbClr val="000000"/>
                </a:solidFill>
                <a:latin typeface="Arial"/>
                <a:cs typeface="Arial"/>
              </a:rPr>
              <a:t>tentative</a:t>
            </a:r>
            <a:r>
              <a:rPr lang="it-IT" dirty="0">
                <a:solidFill>
                  <a:srgbClr val="000000"/>
                </a:solidFill>
                <a:latin typeface="Arial"/>
                <a:cs typeface="Arial"/>
              </a:rPr>
              <a:t> agenda:</a:t>
            </a:r>
            <a:endParaRPr lang="it-IT" dirty="0">
              <a:solidFill>
                <a:srgbClr val="FF0000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30000"/>
              </a:lnSpc>
              <a:buFont typeface="Wingdings" charset="2"/>
              <a:buChar char="ü"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16/4: 		finalize group/task assembly + first group presentations  </a:t>
            </a:r>
          </a:p>
          <a:p>
            <a:pPr marL="742950" lvl="1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23/4-30/4: 	report from all groups/tasks + feedback from/to other WGs</a:t>
            </a:r>
          </a:p>
          <a:p>
            <a:pPr marL="742950" lvl="1" indent="-285750">
              <a:lnSpc>
                <a:spcPct val="120000"/>
              </a:lnSpc>
              <a:buFont typeface="Wingdings" charset="2"/>
              <a:buChar char="ü"/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7/5: 		overview of available results, recap and finalize for Pavia </a:t>
            </a:r>
          </a:p>
          <a:p>
            <a:pPr marL="742950" lvl="1" indent="-285750">
              <a:lnSpc>
                <a:spcPct val="120000"/>
              </a:lnSpc>
              <a:buFont typeface="Wingdings" charset="2"/>
              <a:buChar char="ü"/>
            </a:pPr>
            <a:endParaRPr lang="it-IT" sz="1200" dirty="0"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set a timeline for </a:t>
            </a:r>
            <a:r>
              <a:rPr lang="en-US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parametrization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studies (input to other WGs, PWGs)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Expected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interactions with other WGs:</a:t>
            </a:r>
          </a:p>
          <a:p>
            <a:pPr marL="285750" lvl="1" indent="-285750">
              <a:lnSpc>
                <a:spcPct val="120000"/>
              </a:lnSpc>
              <a:buFont typeface="Wingdings" charset="2"/>
              <a:buChar char="ü"/>
            </a:pPr>
            <a:r>
              <a:rPr lang="it-IT" sz="1400" dirty="0" err="1">
                <a:latin typeface="Arial"/>
                <a:cs typeface="Arial"/>
              </a:rPr>
              <a:t>get</a:t>
            </a:r>
            <a:r>
              <a:rPr lang="it-IT" sz="1400" dirty="0">
                <a:latin typeface="Arial"/>
                <a:cs typeface="Arial"/>
              </a:rPr>
              <a:t> feedback from PID WG, iterate with </a:t>
            </a:r>
            <a:r>
              <a:rPr lang="it-IT" sz="1400" dirty="0" err="1" smtClean="0">
                <a:latin typeface="Arial"/>
                <a:cs typeface="Arial"/>
              </a:rPr>
              <a:t>our</a:t>
            </a:r>
            <a:r>
              <a:rPr lang="it-IT" sz="1400" dirty="0" smtClean="0">
                <a:latin typeface="Arial"/>
                <a:cs typeface="Arial"/>
              </a:rPr>
              <a:t> </a:t>
            </a:r>
            <a:r>
              <a:rPr lang="it-IT" sz="1400" dirty="0" err="1">
                <a:latin typeface="Arial"/>
                <a:cs typeface="Arial"/>
              </a:rPr>
              <a:t>results</a:t>
            </a:r>
            <a:r>
              <a:rPr lang="it-IT" sz="1400" dirty="0">
                <a:latin typeface="Arial"/>
                <a:cs typeface="Arial"/>
              </a:rPr>
              <a:t> </a:t>
            </a:r>
            <a:r>
              <a:rPr lang="it-IT" sz="1400" dirty="0" err="1">
                <a:latin typeface="Arial"/>
                <a:cs typeface="Arial"/>
              </a:rPr>
              <a:t>etc</a:t>
            </a:r>
            <a:r>
              <a:rPr lang="it-IT" sz="1400" dirty="0">
                <a:latin typeface="Arial"/>
                <a:cs typeface="Arial"/>
              </a:rPr>
              <a:t> (</a:t>
            </a:r>
            <a:r>
              <a:rPr lang="it-IT" sz="1400" dirty="0" err="1">
                <a:latin typeface="Arial"/>
                <a:cs typeface="Arial"/>
              </a:rPr>
              <a:t>maybe</a:t>
            </a:r>
            <a:r>
              <a:rPr lang="it-IT" sz="1400" dirty="0">
                <a:latin typeface="Arial"/>
                <a:cs typeface="Arial"/>
              </a:rPr>
              <a:t> a </a:t>
            </a:r>
            <a:r>
              <a:rPr lang="it-IT" sz="1400" dirty="0" err="1">
                <a:latin typeface="Arial"/>
                <a:cs typeface="Arial"/>
              </a:rPr>
              <a:t>joined</a:t>
            </a:r>
            <a:r>
              <a:rPr lang="it-IT" sz="1400" dirty="0">
                <a:latin typeface="Arial"/>
                <a:cs typeface="Arial"/>
              </a:rPr>
              <a:t> TR-PID meeting) </a:t>
            </a:r>
          </a:p>
          <a:p>
            <a:pPr marL="285750" lvl="1" indent="-285750">
              <a:lnSpc>
                <a:spcPct val="120000"/>
              </a:lnSpc>
              <a:buFont typeface="Wingdings" charset="2"/>
              <a:buChar char="ü"/>
            </a:pPr>
            <a:r>
              <a:rPr lang="it-IT" sz="1400" dirty="0" err="1">
                <a:latin typeface="Arial"/>
                <a:cs typeface="Arial"/>
              </a:rPr>
              <a:t>at</a:t>
            </a:r>
            <a:r>
              <a:rPr lang="it-IT" sz="1400" dirty="0">
                <a:latin typeface="Arial"/>
                <a:cs typeface="Arial"/>
              </a:rPr>
              <a:t> </a:t>
            </a:r>
            <a:r>
              <a:rPr lang="it-IT" sz="1400" dirty="0" err="1">
                <a:latin typeface="Arial"/>
                <a:cs typeface="Arial"/>
              </a:rPr>
              <a:t>least</a:t>
            </a:r>
            <a:r>
              <a:rPr lang="it-IT" sz="1400" dirty="0">
                <a:latin typeface="Arial"/>
                <a:cs typeface="Arial"/>
              </a:rPr>
              <a:t> </a:t>
            </a:r>
            <a:r>
              <a:rPr lang="it-IT" sz="1400" dirty="0" err="1">
                <a:latin typeface="Arial"/>
                <a:cs typeface="Arial"/>
              </a:rPr>
              <a:t>Tracking</a:t>
            </a:r>
            <a:r>
              <a:rPr lang="it-IT" sz="1400" dirty="0">
                <a:latin typeface="Arial"/>
                <a:cs typeface="Arial"/>
              </a:rPr>
              <a:t> WG sub </a:t>
            </a:r>
            <a:r>
              <a:rPr lang="it-IT" sz="1400" dirty="0" err="1">
                <a:latin typeface="Arial"/>
                <a:cs typeface="Arial"/>
              </a:rPr>
              <a:t>conveners</a:t>
            </a:r>
            <a:r>
              <a:rPr lang="it-IT" sz="1400" dirty="0">
                <a:latin typeface="Arial"/>
                <a:cs typeface="Arial"/>
              </a:rPr>
              <a:t> </a:t>
            </a:r>
            <a:r>
              <a:rPr lang="it-IT" sz="1400" dirty="0" err="1">
                <a:latin typeface="Arial"/>
                <a:cs typeface="Arial"/>
              </a:rPr>
              <a:t>need</a:t>
            </a:r>
            <a:r>
              <a:rPr lang="it-IT" sz="1400" dirty="0">
                <a:latin typeface="Arial"/>
                <a:cs typeface="Arial"/>
              </a:rPr>
              <a:t> to </a:t>
            </a:r>
            <a:r>
              <a:rPr lang="it-IT" sz="1400" dirty="0" err="1">
                <a:latin typeface="Arial"/>
                <a:cs typeface="Arial"/>
              </a:rPr>
              <a:t>attend</a:t>
            </a:r>
            <a:r>
              <a:rPr lang="it-IT" sz="1400" dirty="0">
                <a:latin typeface="Arial"/>
                <a:cs typeface="Arial"/>
              </a:rPr>
              <a:t> Detector Integration and </a:t>
            </a:r>
            <a:r>
              <a:rPr lang="it-IT" sz="1400" dirty="0" err="1">
                <a:latin typeface="Arial"/>
                <a:cs typeface="Arial"/>
              </a:rPr>
              <a:t>Complementary</a:t>
            </a:r>
            <a:r>
              <a:rPr lang="it-IT" sz="1400" dirty="0">
                <a:latin typeface="Arial"/>
                <a:cs typeface="Arial"/>
              </a:rPr>
              <a:t> Detector </a:t>
            </a:r>
            <a:r>
              <a:rPr lang="it-IT" sz="1400" dirty="0" err="1">
                <a:latin typeface="Arial"/>
                <a:cs typeface="Arial"/>
              </a:rPr>
              <a:t>WGs</a:t>
            </a:r>
            <a:r>
              <a:rPr lang="it-IT" sz="1400" dirty="0">
                <a:latin typeface="Arial"/>
                <a:cs typeface="Arial"/>
              </a:rPr>
              <a:t> on a regular </a:t>
            </a:r>
            <a:r>
              <a:rPr lang="it-IT" sz="1400" dirty="0" err="1" smtClean="0">
                <a:latin typeface="Arial"/>
                <a:cs typeface="Arial"/>
              </a:rPr>
              <a:t>basis</a:t>
            </a:r>
            <a:r>
              <a:rPr lang="it-IT" sz="1400" dirty="0" smtClean="0">
                <a:latin typeface="Arial"/>
                <a:cs typeface="Arial"/>
              </a:rPr>
              <a:t> (first </a:t>
            </a:r>
            <a:r>
              <a:rPr lang="it-IT" sz="1400" dirty="0" err="1" smtClean="0">
                <a:latin typeface="Arial"/>
                <a:cs typeface="Arial"/>
              </a:rPr>
              <a:t>Compl</a:t>
            </a:r>
            <a:r>
              <a:rPr lang="it-IT" sz="1400" dirty="0" smtClean="0">
                <a:latin typeface="Arial"/>
                <a:cs typeface="Arial"/>
              </a:rPr>
              <a:t>. WG meeting </a:t>
            </a:r>
            <a:r>
              <a:rPr lang="it-IT" sz="1400" dirty="0" err="1" smtClean="0">
                <a:latin typeface="Arial"/>
                <a:cs typeface="Arial"/>
              </a:rPr>
              <a:t>yesterday</a:t>
            </a:r>
            <a:r>
              <a:rPr lang="it-IT" sz="1400" dirty="0" smtClean="0">
                <a:latin typeface="Arial"/>
                <a:cs typeface="Arial"/>
              </a:rPr>
              <a:t>)</a:t>
            </a:r>
            <a:endParaRPr lang="it-IT" sz="1400" dirty="0">
              <a:latin typeface="Arial"/>
              <a:cs typeface="Arial"/>
            </a:endParaRPr>
          </a:p>
          <a:p>
            <a:pPr marL="285750" lvl="1" indent="-285750">
              <a:lnSpc>
                <a:spcPct val="120000"/>
              </a:lnSpc>
              <a:buFont typeface="Wingdings" charset="2"/>
              <a:buChar char="ü"/>
            </a:pPr>
            <a:endParaRPr lang="it-IT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978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latin typeface="Arial"/>
                <a:cs typeface="Arial"/>
              </a:rPr>
              <a:t>EIC-YR Tracking meeting / 9.4.2020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B98D-C2D1-564A-9C82-A66E9646E85C}" type="slidenum">
              <a:rPr lang="it-IT" smtClean="0">
                <a:latin typeface="Arial"/>
                <a:cs typeface="Arial"/>
              </a:rPr>
              <a:t>8</a:t>
            </a:fld>
            <a:endParaRPr lang="it-IT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7200" y="244623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EICUG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YR Computing Resource request</a:t>
            </a:r>
            <a:endParaRPr lang="it-IT" sz="3200" dirty="0">
              <a:latin typeface="Arial"/>
              <a:cs typeface="Arial"/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457198" y="936443"/>
            <a:ext cx="8597141" cy="410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Arial"/>
                <a:cs typeface="Arial"/>
              </a:rPr>
              <a:t>Request</a:t>
            </a:r>
            <a:r>
              <a:rPr lang="it-IT" sz="2400" dirty="0" smtClean="0">
                <a:latin typeface="Arial"/>
                <a:cs typeface="Arial"/>
              </a:rPr>
              <a:t> from EICUG SC for </a:t>
            </a:r>
            <a:r>
              <a:rPr lang="it-IT" sz="2400" dirty="0" err="1" smtClean="0">
                <a:latin typeface="Arial"/>
                <a:cs typeface="Arial"/>
              </a:rPr>
              <a:t>each</a:t>
            </a:r>
            <a:r>
              <a:rPr lang="it-IT" sz="2400" dirty="0" smtClean="0">
                <a:latin typeface="Arial"/>
                <a:cs typeface="Arial"/>
              </a:rPr>
              <a:t> WG:</a:t>
            </a:r>
            <a:endParaRPr lang="it-IT" sz="2400" dirty="0">
              <a:latin typeface="Arial"/>
              <a:cs typeface="Arial"/>
            </a:endParaRPr>
          </a:p>
          <a:p>
            <a:pPr marL="28440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What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your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estimated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amount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of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remotely-accessible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backed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-up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storage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space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for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your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working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in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units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of TB</a:t>
            </a:r>
            <a:r>
              <a:rPr lang="it-IT" dirty="0" smtClean="0">
                <a:solidFill>
                  <a:srgbClr val="0000FF"/>
                </a:solidFill>
                <a:latin typeface="Arial"/>
                <a:cs typeface="Arial"/>
              </a:rPr>
              <a:t>?</a:t>
            </a:r>
          </a:p>
          <a:p>
            <a:pPr marL="28440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What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is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your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estimated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amount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of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remotely-accessible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volatile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storage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space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for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your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working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group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in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units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of TB</a:t>
            </a:r>
            <a:r>
              <a:rPr lang="it-IT" dirty="0" smtClean="0">
                <a:solidFill>
                  <a:srgbClr val="0000FF"/>
                </a:solidFill>
                <a:latin typeface="Arial"/>
                <a:cs typeface="Arial"/>
              </a:rPr>
              <a:t>?</a:t>
            </a:r>
          </a:p>
          <a:p>
            <a:pPr marL="28440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What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CPU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needs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do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you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have</a:t>
            </a:r>
            <a:r>
              <a:rPr lang="it-IT" dirty="0" smtClean="0">
                <a:solidFill>
                  <a:srgbClr val="0000FF"/>
                </a:solidFill>
                <a:latin typeface="Arial"/>
                <a:cs typeface="Arial"/>
              </a:rPr>
              <a:t>?</a:t>
            </a:r>
          </a:p>
          <a:p>
            <a:pPr marL="28440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Which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CPU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computing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resources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do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you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plan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to use</a:t>
            </a:r>
            <a:r>
              <a:rPr lang="it-IT" dirty="0" smtClean="0">
                <a:solidFill>
                  <a:srgbClr val="0000FF"/>
                </a:solidFill>
                <a:latin typeface="Arial"/>
                <a:cs typeface="Arial"/>
              </a:rPr>
              <a:t>?</a:t>
            </a:r>
          </a:p>
          <a:p>
            <a:pPr marL="28440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What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special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requirements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do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you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have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on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computing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resources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in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addition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to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storage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and CPU,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such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it-IT" dirty="0" err="1">
                <a:solidFill>
                  <a:srgbClr val="0000FF"/>
                </a:solidFill>
                <a:latin typeface="Arial"/>
                <a:cs typeface="Arial"/>
              </a:rPr>
              <a:t>as</a:t>
            </a:r>
            <a:r>
              <a:rPr lang="it-IT" dirty="0">
                <a:solidFill>
                  <a:srgbClr val="0000FF"/>
                </a:solidFill>
                <a:latin typeface="Arial"/>
                <a:cs typeface="Arial"/>
              </a:rPr>
              <a:t> I/O </a:t>
            </a:r>
            <a:r>
              <a:rPr lang="it-IT" dirty="0" err="1" smtClean="0">
                <a:solidFill>
                  <a:srgbClr val="0000FF"/>
                </a:solidFill>
                <a:latin typeface="Arial"/>
                <a:cs typeface="Arial"/>
              </a:rPr>
              <a:t>etc</a:t>
            </a:r>
            <a:r>
              <a:rPr lang="it-IT" dirty="0" smtClean="0">
                <a:solidFill>
                  <a:srgbClr val="0000FF"/>
                </a:solidFill>
                <a:latin typeface="Arial"/>
                <a:cs typeface="Arial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 be needed at a later stage, for combined group simulation studies.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we already try to quantify our future needs in terms of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cpu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/storage?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9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5097</TotalTime>
  <Words>863</Words>
  <Application>Microsoft Macintosh PowerPoint</Application>
  <PresentationFormat>Personalizzato</PresentationFormat>
  <Paragraphs>111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EIC YR-Tracking WG Plan towards Pavia workshop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Riunione EIC-NET Bari</dc:title>
  <dc:creator>Domenico Elia</dc:creator>
  <cp:lastModifiedBy>Domenico Elia</cp:lastModifiedBy>
  <cp:revision>348</cp:revision>
  <dcterms:created xsi:type="dcterms:W3CDTF">2018-06-28T15:19:11Z</dcterms:created>
  <dcterms:modified xsi:type="dcterms:W3CDTF">2020-04-11T10:29:59Z</dcterms:modified>
</cp:coreProperties>
</file>