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70" r:id="rId3"/>
    <p:sldId id="261" r:id="rId4"/>
    <p:sldId id="272" r:id="rId5"/>
    <p:sldId id="271" r:id="rId6"/>
    <p:sldId id="269" r:id="rId7"/>
  </p:sldIdLst>
  <p:sldSz cx="9144000" cy="5422900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6374" autoAdjust="0"/>
  </p:normalViewPr>
  <p:slideViewPr>
    <p:cSldViewPr snapToGrid="0" snapToObjects="1">
      <p:cViewPr varScale="1">
        <p:scale>
          <a:sx n="122" d="100"/>
          <a:sy n="122" d="100"/>
        </p:scale>
        <p:origin x="120" y="258"/>
      </p:cViewPr>
      <p:guideLst>
        <p:guide orient="horz" pos="17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F5B3D-B0C4-254C-A135-16EB6D5BA27C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AC474-F1DA-594D-AD19-0FA9394946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677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DE87D-B25F-FC49-B4FF-BC9D52C4D7D8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538163" y="685800"/>
            <a:ext cx="5781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825C2-6256-9449-B688-09A1F847C28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224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684614"/>
            <a:ext cx="7772400" cy="1162409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072977"/>
            <a:ext cx="6400800" cy="13858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710173" y="5026225"/>
            <a:ext cx="4195666" cy="288719"/>
          </a:xfrm>
        </p:spPr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65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62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17168"/>
            <a:ext cx="2057400" cy="4627039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17168"/>
            <a:ext cx="6019800" cy="462703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150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684614"/>
            <a:ext cx="7772400" cy="1162409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072977"/>
            <a:ext cx="6400800" cy="13858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710173" y="5026225"/>
            <a:ext cx="4195666" cy="288719"/>
          </a:xfrm>
        </p:spPr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6101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305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484716"/>
            <a:ext cx="7772400" cy="107704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298457"/>
            <a:ext cx="7772400" cy="11862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587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004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13876"/>
            <a:ext cx="4040188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719762"/>
            <a:ext cx="4040188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213876"/>
            <a:ext cx="4041775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719762"/>
            <a:ext cx="4041775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7763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1804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9843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15912"/>
            <a:ext cx="3008313" cy="918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15912"/>
            <a:ext cx="5111750" cy="46282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134792"/>
            <a:ext cx="3008313" cy="3709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130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396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796030"/>
            <a:ext cx="5486400" cy="4481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84546"/>
            <a:ext cx="5486400" cy="32537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244173"/>
            <a:ext cx="5486400" cy="636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1937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3422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17168"/>
            <a:ext cx="2057400" cy="4627039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17168"/>
            <a:ext cx="6019800" cy="462703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642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484716"/>
            <a:ext cx="7772400" cy="107704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298457"/>
            <a:ext cx="7772400" cy="11862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72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03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13876"/>
            <a:ext cx="4040188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719762"/>
            <a:ext cx="4040188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213876"/>
            <a:ext cx="4041775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719762"/>
            <a:ext cx="4041775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77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40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125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15912"/>
            <a:ext cx="3008313" cy="918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15912"/>
            <a:ext cx="5111750" cy="46282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134792"/>
            <a:ext cx="3008313" cy="3709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95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796030"/>
            <a:ext cx="5486400" cy="4481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84546"/>
            <a:ext cx="5486400" cy="32537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244173"/>
            <a:ext cx="5486400" cy="636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4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17167"/>
            <a:ext cx="8229600" cy="903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65344"/>
            <a:ext cx="8229600" cy="3578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5026225"/>
            <a:ext cx="2133600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732853" y="5026225"/>
            <a:ext cx="4116288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Intro / Tracking WG meeting 4.6.2020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19234" y="5026225"/>
            <a:ext cx="1667565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B98D-C2D1-564A-9C82-A66E9646E8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729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17167"/>
            <a:ext cx="8229600" cy="903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65344"/>
            <a:ext cx="8229600" cy="3578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5026225"/>
            <a:ext cx="2133600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732853" y="5026225"/>
            <a:ext cx="4116288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t>Intro / Tracking WG meeting 4.6.2020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19234" y="5026225"/>
            <a:ext cx="1667565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357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98943" y="309865"/>
            <a:ext cx="8334633" cy="1719686"/>
          </a:xfrm>
        </p:spPr>
        <p:txBody>
          <a:bodyPr>
            <a:normAutofit/>
          </a:bodyPr>
          <a:lstStyle/>
          <a:p>
            <a:r>
              <a:rPr lang="it-IT" sz="3600" dirty="0" err="1">
                <a:latin typeface="Arial"/>
                <a:cs typeface="Arial"/>
              </a:rPr>
              <a:t>Tracking</a:t>
            </a:r>
            <a:r>
              <a:rPr lang="it-IT" sz="3600" dirty="0">
                <a:latin typeface="Arial"/>
                <a:cs typeface="Arial"/>
              </a:rPr>
              <a:t> WG meeting</a:t>
            </a:r>
            <a:br>
              <a:rPr lang="it-IT" dirty="0">
                <a:latin typeface="Arial"/>
                <a:cs typeface="Arial"/>
              </a:rPr>
            </a:br>
            <a:r>
              <a:rPr lang="it-IT" dirty="0">
                <a:latin typeface="Arial"/>
                <a:cs typeface="Arial"/>
              </a:rPr>
              <a:t>Planning the </a:t>
            </a:r>
            <a:r>
              <a:rPr lang="it-IT" dirty="0" err="1">
                <a:latin typeface="Arial"/>
                <a:cs typeface="Arial"/>
              </a:rPr>
              <a:t>next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steps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81096" y="2029551"/>
            <a:ext cx="6400800" cy="1077274"/>
          </a:xfrm>
        </p:spPr>
        <p:txBody>
          <a:bodyPr>
            <a:noAutofit/>
          </a:bodyPr>
          <a:lstStyle/>
          <a:p>
            <a:r>
              <a:rPr lang="it-IT" sz="2400" dirty="0">
                <a:latin typeface="Arial"/>
                <a:cs typeface="Arial"/>
              </a:rPr>
              <a:t>D. Elia, K. </a:t>
            </a:r>
            <a:r>
              <a:rPr lang="it-IT" sz="2400" dirty="0" err="1">
                <a:latin typeface="Arial"/>
                <a:cs typeface="Arial"/>
              </a:rPr>
              <a:t>Gnanvo</a:t>
            </a:r>
            <a:r>
              <a:rPr lang="it-IT" sz="2400" dirty="0">
                <a:latin typeface="Arial"/>
                <a:cs typeface="Arial"/>
              </a:rPr>
              <a:t>, L. </a:t>
            </a:r>
            <a:r>
              <a:rPr lang="it-IT" sz="2400" dirty="0" err="1">
                <a:latin typeface="Arial"/>
                <a:cs typeface="Arial"/>
              </a:rPr>
              <a:t>Greiner</a:t>
            </a:r>
            <a:endParaRPr lang="it-IT" sz="2400" dirty="0">
              <a:latin typeface="Arial"/>
              <a:cs typeface="Arial"/>
            </a:endParaRPr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710173" y="5026225"/>
            <a:ext cx="4195666" cy="288719"/>
          </a:xfrm>
        </p:spPr>
        <p:txBody>
          <a:bodyPr/>
          <a:lstStyle/>
          <a:p>
            <a:r>
              <a:rPr lang="it-IT">
                <a:solidFill>
                  <a:prstClr val="black">
                    <a:tint val="75000"/>
                  </a:prstClr>
                </a:solidFill>
                <a:latin typeface="Arial"/>
                <a:cs typeface="Arial"/>
              </a:rPr>
              <a:t>Intro / Tracking WG meeting 4.6.2020</a:t>
            </a:r>
            <a:endParaRPr lang="it-IT" dirty="0">
              <a:solidFill>
                <a:prstClr val="black">
                  <a:tint val="75000"/>
                </a:prstClr>
              </a:solidFill>
              <a:latin typeface="Arial"/>
              <a:cs typeface="Arial"/>
            </a:endParaRPr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9234" y="5026225"/>
            <a:ext cx="1667565" cy="288719"/>
          </a:xfrm>
        </p:spPr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</a:rPr>
              <a:pPr/>
              <a:t>1</a:t>
            </a:fld>
            <a:endParaRPr lang="it-IT" dirty="0">
              <a:solidFill>
                <a:prstClr val="black">
                  <a:tint val="75000"/>
                </a:prstClr>
              </a:solidFill>
              <a:latin typeface="Arial"/>
              <a:cs typeface="Arial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498943" y="2850791"/>
            <a:ext cx="8334633" cy="1719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40000"/>
              </a:lnSpc>
              <a:buFont typeface="Arial"/>
              <a:buChar char="•"/>
            </a:pPr>
            <a:r>
              <a:rPr lang="it-IT" sz="2400" dirty="0" err="1">
                <a:latin typeface="Arial"/>
                <a:cs typeface="Arial"/>
              </a:rPr>
              <a:t>recent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discussion</a:t>
            </a:r>
            <a:r>
              <a:rPr lang="it-IT" sz="2400" dirty="0">
                <a:latin typeface="Arial"/>
                <a:cs typeface="Arial"/>
              </a:rPr>
              <a:t> with the DWG </a:t>
            </a:r>
            <a:r>
              <a:rPr lang="it-IT" sz="2400" dirty="0" err="1">
                <a:latin typeface="Arial"/>
                <a:cs typeface="Arial"/>
              </a:rPr>
              <a:t>conveners</a:t>
            </a:r>
            <a:endParaRPr lang="it-IT" sz="2400" dirty="0">
              <a:latin typeface="Arial"/>
              <a:cs typeface="Arial"/>
            </a:endParaRPr>
          </a:p>
          <a:p>
            <a:pPr marL="342900" indent="-342900" algn="l">
              <a:lnSpc>
                <a:spcPct val="140000"/>
              </a:lnSpc>
              <a:buFont typeface="Arial"/>
              <a:buChar char="•"/>
            </a:pPr>
            <a:r>
              <a:rPr lang="it-IT" sz="2400" dirty="0" err="1">
                <a:latin typeface="Arial"/>
                <a:cs typeface="Arial"/>
              </a:rPr>
              <a:t>preliminary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outline</a:t>
            </a:r>
            <a:r>
              <a:rPr lang="it-IT" sz="2400" dirty="0">
                <a:latin typeface="Arial"/>
                <a:cs typeface="Arial"/>
              </a:rPr>
              <a:t> of </a:t>
            </a:r>
            <a:r>
              <a:rPr lang="it-IT" sz="2400" dirty="0" err="1">
                <a:latin typeface="Arial"/>
                <a:cs typeface="Arial"/>
              </a:rPr>
              <a:t>our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contribution</a:t>
            </a:r>
            <a:r>
              <a:rPr lang="it-IT" sz="2400" dirty="0">
                <a:latin typeface="Arial"/>
                <a:cs typeface="Arial"/>
              </a:rPr>
              <a:t> to the YR </a:t>
            </a:r>
          </a:p>
        </p:txBody>
      </p:sp>
    </p:spTree>
    <p:extLst>
      <p:ext uri="{BB962C8B-B14F-4D97-AF65-F5344CB8AC3E}">
        <p14:creationId xmlns:p14="http://schemas.microsoft.com/office/powerpoint/2010/main" val="153841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Intro / Tracking WG meeting 4.6.2020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2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" y="12425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>
                <a:latin typeface="Arial"/>
                <a:cs typeface="Arial"/>
              </a:rPr>
              <a:t>Discussion</a:t>
            </a:r>
            <a:r>
              <a:rPr lang="it-IT" sz="2400" dirty="0">
                <a:latin typeface="Arial"/>
                <a:cs typeface="Arial"/>
              </a:rPr>
              <a:t> with DGW </a:t>
            </a:r>
            <a:r>
              <a:rPr lang="it-IT" sz="2400" dirty="0" err="1">
                <a:latin typeface="Arial"/>
                <a:cs typeface="Arial"/>
              </a:rPr>
              <a:t>conveners</a:t>
            </a:r>
            <a:r>
              <a:rPr lang="it-IT" sz="2400" dirty="0">
                <a:latin typeface="Arial"/>
                <a:cs typeface="Arial"/>
              </a:rPr>
              <a:t> on </a:t>
            </a:r>
            <a:r>
              <a:rPr lang="it-IT" sz="2400" dirty="0" err="1">
                <a:latin typeface="Arial"/>
                <a:cs typeface="Arial"/>
              </a:rPr>
              <a:t>June</a:t>
            </a:r>
            <a:r>
              <a:rPr lang="it-IT" sz="2400" dirty="0">
                <a:latin typeface="Arial"/>
                <a:cs typeface="Arial"/>
              </a:rPr>
              <a:t> 1st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8" y="780748"/>
            <a:ext cx="83906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Requests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to the DWG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Subgroups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(short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term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activity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for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June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15 meeting) </a:t>
            </a:r>
            <a:endParaRPr lang="it-IT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it-IT" b="1" dirty="0">
              <a:latin typeface="Arial"/>
              <a:cs typeface="Arial"/>
            </a:endParaRPr>
          </a:p>
          <a:p>
            <a:r>
              <a:rPr lang="it-IT" b="1" dirty="0">
                <a:latin typeface="Arial"/>
                <a:cs typeface="Arial"/>
              </a:rPr>
              <a:t>					</a:t>
            </a:r>
            <a:r>
              <a:rPr lang="it-IT" b="1" dirty="0" err="1">
                <a:latin typeface="Arial"/>
                <a:cs typeface="Arial"/>
              </a:rPr>
              <a:t>All</a:t>
            </a:r>
            <a:r>
              <a:rPr lang="it-IT" b="1" dirty="0">
                <a:latin typeface="Arial"/>
                <a:cs typeface="Arial"/>
              </a:rPr>
              <a:t> Detector </a:t>
            </a:r>
            <a:r>
              <a:rPr lang="it-IT" b="1" dirty="0" err="1">
                <a:latin typeface="Arial"/>
                <a:cs typeface="Arial"/>
              </a:rPr>
              <a:t>Working</a:t>
            </a:r>
            <a:r>
              <a:rPr lang="it-IT" b="1" dirty="0">
                <a:latin typeface="Arial"/>
                <a:cs typeface="Arial"/>
              </a:rPr>
              <a:t> </a:t>
            </a:r>
            <a:r>
              <a:rPr lang="it-IT" b="1" dirty="0" err="1">
                <a:latin typeface="Arial"/>
                <a:cs typeface="Arial"/>
              </a:rPr>
              <a:t>Groups</a:t>
            </a:r>
            <a:r>
              <a:rPr lang="it-IT" b="1" dirty="0">
                <a:latin typeface="Arial"/>
                <a:cs typeface="Arial"/>
              </a:rPr>
              <a:t> </a:t>
            </a:r>
            <a:endParaRPr lang="it-IT" dirty="0">
              <a:latin typeface="Arial"/>
              <a:cs typeface="Arial"/>
            </a:endParaRP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 err="1">
                <a:latin typeface="Arial"/>
                <a:cs typeface="Arial"/>
              </a:rPr>
              <a:t>Review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material</a:t>
            </a:r>
            <a:r>
              <a:rPr lang="it-IT" dirty="0">
                <a:latin typeface="Arial"/>
                <a:cs typeface="Arial"/>
              </a:rPr>
              <a:t> from </a:t>
            </a:r>
            <a:r>
              <a:rPr lang="it-IT" dirty="0" err="1">
                <a:latin typeface="Arial"/>
                <a:cs typeface="Arial"/>
              </a:rPr>
              <a:t>PWGs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presented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at</a:t>
            </a:r>
            <a:r>
              <a:rPr lang="it-IT" dirty="0">
                <a:latin typeface="Arial"/>
                <a:cs typeface="Arial"/>
              </a:rPr>
              <a:t> the Pavia meeting. </a:t>
            </a:r>
            <a:r>
              <a:rPr lang="it-IT" dirty="0" err="1">
                <a:latin typeface="Arial"/>
                <a:cs typeface="Arial"/>
              </a:rPr>
              <a:t>Document</a:t>
            </a:r>
            <a:r>
              <a:rPr lang="it-IT" dirty="0">
                <a:latin typeface="Arial"/>
                <a:cs typeface="Arial"/>
              </a:rPr>
              <a:t> the </a:t>
            </a:r>
            <a:r>
              <a:rPr lang="it-IT" dirty="0" err="1">
                <a:latin typeface="Arial"/>
                <a:cs typeface="Arial"/>
              </a:rPr>
              <a:t>requirements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relevant</a:t>
            </a:r>
            <a:r>
              <a:rPr lang="it-IT" dirty="0">
                <a:latin typeface="Arial"/>
                <a:cs typeface="Arial"/>
              </a:rPr>
              <a:t> to </a:t>
            </a:r>
            <a:r>
              <a:rPr lang="it-IT" dirty="0" err="1">
                <a:latin typeface="Arial"/>
                <a:cs typeface="Arial"/>
              </a:rPr>
              <a:t>your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group</a:t>
            </a:r>
            <a:r>
              <a:rPr lang="it-IT" dirty="0">
                <a:latin typeface="Arial"/>
                <a:cs typeface="Arial"/>
              </a:rPr>
              <a:t> and </a:t>
            </a:r>
            <a:r>
              <a:rPr lang="it-IT" dirty="0" err="1">
                <a:latin typeface="Arial"/>
                <a:cs typeface="Arial"/>
              </a:rPr>
              <a:t>any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concerns</a:t>
            </a:r>
            <a:r>
              <a:rPr lang="it-IT" dirty="0">
                <a:latin typeface="Arial"/>
                <a:cs typeface="Arial"/>
              </a:rPr>
              <a:t> or </a:t>
            </a:r>
            <a:r>
              <a:rPr lang="it-IT" dirty="0" err="1">
                <a:latin typeface="Arial"/>
                <a:cs typeface="Arial"/>
              </a:rPr>
              <a:t>missing</a:t>
            </a:r>
            <a:r>
              <a:rPr lang="it-IT" dirty="0">
                <a:latin typeface="Arial"/>
                <a:cs typeface="Arial"/>
              </a:rPr>
              <a:t> information and </a:t>
            </a:r>
            <a:r>
              <a:rPr lang="it-IT" dirty="0" err="1">
                <a:latin typeface="Arial"/>
                <a:cs typeface="Arial"/>
              </a:rPr>
              <a:t>present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it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at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our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June</a:t>
            </a:r>
            <a:r>
              <a:rPr lang="it-IT" dirty="0">
                <a:latin typeface="Arial"/>
                <a:cs typeface="Arial"/>
              </a:rPr>
              <a:t> 15 meeting;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 err="1">
                <a:latin typeface="Arial"/>
                <a:cs typeface="Arial"/>
              </a:rPr>
              <a:t>Document</a:t>
            </a:r>
            <a:r>
              <a:rPr lang="it-IT" dirty="0">
                <a:latin typeface="Arial"/>
                <a:cs typeface="Arial"/>
              </a:rPr>
              <a:t> the </a:t>
            </a:r>
            <a:r>
              <a:rPr lang="it-IT" dirty="0" err="1">
                <a:latin typeface="Arial"/>
                <a:cs typeface="Arial"/>
              </a:rPr>
              <a:t>current</a:t>
            </a:r>
            <a:r>
              <a:rPr lang="it-IT" dirty="0">
                <a:latin typeface="Arial"/>
                <a:cs typeface="Arial"/>
              </a:rPr>
              <a:t> status of </a:t>
            </a:r>
            <a:r>
              <a:rPr lang="it-IT" dirty="0" err="1">
                <a:latin typeface="Arial"/>
                <a:cs typeface="Arial"/>
              </a:rPr>
              <a:t>your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working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group</a:t>
            </a:r>
            <a:r>
              <a:rPr lang="it-IT" dirty="0">
                <a:latin typeface="Arial"/>
                <a:cs typeface="Arial"/>
              </a:rPr>
              <a:t>, e.g. </a:t>
            </a:r>
            <a:r>
              <a:rPr lang="it-IT" dirty="0" err="1">
                <a:latin typeface="Arial"/>
                <a:cs typeface="Arial"/>
              </a:rPr>
              <a:t>based</a:t>
            </a:r>
            <a:r>
              <a:rPr lang="it-IT" dirty="0">
                <a:latin typeface="Arial"/>
                <a:cs typeface="Arial"/>
              </a:rPr>
              <a:t> on the Pavia meeting </a:t>
            </a:r>
            <a:r>
              <a:rPr lang="it-IT" dirty="0" err="1">
                <a:latin typeface="Arial"/>
                <a:cs typeface="Arial"/>
              </a:rPr>
              <a:t>summaries</a:t>
            </a:r>
            <a:r>
              <a:rPr lang="it-IT" dirty="0">
                <a:latin typeface="Arial"/>
                <a:cs typeface="Arial"/>
              </a:rPr>
              <a:t> in the DWG </a:t>
            </a:r>
            <a:r>
              <a:rPr lang="it-IT" dirty="0" err="1">
                <a:latin typeface="Arial"/>
                <a:cs typeface="Arial"/>
              </a:rPr>
              <a:t>Wiki</a:t>
            </a:r>
            <a:r>
              <a:rPr lang="it-IT" dirty="0">
                <a:latin typeface="Arial"/>
                <a:cs typeface="Arial"/>
              </a:rPr>
              <a:t> by </a:t>
            </a:r>
            <a:r>
              <a:rPr lang="it-IT" dirty="0" err="1">
                <a:latin typeface="Arial"/>
                <a:cs typeface="Arial"/>
              </a:rPr>
              <a:t>June</a:t>
            </a:r>
            <a:r>
              <a:rPr lang="it-IT" dirty="0">
                <a:latin typeface="Arial"/>
                <a:cs typeface="Arial"/>
              </a:rPr>
              <a:t> 15;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Start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thinking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about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the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outline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for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your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YR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section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present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a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scheme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at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our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Arial"/>
                <a:cs typeface="Arial"/>
              </a:rPr>
              <a:t>June</a:t>
            </a:r>
            <a:r>
              <a:rPr lang="it-IT" dirty="0">
                <a:solidFill>
                  <a:srgbClr val="FF0000"/>
                </a:solidFill>
                <a:latin typeface="Arial"/>
                <a:cs typeface="Arial"/>
              </a:rPr>
              <a:t> 15 meeting;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>
                <a:latin typeface="Arial"/>
                <a:cs typeface="Arial"/>
              </a:rPr>
              <a:t>List </a:t>
            </a:r>
            <a:r>
              <a:rPr lang="it-IT" dirty="0" err="1">
                <a:latin typeface="Arial"/>
                <a:cs typeface="Arial"/>
              </a:rPr>
              <a:t>all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suitable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technologies</a:t>
            </a:r>
            <a:r>
              <a:rPr lang="it-IT" dirty="0">
                <a:latin typeface="Arial"/>
                <a:cs typeface="Arial"/>
              </a:rPr>
              <a:t> for </a:t>
            </a:r>
            <a:r>
              <a:rPr lang="it-IT" dirty="0" err="1">
                <a:latin typeface="Arial"/>
                <a:cs typeface="Arial"/>
              </a:rPr>
              <a:t>all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applicable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regions</a:t>
            </a:r>
            <a:r>
              <a:rPr lang="it-IT" dirty="0">
                <a:latin typeface="Arial"/>
                <a:cs typeface="Arial"/>
              </a:rPr>
              <a:t> of the detector in the DWG </a:t>
            </a:r>
            <a:r>
              <a:rPr lang="it-IT" dirty="0" err="1">
                <a:latin typeface="Arial"/>
                <a:cs typeface="Arial"/>
              </a:rPr>
              <a:t>Wiki</a:t>
            </a:r>
            <a:r>
              <a:rPr lang="it-IT" dirty="0">
                <a:latin typeface="Arial"/>
                <a:cs typeface="Arial"/>
              </a:rPr>
              <a:t> by </a:t>
            </a:r>
            <a:r>
              <a:rPr lang="it-IT" dirty="0" err="1">
                <a:latin typeface="Arial"/>
                <a:cs typeface="Arial"/>
              </a:rPr>
              <a:t>June</a:t>
            </a:r>
            <a:r>
              <a:rPr lang="it-IT" dirty="0">
                <a:latin typeface="Arial"/>
                <a:cs typeface="Arial"/>
              </a:rPr>
              <a:t> 15. </a:t>
            </a:r>
          </a:p>
        </p:txBody>
      </p:sp>
    </p:spTree>
    <p:extLst>
      <p:ext uri="{BB962C8B-B14F-4D97-AF65-F5344CB8AC3E}">
        <p14:creationId xmlns:p14="http://schemas.microsoft.com/office/powerpoint/2010/main" val="392821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Intro / Tracking WG meeting 4.6.2020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3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" y="12425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>
                <a:latin typeface="Arial"/>
                <a:cs typeface="Arial"/>
              </a:rPr>
              <a:t>Discussion</a:t>
            </a:r>
            <a:r>
              <a:rPr lang="it-IT" sz="2400" dirty="0">
                <a:latin typeface="Arial"/>
                <a:cs typeface="Arial"/>
              </a:rPr>
              <a:t> with DGW </a:t>
            </a:r>
            <a:r>
              <a:rPr lang="it-IT" sz="2400" dirty="0" err="1">
                <a:latin typeface="Arial"/>
                <a:cs typeface="Arial"/>
              </a:rPr>
              <a:t>conveners</a:t>
            </a:r>
            <a:r>
              <a:rPr lang="it-IT" sz="2400" dirty="0">
                <a:latin typeface="Arial"/>
                <a:cs typeface="Arial"/>
              </a:rPr>
              <a:t> on </a:t>
            </a:r>
            <a:r>
              <a:rPr lang="it-IT" sz="2400" dirty="0" err="1">
                <a:latin typeface="Arial"/>
                <a:cs typeface="Arial"/>
              </a:rPr>
              <a:t>June</a:t>
            </a:r>
            <a:r>
              <a:rPr lang="it-IT" sz="2400" dirty="0">
                <a:latin typeface="Arial"/>
                <a:cs typeface="Arial"/>
              </a:rPr>
              <a:t> 1st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8" y="780748"/>
            <a:ext cx="8390627" cy="399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 err="1">
                <a:latin typeface="Arial"/>
                <a:cs typeface="Arial"/>
              </a:rPr>
              <a:t>Requests</a:t>
            </a:r>
            <a:r>
              <a:rPr lang="it-IT" dirty="0">
                <a:latin typeface="Arial"/>
                <a:cs typeface="Arial"/>
              </a:rPr>
              <a:t> to the DWG </a:t>
            </a:r>
            <a:r>
              <a:rPr lang="it-IT" dirty="0" err="1">
                <a:latin typeface="Arial"/>
                <a:cs typeface="Arial"/>
              </a:rPr>
              <a:t>Subgroups</a:t>
            </a:r>
            <a:r>
              <a:rPr lang="it-IT" dirty="0">
                <a:latin typeface="Arial"/>
                <a:cs typeface="Arial"/>
              </a:rPr>
              <a:t> (short </a:t>
            </a:r>
            <a:r>
              <a:rPr lang="it-IT" dirty="0" err="1">
                <a:latin typeface="Arial"/>
                <a:cs typeface="Arial"/>
              </a:rPr>
              <a:t>term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activity</a:t>
            </a:r>
            <a:r>
              <a:rPr lang="it-IT" dirty="0">
                <a:latin typeface="Arial"/>
                <a:cs typeface="Arial"/>
              </a:rPr>
              <a:t> for </a:t>
            </a:r>
            <a:r>
              <a:rPr lang="it-IT" dirty="0" err="1">
                <a:latin typeface="Arial"/>
                <a:cs typeface="Arial"/>
              </a:rPr>
              <a:t>June</a:t>
            </a:r>
            <a:r>
              <a:rPr lang="it-IT" dirty="0">
                <a:latin typeface="Arial"/>
                <a:cs typeface="Arial"/>
              </a:rPr>
              <a:t> 15 meeting)</a:t>
            </a:r>
          </a:p>
          <a:p>
            <a:pPr marL="342900" indent="-342900">
              <a:buFont typeface="+mj-lt"/>
              <a:buAutoNum type="arabicPeriod"/>
            </a:pPr>
            <a:endParaRPr lang="it-IT" dirty="0">
              <a:latin typeface="Arial"/>
              <a:cs typeface="Arial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Suggestions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to the DWG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Subgroups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towards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the 3rd EIC YR Workshop (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longer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term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it-IT" b="1" dirty="0" err="1">
                <a:solidFill>
                  <a:srgbClr val="0000FF"/>
                </a:solidFill>
                <a:latin typeface="Arial"/>
                <a:cs typeface="Arial"/>
              </a:rPr>
              <a:t>activity</a:t>
            </a:r>
            <a:r>
              <a:rPr lang="it-IT" b="1" dirty="0">
                <a:solidFill>
                  <a:srgbClr val="0000FF"/>
                </a:solidFill>
                <a:latin typeface="Arial"/>
                <a:cs typeface="Arial"/>
              </a:rPr>
              <a:t>) </a:t>
            </a:r>
            <a:endParaRPr lang="it-IT" dirty="0">
              <a:solidFill>
                <a:srgbClr val="0000FF"/>
              </a:solidFill>
              <a:latin typeface="Arial"/>
              <a:cs typeface="Arial"/>
            </a:endParaRPr>
          </a:p>
          <a:p>
            <a:endParaRPr lang="it-IT" b="1" dirty="0">
              <a:latin typeface="Arial"/>
              <a:cs typeface="Arial"/>
            </a:endParaRPr>
          </a:p>
          <a:p>
            <a:r>
              <a:rPr lang="it-IT" b="1" dirty="0">
                <a:latin typeface="Arial"/>
                <a:cs typeface="Arial"/>
              </a:rPr>
              <a:t>						</a:t>
            </a:r>
            <a:r>
              <a:rPr lang="it-IT" b="1" dirty="0" err="1">
                <a:latin typeface="Arial"/>
                <a:cs typeface="Arial"/>
              </a:rPr>
              <a:t>Tracking</a:t>
            </a:r>
            <a:r>
              <a:rPr lang="it-IT" b="1" dirty="0">
                <a:latin typeface="Arial"/>
                <a:cs typeface="Arial"/>
              </a:rPr>
              <a:t> WG </a:t>
            </a:r>
            <a:endParaRPr lang="it-IT" dirty="0">
              <a:latin typeface="Arial"/>
              <a:cs typeface="Arial"/>
            </a:endParaRP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>
                <a:latin typeface="Arial"/>
                <a:cs typeface="Arial"/>
              </a:rPr>
              <a:t>Continue </a:t>
            </a:r>
            <a:r>
              <a:rPr lang="it-IT" dirty="0" err="1">
                <a:latin typeface="Arial"/>
                <a:cs typeface="Arial"/>
              </a:rPr>
              <a:t>evaluation</a:t>
            </a:r>
            <a:r>
              <a:rPr lang="it-IT" dirty="0">
                <a:latin typeface="Arial"/>
                <a:cs typeface="Arial"/>
              </a:rPr>
              <a:t> and performance </a:t>
            </a:r>
            <a:r>
              <a:rPr lang="it-IT" dirty="0" err="1">
                <a:latin typeface="Arial"/>
                <a:cs typeface="Arial"/>
              </a:rPr>
              <a:t>studies</a:t>
            </a:r>
            <a:r>
              <a:rPr lang="it-IT" dirty="0">
                <a:latin typeface="Arial"/>
                <a:cs typeface="Arial"/>
              </a:rPr>
              <a:t> of </a:t>
            </a:r>
            <a:r>
              <a:rPr lang="it-IT" dirty="0" err="1">
                <a:latin typeface="Arial"/>
                <a:cs typeface="Arial"/>
              </a:rPr>
              <a:t>different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technologies</a:t>
            </a:r>
            <a:r>
              <a:rPr lang="it-IT" dirty="0">
                <a:latin typeface="Arial"/>
                <a:cs typeface="Arial"/>
              </a:rPr>
              <a:t>.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 err="1">
                <a:latin typeface="Arial"/>
                <a:cs typeface="Arial"/>
              </a:rPr>
              <a:t>Evaluate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material</a:t>
            </a:r>
            <a:r>
              <a:rPr lang="it-IT" dirty="0">
                <a:latin typeface="Arial"/>
                <a:cs typeface="Arial"/>
              </a:rPr>
              <a:t> budget.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 err="1">
                <a:latin typeface="Arial"/>
                <a:cs typeface="Arial"/>
              </a:rPr>
              <a:t>Implement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realistic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material</a:t>
            </a:r>
            <a:r>
              <a:rPr lang="it-IT" dirty="0">
                <a:latin typeface="Arial"/>
                <a:cs typeface="Arial"/>
              </a:rPr>
              <a:t> for the </a:t>
            </a:r>
            <a:r>
              <a:rPr lang="it-IT" dirty="0" err="1">
                <a:latin typeface="Arial"/>
                <a:cs typeface="Arial"/>
              </a:rPr>
              <a:t>services</a:t>
            </a:r>
            <a:r>
              <a:rPr lang="it-IT" dirty="0">
                <a:latin typeface="Arial"/>
                <a:cs typeface="Arial"/>
              </a:rPr>
              <a:t> for </a:t>
            </a:r>
            <a:r>
              <a:rPr lang="it-IT" dirty="0" err="1">
                <a:latin typeface="Arial"/>
                <a:cs typeface="Arial"/>
              </a:rPr>
              <a:t>all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tracking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technologies</a:t>
            </a:r>
            <a:r>
              <a:rPr lang="it-IT" dirty="0">
                <a:latin typeface="Arial"/>
                <a:cs typeface="Arial"/>
              </a:rPr>
              <a:t>.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r>
              <a:rPr lang="it-IT" dirty="0" err="1">
                <a:latin typeface="Arial"/>
                <a:cs typeface="Arial"/>
              </a:rPr>
              <a:t>Determine</a:t>
            </a:r>
            <a:r>
              <a:rPr lang="it-IT" dirty="0">
                <a:latin typeface="Arial"/>
                <a:cs typeface="Arial"/>
              </a:rPr>
              <a:t>, </a:t>
            </a:r>
            <a:r>
              <a:rPr lang="it-IT" dirty="0" err="1">
                <a:latin typeface="Arial"/>
                <a:cs typeface="Arial"/>
              </a:rPr>
              <a:t>as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much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as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possible</a:t>
            </a:r>
            <a:r>
              <a:rPr lang="it-IT" dirty="0">
                <a:latin typeface="Arial"/>
                <a:cs typeface="Arial"/>
              </a:rPr>
              <a:t>, the </a:t>
            </a:r>
            <a:r>
              <a:rPr lang="it-IT" dirty="0" err="1">
                <a:latin typeface="Arial"/>
                <a:cs typeface="Arial"/>
              </a:rPr>
              <a:t>power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generated</a:t>
            </a:r>
            <a:r>
              <a:rPr lang="it-IT" dirty="0">
                <a:latin typeface="Arial"/>
                <a:cs typeface="Arial"/>
              </a:rPr>
              <a:t> by the </a:t>
            </a:r>
            <a:r>
              <a:rPr lang="it-IT" dirty="0" err="1">
                <a:latin typeface="Arial"/>
                <a:cs typeface="Arial"/>
              </a:rPr>
              <a:t>readout</a:t>
            </a:r>
            <a:r>
              <a:rPr lang="it-IT" dirty="0">
                <a:latin typeface="Arial"/>
                <a:cs typeface="Arial"/>
              </a:rPr>
              <a:t> for </a:t>
            </a:r>
            <a:r>
              <a:rPr lang="it-IT" dirty="0" err="1">
                <a:latin typeface="Arial"/>
                <a:cs typeface="Arial"/>
              </a:rPr>
              <a:t>all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tracking</a:t>
            </a:r>
            <a:r>
              <a:rPr lang="it-IT" dirty="0">
                <a:latin typeface="Arial"/>
                <a:cs typeface="Arial"/>
              </a:rPr>
              <a:t> </a:t>
            </a:r>
            <a:r>
              <a:rPr lang="it-IT" dirty="0" err="1">
                <a:latin typeface="Arial"/>
                <a:cs typeface="Arial"/>
              </a:rPr>
              <a:t>technologies</a:t>
            </a:r>
            <a:r>
              <a:rPr lang="it-IT" dirty="0">
                <a:latin typeface="Arial"/>
                <a:cs typeface="Arial"/>
              </a:rPr>
              <a:t>. </a:t>
            </a:r>
          </a:p>
          <a:p>
            <a:pPr marL="285750" indent="-285750">
              <a:spcBef>
                <a:spcPts val="900"/>
              </a:spcBef>
              <a:buFont typeface="Arial"/>
              <a:buChar char="•"/>
            </a:pPr>
            <a:endParaRPr lang="it-IT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454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Intro / Tracking WG meeting 4.6.2020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4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" y="12425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Arial"/>
                <a:cs typeface="Arial"/>
              </a:rPr>
              <a:t>First </a:t>
            </a:r>
            <a:r>
              <a:rPr lang="it-IT" sz="2400" dirty="0" err="1">
                <a:latin typeface="Arial"/>
                <a:cs typeface="Arial"/>
              </a:rPr>
              <a:t>outline</a:t>
            </a:r>
            <a:r>
              <a:rPr lang="it-IT" sz="2400" dirty="0">
                <a:latin typeface="Arial"/>
                <a:cs typeface="Arial"/>
              </a:rPr>
              <a:t> of </a:t>
            </a:r>
            <a:r>
              <a:rPr lang="it-IT" sz="2400" dirty="0" err="1">
                <a:latin typeface="Arial"/>
                <a:cs typeface="Arial"/>
              </a:rPr>
              <a:t>tracking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contribution</a:t>
            </a:r>
            <a:r>
              <a:rPr lang="it-IT" sz="2400" dirty="0">
                <a:latin typeface="Arial"/>
                <a:cs typeface="Arial"/>
              </a:rPr>
              <a:t> to YR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8" y="653740"/>
            <a:ext cx="8390627" cy="441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I: 	Executive </a:t>
            </a:r>
            <a:r>
              <a:rPr lang="it-IT" dirty="0" err="1">
                <a:latin typeface="Arial"/>
                <a:cs typeface="Arial"/>
              </a:rPr>
              <a:t>Summary</a:t>
            </a:r>
            <a:endParaRPr lang="it-IT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II: 	</a:t>
            </a:r>
            <a:r>
              <a:rPr lang="it-IT" dirty="0" err="1">
                <a:latin typeface="Arial"/>
                <a:cs typeface="Arial"/>
              </a:rPr>
              <a:t>Physics</a:t>
            </a:r>
            <a:endParaRPr lang="it-IT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III: 	Detectors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Introduction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Challenges</a:t>
            </a:r>
            <a:r>
              <a:rPr lang="it-IT" sz="1400" dirty="0">
                <a:latin typeface="Arial"/>
                <a:cs typeface="Arial"/>
              </a:rPr>
              <a:t> and Performance </a:t>
            </a:r>
            <a:r>
              <a:rPr lang="it-IT" sz="1400" dirty="0" err="1">
                <a:latin typeface="Arial"/>
                <a:cs typeface="Arial"/>
              </a:rPr>
              <a:t>Requirements</a:t>
            </a:r>
            <a:r>
              <a:rPr lang="it-IT" sz="1400" dirty="0">
                <a:latin typeface="Arial"/>
                <a:cs typeface="Arial"/>
              </a:rPr>
              <a:t> 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Aspects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3.1	</a:t>
            </a:r>
            <a:r>
              <a:rPr lang="it-IT" sz="1400" dirty="0" err="1">
                <a:latin typeface="Arial"/>
                <a:cs typeface="Arial"/>
              </a:rPr>
              <a:t>Magnet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solidFill>
                  <a:srgbClr val="0000FF"/>
                </a:solidFill>
                <a:latin typeface="Arial"/>
                <a:cs typeface="Arial"/>
              </a:rPr>
              <a:t>3.2	</a:t>
            </a:r>
            <a:r>
              <a:rPr lang="it-IT" sz="1400" dirty="0" err="1">
                <a:solidFill>
                  <a:srgbClr val="0000FF"/>
                </a:solidFill>
                <a:latin typeface="Arial"/>
                <a:cs typeface="Arial"/>
              </a:rPr>
              <a:t>Tracking</a:t>
            </a:r>
            <a:endParaRPr lang="it-IT" sz="1400" dirty="0">
              <a:solidFill>
                <a:srgbClr val="0000FF"/>
              </a:solidFill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...</a:t>
            </a: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3.9	Software, Data Analysis and Data </a:t>
            </a:r>
            <a:r>
              <a:rPr lang="it-IT" sz="1400" dirty="0" err="1">
                <a:latin typeface="Arial"/>
                <a:cs typeface="Arial"/>
              </a:rPr>
              <a:t>Preservation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The Case for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Two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Detectors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Integrated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EIC Detector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Concepts</a:t>
            </a:r>
            <a:endParaRPr lang="it-IT" sz="1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Area of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Targeted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R&amp;D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References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Appendices</a:t>
            </a:r>
            <a:endParaRPr lang="it-IT" sz="1400" dirty="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200"/>
              </a:spcBef>
            </a:pPr>
            <a:r>
              <a:rPr lang="it-IT" sz="1600" dirty="0">
                <a:latin typeface="Arial"/>
                <a:cs typeface="Arial"/>
              </a:rPr>
              <a:t>Volume IV: 	Accelerator </a:t>
            </a:r>
            <a:r>
              <a:rPr lang="it-IT" sz="1600" dirty="0" err="1">
                <a:latin typeface="Arial"/>
                <a:cs typeface="Arial"/>
              </a:rPr>
              <a:t>Physics</a:t>
            </a:r>
            <a:r>
              <a:rPr lang="it-IT" sz="1600" dirty="0">
                <a:latin typeface="Arial"/>
                <a:cs typeface="Arial"/>
              </a:rPr>
              <a:t> </a:t>
            </a:r>
            <a:r>
              <a:rPr lang="it-IT" sz="1600" dirty="0" err="1">
                <a:latin typeface="Arial"/>
                <a:cs typeface="Arial"/>
              </a:rPr>
              <a:t>Experiments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2" name="CasellaDiTesto 1"/>
          <p:cNvSpPr txBox="1"/>
          <p:nvPr/>
        </p:nvSpPr>
        <p:spPr>
          <a:xfrm rot="20621662">
            <a:off x="6263055" y="933350"/>
            <a:ext cx="26402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T.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Ullrich</a:t>
            </a:r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 &amp;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.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Ent</a:t>
            </a:r>
            <a:endParaRPr lang="it-IT" sz="1600" i="1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for the EICUG SC</a:t>
            </a:r>
          </a:p>
          <a:p>
            <a:pPr algn="ctr"/>
            <a:endParaRPr lang="it-IT" sz="1600" i="1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EICUG meeting 23.1.2020</a:t>
            </a:r>
          </a:p>
        </p:txBody>
      </p:sp>
      <p:sp>
        <p:nvSpPr>
          <p:cNvPr id="4" name="Callout 2 3"/>
          <p:cNvSpPr/>
          <p:nvPr/>
        </p:nvSpPr>
        <p:spPr>
          <a:xfrm rot="10800000">
            <a:off x="1223246" y="2689273"/>
            <a:ext cx="2063644" cy="242781"/>
          </a:xfrm>
          <a:prstGeom prst="borderCallout2">
            <a:avLst>
              <a:gd name="adj1" fmla="val 18750"/>
              <a:gd name="adj2" fmla="val -1546"/>
              <a:gd name="adj3" fmla="val 18750"/>
              <a:gd name="adj4" fmla="val -16667"/>
              <a:gd name="adj5" fmla="val 112500"/>
              <a:gd name="adj6" fmla="val -46667"/>
            </a:avLst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4117288" y="2337959"/>
            <a:ext cx="2129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 err="1">
                <a:solidFill>
                  <a:srgbClr val="0000FF"/>
                </a:solidFill>
                <a:latin typeface="Arial"/>
                <a:cs typeface="Arial"/>
              </a:rPr>
              <a:t>Expected</a:t>
            </a:r>
            <a:r>
              <a:rPr lang="it-IT" sz="1400" i="1" dirty="0">
                <a:solidFill>
                  <a:srgbClr val="0000FF"/>
                </a:solidFill>
                <a:latin typeface="Arial"/>
                <a:cs typeface="Arial"/>
              </a:rPr>
              <a:t> ~10-15 </a:t>
            </a:r>
            <a:r>
              <a:rPr lang="it-IT" sz="1400" i="1" dirty="0" err="1">
                <a:solidFill>
                  <a:srgbClr val="0000FF"/>
                </a:solidFill>
                <a:latin typeface="Arial"/>
                <a:cs typeface="Arial"/>
              </a:rPr>
              <a:t>pages</a:t>
            </a:r>
            <a:endParaRPr lang="it-IT" sz="1400" i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853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Intro / Tracking WG meeting 4.6.2020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5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" y="-164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Arial"/>
                <a:cs typeface="Arial"/>
              </a:rPr>
              <a:t>First </a:t>
            </a:r>
            <a:r>
              <a:rPr lang="it-IT" sz="2400" dirty="0" err="1">
                <a:latin typeface="Arial"/>
                <a:cs typeface="Arial"/>
              </a:rPr>
              <a:t>outline</a:t>
            </a:r>
            <a:r>
              <a:rPr lang="it-IT" sz="2400" dirty="0">
                <a:latin typeface="Arial"/>
                <a:cs typeface="Arial"/>
              </a:rPr>
              <a:t> of </a:t>
            </a:r>
            <a:r>
              <a:rPr lang="it-IT" sz="2400" dirty="0" err="1">
                <a:latin typeface="Arial"/>
                <a:cs typeface="Arial"/>
              </a:rPr>
              <a:t>tracking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contribution</a:t>
            </a:r>
            <a:r>
              <a:rPr lang="it-IT" sz="2400" dirty="0">
                <a:latin typeface="Arial"/>
                <a:cs typeface="Arial"/>
              </a:rPr>
              <a:t> to YR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200" y="442462"/>
            <a:ext cx="8390627" cy="4922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Central Tracking</a:t>
            </a:r>
          </a:p>
          <a:p>
            <a:pPr marL="800100" lvl="1" indent="-342900">
              <a:lnSpc>
                <a:spcPct val="110000"/>
              </a:lnSpc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Introduction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Main requirements and acceptance coverage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2.1	Barrel Tracking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2.2	End Cap Tracking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Technology survey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3.1	</a:t>
            </a:r>
            <a:r>
              <a:rPr lang="it-IT" sz="1200" dirty="0" err="1">
                <a:latin typeface="Arial"/>
                <a:cs typeface="Arial"/>
              </a:rPr>
              <a:t>Silicon</a:t>
            </a:r>
            <a:r>
              <a:rPr lang="it-IT" sz="1200" dirty="0">
                <a:latin typeface="Arial"/>
                <a:cs typeface="Arial"/>
              </a:rPr>
              <a:t> Detectors 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3.2	</a:t>
            </a:r>
            <a:r>
              <a:rPr lang="it-IT" sz="1200" dirty="0" err="1">
                <a:latin typeface="Arial"/>
                <a:cs typeface="Arial"/>
              </a:rPr>
              <a:t>Gaseous</a:t>
            </a:r>
            <a:r>
              <a:rPr lang="it-IT" sz="1200" dirty="0">
                <a:latin typeface="Arial"/>
                <a:cs typeface="Arial"/>
              </a:rPr>
              <a:t> Detectors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3.3	Compared issues (cost, power, material budget etc)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Concepts</a:t>
            </a:r>
            <a:r>
              <a:rPr lang="it-IT" sz="1400" dirty="0">
                <a:latin typeface="Arial"/>
                <a:cs typeface="Arial"/>
              </a:rPr>
              <a:t> and performance </a:t>
            </a:r>
            <a:r>
              <a:rPr lang="it-IT" sz="1400" dirty="0" err="1">
                <a:latin typeface="Arial"/>
                <a:cs typeface="Arial"/>
              </a:rPr>
              <a:t>studies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4.1  All-Silicon Tracking System (Barrel + End Caps)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4.2  Hybrid Tracking System</a:t>
            </a:r>
          </a:p>
          <a:p>
            <a:pPr lvl="2">
              <a:lnSpc>
                <a:spcPct val="120000"/>
              </a:lnSpc>
            </a:pPr>
            <a:r>
              <a:rPr lang="it-IT" sz="1400" dirty="0">
                <a:latin typeface="Arial"/>
                <a:cs typeface="Arial"/>
              </a:rPr>
              <a:t>	</a:t>
            </a:r>
            <a:r>
              <a:rPr lang="it-IT" sz="1100" dirty="0">
                <a:latin typeface="Arial"/>
                <a:cs typeface="Arial"/>
              </a:rPr>
              <a:t>4.2.1 Barrel: Silicon Vertex + TPC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	4.2.2 Barrel: Silicon Vertex + Drift Chambers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	4.2.3 Barrel: Silicon Vertex + Cylindrical MPGDs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           	4.2.4 Hadron &amp; Electron End Cap: MPGDs, sTGCs etc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4.3  </a:t>
            </a:r>
            <a:r>
              <a:rPr lang="it-IT" sz="1200" dirty="0">
                <a:latin typeface="Arial"/>
                <a:cs typeface="Arial"/>
              </a:rPr>
              <a:t>Fast Tracking layers &amp; Additional Tracking and PID detectors</a:t>
            </a:r>
            <a:endParaRPr lang="it-IT" sz="1100" dirty="0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r>
              <a:rPr lang="en-US" sz="1100" dirty="0">
                <a:latin typeface="Arial"/>
                <a:cs typeface="Arial"/>
              </a:rPr>
              <a:t>	4.3.1 Fast signal and high resolution MPGDs: for DIRC in the barrel region</a:t>
            </a:r>
          </a:p>
          <a:p>
            <a:pPr lvl="2">
              <a:lnSpc>
                <a:spcPct val="120000"/>
              </a:lnSpc>
            </a:pPr>
            <a:r>
              <a:rPr lang="en-US" sz="1100" dirty="0">
                <a:latin typeface="Arial"/>
                <a:cs typeface="Arial"/>
              </a:rPr>
              <a:t>	4.3.2 GEM-TRD for Electron End Cap or behind RICH in Hadron End Cap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Integration issues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References</a:t>
            </a:r>
            <a:r>
              <a:rPr lang="it-IT" sz="14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4886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5707</TotalTime>
  <Words>522</Words>
  <Application>Microsoft Office PowerPoint</Application>
  <PresentationFormat>Custom</PresentationFormat>
  <Paragraphs>80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Tema di Office</vt:lpstr>
      <vt:lpstr>1_Tema di Office</vt:lpstr>
      <vt:lpstr>Tracking WG meeting Planning the next steps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Riunione EIC-NET Bari</dc:title>
  <dc:creator>Domenico Elia</dc:creator>
  <cp:lastModifiedBy>Kondo Gnanvo</cp:lastModifiedBy>
  <cp:revision>459</cp:revision>
  <dcterms:created xsi:type="dcterms:W3CDTF">2018-06-28T15:19:11Z</dcterms:created>
  <dcterms:modified xsi:type="dcterms:W3CDTF">2020-06-04T15:47:42Z</dcterms:modified>
</cp:coreProperties>
</file>