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150" y="10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D73C7B-E216-4EAF-AE8C-4DC60CB62F6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B0FD4C-895C-49F4-BAC9-6DD3F2A42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177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EF1B9-1D8A-4BC9-9C7F-BC2670483425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2020_06_16_LG Tracking Silicon Power Dissipation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74695-F823-4FAE-A9D3-5D628B802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094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D98E-A75B-43D3-A0F6-CC64F04A2E5D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2020_06_16_LG Tracking Silicon Power Dissipation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74695-F823-4FAE-A9D3-5D628B802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42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38D7-BA3A-41B1-AB89-016FF8C8F14D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2020_06_16_LG Tracking Silicon Power Dissipation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74695-F823-4FAE-A9D3-5D628B802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829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8CEA6-D5EC-4C18-A9C9-B7D83CB51CCF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2020_06_16_LG Tracking Silicon Power Dissipation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74695-F823-4FAE-A9D3-5D628B802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968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DFFD9-AA8F-47F7-9727-5D314C8D7D9F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2020_06_16_LG Tracking Silicon Power Dissipation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74695-F823-4FAE-A9D3-5D628B802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03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9635F-ED4C-49C7-B3EC-1A5FEBB37EA8}" type="datetime1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2020_06_16_LG Tracking Silicon Power Dissipation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74695-F823-4FAE-A9D3-5D628B802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324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FBD9-8E4E-437D-B373-6A82629E388D}" type="datetime1">
              <a:rPr lang="en-US" smtClean="0"/>
              <a:t>6/16/2020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2020_06_16_LG Tracking Silicon Power Dissipation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74695-F823-4FAE-A9D3-5D628B802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398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4153B-BCAF-438E-8240-EA9A84FE91B1}" type="datetime1">
              <a:rPr lang="en-US" smtClean="0"/>
              <a:t>6/16/2020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2020_06_16_LG Tracking Silicon Power Dissipation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74695-F823-4FAE-A9D3-5D628B802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61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FF97B-1830-4096-A341-98A9B3686CF5}" type="datetime1">
              <a:rPr lang="en-US" smtClean="0"/>
              <a:t>6/16/2020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2020_06_16_LG Tracking Silicon Power Dissipation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74695-F823-4FAE-A9D3-5D628B802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406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5B0AE-088C-49FF-874B-BF6673450AF0}" type="datetime1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2020_06_16_LG Tracking Silicon Power Dissipation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74695-F823-4FAE-A9D3-5D628B802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61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8FEB-5D2A-4891-9316-79AF53436ED6}" type="datetime1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2020_06_16_LG Tracking Silicon Power Dissipation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74695-F823-4FAE-A9D3-5D628B802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03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A20C4-3C00-464D-8FA2-82942920C9AE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2020_06_16_LG Tracking Silicon Power Dissipation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74695-F823-4FAE-A9D3-5D628B802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420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40189" y="271893"/>
            <a:ext cx="9662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u="sng" dirty="0" smtClean="0"/>
              <a:t>“Determine, as much as possible, the power generated by the readout for all tracking technologies”</a:t>
            </a:r>
            <a:endParaRPr lang="en-US" i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949301" y="970241"/>
            <a:ext cx="1060285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Presumably this question is driven by a desire to understand the power dissipated within the detector volume. 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For the silicon it makes sense to express this as a function of silicon area. This allows for the scaling of power dissipation for different detector layouts.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For silicon sensors under consideration, the power dissipation for ALPIDE is known, the dissipation for ITS3 like sensors is scaled, and the numbers for MALTA are a private communication from Heinz </a:t>
            </a:r>
            <a:r>
              <a:rPr lang="en-US" dirty="0" err="1" smtClean="0"/>
              <a:t>Pernegger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dissipation in the detector volume has 2 components, the direct power dissipation on the sensors and the power dissipated in the cables that bring the power to the sensors. The ratio is preserved between the options.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RDO boards sit outside of the detector volume and are not part of the power dissipation budget.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For all sensors the power is divided into </a:t>
            </a:r>
            <a:r>
              <a:rPr lang="en-US" dirty="0" smtClean="0"/>
              <a:t>analog </a:t>
            </a:r>
            <a:r>
              <a:rPr lang="en-US" dirty="0" smtClean="0"/>
              <a:t>(</a:t>
            </a:r>
            <a:r>
              <a:rPr lang="en-US" dirty="0" smtClean="0"/>
              <a:t>matrix</a:t>
            </a:r>
            <a:r>
              <a:rPr lang="en-US" dirty="0" smtClean="0"/>
              <a:t>) power and digital (usually periphery) power which will be shown as estimates for all sensors.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 general, the power dissipation for MAPS based detectors is low in comparison to other silicon technologies.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These are estimates (</a:t>
            </a:r>
            <a:r>
              <a:rPr lang="en-US" dirty="0"/>
              <a:t>e</a:t>
            </a:r>
            <a:r>
              <a:rPr lang="en-US" dirty="0" smtClean="0"/>
              <a:t>xcept for ALPIDE) but should be good for power budgeting purposes.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2020_06_16_LG Tracking Silicon Power Dissipation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74695-F823-4FAE-A9D3-5D628B80282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8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95737" y="711976"/>
            <a:ext cx="109169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ITS2 like sensors (ALPIDE):</a:t>
            </a:r>
          </a:p>
          <a:p>
            <a:r>
              <a:rPr lang="en-US" dirty="0" smtClean="0"/>
              <a:t>1 module = 63 cm^2  VDD = 2.1V @ 1.3A, VDA = 1.9V @ 0.3A =&gt; 3.3W so 100 cm^2 = 5.24W dissipated in the sensors and power cables.</a:t>
            </a:r>
          </a:p>
          <a:p>
            <a:endParaRPr lang="en-US" dirty="0"/>
          </a:p>
          <a:p>
            <a:r>
              <a:rPr lang="en-US" dirty="0" smtClean="0"/>
              <a:t>ITS3 like sensors scaled:</a:t>
            </a:r>
          </a:p>
          <a:p>
            <a:r>
              <a:rPr lang="en-US" dirty="0" smtClean="0"/>
              <a:t>0.5 x 0.52W/100 cm^2 = 2.6W/100cm^2</a:t>
            </a:r>
          </a:p>
          <a:p>
            <a:endParaRPr lang="en-US" dirty="0"/>
          </a:p>
          <a:p>
            <a:r>
              <a:rPr lang="en-US" dirty="0" smtClean="0"/>
              <a:t>For MALTA:</a:t>
            </a:r>
          </a:p>
          <a:p>
            <a:r>
              <a:rPr lang="en-US" dirty="0" smtClean="0"/>
              <a:t>Same silicon process (TJ 180 nm) 75 </a:t>
            </a:r>
            <a:r>
              <a:rPr lang="en-US" dirty="0" err="1" smtClean="0"/>
              <a:t>mW</a:t>
            </a:r>
            <a:r>
              <a:rPr lang="en-US" dirty="0" smtClean="0"/>
              <a:t>/cm^2 Analog + 10 </a:t>
            </a:r>
            <a:r>
              <a:rPr lang="en-US" dirty="0" err="1" smtClean="0"/>
              <a:t>mW</a:t>
            </a:r>
            <a:r>
              <a:rPr lang="en-US" dirty="0" smtClean="0"/>
              <a:t>/cm^2 Digital = 85mW/cm^2 for sensor.</a:t>
            </a:r>
          </a:p>
          <a:p>
            <a:r>
              <a:rPr lang="en-US" dirty="0" smtClean="0"/>
              <a:t>Assume power delivery is same so 30% additional power dissipated in cabling =&gt; 110.5 </a:t>
            </a:r>
            <a:r>
              <a:rPr lang="en-US" dirty="0" err="1" smtClean="0"/>
              <a:t>mW</a:t>
            </a:r>
            <a:r>
              <a:rPr lang="en-US" dirty="0" smtClean="0"/>
              <a:t>/cm^2 or 11.05 W/100cm^2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09325" y="293166"/>
            <a:ext cx="1798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Power estimates: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870946"/>
              </p:ext>
            </p:extLst>
          </p:nvPr>
        </p:nvGraphicFramePr>
        <p:xfrm>
          <a:off x="3320363" y="4128296"/>
          <a:ext cx="5418666" cy="202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008392302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3070075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Sensors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Power dissipated</a:t>
                      </a:r>
                      <a:r>
                        <a:rPr lang="en-US" baseline="0" dirty="0" smtClean="0"/>
                        <a:t> / 100 cm^2 in detector volume (W)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766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ALPIDE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5.24</a:t>
                      </a:r>
                      <a:r>
                        <a:rPr lang="en-US" baseline="0" dirty="0" smtClean="0"/>
                        <a:t> W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9244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ITS3 like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2.6 W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435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MALTA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11.05 W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9319568"/>
                  </a:ext>
                </a:extLst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2020_06_16_LG Tracking Silicon Power Dissipation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74695-F823-4FAE-A9D3-5D628B80282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839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</TotalTime>
  <Words>356</Words>
  <Application>Microsoft Office PowerPoint</Application>
  <PresentationFormat>Widescreen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</dc:creator>
  <cp:lastModifiedBy>leo</cp:lastModifiedBy>
  <cp:revision>10</cp:revision>
  <dcterms:created xsi:type="dcterms:W3CDTF">2020-06-16T15:45:27Z</dcterms:created>
  <dcterms:modified xsi:type="dcterms:W3CDTF">2020-06-17T03:55:32Z</dcterms:modified>
</cp:coreProperties>
</file>