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80" d="100"/>
          <a:sy n="80" d="100"/>
        </p:scale>
        <p:origin x="-120" y="-6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2148D-ACA3-804D-B8BB-0B2E8DB5E0FF}" type="datetimeFigureOut">
              <a:rPr lang="it-IT" smtClean="0"/>
              <a:t>30/07/20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66867-8341-6440-BA94-02FB5AF93F37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24978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6E0547-5C5D-584C-B5D3-D0C616FA5D58}" type="datetimeFigureOut">
              <a:rPr lang="it-IT" smtClean="0"/>
              <a:t>30/07/20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14A1C-2C6C-8944-9373-B12EF9FEA95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830037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DFFD-86C2-6C41-A238-3BB101CA7011}" type="datetime1">
              <a:rPr lang="it-IT" smtClean="0"/>
              <a:t>30/07/20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EIC-YR Tracking WG meeting / 30.7.2020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56EE-AFE8-46F0-8E17-6340A08F92AF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122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2C6E-8959-6249-BE29-8A8881E2801A}" type="datetime1">
              <a:rPr lang="it-IT" smtClean="0"/>
              <a:t>30/07/20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EIC-YR Tracking WG meeting / 30.7.2020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56EE-AFE8-46F0-8E17-6340A08F92AF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162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1E8B-F3B9-5646-89C1-7A2A2601EB85}" type="datetime1">
              <a:rPr lang="it-IT" smtClean="0"/>
              <a:t>30/07/20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EIC-YR Tracking WG meeting / 30.7.2020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56EE-AFE8-46F0-8E17-6340A08F92AF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254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9F09-76E4-D94B-ABDF-28722FAA3053}" type="datetime1">
              <a:rPr lang="it-IT" smtClean="0"/>
              <a:t>30/07/20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EIC-YR Tracking WG meeting / 30.7.2020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56EE-AFE8-46F0-8E17-6340A08F92AF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458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E0475-6FDC-DE4B-92FC-6CB0349055D7}" type="datetime1">
              <a:rPr lang="it-IT" smtClean="0"/>
              <a:t>30/07/20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EIC-YR Tracking WG meeting / 30.7.2020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56EE-AFE8-46F0-8E17-6340A08F92AF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747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C12B-D8B6-B74E-8C3F-B1072AC6BB57}" type="datetime1">
              <a:rPr lang="it-IT" smtClean="0"/>
              <a:t>30/07/20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EIC-YR Tracking WG meeting / 30.7.2020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56EE-AFE8-46F0-8E17-6340A08F92AF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43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BCBD-2537-A644-8D77-7AD68F626371}" type="datetime1">
              <a:rPr lang="it-IT" smtClean="0"/>
              <a:t>30/07/20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EIC-YR Tracking WG meeting / 30.7.2020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56EE-AFE8-46F0-8E17-6340A08F92AF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280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A4E1-5D06-1B43-AEA4-CCF943EF0110}" type="datetime1">
              <a:rPr lang="it-IT" smtClean="0"/>
              <a:t>30/07/20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EIC-YR Tracking WG meeting / 30.7.2020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56EE-AFE8-46F0-8E17-6340A08F92AF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312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FE940-BD07-1C4C-9AE2-7BB6341B61F5}" type="datetime1">
              <a:rPr lang="it-IT" smtClean="0"/>
              <a:t>30/07/20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EIC-YR Tracking WG meeting / 30.7.2020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56EE-AFE8-46F0-8E17-6340A08F92AF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3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36A72-E5CF-8647-BE35-18774C91CE2C}" type="datetime1">
              <a:rPr lang="it-IT" smtClean="0"/>
              <a:t>30/07/20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EIC-YR Tracking WG meeting / 30.7.2020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56EE-AFE8-46F0-8E17-6340A08F92AF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08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71A-4A9D-7E47-82D9-6CD5B1E0EC33}" type="datetime1">
              <a:rPr lang="it-IT" smtClean="0"/>
              <a:t>30/07/20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EIC-YR Tracking WG meeting / 30.7.2020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56EE-AFE8-46F0-8E17-6340A08F92AF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99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A812F-1488-7E4B-B099-59C991D93C5A}" type="datetime1">
              <a:rPr lang="it-IT" smtClean="0"/>
              <a:t>30/07/20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EIC-YR Tracking WG meeting / 30.7.2020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156EE-AFE8-46F0-8E17-6340A08F92AF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61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iki.bnl.gov/eicug/index.php/Yellow_Report_Detector_Tracking-VTX" TargetMode="Externa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0131" y="615379"/>
            <a:ext cx="7356852" cy="2369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/>
              <a:t>Tracking WG plans and next steps</a:t>
            </a:r>
          </a:p>
          <a:p>
            <a:pPr algn="ctr"/>
            <a:r>
              <a:rPr lang="en-US" sz="3600" dirty="0" smtClean="0"/>
              <a:t>30.7.2020</a:t>
            </a:r>
          </a:p>
          <a:p>
            <a:pPr algn="ctr"/>
            <a:endParaRPr lang="en-US" sz="4000" b="1" dirty="0"/>
          </a:p>
          <a:p>
            <a:pPr algn="ctr"/>
            <a:r>
              <a:rPr lang="en-US" sz="3200" dirty="0" smtClean="0"/>
              <a:t>D. Elia, K. </a:t>
            </a:r>
            <a:r>
              <a:rPr lang="en-US" sz="3200" dirty="0" err="1" smtClean="0"/>
              <a:t>Gnanvo</a:t>
            </a:r>
            <a:r>
              <a:rPr lang="en-US" sz="3200" dirty="0" smtClean="0"/>
              <a:t>, L. Greiner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967" y="3674737"/>
            <a:ext cx="8840882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</a:rPr>
              <a:t>Outline:</a:t>
            </a:r>
            <a:endParaRPr lang="en-US" sz="2000" dirty="0">
              <a:solidFill>
                <a:srgbClr val="0000FF"/>
              </a:solidFill>
            </a:endParaRPr>
          </a:p>
          <a:p>
            <a:pPr marL="914400" lvl="1" indent="-457200">
              <a:buFont typeface="Arial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further needed/requested simulations</a:t>
            </a:r>
          </a:p>
          <a:p>
            <a:pPr marL="914400" lvl="1" indent="-457200">
              <a:buFont typeface="Arial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requested </a:t>
            </a:r>
            <a:r>
              <a:rPr lang="en-US" sz="3200" dirty="0" err="1" smtClean="0">
                <a:solidFill>
                  <a:srgbClr val="FF0000"/>
                </a:solidFill>
              </a:rPr>
              <a:t>parametrizations</a:t>
            </a:r>
            <a:r>
              <a:rPr lang="en-US" sz="3200" dirty="0" smtClean="0">
                <a:solidFill>
                  <a:srgbClr val="FF0000"/>
                </a:solidFill>
              </a:rPr>
              <a:t> for the PWGs</a:t>
            </a:r>
          </a:p>
          <a:p>
            <a:pPr marL="914400" lvl="1" indent="-457200">
              <a:buFont typeface="Arial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documentation: contribution to the wiki pages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EIC-YR Tracking WG meeting / 30.7.2020</a:t>
            </a:r>
            <a:endParaRPr lang="en-US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56EE-AFE8-46F0-8E17-6340A08F92A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506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10990" y="250254"/>
            <a:ext cx="62136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Tracking </a:t>
            </a:r>
            <a:r>
              <a:rPr lang="en-US" sz="2800" b="1" u="sng" dirty="0"/>
              <a:t>r</a:t>
            </a:r>
            <a:r>
              <a:rPr lang="en-US" sz="2800" b="1" u="sng" dirty="0" smtClean="0"/>
              <a:t>equested/needed simulations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0967" y="991862"/>
            <a:ext cx="10905550" cy="21482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For each of the following configurations:</a:t>
            </a:r>
          </a:p>
          <a:p>
            <a:pPr marL="342900" indent="-342900">
              <a:lnSpc>
                <a:spcPct val="140000"/>
              </a:lnSpc>
              <a:buAutoNum type="arabicPeriod"/>
            </a:pPr>
            <a:r>
              <a:rPr lang="en-US" sz="2400" dirty="0" smtClean="0"/>
              <a:t>Updated beam pipe diameter , 1.5 T field, </a:t>
            </a:r>
            <a:r>
              <a:rPr lang="en-US" sz="2400" dirty="0" smtClean="0">
                <a:solidFill>
                  <a:srgbClr val="FF0000"/>
                </a:solidFill>
              </a:rPr>
              <a:t>existing services/support approximation</a:t>
            </a:r>
          </a:p>
          <a:p>
            <a:pPr marL="342900" indent="-342900">
              <a:buFontTx/>
              <a:buAutoNum type="arabicPeriod"/>
            </a:pPr>
            <a:r>
              <a:rPr lang="en-US" sz="2400" dirty="0" smtClean="0"/>
              <a:t>Updated beam pipe diameter , 3 T field, </a:t>
            </a:r>
            <a:r>
              <a:rPr lang="en-US" sz="2400" dirty="0" smtClean="0">
                <a:solidFill>
                  <a:srgbClr val="FF0000"/>
                </a:solidFill>
              </a:rPr>
              <a:t>existing services/support approximation</a:t>
            </a:r>
          </a:p>
          <a:p>
            <a:pPr marL="342900" indent="-342900">
              <a:buFontTx/>
              <a:buAutoNum type="arabicPeriod"/>
            </a:pPr>
            <a:r>
              <a:rPr lang="en-US" sz="2400" dirty="0" smtClean="0"/>
              <a:t>Updated beam pipe diameter , 1.5 T field, </a:t>
            </a:r>
            <a:r>
              <a:rPr lang="en-US" sz="2400" dirty="0" smtClean="0">
                <a:solidFill>
                  <a:srgbClr val="0000FF"/>
                </a:solidFill>
              </a:rPr>
              <a:t>updated services/support approximation</a:t>
            </a:r>
          </a:p>
          <a:p>
            <a:pPr marL="342900" indent="-342900">
              <a:buFontTx/>
              <a:buAutoNum type="arabicPeriod"/>
            </a:pPr>
            <a:r>
              <a:rPr lang="en-US" sz="2400" dirty="0" smtClean="0"/>
              <a:t>Updated beam pipe diameter , 3 T field, </a:t>
            </a:r>
            <a:r>
              <a:rPr lang="en-US" sz="2400" dirty="0" smtClean="0">
                <a:solidFill>
                  <a:srgbClr val="0000FF"/>
                </a:solidFill>
              </a:rPr>
              <a:t>updated services/support approximation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72592" y="3447105"/>
            <a:ext cx="34643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we would like to have:</a:t>
            </a:r>
            <a:endParaRPr lang="en-US" sz="2800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EIC-YR Tracking WG meeting / 30.7.2020</a:t>
            </a:r>
            <a:endParaRPr lang="en-US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56EE-AFE8-46F0-8E17-6340A08F92AF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10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854320"/>
              </p:ext>
            </p:extLst>
          </p:nvPr>
        </p:nvGraphicFramePr>
        <p:xfrm>
          <a:off x="1290092" y="4099323"/>
          <a:ext cx="9806532" cy="2044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8844">
                  <a:extLst>
                    <a:ext uri="{9D8B030D-6E8A-4147-A177-3AD203B41FA5}">
                      <a16:colId xmlns:a16="http://schemas.microsoft.com/office/drawing/2014/main" xmlns="" val="866788158"/>
                    </a:ext>
                  </a:extLst>
                </a:gridCol>
                <a:gridCol w="3268844">
                  <a:extLst>
                    <a:ext uri="{9D8B030D-6E8A-4147-A177-3AD203B41FA5}">
                      <a16:colId xmlns:a16="http://schemas.microsoft.com/office/drawing/2014/main" xmlns="" val="3004879072"/>
                    </a:ext>
                  </a:extLst>
                </a:gridCol>
                <a:gridCol w="3268844">
                  <a:extLst>
                    <a:ext uri="{9D8B030D-6E8A-4147-A177-3AD203B41FA5}">
                      <a16:colId xmlns:a16="http://schemas.microsoft.com/office/drawing/2014/main" xmlns="" val="242353565"/>
                    </a:ext>
                  </a:extLst>
                </a:gridCol>
              </a:tblGrid>
              <a:tr h="459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um pixels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 um pixels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11291478"/>
                  </a:ext>
                </a:extLst>
              </a:tr>
              <a:tr h="792560"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r>
                        <a:rPr lang="en-US" baseline="0" dirty="0" smtClean="0"/>
                        <a:t> 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Pointing/momentum resolution, low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pT</a:t>
                      </a:r>
                      <a:r>
                        <a:rPr lang="en-US" baseline="0" dirty="0" smtClean="0"/>
                        <a:t> cut 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Pointing/momentum resolution, low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pT</a:t>
                      </a:r>
                      <a:r>
                        <a:rPr lang="en-US" baseline="0" dirty="0" smtClean="0"/>
                        <a:t> cut off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99709488"/>
                  </a:ext>
                </a:extLst>
              </a:tr>
              <a:tr h="792560">
                <a:tc>
                  <a:txBody>
                    <a:bodyPr/>
                    <a:lstStyle/>
                    <a:p>
                      <a:r>
                        <a:rPr lang="en-US" dirty="0" smtClean="0"/>
                        <a:t>Si + gas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Pointing/momentum resolution, low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pT</a:t>
                      </a:r>
                      <a:r>
                        <a:rPr lang="en-US" baseline="0" dirty="0" smtClean="0"/>
                        <a:t> cut off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Pointing/momentum resolution, low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pT</a:t>
                      </a:r>
                      <a:r>
                        <a:rPr lang="en-US" baseline="0" dirty="0" smtClean="0"/>
                        <a:t> cut off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08557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9101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10990" y="250254"/>
            <a:ext cx="6467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Requested </a:t>
            </a:r>
            <a:r>
              <a:rPr lang="en-US" sz="2800" b="1" u="sng" dirty="0" err="1" smtClean="0"/>
              <a:t>parametrizations</a:t>
            </a:r>
            <a:r>
              <a:rPr lang="en-US" sz="2800" b="1" u="sng" dirty="0" smtClean="0"/>
              <a:t> for the PWGs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0968" y="991862"/>
            <a:ext cx="10901908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Need to extract the following from the existing studies (</a:t>
            </a:r>
            <a:r>
              <a:rPr lang="en-US" sz="2800" dirty="0" smtClean="0">
                <a:solidFill>
                  <a:srgbClr val="0000FF"/>
                </a:solidFill>
              </a:rPr>
              <a:t>for both the 1.5 and 3 T field options</a:t>
            </a:r>
            <a:r>
              <a:rPr lang="en-US" sz="2800" dirty="0" smtClean="0"/>
              <a:t>): </a:t>
            </a:r>
          </a:p>
          <a:p>
            <a:pPr marL="342000" indent="-342900" algn="just">
              <a:spcBef>
                <a:spcPts val="1200"/>
              </a:spcBef>
              <a:buAutoNum type="arabicPeriod"/>
            </a:pPr>
            <a:r>
              <a:rPr lang="en-US" sz="2400" dirty="0" smtClean="0"/>
              <a:t>fit the </a:t>
            </a:r>
            <a:r>
              <a:rPr lang="en-US" sz="2400" dirty="0" smtClean="0">
                <a:solidFill>
                  <a:srgbClr val="FF0000"/>
                </a:solidFill>
              </a:rPr>
              <a:t>relative momentum resolutions </a:t>
            </a:r>
            <a:r>
              <a:rPr lang="en-US" sz="2400" dirty="0" err="1" smtClean="0">
                <a:solidFill>
                  <a:srgbClr val="FF0000"/>
                </a:solidFill>
              </a:rPr>
              <a:t>vs</a:t>
            </a:r>
            <a:r>
              <a:rPr lang="en-US" sz="2400" dirty="0" smtClean="0">
                <a:solidFill>
                  <a:srgbClr val="FF0000"/>
                </a:solidFill>
              </a:rPr>
              <a:t> momentum and provide the resulting </a:t>
            </a:r>
            <a:r>
              <a:rPr lang="en-US" sz="2400" dirty="0" err="1" smtClean="0">
                <a:solidFill>
                  <a:srgbClr val="FF0000"/>
                </a:solidFill>
              </a:rPr>
              <a:t>parametrizations</a:t>
            </a:r>
            <a:r>
              <a:rPr lang="en-US" sz="2400" dirty="0" smtClean="0"/>
              <a:t> so that PWGs/SWG can include them in EIC-Smear</a:t>
            </a:r>
          </a:p>
          <a:p>
            <a:pPr marL="342000" indent="-342900" algn="just">
              <a:spcBef>
                <a:spcPts val="1200"/>
              </a:spcBef>
              <a:buAutoNum type="arabicPeriod"/>
            </a:pPr>
            <a:r>
              <a:rPr lang="en-US" sz="2400" dirty="0"/>
              <a:t>provide the </a:t>
            </a:r>
            <a:r>
              <a:rPr lang="en-US" sz="2400" dirty="0">
                <a:solidFill>
                  <a:srgbClr val="FF0000"/>
                </a:solidFill>
              </a:rPr>
              <a:t>expected minimum detectable </a:t>
            </a:r>
            <a:r>
              <a:rPr lang="en-US" sz="2400" dirty="0" err="1">
                <a:solidFill>
                  <a:srgbClr val="FF0000"/>
                </a:solidFill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</a:rPr>
              <a:t>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(or p </a:t>
            </a:r>
            <a:r>
              <a:rPr lang="en-US" sz="2400" dirty="0" err="1"/>
              <a:t>vs</a:t>
            </a:r>
            <a:r>
              <a:rPr lang="en-US" sz="2400" dirty="0"/>
              <a:t> eta) so that </a:t>
            </a:r>
            <a:r>
              <a:rPr lang="en-US" sz="2400" dirty="0" smtClean="0"/>
              <a:t>PWGs </a:t>
            </a:r>
            <a:r>
              <a:rPr lang="en-US" sz="2400" dirty="0"/>
              <a:t>can remove </a:t>
            </a:r>
            <a:r>
              <a:rPr lang="en-US" sz="2400" dirty="0" smtClean="0"/>
              <a:t>spiraling </a:t>
            </a:r>
            <a:r>
              <a:rPr lang="en-US" sz="2400" dirty="0"/>
              <a:t>tracks </a:t>
            </a:r>
            <a:r>
              <a:rPr lang="en-US" sz="2400" dirty="0" smtClean="0"/>
              <a:t>from their EIC-Smear simulation studies</a:t>
            </a:r>
            <a:r>
              <a:rPr lang="en-US" sz="2400" dirty="0"/>
              <a:t> </a:t>
            </a:r>
            <a:r>
              <a:rPr lang="en-US" sz="2400" dirty="0" smtClean="0"/>
              <a:t>accordingly</a:t>
            </a:r>
          </a:p>
          <a:p>
            <a:pPr algn="just">
              <a:spcBef>
                <a:spcPts val="1200"/>
              </a:spcBef>
            </a:pPr>
            <a:endParaRPr lang="en-US" sz="2400" dirty="0" smtClean="0"/>
          </a:p>
          <a:p>
            <a:pPr algn="just">
              <a:spcBef>
                <a:spcPts val="1200"/>
              </a:spcBef>
            </a:pPr>
            <a:r>
              <a:rPr lang="en-US" sz="2800" dirty="0" smtClean="0">
                <a:solidFill>
                  <a:srgbClr val="0000FF"/>
                </a:solidFill>
              </a:rPr>
              <a:t>To be done with the available performance figures</a:t>
            </a:r>
            <a:r>
              <a:rPr lang="en-US" sz="2800" dirty="0" smtClean="0"/>
              <a:t>, for a first feedback/input to the PWGs studies</a:t>
            </a:r>
            <a:endParaRPr lang="en-US" sz="3200" dirty="0"/>
          </a:p>
          <a:p>
            <a:pPr algn="just">
              <a:spcBef>
                <a:spcPts val="1200"/>
              </a:spcBef>
            </a:pPr>
            <a:r>
              <a:rPr lang="en-US" sz="2800" dirty="0" smtClean="0"/>
              <a:t>To be updated at a later stage, once new studies/results will be available (previous slide)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EIC-YR Tracking WG meeting / 30.7.2020</a:t>
            </a:r>
            <a:endParaRPr lang="en-US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56EE-AFE8-46F0-8E17-6340A08F92A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952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10990" y="250254"/>
            <a:ext cx="55167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Further update of the YR wiki pages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0968" y="991862"/>
            <a:ext cx="109019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We have started filling and organizing the info on the Tracking-WG part of the YR wiki pages:</a:t>
            </a:r>
          </a:p>
          <a:p>
            <a:r>
              <a:rPr lang="en-US" sz="2400" dirty="0">
                <a:hlinkClick r:id="rId2"/>
              </a:rPr>
              <a:t>https://wiki.bnl.gov/eicug/index.php/Yellow_Report_Detector_Tracking-</a:t>
            </a:r>
            <a:r>
              <a:rPr lang="en-US" sz="2400" dirty="0" smtClean="0">
                <a:hlinkClick r:id="rId2"/>
              </a:rPr>
              <a:t>VTX</a:t>
            </a:r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</p:txBody>
      </p:sp>
      <p:pic>
        <p:nvPicPr>
          <p:cNvPr id="2" name="Immagine 1" descr="Schermata 2020-07-30 alle 16.30.1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2397124"/>
            <a:ext cx="6349774" cy="4333875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4032251" y="3872567"/>
            <a:ext cx="78105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 err="1" smtClean="0"/>
              <a:t>We</a:t>
            </a:r>
            <a:r>
              <a:rPr lang="it-IT" sz="2400" dirty="0" smtClean="0"/>
              <a:t> </a:t>
            </a:r>
            <a:r>
              <a:rPr lang="it-IT" sz="2400" dirty="0" err="1" smtClean="0"/>
              <a:t>would</a:t>
            </a:r>
            <a:r>
              <a:rPr lang="it-IT" sz="2400" dirty="0" smtClean="0"/>
              <a:t> </a:t>
            </a:r>
            <a:r>
              <a:rPr lang="it-IT" sz="2400" dirty="0" err="1" smtClean="0"/>
              <a:t>ask</a:t>
            </a:r>
            <a:r>
              <a:rPr lang="it-IT" sz="2400" dirty="0" smtClean="0"/>
              <a:t> </a:t>
            </a:r>
            <a:r>
              <a:rPr lang="it-IT" sz="2400" dirty="0" err="1" smtClean="0">
                <a:solidFill>
                  <a:srgbClr val="0000FF"/>
                </a:solidFill>
              </a:rPr>
              <a:t>all</a:t>
            </a:r>
            <a:r>
              <a:rPr lang="it-IT" sz="2400" dirty="0" smtClean="0">
                <a:solidFill>
                  <a:srgbClr val="0000FF"/>
                </a:solidFill>
              </a:rPr>
              <a:t> </a:t>
            </a:r>
            <a:r>
              <a:rPr lang="it-IT" sz="2400" dirty="0" err="1" smtClean="0">
                <a:solidFill>
                  <a:srgbClr val="0000FF"/>
                </a:solidFill>
              </a:rPr>
              <a:t>groups</a:t>
            </a:r>
            <a:r>
              <a:rPr lang="it-IT" sz="2400" dirty="0" smtClean="0">
                <a:solidFill>
                  <a:srgbClr val="0000FF"/>
                </a:solidFill>
              </a:rPr>
              <a:t> and </a:t>
            </a:r>
            <a:r>
              <a:rPr lang="it-IT" sz="2400" dirty="0" err="1" smtClean="0">
                <a:solidFill>
                  <a:srgbClr val="0000FF"/>
                </a:solidFill>
              </a:rPr>
              <a:t>colleagues</a:t>
            </a:r>
            <a:r>
              <a:rPr lang="it-IT" sz="2400" dirty="0" smtClean="0">
                <a:solidFill>
                  <a:srgbClr val="0000FF"/>
                </a:solidFill>
              </a:rPr>
              <a:t> </a:t>
            </a:r>
            <a:r>
              <a:rPr lang="it-IT" sz="2400" dirty="0" err="1" smtClean="0">
                <a:solidFill>
                  <a:srgbClr val="0000FF"/>
                </a:solidFill>
              </a:rPr>
              <a:t>involved</a:t>
            </a:r>
            <a:r>
              <a:rPr lang="it-IT" sz="2400" dirty="0">
                <a:solidFill>
                  <a:srgbClr val="0000FF"/>
                </a:solidFill>
              </a:rPr>
              <a:t> </a:t>
            </a:r>
            <a:r>
              <a:rPr lang="it-IT" sz="2400" dirty="0" smtClean="0">
                <a:solidFill>
                  <a:srgbClr val="0000FF"/>
                </a:solidFill>
              </a:rPr>
              <a:t>in the WG </a:t>
            </a:r>
            <a:r>
              <a:rPr lang="it-IT" sz="2400" dirty="0" err="1" smtClean="0">
                <a:solidFill>
                  <a:srgbClr val="0000FF"/>
                </a:solidFill>
              </a:rPr>
              <a:t>activities</a:t>
            </a:r>
            <a:r>
              <a:rPr lang="it-IT" sz="2400" dirty="0" smtClean="0"/>
              <a:t> (</a:t>
            </a:r>
            <a:r>
              <a:rPr lang="it-IT" sz="2400" dirty="0" err="1" smtClean="0"/>
              <a:t>both</a:t>
            </a:r>
            <a:r>
              <a:rPr lang="it-IT" sz="2400" dirty="0" smtClean="0"/>
              <a:t> </a:t>
            </a:r>
            <a:r>
              <a:rPr lang="it-IT" sz="2400" dirty="0" err="1" smtClean="0"/>
              <a:t>simulations</a:t>
            </a:r>
            <a:r>
              <a:rPr lang="it-IT" sz="2400" dirty="0" smtClean="0"/>
              <a:t> and </a:t>
            </a:r>
            <a:r>
              <a:rPr lang="it-IT" sz="2400" dirty="0" err="1" smtClean="0"/>
              <a:t>technology</a:t>
            </a:r>
            <a:r>
              <a:rPr lang="it-IT" sz="2400" dirty="0" smtClean="0"/>
              <a:t> </a:t>
            </a:r>
            <a:r>
              <a:rPr lang="it-IT" sz="2400" dirty="0" err="1" smtClean="0"/>
              <a:t>solution</a:t>
            </a:r>
            <a:r>
              <a:rPr lang="it-IT" sz="2400" dirty="0" smtClean="0"/>
              <a:t> </a:t>
            </a:r>
            <a:r>
              <a:rPr lang="it-IT" sz="2400" dirty="0" err="1" smtClean="0"/>
              <a:t>investigations</a:t>
            </a:r>
            <a:r>
              <a:rPr lang="it-IT" sz="2400" dirty="0" smtClean="0"/>
              <a:t>) to </a:t>
            </a:r>
            <a:r>
              <a:rPr lang="it-IT" sz="2400" dirty="0" err="1" smtClean="0">
                <a:solidFill>
                  <a:srgbClr val="FF0000"/>
                </a:solidFill>
              </a:rPr>
              <a:t>keep</a:t>
            </a:r>
            <a:r>
              <a:rPr lang="it-IT" sz="2400" dirty="0" smtClean="0">
                <a:solidFill>
                  <a:srgbClr val="FF0000"/>
                </a:solidFill>
              </a:rPr>
              <a:t> </a:t>
            </a:r>
            <a:r>
              <a:rPr lang="it-IT" sz="2400" dirty="0" err="1" smtClean="0">
                <a:solidFill>
                  <a:srgbClr val="FF0000"/>
                </a:solidFill>
              </a:rPr>
              <a:t>checking</a:t>
            </a:r>
            <a:r>
              <a:rPr lang="it-IT" sz="2400" dirty="0" smtClean="0">
                <a:solidFill>
                  <a:srgbClr val="FF0000"/>
                </a:solidFill>
              </a:rPr>
              <a:t> and </a:t>
            </a:r>
            <a:r>
              <a:rPr lang="it-IT" sz="2400" dirty="0" err="1" smtClean="0">
                <a:solidFill>
                  <a:srgbClr val="FF0000"/>
                </a:solidFill>
              </a:rPr>
              <a:t>increasing</a:t>
            </a:r>
            <a:r>
              <a:rPr lang="it-IT" sz="2400" dirty="0" smtClean="0">
                <a:solidFill>
                  <a:srgbClr val="FF0000"/>
                </a:solidFill>
              </a:rPr>
              <a:t> the </a:t>
            </a:r>
            <a:r>
              <a:rPr lang="it-IT" sz="2400" dirty="0" err="1" smtClean="0">
                <a:solidFill>
                  <a:srgbClr val="FF0000"/>
                </a:solidFill>
              </a:rPr>
              <a:t>available</a:t>
            </a:r>
            <a:r>
              <a:rPr lang="it-IT" sz="2400" dirty="0" smtClean="0">
                <a:solidFill>
                  <a:srgbClr val="FF0000"/>
                </a:solidFill>
              </a:rPr>
              <a:t> information with </a:t>
            </a:r>
            <a:r>
              <a:rPr lang="it-IT" sz="2400" dirty="0" err="1" smtClean="0">
                <a:solidFill>
                  <a:srgbClr val="FF0000"/>
                </a:solidFill>
              </a:rPr>
              <a:t>further</a:t>
            </a:r>
            <a:r>
              <a:rPr lang="it-IT" sz="2400" dirty="0" smtClean="0">
                <a:solidFill>
                  <a:srgbClr val="FF0000"/>
                </a:solidFill>
              </a:rPr>
              <a:t> </a:t>
            </a:r>
            <a:r>
              <a:rPr lang="it-IT" sz="2400" dirty="0" err="1" smtClean="0">
                <a:solidFill>
                  <a:srgbClr val="FF0000"/>
                </a:solidFill>
              </a:rPr>
              <a:t>details</a:t>
            </a:r>
            <a:r>
              <a:rPr lang="it-IT" sz="2400" dirty="0" smtClean="0"/>
              <a:t>, </a:t>
            </a:r>
            <a:r>
              <a:rPr lang="it-IT" sz="2400" dirty="0" err="1" smtClean="0"/>
              <a:t>eg</a:t>
            </a:r>
            <a:r>
              <a:rPr lang="it-IT" sz="2400" dirty="0"/>
              <a:t>:</a:t>
            </a:r>
            <a:endParaRPr lang="it-IT" sz="2400" dirty="0" smtClean="0"/>
          </a:p>
          <a:p>
            <a:pPr marL="285750" indent="-285750" algn="just">
              <a:buFont typeface="Arial"/>
              <a:buChar char="•"/>
            </a:pPr>
            <a:r>
              <a:rPr lang="it-IT" sz="2000" dirty="0" err="1" smtClean="0"/>
              <a:t>including</a:t>
            </a:r>
            <a:r>
              <a:rPr lang="it-IT" sz="2000" dirty="0" smtClean="0"/>
              <a:t> </a:t>
            </a:r>
            <a:r>
              <a:rPr lang="it-IT" sz="2000" dirty="0" err="1" smtClean="0"/>
              <a:t>main</a:t>
            </a:r>
            <a:r>
              <a:rPr lang="it-IT" sz="2000" dirty="0" smtClean="0"/>
              <a:t> performance </a:t>
            </a:r>
            <a:r>
              <a:rPr lang="it-IT" sz="2000" dirty="0" err="1" smtClean="0"/>
              <a:t>figures</a:t>
            </a:r>
            <a:r>
              <a:rPr lang="it-IT" sz="2000" dirty="0" smtClean="0"/>
              <a:t> </a:t>
            </a:r>
          </a:p>
          <a:p>
            <a:pPr marL="285750" indent="-285750" algn="just">
              <a:buFont typeface="Arial"/>
              <a:buChar char="•"/>
            </a:pPr>
            <a:r>
              <a:rPr lang="it-IT" sz="2000" dirty="0" smtClean="0"/>
              <a:t>in the </a:t>
            </a:r>
            <a:r>
              <a:rPr lang="it-IT" sz="2000" dirty="0" err="1" smtClean="0"/>
              <a:t>different</a:t>
            </a:r>
            <a:r>
              <a:rPr lang="it-IT" sz="2000" dirty="0" smtClean="0"/>
              <a:t> </a:t>
            </a:r>
            <a:r>
              <a:rPr lang="it-IT" sz="2000" dirty="0" err="1" smtClean="0"/>
              <a:t>studied</a:t>
            </a:r>
            <a:r>
              <a:rPr lang="it-IT" sz="2000" dirty="0" smtClean="0"/>
              <a:t> </a:t>
            </a:r>
            <a:r>
              <a:rPr lang="it-IT" sz="2000" dirty="0" err="1" smtClean="0"/>
              <a:t>configurations</a:t>
            </a:r>
            <a:endParaRPr lang="it-IT" sz="2000" dirty="0" smtClean="0"/>
          </a:p>
          <a:p>
            <a:pPr marL="285750" indent="-285750" algn="just">
              <a:buFont typeface="Arial"/>
              <a:buChar char="•"/>
            </a:pPr>
            <a:r>
              <a:rPr lang="it-IT" sz="2000" dirty="0" err="1" smtClean="0"/>
              <a:t>mentioning</a:t>
            </a:r>
            <a:r>
              <a:rPr lang="it-IT" sz="2000" dirty="0" smtClean="0"/>
              <a:t> </a:t>
            </a:r>
            <a:r>
              <a:rPr lang="it-IT" sz="2000" dirty="0" err="1" smtClean="0"/>
              <a:t>ongoing</a:t>
            </a:r>
            <a:r>
              <a:rPr lang="it-IT" sz="2000" dirty="0" smtClean="0"/>
              <a:t> </a:t>
            </a:r>
            <a:r>
              <a:rPr lang="it-IT" sz="2000" dirty="0" err="1" smtClean="0"/>
              <a:t>studies</a:t>
            </a:r>
            <a:r>
              <a:rPr lang="it-IT" sz="2000" dirty="0" smtClean="0"/>
              <a:t> and </a:t>
            </a:r>
            <a:r>
              <a:rPr lang="it-IT" sz="2000" dirty="0" err="1" smtClean="0"/>
              <a:t>further</a:t>
            </a:r>
            <a:r>
              <a:rPr lang="it-IT" sz="2000" dirty="0" smtClean="0"/>
              <a:t> </a:t>
            </a:r>
            <a:r>
              <a:rPr lang="it-IT" sz="2000" dirty="0" err="1" smtClean="0"/>
              <a:t>plans</a:t>
            </a:r>
            <a:r>
              <a:rPr lang="it-IT" sz="2000" dirty="0" smtClean="0"/>
              <a:t> </a:t>
            </a:r>
            <a:endParaRPr lang="it-IT" sz="200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EIC-YR Tracking WG meeting / 30.7.2020</a:t>
            </a:r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56EE-AFE8-46F0-8E17-6340A08F92A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508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400</Words>
  <Application>Microsoft Macintosh PowerPoint</Application>
  <PresentationFormat>Personalizzato</PresentationFormat>
  <Paragraphs>45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Office Theme</vt:lpstr>
      <vt:lpstr>Presentazione di PowerPoint</vt:lpstr>
      <vt:lpstr>Presentazione di PowerPoint</vt:lpstr>
      <vt:lpstr>Presentazione di PowerPoint</vt:lpstr>
      <vt:lpstr>Presentazione di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</dc:creator>
  <cp:lastModifiedBy>Domenico Elia</cp:lastModifiedBy>
  <cp:revision>38</cp:revision>
  <dcterms:created xsi:type="dcterms:W3CDTF">2020-07-29T23:52:42Z</dcterms:created>
  <dcterms:modified xsi:type="dcterms:W3CDTF">2020-07-30T15:47:23Z</dcterms:modified>
</cp:coreProperties>
</file>