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3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ED50E-8BD3-4CD3-A3A2-B8B3B939BE66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C1E0C-3778-44D1-93CB-35FFB3538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70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88766-E9A4-4684-9B70-FB4948E4DD83}" type="datetime1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72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B6CA-BA0F-4C54-A680-D69896665905}" type="datetime1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97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DAB91-ABD9-4661-895F-BA74D0415427}" type="datetime1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32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0DD6E-E938-47F4-8DA9-EEFED06A4BF7}" type="datetime1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60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EC923-B76C-4D16-B67F-98DFA35187C9}" type="datetime1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8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1CDD-FC6A-4A21-BA4D-9A4BA18160B5}" type="datetime1">
              <a:rPr lang="en-GB" smtClean="0"/>
              <a:t>27/08/2020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70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2E2F-5EAE-4BE7-AADA-AF990078A9FF}" type="datetime1">
              <a:rPr lang="en-GB" smtClean="0"/>
              <a:t>27/08/2020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968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5FD6-1097-4978-A222-AA13F9F92670}" type="datetime1">
              <a:rPr lang="en-GB" smtClean="0"/>
              <a:t>27/08/2020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96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F3702-AE5B-45C4-AEA2-DF7AC756B272}" type="datetime1">
              <a:rPr lang="en-GB" smtClean="0"/>
              <a:t>27/08/2020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751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E693B-B4A3-449D-BE0B-4A2229656E8B}" type="datetime1">
              <a:rPr lang="en-GB" smtClean="0"/>
              <a:t>27/08/2020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25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B773F-F2BC-4E48-B785-050B6B92DABB}" type="datetime1">
              <a:rPr lang="en-GB" smtClean="0"/>
              <a:t>27/08/2020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01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FCEEE-5FDC-48B1-B24B-C82F721AC405}" type="datetime1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20E12-74DE-4245-AB86-40432B2CC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30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event/8231/contributions/37955/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itlab.com/hwennlof/fun4allgdmlimport/-/tree/master/macros/hybridBaselin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Hybrid detector SVT baseline proposal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H. </a:t>
            </a:r>
            <a:r>
              <a:rPr lang="en-GB" dirty="0" err="1" smtClean="0"/>
              <a:t>Wennl</a:t>
            </a:r>
            <a:r>
              <a:rPr lang="sv-SE" dirty="0" smtClean="0"/>
              <a:t>öf on behalf of </a:t>
            </a:r>
            <a:r>
              <a:rPr lang="en-GB" dirty="0" smtClean="0"/>
              <a:t>eRD25, 27/8 -20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48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5025"/>
            <a:ext cx="10515600" cy="5270500"/>
          </a:xfrm>
        </p:spPr>
        <p:txBody>
          <a:bodyPr>
            <a:normAutofit/>
          </a:bodyPr>
          <a:lstStyle/>
          <a:p>
            <a:r>
              <a:rPr lang="en-GB" dirty="0" smtClean="0"/>
              <a:t>Previous simulations, and discussion within eRD25 on 25</a:t>
            </a:r>
            <a:r>
              <a:rPr lang="en-GB" baseline="30000" dirty="0" smtClean="0"/>
              <a:t>th</a:t>
            </a:r>
            <a:r>
              <a:rPr lang="en-GB" dirty="0" smtClean="0"/>
              <a:t> of August concerning details yielded this proposal for the </a:t>
            </a:r>
            <a:r>
              <a:rPr lang="en-GB" b="1" dirty="0" smtClean="0"/>
              <a:t>silicon part of a baseline hybrid tracker layout</a:t>
            </a:r>
            <a:r>
              <a:rPr lang="en-GB" dirty="0" smtClean="0"/>
              <a:t>, taking beampipe and technology choice into account.</a:t>
            </a:r>
          </a:p>
          <a:p>
            <a:r>
              <a:rPr lang="en-GB" dirty="0" smtClean="0"/>
              <a:t>This layout has a gaseous tracker outside the silicon barrel, be it TPC or MPGD layers or a combination of them.</a:t>
            </a:r>
          </a:p>
          <a:p>
            <a:r>
              <a:rPr lang="en-GB" dirty="0" smtClean="0"/>
              <a:t>Silicon part consists of barrel and disks, inside the gaseous detector</a:t>
            </a:r>
          </a:p>
          <a:p>
            <a:pPr lvl="1"/>
            <a:r>
              <a:rPr lang="en-GB" dirty="0" smtClean="0"/>
              <a:t>Whether or not to replace some silicon disks with gaseous detectors is up for discussion and investigation, but innermost disks should be high-granularity low-material detectors</a:t>
            </a:r>
          </a:p>
          <a:p>
            <a:r>
              <a:rPr lang="en-GB" dirty="0" smtClean="0"/>
              <a:t>All-silicon baseline nearly agreed on, just a few more simulations needed.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071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Hybrid baseline - silicon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199" y="1466850"/>
            <a:ext cx="5572125" cy="5254625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3 inner layers</a:t>
            </a:r>
          </a:p>
          <a:p>
            <a:r>
              <a:rPr lang="en-GB" dirty="0" smtClean="0"/>
              <a:t>2 outer layers</a:t>
            </a:r>
          </a:p>
          <a:p>
            <a:r>
              <a:rPr lang="en-GB" dirty="0" smtClean="0"/>
              <a:t>7 disks in either direction</a:t>
            </a:r>
          </a:p>
          <a:p>
            <a:pPr lvl="1"/>
            <a:r>
              <a:rPr lang="en-GB" dirty="0" smtClean="0"/>
              <a:t>Disk outer radii tapered, leaving space for supports and services</a:t>
            </a:r>
          </a:p>
          <a:p>
            <a:r>
              <a:rPr lang="en-GB" dirty="0" smtClean="0"/>
              <a:t>Material in accordance with </a:t>
            </a:r>
            <a:r>
              <a:rPr lang="en-GB" dirty="0" smtClean="0">
                <a:hlinkClick r:id="rId3"/>
              </a:rPr>
              <a:t>Leo ITS3-like predictions</a:t>
            </a:r>
            <a:r>
              <a:rPr lang="en-GB" dirty="0" smtClean="0"/>
              <a:t>;</a:t>
            </a:r>
          </a:p>
          <a:p>
            <a:pPr lvl="1"/>
            <a:r>
              <a:rPr lang="en-GB" dirty="0" smtClean="0"/>
              <a:t>Inner layers: 0.05% X/X</a:t>
            </a:r>
            <a:r>
              <a:rPr lang="en-GB" baseline="-25000" dirty="0" smtClean="0"/>
              <a:t>0</a:t>
            </a:r>
          </a:p>
          <a:p>
            <a:pPr lvl="1"/>
            <a:r>
              <a:rPr lang="en-GB" dirty="0" smtClean="0"/>
              <a:t>Outer layers: 0.55</a:t>
            </a:r>
            <a:r>
              <a:rPr lang="en-GB" dirty="0" smtClean="0"/>
              <a:t>% X/X</a:t>
            </a:r>
            <a:r>
              <a:rPr lang="en-GB" baseline="-25000" dirty="0" smtClean="0"/>
              <a:t>0</a:t>
            </a:r>
            <a:endParaRPr lang="en-GB" dirty="0" smtClean="0"/>
          </a:p>
          <a:p>
            <a:pPr lvl="1"/>
            <a:r>
              <a:rPr lang="en-GB" dirty="0" smtClean="0"/>
              <a:t>Disks: 0.24</a:t>
            </a:r>
            <a:r>
              <a:rPr lang="en-GB" dirty="0" smtClean="0"/>
              <a:t>% X/X</a:t>
            </a:r>
            <a:r>
              <a:rPr lang="en-GB" baseline="-25000" dirty="0" smtClean="0"/>
              <a:t>0</a:t>
            </a:r>
          </a:p>
          <a:p>
            <a:r>
              <a:rPr lang="en-GB" dirty="0" smtClean="0"/>
              <a:t>Baseline pixel size: 10x10 µm</a:t>
            </a:r>
            <a:r>
              <a:rPr lang="en-GB" baseline="30000" dirty="0" smtClean="0"/>
              <a:t>2</a:t>
            </a:r>
            <a:endParaRPr lang="en-GB" dirty="0" smtClean="0"/>
          </a:p>
          <a:p>
            <a:r>
              <a:rPr lang="en-GB" dirty="0" smtClean="0"/>
              <a:t>Radial space used: 36.4 - 200.0 mm</a:t>
            </a:r>
            <a:endParaRPr lang="en-GB" baseline="30000" dirty="0" smtClean="0"/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690688"/>
            <a:ext cx="6011065" cy="3809284"/>
          </a:xfrm>
        </p:spPr>
      </p:pic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3</a:t>
            </a:fld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8151413" y="5558829"/>
            <a:ext cx="2138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Cross section sketch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653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Created as GDML files using EICROOT and imported into Fun4All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GDML files and a way to import them into Fun4All can be found </a:t>
            </a:r>
            <a:r>
              <a:rPr lang="en-GB" dirty="0" smtClean="0">
                <a:hlinkClick r:id="rId2"/>
              </a:rPr>
              <a:t>here</a:t>
            </a:r>
            <a:endParaRPr lang="en-GB" dirty="0" smtClean="0"/>
          </a:p>
          <a:p>
            <a:pPr lvl="1"/>
            <a:r>
              <a:rPr lang="sv-SE" dirty="0" smtClean="0"/>
              <a:t>Questions on how to do this can be sent to h.wennlof</a:t>
            </a:r>
            <a:r>
              <a:rPr lang="en-GB" dirty="0" smtClean="0"/>
              <a:t>@cern.ch</a:t>
            </a:r>
          </a:p>
          <a:p>
            <a:r>
              <a:rPr lang="en-GB" dirty="0" smtClean="0"/>
              <a:t>Possible to integrate with different gas detectors.</a:t>
            </a:r>
          </a:p>
          <a:p>
            <a:pPr lvl="1"/>
            <a:r>
              <a:rPr lang="en-GB" dirty="0" smtClean="0"/>
              <a:t>Image shows Fun4All TPC implementation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58194"/>
            <a:ext cx="5181600" cy="38862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0E12-74DE-4245-AB86-40432B2CC75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5995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247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Hybrid detector SVT baseline proposal</vt:lpstr>
      <vt:lpstr>PowerPoint Presentation</vt:lpstr>
      <vt:lpstr>Hybrid baseline - silicon</vt:lpstr>
      <vt:lpstr>Created as GDML files using EICROOT and imported into Fun4All</vt:lpstr>
    </vt:vector>
  </TitlesOfParts>
  <Company>UoB IT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Hybrid detector SVT baseline</dc:title>
  <dc:creator>Håkan</dc:creator>
  <cp:lastModifiedBy>Håkan</cp:lastModifiedBy>
  <cp:revision>33</cp:revision>
  <dcterms:created xsi:type="dcterms:W3CDTF">2020-08-27T13:43:49Z</dcterms:created>
  <dcterms:modified xsi:type="dcterms:W3CDTF">2020-08-27T15:46:59Z</dcterms:modified>
</cp:coreProperties>
</file>