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00FF"/>
    <a:srgbClr val="FF0000"/>
    <a:srgbClr val="FF07F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67" autoAdjust="0"/>
  </p:normalViewPr>
  <p:slideViewPr>
    <p:cSldViewPr snapToGrid="0">
      <p:cViewPr>
        <p:scale>
          <a:sx n="100" d="100"/>
          <a:sy n="100" d="100"/>
        </p:scale>
        <p:origin x="109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9993-A373-4361-A266-73382946F190}" type="datetimeFigureOut">
              <a:rPr lang="en-GB" smtClean="0"/>
              <a:t>07/10/2020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6B96-70D7-4A1B-B56F-F491F47A7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82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5328592" cy="1728192"/>
          </a:xfrm>
        </p:spPr>
        <p:txBody>
          <a:bodyPr anchor="b"/>
          <a:lstStyle>
            <a:lvl1pPr>
              <a:defRPr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50825" y="3284866"/>
            <a:ext cx="5329238" cy="1152525"/>
          </a:xfrm>
        </p:spPr>
        <p:txBody>
          <a:bodyPr/>
          <a:lstStyle>
            <a:lvl1pPr marL="0" indent="0">
              <a:buNone/>
              <a:defRPr sz="1500" b="0"/>
            </a:lvl1pPr>
            <a:lvl2pPr marL="342891" indent="0">
              <a:buNone/>
              <a:defRPr b="0"/>
            </a:lvl2pPr>
            <a:lvl3pPr marL="685783" indent="0">
              <a:buNone/>
              <a:defRPr b="0"/>
            </a:lvl3pPr>
            <a:lvl4pPr marL="1028674" indent="0">
              <a:buNone/>
              <a:defRPr b="0"/>
            </a:lvl4pPr>
            <a:lvl5pPr marL="1371566" indent="0">
              <a:buNone/>
              <a:defRPr b="0"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705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353616"/>
            <a:ext cx="8539288" cy="780685"/>
          </a:xfrm>
        </p:spPr>
        <p:txBody>
          <a:bodyPr/>
          <a:lstStyle>
            <a:lvl1pPr>
              <a:defRPr sz="2800"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7" y="1134301"/>
            <a:ext cx="8539289" cy="5524069"/>
          </a:xfrm>
        </p:spPr>
        <p:txBody>
          <a:bodyPr/>
          <a:lstStyle>
            <a:lvl1pPr>
              <a:lnSpc>
                <a:spcPct val="100000"/>
              </a:lnSpc>
              <a:defRPr sz="2000" b="0"/>
            </a:lvl1pPr>
            <a:lvl2pPr>
              <a:lnSpc>
                <a:spcPct val="100000"/>
              </a:lnSpc>
              <a:defRPr sz="1800" b="0">
                <a:solidFill>
                  <a:srgbClr val="800000"/>
                </a:solidFill>
              </a:defRPr>
            </a:lvl2pPr>
            <a:lvl3pPr>
              <a:lnSpc>
                <a:spcPct val="100000"/>
              </a:lnSpc>
              <a:defRPr sz="1800" b="0"/>
            </a:lvl3pPr>
            <a:lvl4pPr>
              <a:lnSpc>
                <a:spcPct val="100000"/>
              </a:lnSpc>
              <a:defRPr sz="1600" b="0">
                <a:solidFill>
                  <a:srgbClr val="660066"/>
                </a:solidFill>
              </a:defRPr>
            </a:lvl4pPr>
            <a:lvl5pPr>
              <a:lnSpc>
                <a:spcPct val="100000"/>
              </a:lnSpc>
              <a:defRPr sz="1600" b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5537" y="6658371"/>
            <a:ext cx="7581157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ea typeface="ＭＳ Ｐゴシック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76691" y="6658371"/>
            <a:ext cx="958132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6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5" y="353616"/>
            <a:ext cx="8539288" cy="780685"/>
          </a:xfrm>
        </p:spPr>
        <p:txBody>
          <a:bodyPr/>
          <a:lstStyle>
            <a:lvl1pPr>
              <a:defRPr baseline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4" y="1134301"/>
            <a:ext cx="4212000" cy="5524069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b="0">
                <a:solidFill>
                  <a:srgbClr val="800000"/>
                </a:solidFill>
              </a:defRPr>
            </a:lvl2pPr>
            <a:lvl3pPr>
              <a:lnSpc>
                <a:spcPct val="100000"/>
              </a:lnSpc>
              <a:defRPr b="0"/>
            </a:lvl3pPr>
            <a:lvl4pPr>
              <a:lnSpc>
                <a:spcPct val="100000"/>
              </a:lnSpc>
              <a:defRPr b="0">
                <a:solidFill>
                  <a:srgbClr val="660066"/>
                </a:solidFill>
              </a:defRPr>
            </a:lvl4pPr>
            <a:lvl5pPr>
              <a:lnSpc>
                <a:spcPct val="100000"/>
              </a:lnSpc>
              <a:defRPr b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95537" y="6658371"/>
            <a:ext cx="7581157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ea typeface="ＭＳ Ｐゴシック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76691" y="6658371"/>
            <a:ext cx="958132" cy="202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722823" y="1134301"/>
            <a:ext cx="4212000" cy="5524069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b="0">
                <a:solidFill>
                  <a:srgbClr val="800000"/>
                </a:solidFill>
              </a:defRPr>
            </a:lvl2pPr>
            <a:lvl3pPr>
              <a:lnSpc>
                <a:spcPct val="100000"/>
              </a:lnSpc>
              <a:defRPr b="0"/>
            </a:lvl3pPr>
            <a:lvl4pPr>
              <a:lnSpc>
                <a:spcPct val="100000"/>
              </a:lnSpc>
              <a:defRPr b="0">
                <a:solidFill>
                  <a:srgbClr val="660066"/>
                </a:solidFill>
              </a:defRPr>
            </a:lvl4pPr>
            <a:lvl5pPr>
              <a:lnSpc>
                <a:spcPct val="100000"/>
              </a:lnSpc>
              <a:defRPr b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45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A58A-5803-40BC-AA65-344FFC3447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1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0143-FBAA-4FD2-BD26-354511D2FD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1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353616"/>
            <a:ext cx="7772400" cy="78068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26446"/>
            <a:ext cx="7772400" cy="475368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23045" y="62597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accent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ea typeface="ＭＳ Ｐゴシック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241726" y="6259714"/>
            <a:ext cx="1094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accent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solidFill>
                  <a:srgbClr val="AAAAAA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AAAAAA"/>
              </a:solidFill>
              <a:ea typeface="ＭＳ Ｐゴシック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6878" y="6259714"/>
            <a:ext cx="1503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AAAAA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75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90034"/>
          </a:solidFill>
          <a:latin typeface="Georgia"/>
          <a:ea typeface="ＭＳ Ｐゴシック" charset="0"/>
          <a:cs typeface="Georgi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90034"/>
          </a:solidFill>
          <a:latin typeface="Georgia" charset="0"/>
          <a:ea typeface="ＭＳ Ｐゴシック" charset="0"/>
          <a:cs typeface="ＭＳ Ｐゴシック" charset="0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100000"/>
        <a:buFont typeface="Wingdings" charset="2"/>
        <a:buChar char="§"/>
        <a:defRPr sz="20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Char char="–"/>
        <a:defRPr sz="1800">
          <a:solidFill>
            <a:schemeClr val="bg1"/>
          </a:solidFill>
          <a:latin typeface="+mn-lt"/>
          <a:ea typeface="ＭＳ Ｐゴシック" charset="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100000"/>
        <a:buFont typeface="Wingdings" charset="2"/>
        <a:buChar char="§"/>
        <a:defRPr sz="1800">
          <a:solidFill>
            <a:schemeClr val="bg1"/>
          </a:solidFill>
          <a:latin typeface="+mn-lt"/>
          <a:ea typeface="ＭＳ Ｐゴシック" charset="0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80000"/>
        <a:buChar char="–"/>
        <a:defRPr sz="1600">
          <a:solidFill>
            <a:schemeClr val="bg1"/>
          </a:solidFill>
          <a:latin typeface="+mn-lt"/>
          <a:ea typeface="ＭＳ Ｐゴシック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rgbClr val="690034"/>
        </a:buClr>
        <a:buSzPct val="90000"/>
        <a:buChar char="»"/>
        <a:defRPr sz="1600">
          <a:solidFill>
            <a:schemeClr val="bg1"/>
          </a:solidFill>
          <a:latin typeface="+mn-lt"/>
          <a:ea typeface="ＭＳ Ｐゴシック" charset="0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90000"/>
        <a:buChar char="»"/>
        <a:defRPr sz="2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.wennlof@cern.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University of Birmingham simulations update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/>
              <a:t>P.P. Allport, L. Gonella, P. Ilten, P.G. Jones, P.R. Newman, </a:t>
            </a:r>
            <a:r>
              <a:rPr lang="sv-SE" dirty="0" smtClean="0"/>
              <a:t>S. Maple, </a:t>
            </a:r>
            <a:r>
              <a:rPr lang="sv-SE" u="sng" dirty="0" smtClean="0"/>
              <a:t>H</a:t>
            </a:r>
            <a:r>
              <a:rPr lang="sv-SE" u="sng" dirty="0"/>
              <a:t>. </a:t>
            </a:r>
            <a:r>
              <a:rPr lang="sv-SE" u="sng" dirty="0" smtClean="0"/>
              <a:t>Wennlöf</a:t>
            </a:r>
            <a:r>
              <a:rPr lang="sv-SE" dirty="0" smtClean="0"/>
              <a:t> (</a:t>
            </a:r>
            <a:r>
              <a:rPr lang="sv-SE" dirty="0" smtClean="0">
                <a:hlinkClick r:id="rId2"/>
              </a:rPr>
              <a:t>h.wennlof@cern.ch</a:t>
            </a:r>
            <a:r>
              <a:rPr lang="sv-SE" dirty="0" smtClean="0"/>
              <a:t>)</a:t>
            </a:r>
            <a:endParaRPr lang="sv-SE" dirty="0"/>
          </a:p>
          <a:p>
            <a:r>
              <a:rPr lang="sv-SE" dirty="0" smtClean="0"/>
              <a:t>8th of October 2020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3" y="1134301"/>
            <a:ext cx="8539289" cy="5524069"/>
          </a:xfrm>
        </p:spPr>
        <p:txBody>
          <a:bodyPr/>
          <a:lstStyle/>
          <a:p>
            <a:r>
              <a:rPr lang="en-GB" dirty="0" smtClean="0"/>
              <a:t>Projections of the fraction of reconstructed particles made in pseudorapidity bins. Shown on the following slides</a:t>
            </a:r>
          </a:p>
          <a:p>
            <a:r>
              <a:rPr lang="en-GB" dirty="0" smtClean="0"/>
              <a:t>Bins have size 0.5</a:t>
            </a:r>
          </a:p>
          <a:p>
            <a:r>
              <a:rPr lang="en-GB" dirty="0" smtClean="0"/>
              <a:t>These plots can be used to match detector matrix requirements, for discussions with Physics WG</a:t>
            </a:r>
          </a:p>
          <a:p>
            <a:r>
              <a:rPr lang="en-GB" dirty="0" smtClean="0"/>
              <a:t>This detector configuration is symmetric, so only plots between 0 and 4 in pseudorapidity are shown</a:t>
            </a:r>
          </a:p>
          <a:p>
            <a:r>
              <a:rPr lang="sv-SE" dirty="0" smtClean="0"/>
              <a:t>These plots make it possible to infer the minimum reconstructable momentum. Given here as when the fraction of reconstructed tracks is consistent with 0.9 or higher</a:t>
            </a:r>
          </a:p>
          <a:p>
            <a:pPr lvl="1"/>
            <a:r>
              <a:rPr lang="sv-SE" dirty="0" smtClean="0"/>
              <a:t>This is colour coded; </a:t>
            </a:r>
            <a:r>
              <a:rPr lang="sv-SE" dirty="0" smtClean="0">
                <a:solidFill>
                  <a:srgbClr val="0000FF"/>
                </a:solidFill>
              </a:rPr>
              <a:t>blue is for 1.5 T</a:t>
            </a:r>
            <a:r>
              <a:rPr lang="sv-SE" dirty="0" smtClean="0"/>
              <a:t>, </a:t>
            </a:r>
            <a:r>
              <a:rPr lang="sv-SE" dirty="0" smtClean="0">
                <a:solidFill>
                  <a:srgbClr val="FF0000"/>
                </a:solidFill>
              </a:rPr>
              <a:t>red is for 3.0 T</a:t>
            </a:r>
          </a:p>
          <a:p>
            <a:endParaRPr lang="en-GB" dirty="0" smtClean="0"/>
          </a:p>
          <a:p>
            <a:r>
              <a:rPr lang="en-GB" dirty="0" smtClean="0"/>
              <a:t>The first two plots (i.e. the more central regions) show lines for the “black hole” start radius, in terms of spiralling momentum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5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0.0 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0.5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" y="1411356"/>
            <a:ext cx="5124164" cy="36213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2" b="4830"/>
          <a:stretch/>
        </p:blipFill>
        <p:spPr>
          <a:xfrm>
            <a:off x="4569928" y="1411356"/>
            <a:ext cx="4335947" cy="3446394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196304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/>
              <a:t>100 MeV</a:t>
            </a:r>
            <a:r>
              <a:rPr lang="en-GB" kern="0" dirty="0" smtClean="0"/>
              <a:t>/c ≤</a:t>
            </a:r>
            <a:r>
              <a:rPr lang="sv-SE" kern="0" dirty="0" smtClean="0"/>
              <a:t> p</a:t>
            </a:r>
            <a:r>
              <a:rPr lang="sv-SE" kern="0" baseline="-25000" dirty="0" smtClean="0"/>
              <a:t>T</a:t>
            </a:r>
            <a:r>
              <a:rPr lang="sv-SE" kern="0" dirty="0" smtClean="0"/>
              <a:t> </a:t>
            </a:r>
            <a:r>
              <a:rPr lang="en-GB" kern="0" dirty="0" smtClean="0"/>
              <a:t>≤ 150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210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380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194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FF"/>
                </a:solidFill>
              </a:rPr>
              <a:t>BH spiralling, 1.5 T</a:t>
            </a:r>
            <a:endParaRPr lang="en-GB" sz="1600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269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BH spiralling, 3.0 T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653981" y="4457700"/>
            <a:ext cx="289119" cy="400050"/>
          </a:xfrm>
          <a:prstGeom prst="straightConnector1">
            <a:avLst/>
          </a:prstGeom>
          <a:ln>
            <a:solidFill>
              <a:srgbClr val="FF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 bwMode="auto">
          <a:xfrm flipH="1" flipV="1">
            <a:off x="3267075" y="4457700"/>
            <a:ext cx="510982" cy="4000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31480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FF"/>
                </a:solidFill>
              </a:rPr>
              <a:t>BH spiralling, 1.5 T</a:t>
            </a:r>
            <a:endParaRPr lang="en-GB" sz="1600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5555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BH spiralling, 3.0 T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998267" y="4381500"/>
            <a:ext cx="456074" cy="476250"/>
          </a:xfrm>
          <a:prstGeom prst="straightConnector1">
            <a:avLst/>
          </a:prstGeom>
          <a:ln>
            <a:solidFill>
              <a:srgbClr val="FF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0"/>
          </p:cNvCxnSpPr>
          <p:nvPr/>
        </p:nvCxnSpPr>
        <p:spPr bwMode="auto">
          <a:xfrm flipH="1" flipV="1">
            <a:off x="7809679" y="4457700"/>
            <a:ext cx="312664" cy="4000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17202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50 MeV</a:t>
            </a:r>
            <a:r>
              <a:rPr lang="en-GB" kern="0" dirty="0" smtClean="0">
                <a:solidFill>
                  <a:srgbClr val="0000FF"/>
                </a:solidFill>
              </a:rPr>
              <a:t>/c ≤</a:t>
            </a:r>
            <a:r>
              <a:rPr lang="sv-SE" kern="0" dirty="0" smtClean="0">
                <a:solidFill>
                  <a:srgbClr val="0000FF"/>
                </a:solidFill>
              </a:rPr>
              <a:t> 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≤ 65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190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370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5859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0.5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1.0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" y="1411356"/>
            <a:ext cx="5124164" cy="36213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8" b="4613"/>
          <a:stretch/>
        </p:blipFill>
        <p:spPr>
          <a:xfrm>
            <a:off x="4569107" y="1413018"/>
            <a:ext cx="4317718" cy="3454257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196304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/>
              <a:t>90 MeV</a:t>
            </a:r>
            <a:r>
              <a:rPr lang="en-GB" kern="0" dirty="0" smtClean="0"/>
              <a:t>/c ≤</a:t>
            </a:r>
            <a:r>
              <a:rPr lang="sv-SE" kern="0" dirty="0" smtClean="0"/>
              <a:t> p</a:t>
            </a:r>
            <a:r>
              <a:rPr lang="sv-SE" kern="0" baseline="-25000" dirty="0" smtClean="0"/>
              <a:t>T</a:t>
            </a:r>
            <a:r>
              <a:rPr lang="sv-SE" kern="0" dirty="0" smtClean="0"/>
              <a:t> </a:t>
            </a:r>
            <a:r>
              <a:rPr lang="en-GB" kern="0" dirty="0" smtClean="0"/>
              <a:t>≤ 120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200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380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194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FF"/>
                </a:solidFill>
              </a:rPr>
              <a:t>BH spiralling, 1.5 T</a:t>
            </a:r>
            <a:endParaRPr lang="en-GB" sz="1600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269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BH spiralling, 3.0 T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1653981" y="4457700"/>
            <a:ext cx="289119" cy="400050"/>
          </a:xfrm>
          <a:prstGeom prst="straightConnector1">
            <a:avLst/>
          </a:prstGeom>
          <a:ln>
            <a:solidFill>
              <a:srgbClr val="FF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 bwMode="auto">
          <a:xfrm flipH="1" flipV="1">
            <a:off x="3267075" y="4457700"/>
            <a:ext cx="510982" cy="4000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31480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FF"/>
                </a:solidFill>
              </a:rPr>
              <a:t>BH spiralling, 1.5 T</a:t>
            </a:r>
            <a:endParaRPr lang="en-GB" sz="1600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5555" y="4857750"/>
            <a:ext cx="193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srgbClr val="FF0000"/>
                </a:solidFill>
              </a:rPr>
              <a:t>BH spiralling, 3.0 T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5998267" y="4381500"/>
            <a:ext cx="456074" cy="476250"/>
          </a:xfrm>
          <a:prstGeom prst="straightConnector1">
            <a:avLst/>
          </a:prstGeom>
          <a:ln>
            <a:solidFill>
              <a:srgbClr val="FF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0"/>
          </p:cNvCxnSpPr>
          <p:nvPr/>
        </p:nvCxnSpPr>
        <p:spPr bwMode="auto">
          <a:xfrm flipH="1" flipV="1">
            <a:off x="7809679" y="4457700"/>
            <a:ext cx="312664" cy="40005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17202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50 MeV</a:t>
            </a:r>
            <a:r>
              <a:rPr lang="en-GB" kern="0" dirty="0" smtClean="0">
                <a:solidFill>
                  <a:srgbClr val="0000FF"/>
                </a:solidFill>
              </a:rPr>
              <a:t>/c ≤</a:t>
            </a:r>
            <a:r>
              <a:rPr lang="sv-SE" kern="0" dirty="0" smtClean="0">
                <a:solidFill>
                  <a:srgbClr val="0000FF"/>
                </a:solidFill>
              </a:rPr>
              <a:t> 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≤ 60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190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380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21650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1.0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1.5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" y="1411356"/>
            <a:ext cx="5124163" cy="362130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8" b="5462"/>
          <a:stretch/>
        </p:blipFill>
        <p:spPr>
          <a:xfrm>
            <a:off x="4569928" y="1424717"/>
            <a:ext cx="4326422" cy="3423508"/>
          </a:xfrm>
        </p:spPr>
      </p:pic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484822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40 MeV</a:t>
            </a:r>
            <a:r>
              <a:rPr lang="en-GB" kern="0" dirty="0" smtClean="0">
                <a:solidFill>
                  <a:srgbClr val="0000FF"/>
                </a:solidFill>
              </a:rPr>
              <a:t>/c ≤</a:t>
            </a:r>
            <a:r>
              <a:rPr lang="sv-SE" kern="0" dirty="0" smtClean="0">
                <a:solidFill>
                  <a:srgbClr val="0000FF"/>
                </a:solidFill>
              </a:rPr>
              <a:t> 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≤ 50 MeV/c</a:t>
            </a:r>
          </a:p>
          <a:p>
            <a:pPr lvl="1"/>
            <a:r>
              <a:rPr lang="sv-SE" kern="0" dirty="0" smtClean="0">
                <a:solidFill>
                  <a:srgbClr val="FF0000"/>
                </a:solidFill>
              </a:rPr>
              <a:t>50 </a:t>
            </a:r>
            <a:r>
              <a:rPr lang="sv-SE" kern="0" dirty="0">
                <a:solidFill>
                  <a:srgbClr val="FF0000"/>
                </a:solidFill>
              </a:rPr>
              <a:t>MeV</a:t>
            </a:r>
            <a:r>
              <a:rPr lang="en-GB" kern="0" dirty="0">
                <a:solidFill>
                  <a:srgbClr val="FF0000"/>
                </a:solidFill>
              </a:rPr>
              <a:t>/c ≤</a:t>
            </a:r>
            <a:r>
              <a:rPr lang="sv-SE" kern="0" dirty="0">
                <a:solidFill>
                  <a:srgbClr val="FF0000"/>
                </a:solidFill>
              </a:rPr>
              <a:t> 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≤ </a:t>
            </a:r>
            <a:r>
              <a:rPr lang="en-GB" kern="0" dirty="0" smtClean="0">
                <a:solidFill>
                  <a:srgbClr val="FF0000"/>
                </a:solidFill>
              </a:rPr>
              <a:t>60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120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2</a:t>
            </a:r>
            <a:r>
              <a:rPr lang="en-GB" kern="0" dirty="0" smtClean="0">
                <a:solidFill>
                  <a:srgbClr val="FF0000"/>
                </a:solidFill>
              </a:rPr>
              <a:t>80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95535" y="484822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>
                <a:solidFill>
                  <a:srgbClr val="0000FF"/>
                </a:solidFill>
              </a:rPr>
              <a:t>7</a:t>
            </a:r>
            <a:r>
              <a:rPr lang="sv-SE" kern="0" dirty="0" smtClean="0">
                <a:solidFill>
                  <a:srgbClr val="0000FF"/>
                </a:solidFill>
              </a:rPr>
              <a:t>0 MeV</a:t>
            </a:r>
            <a:r>
              <a:rPr lang="en-GB" kern="0" dirty="0" smtClean="0">
                <a:solidFill>
                  <a:srgbClr val="0000FF"/>
                </a:solidFill>
              </a:rPr>
              <a:t>/c ≤</a:t>
            </a:r>
            <a:r>
              <a:rPr lang="sv-SE" kern="0" dirty="0" smtClean="0">
                <a:solidFill>
                  <a:srgbClr val="0000FF"/>
                </a:solidFill>
              </a:rPr>
              <a:t> 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≤ 80 MeV/c</a:t>
            </a:r>
          </a:p>
          <a:p>
            <a:pPr lvl="1"/>
            <a:r>
              <a:rPr lang="sv-SE" kern="0" dirty="0" smtClean="0">
                <a:solidFill>
                  <a:srgbClr val="FF0000"/>
                </a:solidFill>
              </a:rPr>
              <a:t>70 </a:t>
            </a:r>
            <a:r>
              <a:rPr lang="sv-SE" kern="0" dirty="0">
                <a:solidFill>
                  <a:srgbClr val="FF0000"/>
                </a:solidFill>
              </a:rPr>
              <a:t>MeV</a:t>
            </a:r>
            <a:r>
              <a:rPr lang="en-GB" kern="0" dirty="0">
                <a:solidFill>
                  <a:srgbClr val="FF0000"/>
                </a:solidFill>
              </a:rPr>
              <a:t>/c ≤</a:t>
            </a:r>
            <a:r>
              <a:rPr lang="sv-SE" kern="0" dirty="0">
                <a:solidFill>
                  <a:srgbClr val="FF0000"/>
                </a:solidFill>
              </a:rPr>
              <a:t> 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≤ </a:t>
            </a:r>
            <a:r>
              <a:rPr lang="en-GB" kern="0" dirty="0" smtClean="0">
                <a:solidFill>
                  <a:srgbClr val="FF0000"/>
                </a:solidFill>
              </a:rPr>
              <a:t>100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130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2</a:t>
            </a:r>
            <a:r>
              <a:rPr lang="en-GB" kern="0" dirty="0">
                <a:solidFill>
                  <a:srgbClr val="FF0000"/>
                </a:solidFill>
              </a:rPr>
              <a:t>9</a:t>
            </a:r>
            <a:r>
              <a:rPr lang="en-GB" kern="0" dirty="0" smtClean="0">
                <a:solidFill>
                  <a:srgbClr val="FF0000"/>
                </a:solidFill>
              </a:rPr>
              <a:t>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90414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1.5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2.0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" y="1411356"/>
            <a:ext cx="5124163" cy="36213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0" b="4567"/>
          <a:stretch/>
        </p:blipFill>
        <p:spPr>
          <a:xfrm>
            <a:off x="4569928" y="1411354"/>
            <a:ext cx="4307372" cy="3455921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046027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50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160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03266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>
                <a:solidFill>
                  <a:srgbClr val="0000FF"/>
                </a:solidFill>
              </a:rPr>
              <a:t>3</a:t>
            </a:r>
            <a:r>
              <a:rPr lang="sv-SE" kern="0" dirty="0" smtClean="0">
                <a:solidFill>
                  <a:srgbClr val="0000FF"/>
                </a:solidFill>
              </a:rPr>
              <a:t>0 MeV</a:t>
            </a:r>
            <a:r>
              <a:rPr lang="en-GB" kern="0" dirty="0" smtClean="0">
                <a:solidFill>
                  <a:srgbClr val="0000FF"/>
                </a:solidFill>
              </a:rPr>
              <a:t>/c ≤</a:t>
            </a:r>
            <a:r>
              <a:rPr lang="sv-SE" kern="0" dirty="0" smtClean="0">
                <a:solidFill>
                  <a:srgbClr val="0000FF"/>
                </a:solidFill>
              </a:rPr>
              <a:t> 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≤ 50 MeV/c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70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150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90925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2.0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2.5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" y="1411356"/>
            <a:ext cx="5124161" cy="36213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4" b="5619"/>
          <a:stretch/>
        </p:blipFill>
        <p:spPr>
          <a:xfrm>
            <a:off x="4569927" y="1411354"/>
            <a:ext cx="4316898" cy="3417821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046027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140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220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03266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130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200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10805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2.5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3.0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" y="1411356"/>
            <a:ext cx="5124161" cy="36213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2" b="5619"/>
          <a:stretch/>
        </p:blipFill>
        <p:spPr>
          <a:xfrm>
            <a:off x="4569927" y="1411353"/>
            <a:ext cx="4288323" cy="3417822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046027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110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180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03266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>
                <a:solidFill>
                  <a:srgbClr val="0000FF"/>
                </a:solidFill>
              </a:rPr>
              <a:t>p</a:t>
            </a:r>
            <a:r>
              <a:rPr lang="sv-SE" kern="0" baseline="-25000" dirty="0" smtClean="0">
                <a:solidFill>
                  <a:srgbClr val="0000FF"/>
                </a:solidFill>
              </a:rPr>
              <a:t>T</a:t>
            </a:r>
            <a:r>
              <a:rPr lang="sv-SE" kern="0" dirty="0" smtClean="0">
                <a:solidFill>
                  <a:srgbClr val="0000FF"/>
                </a:solidFill>
              </a:rPr>
              <a:t> </a:t>
            </a:r>
            <a:r>
              <a:rPr lang="en-GB" kern="0" dirty="0" smtClean="0">
                <a:solidFill>
                  <a:srgbClr val="0000FF"/>
                </a:solidFill>
              </a:rPr>
              <a:t>≥ 100 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150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51800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3.0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3.5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" y="1411356"/>
            <a:ext cx="5124160" cy="36213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0" b="4567"/>
          <a:stretch/>
        </p:blipFill>
        <p:spPr>
          <a:xfrm>
            <a:off x="4569927" y="1411354"/>
            <a:ext cx="4307373" cy="3455921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046027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 smtClean="0"/>
              <a:t>Detectors are missed in a large part of this interval, bringing the ”average” over the interval down </a:t>
            </a:r>
            <a:endParaRPr lang="en-GB" kern="0" dirty="0"/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03266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sv-SE" kern="0" dirty="0"/>
              <a:t>Detectors are missed in a large part of this interval, bringing the ”average” over the interval down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72585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3.5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4.0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" y="1411356"/>
            <a:ext cx="5124160" cy="3621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6" b="4567"/>
          <a:stretch/>
        </p:blipFill>
        <p:spPr>
          <a:xfrm>
            <a:off x="4569927" y="1411352"/>
            <a:ext cx="4297848" cy="3455923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110" y="5046027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en-GB" kern="0" dirty="0" smtClean="0"/>
              <a:t>All detectors are missed. Only noise remains</a:t>
            </a:r>
            <a:endParaRPr lang="en-GB" kern="0" dirty="0"/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760430" y="5032665"/>
            <a:ext cx="4174393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momentum:</a:t>
            </a:r>
          </a:p>
          <a:p>
            <a:pPr lvl="1"/>
            <a:r>
              <a:rPr lang="en-GB" kern="0" dirty="0"/>
              <a:t>All detectors are missed. Only noise remains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42695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Splitting 3.0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3.5 into two; </a:t>
            </a:r>
            <a:r>
              <a:rPr lang="en-GB" dirty="0"/>
              <a:t>3.0 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3.25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8" y="1411356"/>
            <a:ext cx="5124160" cy="3621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26" b="5093"/>
          <a:stretch/>
        </p:blipFill>
        <p:spPr>
          <a:xfrm>
            <a:off x="4569927" y="1411352"/>
            <a:ext cx="4297848" cy="3436873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432" y="4926435"/>
            <a:ext cx="4459190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 (note that the error bars are larger):</a:t>
            </a:r>
          </a:p>
          <a:p>
            <a:pPr lvl="1"/>
            <a:r>
              <a:rPr lang="sv-SE" kern="0" dirty="0">
                <a:solidFill>
                  <a:srgbClr val="0000FF"/>
                </a:solidFill>
              </a:rPr>
              <a:t>p</a:t>
            </a:r>
            <a:r>
              <a:rPr lang="sv-SE" kern="0" baseline="-25000" dirty="0">
                <a:solidFill>
                  <a:srgbClr val="0000FF"/>
                </a:solidFill>
              </a:rPr>
              <a:t>T</a:t>
            </a:r>
            <a:r>
              <a:rPr lang="sv-SE" kern="0" dirty="0">
                <a:solidFill>
                  <a:srgbClr val="0000FF"/>
                </a:solidFill>
              </a:rPr>
              <a:t> </a:t>
            </a:r>
            <a:r>
              <a:rPr lang="en-GB" kern="0" dirty="0">
                <a:solidFill>
                  <a:srgbClr val="0000FF"/>
                </a:solidFill>
              </a:rPr>
              <a:t>≥ </a:t>
            </a:r>
            <a:r>
              <a:rPr lang="en-GB" kern="0" dirty="0" smtClean="0">
                <a:solidFill>
                  <a:srgbClr val="0000FF"/>
                </a:solidFill>
              </a:rPr>
              <a:t>100 </a:t>
            </a:r>
            <a:r>
              <a:rPr lang="en-GB" kern="0" dirty="0">
                <a:solidFill>
                  <a:srgbClr val="0000FF"/>
                </a:solidFill>
              </a:rPr>
              <a:t>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110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95953" y="4926435"/>
            <a:ext cx="4459190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kern="0" dirty="0" smtClean="0"/>
              <a:t>Reconstructable momentum (note that the error bars are larger):</a:t>
            </a:r>
          </a:p>
          <a:p>
            <a:pPr lvl="1"/>
            <a:r>
              <a:rPr lang="sv-SE" kern="0" dirty="0">
                <a:solidFill>
                  <a:srgbClr val="0000FF"/>
                </a:solidFill>
              </a:rPr>
              <a:t>p</a:t>
            </a:r>
            <a:r>
              <a:rPr lang="sv-SE" kern="0" baseline="-25000" dirty="0">
                <a:solidFill>
                  <a:srgbClr val="0000FF"/>
                </a:solidFill>
              </a:rPr>
              <a:t>T</a:t>
            </a:r>
            <a:r>
              <a:rPr lang="sv-SE" kern="0" dirty="0">
                <a:solidFill>
                  <a:srgbClr val="0000FF"/>
                </a:solidFill>
              </a:rPr>
              <a:t> </a:t>
            </a:r>
            <a:r>
              <a:rPr lang="en-GB" kern="0" dirty="0">
                <a:solidFill>
                  <a:srgbClr val="0000FF"/>
                </a:solidFill>
              </a:rPr>
              <a:t>≥ </a:t>
            </a:r>
            <a:r>
              <a:rPr lang="en-GB" kern="0" dirty="0" smtClean="0">
                <a:solidFill>
                  <a:srgbClr val="0000FF"/>
                </a:solidFill>
              </a:rPr>
              <a:t>60 </a:t>
            </a:r>
            <a:r>
              <a:rPr lang="en-GB" kern="0" dirty="0">
                <a:solidFill>
                  <a:srgbClr val="0000FF"/>
                </a:solidFill>
              </a:rPr>
              <a:t>MeV/c</a:t>
            </a:r>
          </a:p>
          <a:p>
            <a:pPr lvl="1"/>
            <a:r>
              <a:rPr lang="sv-SE" kern="0" dirty="0">
                <a:solidFill>
                  <a:srgbClr val="FF0000"/>
                </a:solidFill>
              </a:rPr>
              <a:t>p</a:t>
            </a:r>
            <a:r>
              <a:rPr lang="sv-SE" kern="0" baseline="-25000" dirty="0">
                <a:solidFill>
                  <a:srgbClr val="FF0000"/>
                </a:solidFill>
              </a:rPr>
              <a:t>T</a:t>
            </a:r>
            <a:r>
              <a:rPr lang="sv-SE" kern="0" dirty="0">
                <a:solidFill>
                  <a:srgbClr val="FF0000"/>
                </a:solidFill>
              </a:rPr>
              <a:t> </a:t>
            </a:r>
            <a:r>
              <a:rPr lang="en-GB" kern="0" dirty="0">
                <a:solidFill>
                  <a:srgbClr val="FF0000"/>
                </a:solidFill>
              </a:rPr>
              <a:t>≥ </a:t>
            </a:r>
            <a:r>
              <a:rPr lang="en-GB" kern="0" dirty="0" smtClean="0">
                <a:solidFill>
                  <a:srgbClr val="FF0000"/>
                </a:solidFill>
              </a:rPr>
              <a:t>110 </a:t>
            </a:r>
            <a:r>
              <a:rPr lang="en-GB" kern="0" dirty="0">
                <a:solidFill>
                  <a:srgbClr val="FF0000"/>
                </a:solidFill>
              </a:rPr>
              <a:t>MeV/c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63471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</a:t>
            </a:r>
            <a:r>
              <a:rPr lang="en-GB" dirty="0" smtClean="0"/>
              <a:t>of low-momentum limit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4" y="1134301"/>
            <a:ext cx="4227266" cy="5524069"/>
          </a:xfrm>
        </p:spPr>
        <p:txBody>
          <a:bodyPr/>
          <a:lstStyle/>
          <a:p>
            <a:r>
              <a:rPr lang="en-GB" dirty="0" smtClean="0"/>
              <a:t>Investigating pion and kaon low-momentum limit with </a:t>
            </a:r>
            <a:r>
              <a:rPr lang="en-GB" dirty="0" smtClean="0"/>
              <a:t>the current </a:t>
            </a:r>
            <a:r>
              <a:rPr lang="en-GB" dirty="0" smtClean="0"/>
              <a:t>baseline TPC hybrid tracker</a:t>
            </a:r>
          </a:p>
          <a:p>
            <a:r>
              <a:rPr lang="en-GB" dirty="0" smtClean="0"/>
              <a:t>Sending single </a:t>
            </a:r>
            <a:r>
              <a:rPr lang="en-GB" dirty="0" err="1" smtClean="0"/>
              <a:t>pions</a:t>
            </a:r>
            <a:r>
              <a:rPr lang="en-GB" dirty="0" smtClean="0"/>
              <a:t> and kaons in pseudorapidity interval</a:t>
            </a:r>
            <a:br>
              <a:rPr lang="en-GB" dirty="0" smtClean="0"/>
            </a:br>
            <a:r>
              <a:rPr lang="en-GB" dirty="0" smtClean="0"/>
              <a:t>-4 ≤</a:t>
            </a:r>
            <a:r>
              <a:rPr lang="el-GR" dirty="0" smtClean="0">
                <a:cs typeface="Times New Roman" panose="02020603050405020304" pitchFamily="18" charset="0"/>
              </a:rPr>
              <a:t>η≤</a:t>
            </a:r>
            <a:r>
              <a:rPr lang="en-GB" dirty="0" smtClean="0">
                <a:cs typeface="Times New Roman" panose="02020603050405020304" pitchFamily="18" charset="0"/>
              </a:rPr>
              <a:t> -</a:t>
            </a:r>
            <a:r>
              <a:rPr lang="en-GB" dirty="0" smtClean="0">
                <a:cs typeface="Times New Roman" panose="02020603050405020304" pitchFamily="18" charset="0"/>
              </a:rPr>
              <a:t>4, flat distribution in p</a:t>
            </a:r>
            <a:r>
              <a:rPr lang="en-GB" baseline="-25000" dirty="0" smtClean="0">
                <a:cs typeface="Times New Roman" panose="02020603050405020304" pitchFamily="18" charset="0"/>
              </a:rPr>
              <a:t>T</a:t>
            </a:r>
            <a:r>
              <a:rPr lang="en-GB" dirty="0" smtClean="0">
                <a:cs typeface="Times New Roman" panose="02020603050405020304" pitchFamily="18" charset="0"/>
              </a:rPr>
              <a:t> </a:t>
            </a:r>
            <a:br>
              <a:rPr lang="en-GB" dirty="0" smtClean="0">
                <a:cs typeface="Times New Roman" panose="02020603050405020304" pitchFamily="18" charset="0"/>
              </a:rPr>
            </a:br>
            <a:r>
              <a:rPr lang="en-GB" dirty="0" smtClean="0">
                <a:cs typeface="Times New Roman" panose="02020603050405020304" pitchFamily="18" charset="0"/>
              </a:rPr>
              <a:t>0 to 0.5 GeV/c</a:t>
            </a:r>
          </a:p>
          <a:p>
            <a:r>
              <a:rPr lang="en-GB" dirty="0" smtClean="0">
                <a:cs typeface="Times New Roman" panose="02020603050405020304" pitchFamily="18" charset="0"/>
              </a:rPr>
              <a:t>Checking for 1.5 T and 3.0 T</a:t>
            </a:r>
            <a:endParaRPr lang="en-GB" dirty="0" smtClean="0">
              <a:cs typeface="Times New Roman" panose="02020603050405020304" pitchFamily="18" charset="0"/>
            </a:endParaRPr>
          </a:p>
          <a:p>
            <a:r>
              <a:rPr lang="en-GB" dirty="0" smtClean="0"/>
              <a:t>Goal: determine which fraction of events can be reconstructed</a:t>
            </a:r>
          </a:p>
          <a:p>
            <a:pPr lvl="1"/>
            <a:r>
              <a:rPr lang="en-GB" dirty="0" smtClean="0"/>
              <a:t>Using </a:t>
            </a:r>
            <a:r>
              <a:rPr lang="en-GB" dirty="0" err="1" smtClean="0"/>
              <a:t>Kalman</a:t>
            </a:r>
            <a:r>
              <a:rPr lang="en-GB" dirty="0" smtClean="0"/>
              <a:t> filter </a:t>
            </a:r>
            <a:r>
              <a:rPr lang="en-GB" dirty="0" smtClean="0"/>
              <a:t>reconstruction</a:t>
            </a:r>
          </a:p>
          <a:p>
            <a:r>
              <a:rPr lang="en-GB" b="1" dirty="0" smtClean="0"/>
              <a:t>Important: this is just about the fraction of events that can be reconstructed. No inference should be made about resolutions from these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charset="0"/>
            </a:endParaRP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8" b="17284"/>
          <a:stretch/>
        </p:blipFill>
        <p:spPr>
          <a:xfrm>
            <a:off x="4876800" y="1457787"/>
            <a:ext cx="4206240" cy="3043094"/>
          </a:xfrm>
        </p:spPr>
      </p:pic>
      <p:sp>
        <p:nvSpPr>
          <p:cNvPr id="6" name="TextBox 5"/>
          <p:cNvSpPr txBox="1"/>
          <p:nvPr/>
        </p:nvSpPr>
        <p:spPr>
          <a:xfrm>
            <a:off x="5265420" y="4656296"/>
            <a:ext cx="3589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Note: “black hole” added outside (not shown), in lieu of other absorbing detectors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0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Splitting 3.0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3.5 into two; 3.25 </a:t>
            </a:r>
            <a:r>
              <a:rPr lang="en-GB" dirty="0"/>
              <a:t>≤ </a:t>
            </a:r>
            <a:r>
              <a:rPr lang="el-GR" dirty="0"/>
              <a:t>η</a:t>
            </a:r>
            <a:r>
              <a:rPr lang="en-GB" dirty="0"/>
              <a:t> </a:t>
            </a:r>
            <a:r>
              <a:rPr lang="el-GR" dirty="0"/>
              <a:t>≤</a:t>
            </a:r>
            <a:r>
              <a:rPr lang="en-GB" dirty="0"/>
              <a:t> </a:t>
            </a:r>
            <a:r>
              <a:rPr lang="en-GB" dirty="0" smtClean="0"/>
              <a:t>3.50 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" y="1411356"/>
            <a:ext cx="5124158" cy="36213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ea typeface="ＭＳ Ｐゴシック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2" b="5093"/>
          <a:stretch/>
        </p:blipFill>
        <p:spPr>
          <a:xfrm>
            <a:off x="4569927" y="1411352"/>
            <a:ext cx="4288323" cy="3436873"/>
          </a:xfr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7432" y="4926435"/>
            <a:ext cx="4459190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>
              <a:solidFill>
                <a:srgbClr val="FF0000"/>
              </a:solidFill>
            </a:endParaRPr>
          </a:p>
          <a:p>
            <a:endParaRPr lang="en-GB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490270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1511" y="1327079"/>
            <a:ext cx="36480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Pions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95953" y="4926435"/>
            <a:ext cx="4459190" cy="134864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8177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86738" y="6657975"/>
            <a:ext cx="957262" cy="203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63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spiralling momentum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5" y="1548053"/>
            <a:ext cx="8539162" cy="32300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4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layout sketch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3" y="1135063"/>
            <a:ext cx="8441512" cy="55229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4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31" y="353616"/>
            <a:ext cx="7384092" cy="5522912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sketch with pseudorapidities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1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Kaon maps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34301"/>
            <a:ext cx="4211637" cy="30347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4" y="1134301"/>
            <a:ext cx="4180523" cy="3012281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050213" y="6259513"/>
            <a:ext cx="1093787" cy="365125"/>
          </a:xfrm>
        </p:spPr>
        <p:txBody>
          <a:bodyPr/>
          <a:lstStyle/>
          <a:p>
            <a:fld id="{51634E66-CE81-4F6C-914D-6DD357012953}" type="slidenum">
              <a:rPr lang="en-GB" smtClean="0"/>
              <a:t>4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3" y="4169001"/>
            <a:ext cx="8612853" cy="2489369"/>
          </a:xfrm>
        </p:spPr>
        <p:txBody>
          <a:bodyPr/>
          <a:lstStyle/>
          <a:p>
            <a:r>
              <a:rPr lang="en-GB" dirty="0" smtClean="0"/>
              <a:t>Transverse momentum vs pseudorapidity</a:t>
            </a:r>
            <a:r>
              <a:rPr lang="en-GB" dirty="0" smtClean="0"/>
              <a:t>, colour is fraction of reconstructed events</a:t>
            </a:r>
          </a:p>
          <a:p>
            <a:r>
              <a:rPr lang="en-GB" dirty="0"/>
              <a:t>Yellow means 100% of events are reconstructed</a:t>
            </a:r>
          </a:p>
          <a:p>
            <a:r>
              <a:rPr lang="en-GB" dirty="0"/>
              <a:t>Some clear features visible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211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Kaon maps – no silicon barrel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4301"/>
            <a:ext cx="4211635" cy="30347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4" y="1134301"/>
            <a:ext cx="4180522" cy="3012281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050213" y="6259513"/>
            <a:ext cx="1093787" cy="365125"/>
          </a:xfrm>
        </p:spPr>
        <p:txBody>
          <a:bodyPr/>
          <a:lstStyle/>
          <a:p>
            <a:fld id="{51634E66-CE81-4F6C-914D-6DD357012953}" type="slidenum">
              <a:rPr lang="en-GB" smtClean="0"/>
              <a:t>5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3" y="4169001"/>
            <a:ext cx="8612853" cy="2489369"/>
          </a:xfrm>
        </p:spPr>
        <p:txBody>
          <a:bodyPr/>
          <a:lstStyle/>
          <a:p>
            <a:r>
              <a:rPr lang="en-GB" dirty="0" smtClean="0"/>
              <a:t>Removed to investigate where inefficiencies come from</a:t>
            </a:r>
          </a:p>
          <a:p>
            <a:pPr lvl="1"/>
            <a:r>
              <a:rPr lang="en-GB" dirty="0" smtClean="0"/>
              <a:t>Mainly from </a:t>
            </a:r>
            <a:r>
              <a:rPr lang="en-GB" b="1" dirty="0" smtClean="0"/>
              <a:t>spiralling in the TPC</a:t>
            </a:r>
          </a:p>
          <a:p>
            <a:pPr lvl="1"/>
            <a:r>
              <a:rPr lang="en-GB" dirty="0" smtClean="0"/>
              <a:t>Having the silicon barrel in place mitigates this</a:t>
            </a:r>
          </a:p>
          <a:p>
            <a:r>
              <a:rPr lang="en-GB" dirty="0" smtClean="0"/>
              <a:t>Removing silicon barrel </a:t>
            </a:r>
            <a:r>
              <a:rPr lang="en-GB" dirty="0"/>
              <a:t>removes the “good region” in the centre at low p</a:t>
            </a:r>
            <a:r>
              <a:rPr lang="en-GB" baseline="-25000" dirty="0"/>
              <a:t>T</a:t>
            </a:r>
            <a:r>
              <a:rPr lang="en-GB" dirty="0"/>
              <a:t>, and moves “bad region” edges in in </a:t>
            </a:r>
            <a:r>
              <a:rPr lang="en-GB" dirty="0" smtClean="0"/>
              <a:t>pseudorapidity</a:t>
            </a:r>
          </a:p>
          <a:p>
            <a:pPr lvl="1"/>
            <a:r>
              <a:rPr lang="en-GB" dirty="0" smtClean="0"/>
              <a:t>Flicking between this slide and the previous makes this clearer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93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Pion maps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34301"/>
            <a:ext cx="4211635" cy="30347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64" y="1134301"/>
            <a:ext cx="4180522" cy="3012281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050213" y="6259513"/>
            <a:ext cx="1093787" cy="365125"/>
          </a:xfrm>
        </p:spPr>
        <p:txBody>
          <a:bodyPr/>
          <a:lstStyle/>
          <a:p>
            <a:fld id="{51634E66-CE81-4F6C-914D-6DD357012953}" type="slidenum">
              <a:rPr lang="en-GB" smtClean="0"/>
              <a:t>6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95533" y="4169001"/>
            <a:ext cx="8612853" cy="2489369"/>
          </a:xfrm>
        </p:spPr>
        <p:txBody>
          <a:bodyPr/>
          <a:lstStyle/>
          <a:p>
            <a:r>
              <a:rPr lang="en-GB" dirty="0" smtClean="0"/>
              <a:t>Similar to the kaon maps, but more extreme</a:t>
            </a:r>
          </a:p>
          <a:p>
            <a:pPr lvl="1"/>
            <a:r>
              <a:rPr lang="en-GB" dirty="0" smtClean="0"/>
              <a:t>Lower lowest momentum</a:t>
            </a:r>
          </a:p>
          <a:p>
            <a:pPr lvl="1"/>
            <a:r>
              <a:rPr lang="en-GB" dirty="0" smtClean="0"/>
              <a:t>Larger and deeper “central” efficiency loss region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615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Lines of interest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4" y="1134301"/>
            <a:ext cx="2865826" cy="5524069"/>
          </a:xfrm>
        </p:spPr>
        <p:txBody>
          <a:bodyPr/>
          <a:lstStyle/>
          <a:p>
            <a:r>
              <a:rPr lang="en-GB" dirty="0" smtClean="0"/>
              <a:t>Adding lines in plot, to show special areas in detector</a:t>
            </a:r>
          </a:p>
          <a:p>
            <a:r>
              <a:rPr lang="en-GB" dirty="0" smtClean="0"/>
              <a:t>Horizontal lines show spiralling momentum for certain radius</a:t>
            </a:r>
          </a:p>
          <a:p>
            <a:pPr lvl="1"/>
            <a:r>
              <a:rPr lang="en-GB" dirty="0" smtClean="0"/>
              <a:t>This, and all momenta below, will spiral inside the given detector edge</a:t>
            </a:r>
          </a:p>
          <a:p>
            <a:r>
              <a:rPr lang="en-GB" dirty="0" smtClean="0"/>
              <a:t>Important note: y-axis is </a:t>
            </a:r>
            <a:r>
              <a:rPr lang="en-GB" b="1" dirty="0" smtClean="0"/>
              <a:t>initial </a:t>
            </a:r>
            <a:r>
              <a:rPr lang="en-GB" dirty="0" smtClean="0"/>
              <a:t>momentum. Energy loss in the material will push the spiralling momentum edge up a bit.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74" y="1709710"/>
            <a:ext cx="5212826" cy="3756108"/>
          </a:xfrm>
        </p:spPr>
      </p:pic>
      <p:sp>
        <p:nvSpPr>
          <p:cNvPr id="7" name="TextBox 6"/>
          <p:cNvSpPr txBox="1"/>
          <p:nvPr/>
        </p:nvSpPr>
        <p:spPr>
          <a:xfrm>
            <a:off x="2984068" y="4730726"/>
            <a:ext cx="150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Barrel layers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879" y="3836785"/>
            <a:ext cx="68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FF"/>
                </a:solidFill>
              </a:rPr>
              <a:t>TPC</a:t>
            </a:r>
            <a:endParaRPr lang="en-GB" dirty="0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0306" y="1193080"/>
            <a:ext cx="435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Kaons, 1.5 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38879" y="5398670"/>
            <a:ext cx="4806316" cy="1259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Central inefficiency comes from </a:t>
            </a:r>
            <a:r>
              <a:rPr lang="en-GB" b="1" kern="0" dirty="0" smtClean="0"/>
              <a:t>spiralling in TPC</a:t>
            </a:r>
            <a:r>
              <a:rPr lang="en-GB" kern="0" dirty="0" smtClean="0"/>
              <a:t>, but effect is mitigated by silicon barrel</a:t>
            </a:r>
            <a:endParaRPr lang="en-GB" kern="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163505" y="4021452"/>
            <a:ext cx="1374082" cy="1444366"/>
          </a:xfrm>
          <a:prstGeom prst="straightConnector1">
            <a:avLst/>
          </a:prstGeom>
          <a:ln>
            <a:solidFill>
              <a:srgbClr val="FF00FF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Lines of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4" y="1134301"/>
            <a:ext cx="3160466" cy="5524069"/>
          </a:xfrm>
        </p:spPr>
        <p:txBody>
          <a:bodyPr/>
          <a:lstStyle/>
          <a:p>
            <a:r>
              <a:rPr lang="en-GB" dirty="0" smtClean="0"/>
              <a:t>Vertical lines give pseudorapidity</a:t>
            </a:r>
          </a:p>
          <a:p>
            <a:r>
              <a:rPr lang="en-GB" dirty="0" smtClean="0">
                <a:solidFill>
                  <a:srgbClr val="FF07F8"/>
                </a:solidFill>
              </a:rPr>
              <a:t>Magenta</a:t>
            </a:r>
            <a:r>
              <a:rPr lang="en-GB" dirty="0" smtClean="0"/>
              <a:t> are TPC corners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Blue</a:t>
            </a:r>
            <a:r>
              <a:rPr lang="en-GB" dirty="0" smtClean="0"/>
              <a:t> is where barrel layers </a:t>
            </a:r>
            <a:r>
              <a:rPr lang="en-GB" b="1" dirty="0" smtClean="0"/>
              <a:t>end</a:t>
            </a:r>
          </a:p>
          <a:p>
            <a:r>
              <a:rPr lang="en-GB" dirty="0" smtClean="0">
                <a:solidFill>
                  <a:srgbClr val="00FF00"/>
                </a:solidFill>
              </a:rPr>
              <a:t>Green</a:t>
            </a:r>
            <a:r>
              <a:rPr lang="en-GB" dirty="0" smtClean="0"/>
              <a:t> is where disk outer edge is (i.e. where disks start to matter)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Red</a:t>
            </a:r>
            <a:r>
              <a:rPr lang="en-GB" dirty="0" smtClean="0"/>
              <a:t> is disk inner edge (i.e. where disk is no longer hit)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880" y="1082787"/>
            <a:ext cx="5449943" cy="392696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3" y="5554416"/>
            <a:ext cx="8539290" cy="120541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68" indent="-25716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2000" b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199" indent="-21430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Char char="–"/>
              <a:defRPr sz="1800" b="0">
                <a:solidFill>
                  <a:srgbClr val="800000"/>
                </a:solidFill>
                <a:latin typeface="+mn-lt"/>
                <a:ea typeface="ＭＳ Ｐゴシック" charset="0"/>
              </a:defRPr>
            </a:lvl2pPr>
            <a:lvl3pPr marL="857229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100000"/>
              <a:buFont typeface="Wingdings" charset="2"/>
              <a:buChar char="§"/>
              <a:defRPr sz="1800" b="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200121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80000"/>
              <a:buChar char="–"/>
              <a:defRPr sz="1600" b="0">
                <a:solidFill>
                  <a:srgbClr val="660066"/>
                </a:solidFill>
                <a:latin typeface="+mn-lt"/>
                <a:ea typeface="ＭＳ Ｐゴシック" charset="0"/>
              </a:defRPr>
            </a:lvl4pPr>
            <a:lvl5pPr marL="1543012" indent="-17144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90034"/>
              </a:buClr>
              <a:buSzPct val="90000"/>
              <a:buChar char="»"/>
              <a:defRPr sz="1600" b="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1885904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6pPr>
            <a:lvl7pPr marL="2228795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7pPr>
            <a:lvl8pPr marL="2571686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8pPr>
            <a:lvl9pPr marL="291457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90000"/>
              <a:buChar char="»"/>
              <a:defRPr sz="21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Here: we lose reconstruction efficiency in </a:t>
            </a:r>
            <a:r>
              <a:rPr lang="el-GR" kern="0" dirty="0" smtClean="0"/>
              <a:t>η</a:t>
            </a:r>
            <a:r>
              <a:rPr lang="en-GB" kern="0" dirty="0" smtClean="0"/>
              <a:t> when </a:t>
            </a:r>
            <a:r>
              <a:rPr lang="en-GB" b="1" kern="0" dirty="0" smtClean="0"/>
              <a:t>all but one of the barrel layers are missed.</a:t>
            </a:r>
            <a:endParaRPr lang="en-GB" kern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986338" y="4429126"/>
            <a:ext cx="1290637" cy="1209674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67856" y="678109"/>
            <a:ext cx="435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Kaons, 1.5 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5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Lines of interest – no silicon barrel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4" y="1134301"/>
            <a:ext cx="3395416" cy="5524069"/>
          </a:xfrm>
        </p:spPr>
        <p:txBody>
          <a:bodyPr/>
          <a:lstStyle/>
          <a:p>
            <a:r>
              <a:rPr lang="en-GB" dirty="0"/>
              <a:t>Disk material causes drop in reconstructed fraction here (three disks are added at </a:t>
            </a:r>
            <a:r>
              <a:rPr lang="el-GR" dirty="0"/>
              <a:t>η</a:t>
            </a:r>
            <a:r>
              <a:rPr lang="en-GB" dirty="0"/>
              <a:t> = 1.86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Remember: this is quite </a:t>
            </a:r>
            <a:r>
              <a:rPr lang="en-GB" b="1" dirty="0" smtClean="0"/>
              <a:t>unrelated to resolutions</a:t>
            </a:r>
            <a:r>
              <a:rPr lang="en-GB" dirty="0" smtClean="0"/>
              <a:t>. Adding disks will improve resolutions, but the added material might stop particles (and hence prevent reconstruction)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4F66AC-06AD-5D4D-B499-BCF1FB165643}" type="slidenum">
              <a:rPr lang="en-US" smtClean="0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26" y="1503633"/>
            <a:ext cx="5181974" cy="3733877"/>
          </a:xfrm>
        </p:spPr>
      </p:pic>
      <p:sp>
        <p:nvSpPr>
          <p:cNvPr id="7" name="TextBox 6"/>
          <p:cNvSpPr txBox="1"/>
          <p:nvPr/>
        </p:nvSpPr>
        <p:spPr>
          <a:xfrm>
            <a:off x="4091560" y="1134301"/>
            <a:ext cx="4357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Kaons, 1.5 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81350" y="1943100"/>
            <a:ext cx="2400300" cy="2438400"/>
          </a:xfrm>
          <a:prstGeom prst="straightConnector1">
            <a:avLst/>
          </a:prstGeom>
          <a:ln>
            <a:solidFill>
              <a:srgbClr val="00FF00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030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91C8E1"/>
      </a:dk1>
      <a:lt1>
        <a:srgbClr val="ECECEC"/>
      </a:lt1>
      <a:dk2>
        <a:srgbClr val="000000"/>
      </a:dk2>
      <a:lt2>
        <a:srgbClr val="91C8E1"/>
      </a:lt2>
      <a:accent1>
        <a:srgbClr val="000000"/>
      </a:accent1>
      <a:accent2>
        <a:srgbClr val="ECECEC"/>
      </a:accent2>
      <a:accent3>
        <a:srgbClr val="AAAAAA"/>
      </a:accent3>
      <a:accent4>
        <a:srgbClr val="C9C9C9"/>
      </a:accent4>
      <a:accent5>
        <a:srgbClr val="AAAAAA"/>
      </a:accent5>
      <a:accent6>
        <a:srgbClr val="D6D6D6"/>
      </a:accent6>
      <a:hlink>
        <a:srgbClr val="91C8E1"/>
      </a:hlink>
      <a:folHlink>
        <a:srgbClr val="91C8E1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301506BE-9379-47D6-A465-39509B3A674A}" vid="{BBEF70B6-4161-4FDE-A91A-EEBD13025B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12963</TotalTime>
  <Words>1066</Words>
  <Application>Microsoft Office PowerPoint</Application>
  <PresentationFormat>On-screen Show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Georgia</vt:lpstr>
      <vt:lpstr>Times New Roman</vt:lpstr>
      <vt:lpstr>Wingdings</vt:lpstr>
      <vt:lpstr>Theme1</vt:lpstr>
      <vt:lpstr>University of Birmingham simulations update</vt:lpstr>
      <vt:lpstr>Study of low-momentum limit</vt:lpstr>
      <vt:lpstr>Layout sketch with pseudorapidities</vt:lpstr>
      <vt:lpstr>Kaon maps</vt:lpstr>
      <vt:lpstr>Kaon maps – no silicon barrel</vt:lpstr>
      <vt:lpstr>Pion maps</vt:lpstr>
      <vt:lpstr>Lines of interest </vt:lpstr>
      <vt:lpstr>Lines of interest</vt:lpstr>
      <vt:lpstr>Lines of interest – no silicon barrel</vt:lpstr>
      <vt:lpstr>Projections</vt:lpstr>
      <vt:lpstr>0.0 ≤ η ≤ 0.5</vt:lpstr>
      <vt:lpstr>0.5 ≤ η ≤ 1.0</vt:lpstr>
      <vt:lpstr>1.0 ≤ η ≤ 1.5</vt:lpstr>
      <vt:lpstr>1.5 ≤ η ≤ 2.0</vt:lpstr>
      <vt:lpstr>2.0 ≤ η ≤ 2.5</vt:lpstr>
      <vt:lpstr>2.5 ≤ η ≤ 3.0</vt:lpstr>
      <vt:lpstr>3.0 ≤ η ≤ 3.5</vt:lpstr>
      <vt:lpstr>3.5 ≤ η ≤ 4.0</vt:lpstr>
      <vt:lpstr>Splitting 3.0 ≤ η ≤ 3.5 into two; 3.0 ≤ η ≤ 3.25 </vt:lpstr>
      <vt:lpstr>Splitting 3.0 ≤ η ≤ 3.5 into two; 3.25 ≤ η ≤ 3.50 </vt:lpstr>
      <vt:lpstr>Backup slides</vt:lpstr>
      <vt:lpstr>Table of spiralling momentum</vt:lpstr>
      <vt:lpstr>Full layout sketch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Håkan</dc:creator>
  <cp:lastModifiedBy>Håkan</cp:lastModifiedBy>
  <cp:revision>442</cp:revision>
  <dcterms:created xsi:type="dcterms:W3CDTF">2020-02-26T10:31:06Z</dcterms:created>
  <dcterms:modified xsi:type="dcterms:W3CDTF">2020-10-08T12:09:52Z</dcterms:modified>
</cp:coreProperties>
</file>