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4" r:id="rId2"/>
    <p:sldId id="273" r:id="rId3"/>
    <p:sldId id="269" r:id="rId4"/>
  </p:sldIdLst>
  <p:sldSz cx="9144000" cy="5422900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7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6374" autoAdjust="0"/>
  </p:normalViewPr>
  <p:slideViewPr>
    <p:cSldViewPr snapToGrid="0" snapToObjects="1">
      <p:cViewPr varScale="1">
        <p:scale>
          <a:sx n="121" d="100"/>
          <a:sy n="121" d="100"/>
        </p:scale>
        <p:origin x="-112" y="-424"/>
      </p:cViewPr>
      <p:guideLst>
        <p:guide orient="horz" pos="17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F5B3D-B0C4-254C-A135-16EB6D5BA27C}" type="datetimeFigureOut">
              <a:rPr lang="it-IT" smtClean="0"/>
              <a:t>08/10/20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AC474-F1DA-594D-AD19-0FA939494642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96776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DE87D-B25F-FC49-B4FF-BC9D52C4D7D8}" type="datetimeFigureOut">
              <a:rPr lang="it-IT" smtClean="0"/>
              <a:t>08/10/20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538163" y="685800"/>
            <a:ext cx="57816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825C2-6256-9449-B688-09A1F847C286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2247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825C2-6256-9449-B688-09A1F847C286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10572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825C2-6256-9449-B688-09A1F847C286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1057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684614"/>
            <a:ext cx="7772400" cy="1162409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072977"/>
            <a:ext cx="6400800" cy="13858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710173" y="5026225"/>
            <a:ext cx="4195666" cy="288719"/>
          </a:xfrm>
        </p:spPr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653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2622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17168"/>
            <a:ext cx="2057400" cy="4627039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17168"/>
            <a:ext cx="6019800" cy="462703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150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8396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484716"/>
            <a:ext cx="7772400" cy="107704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298457"/>
            <a:ext cx="7772400" cy="118625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8728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65344"/>
            <a:ext cx="4038600" cy="357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65344"/>
            <a:ext cx="4038600" cy="3578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7033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13876"/>
            <a:ext cx="4040188" cy="5058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719762"/>
            <a:ext cx="4040188" cy="31244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213876"/>
            <a:ext cx="4041775" cy="5058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1719762"/>
            <a:ext cx="4041775" cy="31244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9774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040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125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15912"/>
            <a:ext cx="3008313" cy="9188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15912"/>
            <a:ext cx="5111750" cy="46282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134792"/>
            <a:ext cx="3008313" cy="37094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195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3796030"/>
            <a:ext cx="5486400" cy="44814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484546"/>
            <a:ext cx="5486400" cy="32537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4244173"/>
            <a:ext cx="5486400" cy="6364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748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17167"/>
            <a:ext cx="8229600" cy="9038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65344"/>
            <a:ext cx="8229600" cy="3578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5026225"/>
            <a:ext cx="2133600" cy="288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732853" y="5026225"/>
            <a:ext cx="4116288" cy="288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Tracking WG meeting 8.10.2020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19234" y="5026225"/>
            <a:ext cx="1667565" cy="288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9B98D-C2D1-564A-9C82-A66E9646E85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7290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52166" y="183904"/>
            <a:ext cx="8334633" cy="1719686"/>
          </a:xfrm>
        </p:spPr>
        <p:txBody>
          <a:bodyPr>
            <a:normAutofit/>
          </a:bodyPr>
          <a:lstStyle/>
          <a:p>
            <a:r>
              <a:rPr lang="it-IT" sz="2800" dirty="0" err="1" smtClean="0">
                <a:latin typeface="Arial"/>
                <a:cs typeface="Arial"/>
              </a:rPr>
              <a:t>Tracking</a:t>
            </a:r>
            <a:r>
              <a:rPr lang="it-IT" sz="2800" dirty="0" smtClean="0">
                <a:latin typeface="Arial"/>
                <a:cs typeface="Arial"/>
              </a:rPr>
              <a:t> WG meeting</a:t>
            </a:r>
            <a:r>
              <a:rPr lang="it-IT" dirty="0">
                <a:latin typeface="Arial"/>
                <a:cs typeface="Arial"/>
              </a:rPr>
              <a:t/>
            </a:r>
            <a:br>
              <a:rPr lang="it-IT" dirty="0">
                <a:latin typeface="Arial"/>
                <a:cs typeface="Arial"/>
              </a:rPr>
            </a:br>
            <a:r>
              <a:rPr lang="it-IT" dirty="0" err="1" smtClean="0">
                <a:latin typeface="Arial"/>
                <a:cs typeface="Arial"/>
              </a:rPr>
              <a:t>Towards</a:t>
            </a:r>
            <a:r>
              <a:rPr lang="it-IT" dirty="0" smtClean="0">
                <a:latin typeface="Arial"/>
                <a:cs typeface="Arial"/>
              </a:rPr>
              <a:t> YR </a:t>
            </a:r>
            <a:r>
              <a:rPr lang="it-IT" dirty="0" err="1" smtClean="0">
                <a:latin typeface="Arial"/>
                <a:cs typeface="Arial"/>
              </a:rPr>
              <a:t>writing</a:t>
            </a:r>
            <a:r>
              <a:rPr lang="it-IT" dirty="0" smtClean="0">
                <a:latin typeface="Arial"/>
                <a:cs typeface="Arial"/>
              </a:rPr>
              <a:t> </a:t>
            </a:r>
            <a:endParaRPr lang="it-IT" dirty="0">
              <a:latin typeface="Arial"/>
              <a:cs typeface="Arial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064" y="1693654"/>
            <a:ext cx="6400800" cy="1077274"/>
          </a:xfrm>
        </p:spPr>
        <p:txBody>
          <a:bodyPr>
            <a:noAutofit/>
          </a:bodyPr>
          <a:lstStyle/>
          <a:p>
            <a:r>
              <a:rPr lang="it-IT" sz="2400" dirty="0">
                <a:latin typeface="Arial"/>
                <a:cs typeface="Arial"/>
              </a:rPr>
              <a:t>D. Elia, K. </a:t>
            </a:r>
            <a:r>
              <a:rPr lang="it-IT" sz="2400" dirty="0" err="1">
                <a:latin typeface="Arial"/>
                <a:cs typeface="Arial"/>
              </a:rPr>
              <a:t>Gnanvo</a:t>
            </a:r>
            <a:r>
              <a:rPr lang="it-IT" sz="2400" dirty="0">
                <a:latin typeface="Arial"/>
                <a:cs typeface="Arial"/>
              </a:rPr>
              <a:t>, L. </a:t>
            </a:r>
            <a:r>
              <a:rPr lang="it-IT" sz="2400" dirty="0" err="1">
                <a:latin typeface="Arial"/>
                <a:cs typeface="Arial"/>
              </a:rPr>
              <a:t>Greiner</a:t>
            </a:r>
            <a:endParaRPr lang="it-IT" sz="2400" dirty="0">
              <a:latin typeface="Arial"/>
              <a:cs typeface="Arial"/>
            </a:endParaRPr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710173" y="5026225"/>
            <a:ext cx="4195666" cy="288719"/>
          </a:xfrm>
        </p:spPr>
        <p:txBody>
          <a:bodyPr/>
          <a:lstStyle/>
          <a:p>
            <a:r>
              <a:rPr lang="it-IT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</a:rPr>
              <a:t>Tracking WG meeting 8.10.2020</a:t>
            </a:r>
            <a:endParaRPr lang="it-IT" dirty="0">
              <a:solidFill>
                <a:prstClr val="black">
                  <a:tint val="75000"/>
                </a:prstClr>
              </a:solidFill>
              <a:latin typeface="Arial"/>
              <a:cs typeface="Arial"/>
            </a:endParaRPr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7019234" y="5026225"/>
            <a:ext cx="1667565" cy="288719"/>
          </a:xfrm>
        </p:spPr>
        <p:txBody>
          <a:bodyPr/>
          <a:lstStyle/>
          <a:p>
            <a:fld id="{9949B98D-C2D1-564A-9C82-A66E9646E85C}" type="slidenum">
              <a:rPr lang="it-IT" smtClean="0">
                <a:solidFill>
                  <a:prstClr val="black">
                    <a:tint val="75000"/>
                  </a:prstClr>
                </a:solidFill>
                <a:latin typeface="Arial"/>
                <a:cs typeface="Arial"/>
              </a:rPr>
              <a:pPr/>
              <a:t>1</a:t>
            </a:fld>
            <a:endParaRPr lang="it-IT" dirty="0">
              <a:solidFill>
                <a:prstClr val="black">
                  <a:tint val="75000"/>
                </a:prstClr>
              </a:solidFill>
              <a:latin typeface="Arial"/>
              <a:cs typeface="Arial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57198" y="2623750"/>
            <a:ext cx="8390627" cy="2322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it-IT" dirty="0" err="1" smtClean="0">
                <a:latin typeface="Arial"/>
                <a:cs typeface="Arial"/>
              </a:rPr>
              <a:t>Recent</a:t>
            </a:r>
            <a:r>
              <a:rPr lang="it-IT" dirty="0" smtClean="0">
                <a:latin typeface="Arial"/>
                <a:cs typeface="Arial"/>
              </a:rPr>
              <a:t> </a:t>
            </a:r>
            <a:r>
              <a:rPr lang="it-IT" dirty="0" err="1" smtClean="0">
                <a:latin typeface="Arial"/>
                <a:cs typeface="Arial"/>
              </a:rPr>
              <a:t>updates</a:t>
            </a:r>
            <a:r>
              <a:rPr lang="it-IT" dirty="0" smtClean="0">
                <a:latin typeface="Arial"/>
                <a:cs typeface="Arial"/>
              </a:rPr>
              <a:t> (DWG meeting last </a:t>
            </a:r>
            <a:r>
              <a:rPr lang="it-IT" dirty="0" err="1" smtClean="0">
                <a:latin typeface="Arial"/>
                <a:cs typeface="Arial"/>
              </a:rPr>
              <a:t>Monday</a:t>
            </a:r>
            <a:r>
              <a:rPr lang="it-IT" dirty="0" smtClean="0">
                <a:latin typeface="Arial"/>
                <a:cs typeface="Arial"/>
              </a:rPr>
              <a:t>):</a:t>
            </a:r>
          </a:p>
          <a:p>
            <a:pPr marL="742950" lvl="1" indent="-285750">
              <a:lnSpc>
                <a:spcPct val="110000"/>
              </a:lnSpc>
              <a:buFont typeface="Arial"/>
              <a:buChar char="•"/>
            </a:pPr>
            <a:r>
              <a:rPr lang="it-IT" sz="1600" dirty="0" err="1" smtClean="0">
                <a:latin typeface="Arial"/>
                <a:cs typeface="Arial"/>
              </a:rPr>
              <a:t>overleaf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r>
              <a:rPr lang="it-IT" sz="1600" dirty="0" err="1" smtClean="0">
                <a:latin typeface="Arial"/>
                <a:cs typeface="Arial"/>
              </a:rPr>
              <a:t>template</a:t>
            </a:r>
            <a:r>
              <a:rPr lang="it-IT" sz="1600" dirty="0" smtClean="0">
                <a:latin typeface="Arial"/>
                <a:cs typeface="Arial"/>
              </a:rPr>
              <a:t> ready, general </a:t>
            </a:r>
            <a:r>
              <a:rPr lang="it-IT" sz="1600" dirty="0" smtClean="0">
                <a:latin typeface="Arial"/>
                <a:cs typeface="Arial"/>
              </a:rPr>
              <a:t>“by-</a:t>
            </a:r>
            <a:r>
              <a:rPr lang="it-IT" sz="1600" dirty="0" err="1" smtClean="0">
                <a:latin typeface="Arial"/>
                <a:cs typeface="Arial"/>
              </a:rPr>
              <a:t>chapters</a:t>
            </a:r>
            <a:r>
              <a:rPr lang="it-IT" sz="1600" dirty="0" smtClean="0">
                <a:latin typeface="Arial"/>
                <a:cs typeface="Arial"/>
              </a:rPr>
              <a:t>” </a:t>
            </a:r>
            <a:r>
              <a:rPr lang="it-IT" sz="1600" dirty="0" err="1" smtClean="0">
                <a:latin typeface="Arial"/>
                <a:cs typeface="Arial"/>
              </a:rPr>
              <a:t>structure</a:t>
            </a:r>
            <a:endParaRPr lang="it-IT" sz="1600" dirty="0" smtClean="0">
              <a:latin typeface="Arial"/>
              <a:cs typeface="Arial"/>
            </a:endParaRPr>
          </a:p>
          <a:p>
            <a:pPr marL="742950" lvl="1" indent="-285750">
              <a:lnSpc>
                <a:spcPct val="110000"/>
              </a:lnSpc>
              <a:buFont typeface="Arial"/>
              <a:buChar char="•"/>
            </a:pPr>
            <a:r>
              <a:rPr lang="it-IT" sz="1600" dirty="0" err="1" smtClean="0">
                <a:latin typeface="Arial"/>
                <a:cs typeface="Arial"/>
              </a:rPr>
              <a:t>clones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r>
              <a:rPr lang="it-IT" sz="1600" dirty="0" err="1" smtClean="0">
                <a:latin typeface="Arial"/>
                <a:cs typeface="Arial"/>
              </a:rPr>
              <a:t>will</a:t>
            </a:r>
            <a:r>
              <a:rPr lang="it-IT" sz="1600" dirty="0" smtClean="0">
                <a:latin typeface="Arial"/>
                <a:cs typeface="Arial"/>
              </a:rPr>
              <a:t> be </a:t>
            </a:r>
            <a:r>
              <a:rPr lang="it-IT" sz="1600" dirty="0" err="1" smtClean="0">
                <a:latin typeface="Arial"/>
                <a:cs typeface="Arial"/>
              </a:rPr>
              <a:t>distributed</a:t>
            </a:r>
            <a:r>
              <a:rPr lang="it-IT" sz="1600" dirty="0" smtClean="0">
                <a:latin typeface="Arial"/>
                <a:cs typeface="Arial"/>
              </a:rPr>
              <a:t> to </a:t>
            </a:r>
            <a:r>
              <a:rPr lang="it-IT" sz="1600" dirty="0" err="1" smtClean="0">
                <a:latin typeface="Arial"/>
                <a:cs typeface="Arial"/>
              </a:rPr>
              <a:t>WGs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r>
              <a:rPr lang="it-IT" sz="1600" dirty="0" err="1" smtClean="0">
                <a:latin typeface="Arial"/>
                <a:cs typeface="Arial"/>
              </a:rPr>
              <a:t>within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r>
              <a:rPr lang="it-IT" sz="1600" dirty="0" err="1" smtClean="0">
                <a:latin typeface="Arial"/>
                <a:cs typeface="Arial"/>
              </a:rPr>
              <a:t>this</a:t>
            </a:r>
            <a:r>
              <a:rPr lang="it-IT" sz="1600" dirty="0" smtClean="0">
                <a:latin typeface="Arial"/>
                <a:cs typeface="Arial"/>
              </a:rPr>
              <a:t> week</a:t>
            </a:r>
          </a:p>
          <a:p>
            <a:pPr marL="742950" lvl="1" indent="-285750">
              <a:lnSpc>
                <a:spcPct val="110000"/>
              </a:lnSpc>
              <a:buFont typeface="Arial"/>
              <a:buChar char="•"/>
            </a:pPr>
            <a:r>
              <a:rPr lang="it-IT" sz="1600" dirty="0" err="1" smtClean="0">
                <a:latin typeface="Arial"/>
                <a:cs typeface="Arial"/>
              </a:rPr>
              <a:t>expected</a:t>
            </a:r>
            <a:r>
              <a:rPr lang="it-IT" sz="1600" dirty="0" smtClean="0">
                <a:latin typeface="Arial"/>
                <a:cs typeface="Arial"/>
              </a:rPr>
              <a:t> some </a:t>
            </a:r>
            <a:r>
              <a:rPr lang="it-IT" sz="1600" dirty="0" err="1" smtClean="0">
                <a:latin typeface="Arial"/>
                <a:cs typeface="Arial"/>
              </a:rPr>
              <a:t>contents</a:t>
            </a:r>
            <a:r>
              <a:rPr lang="it-IT" sz="1600" dirty="0" smtClean="0">
                <a:latin typeface="Arial"/>
                <a:cs typeface="Arial"/>
              </a:rPr>
              <a:t> (</a:t>
            </a:r>
            <a:r>
              <a:rPr lang="it-IT" sz="1600" dirty="0" err="1" smtClean="0">
                <a:latin typeface="Arial"/>
                <a:cs typeface="Arial"/>
              </a:rPr>
              <a:t>eg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r>
              <a:rPr lang="it-IT" sz="1600" dirty="0" err="1" smtClean="0">
                <a:latin typeface="Arial"/>
                <a:cs typeface="Arial"/>
              </a:rPr>
              <a:t>outline</a:t>
            </a:r>
            <a:r>
              <a:rPr lang="it-IT" sz="1600" dirty="0" smtClean="0">
                <a:latin typeface="Arial"/>
                <a:cs typeface="Arial"/>
              </a:rPr>
              <a:t>) by end of </a:t>
            </a:r>
            <a:r>
              <a:rPr lang="it-IT" sz="1600" dirty="0" err="1" smtClean="0">
                <a:latin typeface="Arial"/>
                <a:cs typeface="Arial"/>
              </a:rPr>
              <a:t>next</a:t>
            </a:r>
            <a:r>
              <a:rPr lang="it-IT" sz="1600" dirty="0" smtClean="0">
                <a:latin typeface="Arial"/>
                <a:cs typeface="Arial"/>
              </a:rPr>
              <a:t> week</a:t>
            </a:r>
          </a:p>
          <a:p>
            <a:pPr>
              <a:lnSpc>
                <a:spcPct val="110000"/>
              </a:lnSpc>
            </a:pPr>
            <a:endParaRPr lang="it-IT" sz="1600" dirty="0"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it-IT" dirty="0" err="1" smtClean="0">
                <a:latin typeface="Arial"/>
                <a:cs typeface="Arial"/>
              </a:rPr>
              <a:t>Today</a:t>
            </a:r>
            <a:r>
              <a:rPr lang="it-IT" dirty="0" smtClean="0">
                <a:latin typeface="Arial"/>
                <a:cs typeface="Arial"/>
              </a:rPr>
              <a:t>:</a:t>
            </a:r>
          </a:p>
          <a:p>
            <a:pPr marL="742950" lvl="1" indent="-285750">
              <a:lnSpc>
                <a:spcPct val="110000"/>
              </a:lnSpc>
              <a:buFont typeface="Arial"/>
              <a:buChar char="•"/>
            </a:pPr>
            <a:r>
              <a:rPr lang="it-IT" sz="1600" dirty="0" err="1" smtClean="0">
                <a:latin typeface="Arial"/>
                <a:cs typeface="Arial"/>
              </a:rPr>
              <a:t>agree</a:t>
            </a:r>
            <a:r>
              <a:rPr lang="it-IT" sz="1600" dirty="0" smtClean="0">
                <a:latin typeface="Arial"/>
                <a:cs typeface="Arial"/>
              </a:rPr>
              <a:t> with the </a:t>
            </a:r>
            <a:r>
              <a:rPr lang="it-IT" sz="1600" dirty="0" err="1" smtClean="0">
                <a:latin typeface="Arial"/>
                <a:cs typeface="Arial"/>
              </a:rPr>
              <a:t>outline</a:t>
            </a:r>
            <a:r>
              <a:rPr lang="it-IT" sz="1600" dirty="0" smtClean="0">
                <a:latin typeface="Arial"/>
                <a:cs typeface="Arial"/>
              </a:rPr>
              <a:t> for the </a:t>
            </a:r>
            <a:r>
              <a:rPr lang="it-IT" sz="1600" dirty="0" err="1" smtClean="0">
                <a:latin typeface="Arial"/>
                <a:cs typeface="Arial"/>
              </a:rPr>
              <a:t>Tracking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r>
              <a:rPr lang="it-IT" sz="1600" dirty="0" err="1" smtClean="0">
                <a:latin typeface="Arial"/>
                <a:cs typeface="Arial"/>
              </a:rPr>
              <a:t>chapter</a:t>
            </a:r>
            <a:r>
              <a:rPr lang="it-IT" sz="1600" dirty="0" smtClean="0">
                <a:latin typeface="Arial"/>
                <a:cs typeface="Arial"/>
              </a:rPr>
              <a:t> (</a:t>
            </a:r>
            <a:r>
              <a:rPr lang="it-IT" sz="1600" dirty="0" err="1" smtClean="0">
                <a:latin typeface="Arial"/>
                <a:cs typeface="Arial"/>
              </a:rPr>
              <a:t>next</a:t>
            </a:r>
            <a:r>
              <a:rPr lang="it-IT" sz="1600" dirty="0" smtClean="0">
                <a:latin typeface="Arial"/>
                <a:cs typeface="Arial"/>
              </a:rPr>
              <a:t> slide)</a:t>
            </a:r>
          </a:p>
          <a:p>
            <a:pPr marL="742950" lvl="1" indent="-285750">
              <a:lnSpc>
                <a:spcPct val="110000"/>
              </a:lnSpc>
              <a:buFont typeface="Arial"/>
              <a:buChar char="•"/>
            </a:pPr>
            <a:r>
              <a:rPr lang="it-IT" sz="1600" dirty="0" err="1" smtClean="0">
                <a:latin typeface="Arial"/>
                <a:cs typeface="Arial"/>
              </a:rPr>
              <a:t>plan</a:t>
            </a:r>
            <a:r>
              <a:rPr lang="it-IT" sz="1600" dirty="0" smtClean="0">
                <a:latin typeface="Arial"/>
                <a:cs typeface="Arial"/>
              </a:rPr>
              <a:t> for </a:t>
            </a:r>
            <a:r>
              <a:rPr lang="it-IT" sz="1600" dirty="0" smtClean="0">
                <a:latin typeface="Arial"/>
                <a:cs typeface="Arial"/>
              </a:rPr>
              <a:t>start </a:t>
            </a:r>
            <a:r>
              <a:rPr lang="it-IT" sz="1600" dirty="0" err="1" smtClean="0">
                <a:latin typeface="Arial"/>
                <a:cs typeface="Arial"/>
              </a:rPr>
              <a:t>contributing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r>
              <a:rPr lang="it-IT" sz="1600" dirty="0" smtClean="0">
                <a:latin typeface="Arial"/>
                <a:cs typeface="Arial"/>
              </a:rPr>
              <a:t>by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r>
              <a:rPr lang="it-IT" sz="1600" dirty="0" err="1" smtClean="0">
                <a:latin typeface="Arial"/>
                <a:cs typeface="Arial"/>
              </a:rPr>
              <a:t>different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r>
              <a:rPr lang="it-IT" sz="1600" dirty="0" err="1" smtClean="0">
                <a:latin typeface="Arial"/>
                <a:cs typeface="Arial"/>
              </a:rPr>
              <a:t>groups</a:t>
            </a:r>
            <a:r>
              <a:rPr lang="it-IT" sz="1600" dirty="0" smtClean="0">
                <a:latin typeface="Arial"/>
                <a:cs typeface="Arial"/>
              </a:rPr>
              <a:t> </a:t>
            </a:r>
            <a:endParaRPr lang="it-IT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0881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Arial"/>
                <a:cs typeface="Arial"/>
              </a:rPr>
              <a:t>Tracking WG meeting 8.10.2020</a:t>
            </a:r>
            <a:endParaRPr lang="it-IT" dirty="0">
              <a:latin typeface="Arial"/>
              <a:cs typeface="Arial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latin typeface="Arial"/>
                <a:cs typeface="Arial"/>
              </a:rPr>
              <a:t>2</a:t>
            </a:fld>
            <a:endParaRPr lang="it-IT" dirty="0">
              <a:latin typeface="Arial"/>
              <a:cs typeface="Arial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57200" y="124251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Arial"/>
                <a:cs typeface="Arial"/>
              </a:rPr>
              <a:t>First </a:t>
            </a:r>
            <a:r>
              <a:rPr lang="it-IT" sz="2400" dirty="0" err="1">
                <a:latin typeface="Arial"/>
                <a:cs typeface="Arial"/>
              </a:rPr>
              <a:t>outline</a:t>
            </a:r>
            <a:r>
              <a:rPr lang="it-IT" sz="2400" dirty="0">
                <a:latin typeface="Arial"/>
                <a:cs typeface="Arial"/>
              </a:rPr>
              <a:t> of </a:t>
            </a:r>
            <a:r>
              <a:rPr lang="it-IT" sz="2400" dirty="0" err="1">
                <a:latin typeface="Arial"/>
                <a:cs typeface="Arial"/>
              </a:rPr>
              <a:t>tracking</a:t>
            </a:r>
            <a:r>
              <a:rPr lang="it-IT" sz="2400" dirty="0">
                <a:latin typeface="Arial"/>
                <a:cs typeface="Arial"/>
              </a:rPr>
              <a:t> </a:t>
            </a:r>
            <a:r>
              <a:rPr lang="it-IT" sz="2400" dirty="0" err="1">
                <a:latin typeface="Arial"/>
                <a:cs typeface="Arial"/>
              </a:rPr>
              <a:t>contribution</a:t>
            </a:r>
            <a:r>
              <a:rPr lang="it-IT" sz="2400" dirty="0">
                <a:latin typeface="Arial"/>
                <a:cs typeface="Arial"/>
              </a:rPr>
              <a:t> to YR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57199" y="1280683"/>
            <a:ext cx="8390627" cy="33617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57198" y="653740"/>
            <a:ext cx="8390627" cy="441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it-IT" dirty="0">
                <a:latin typeface="Arial"/>
                <a:cs typeface="Arial"/>
              </a:rPr>
              <a:t>Volume I: 	Executive </a:t>
            </a:r>
            <a:r>
              <a:rPr lang="it-IT" dirty="0" err="1">
                <a:latin typeface="Arial"/>
                <a:cs typeface="Arial"/>
              </a:rPr>
              <a:t>Summary</a:t>
            </a:r>
            <a:endParaRPr lang="it-IT" dirty="0"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it-IT" dirty="0">
                <a:latin typeface="Arial"/>
                <a:cs typeface="Arial"/>
              </a:rPr>
              <a:t>Volume II: 	</a:t>
            </a:r>
            <a:r>
              <a:rPr lang="it-IT" dirty="0" err="1">
                <a:latin typeface="Arial"/>
                <a:cs typeface="Arial"/>
              </a:rPr>
              <a:t>Physics</a:t>
            </a:r>
            <a:endParaRPr lang="it-IT" dirty="0">
              <a:latin typeface="Arial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it-IT" dirty="0">
                <a:latin typeface="Arial"/>
                <a:cs typeface="Arial"/>
              </a:rPr>
              <a:t>Volume III: 	Detectors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 err="1">
                <a:latin typeface="Arial"/>
                <a:cs typeface="Arial"/>
              </a:rPr>
              <a:t>Introduction</a:t>
            </a:r>
            <a:endParaRPr lang="it-IT" sz="1400" dirty="0">
              <a:latin typeface="Arial"/>
              <a:cs typeface="Arial"/>
            </a:endParaRP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Detector </a:t>
            </a:r>
            <a:r>
              <a:rPr lang="it-IT" sz="1400" dirty="0" err="1">
                <a:latin typeface="Arial"/>
                <a:cs typeface="Arial"/>
              </a:rPr>
              <a:t>Challenges</a:t>
            </a:r>
            <a:r>
              <a:rPr lang="it-IT" sz="1400" dirty="0">
                <a:latin typeface="Arial"/>
                <a:cs typeface="Arial"/>
              </a:rPr>
              <a:t> and Performance </a:t>
            </a:r>
            <a:r>
              <a:rPr lang="it-IT" sz="1400" dirty="0" err="1">
                <a:latin typeface="Arial"/>
                <a:cs typeface="Arial"/>
              </a:rPr>
              <a:t>Requirements</a:t>
            </a:r>
            <a:r>
              <a:rPr lang="it-IT" sz="1400" dirty="0">
                <a:latin typeface="Arial"/>
                <a:cs typeface="Arial"/>
              </a:rPr>
              <a:t> 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Detector </a:t>
            </a:r>
            <a:r>
              <a:rPr lang="it-IT" sz="1400" dirty="0" err="1">
                <a:latin typeface="Arial"/>
                <a:cs typeface="Arial"/>
              </a:rPr>
              <a:t>Aspects</a:t>
            </a:r>
            <a:endParaRPr lang="it-IT" sz="1400" dirty="0">
              <a:latin typeface="Arial"/>
              <a:cs typeface="Arial"/>
            </a:endParaRPr>
          </a:p>
          <a:p>
            <a:pPr lvl="2">
              <a:lnSpc>
                <a:spcPct val="110000"/>
              </a:lnSpc>
              <a:spcBef>
                <a:spcPts val="200"/>
              </a:spcBef>
            </a:pPr>
            <a:r>
              <a:rPr lang="it-IT" sz="1400" dirty="0">
                <a:latin typeface="Arial"/>
                <a:cs typeface="Arial"/>
              </a:rPr>
              <a:t>3.1	</a:t>
            </a:r>
            <a:r>
              <a:rPr lang="it-IT" sz="1400" dirty="0" err="1">
                <a:latin typeface="Arial"/>
                <a:cs typeface="Arial"/>
              </a:rPr>
              <a:t>Magnet</a:t>
            </a:r>
            <a:endParaRPr lang="it-IT" sz="1400" dirty="0">
              <a:latin typeface="Arial"/>
              <a:cs typeface="Arial"/>
            </a:endParaRPr>
          </a:p>
          <a:p>
            <a:pPr lvl="2">
              <a:lnSpc>
                <a:spcPct val="110000"/>
              </a:lnSpc>
              <a:spcBef>
                <a:spcPts val="200"/>
              </a:spcBef>
            </a:pPr>
            <a:r>
              <a:rPr lang="it-IT" sz="1400" dirty="0">
                <a:solidFill>
                  <a:srgbClr val="0000FF"/>
                </a:solidFill>
                <a:latin typeface="Arial"/>
                <a:cs typeface="Arial"/>
              </a:rPr>
              <a:t>3.2	</a:t>
            </a:r>
            <a:r>
              <a:rPr lang="it-IT" sz="1400" dirty="0" err="1">
                <a:solidFill>
                  <a:srgbClr val="0000FF"/>
                </a:solidFill>
                <a:latin typeface="Arial"/>
                <a:cs typeface="Arial"/>
              </a:rPr>
              <a:t>Tracking</a:t>
            </a:r>
            <a:endParaRPr lang="it-IT" sz="1400" dirty="0">
              <a:solidFill>
                <a:srgbClr val="0000FF"/>
              </a:solidFill>
              <a:latin typeface="Arial"/>
              <a:cs typeface="Arial"/>
            </a:endParaRPr>
          </a:p>
          <a:p>
            <a:pPr lvl="2">
              <a:lnSpc>
                <a:spcPct val="110000"/>
              </a:lnSpc>
              <a:spcBef>
                <a:spcPts val="200"/>
              </a:spcBef>
            </a:pPr>
            <a:r>
              <a:rPr lang="it-IT" sz="1400" dirty="0">
                <a:latin typeface="Arial"/>
                <a:cs typeface="Arial"/>
              </a:rPr>
              <a:t>...</a:t>
            </a:r>
          </a:p>
          <a:p>
            <a:pPr lvl="2">
              <a:lnSpc>
                <a:spcPct val="110000"/>
              </a:lnSpc>
              <a:spcBef>
                <a:spcPts val="200"/>
              </a:spcBef>
            </a:pPr>
            <a:r>
              <a:rPr lang="it-IT" sz="1400" dirty="0">
                <a:latin typeface="Arial"/>
                <a:cs typeface="Arial"/>
              </a:rPr>
              <a:t>3.9	Software, Data Analysis and Data </a:t>
            </a:r>
            <a:r>
              <a:rPr lang="it-IT" sz="1400" dirty="0" err="1">
                <a:latin typeface="Arial"/>
                <a:cs typeface="Arial"/>
              </a:rPr>
              <a:t>Preservation</a:t>
            </a:r>
            <a:endParaRPr lang="it-IT" sz="1400" dirty="0">
              <a:latin typeface="Arial"/>
              <a:cs typeface="Arial"/>
            </a:endParaRP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The Case for </a:t>
            </a: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Two</a:t>
            </a: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 Detectors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Integrated</a:t>
            </a: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 EIC Detector </a:t>
            </a: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Concepts</a:t>
            </a:r>
            <a:endParaRPr lang="it-IT" sz="14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Area of </a:t>
            </a: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Targeted</a:t>
            </a: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 R&amp;D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References</a:t>
            </a:r>
            <a:r>
              <a:rPr lang="it-IT" sz="14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</a:p>
          <a:p>
            <a:pPr marL="800100" lvl="1" indent="-342900">
              <a:lnSpc>
                <a:spcPct val="110000"/>
              </a:lnSpc>
              <a:spcBef>
                <a:spcPts val="200"/>
              </a:spcBef>
              <a:buFont typeface="+mj-lt"/>
              <a:buAutoNum type="arabicPeriod"/>
            </a:pPr>
            <a:r>
              <a:rPr lang="it-IT" sz="1400" dirty="0" err="1">
                <a:solidFill>
                  <a:prstClr val="black"/>
                </a:solidFill>
                <a:latin typeface="Arial"/>
                <a:cs typeface="Arial"/>
              </a:rPr>
              <a:t>Appendices</a:t>
            </a:r>
            <a:endParaRPr lang="it-IT" sz="1400" dirty="0">
              <a:solidFill>
                <a:prstClr val="black"/>
              </a:solidFill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200"/>
              </a:spcBef>
            </a:pPr>
            <a:r>
              <a:rPr lang="it-IT" sz="1600" dirty="0">
                <a:latin typeface="Arial"/>
                <a:cs typeface="Arial"/>
              </a:rPr>
              <a:t>Volume IV: 	Accelerator </a:t>
            </a:r>
            <a:r>
              <a:rPr lang="it-IT" sz="1600" dirty="0" err="1">
                <a:latin typeface="Arial"/>
                <a:cs typeface="Arial"/>
              </a:rPr>
              <a:t>Physics</a:t>
            </a:r>
            <a:r>
              <a:rPr lang="it-IT" sz="1600" dirty="0">
                <a:latin typeface="Arial"/>
                <a:cs typeface="Arial"/>
              </a:rPr>
              <a:t> </a:t>
            </a:r>
            <a:r>
              <a:rPr lang="it-IT" sz="1600" dirty="0" err="1">
                <a:latin typeface="Arial"/>
                <a:cs typeface="Arial"/>
              </a:rPr>
              <a:t>Experiments</a:t>
            </a:r>
            <a:endParaRPr lang="it-IT" sz="1600" dirty="0">
              <a:latin typeface="Arial"/>
              <a:cs typeface="Arial"/>
            </a:endParaRPr>
          </a:p>
        </p:txBody>
      </p:sp>
      <p:sp>
        <p:nvSpPr>
          <p:cNvPr id="2" name="CasellaDiTesto 1"/>
          <p:cNvSpPr txBox="1"/>
          <p:nvPr/>
        </p:nvSpPr>
        <p:spPr>
          <a:xfrm rot="20621662">
            <a:off x="6263055" y="933350"/>
            <a:ext cx="26402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T. </a:t>
            </a:r>
            <a:r>
              <a:rPr lang="it-IT" sz="1600" i="1" dirty="0" err="1">
                <a:solidFill>
                  <a:srgbClr val="FF0000"/>
                </a:solidFill>
                <a:latin typeface="Arial"/>
                <a:cs typeface="Arial"/>
              </a:rPr>
              <a:t>Ullrich</a:t>
            </a:r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 &amp; </a:t>
            </a:r>
            <a:r>
              <a:rPr lang="it-IT" sz="1600" i="1" dirty="0" err="1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. </a:t>
            </a:r>
            <a:r>
              <a:rPr lang="it-IT" sz="1600" i="1" dirty="0" err="1">
                <a:solidFill>
                  <a:srgbClr val="FF0000"/>
                </a:solidFill>
                <a:latin typeface="Arial"/>
                <a:cs typeface="Arial"/>
              </a:rPr>
              <a:t>Ent</a:t>
            </a:r>
            <a:endParaRPr lang="it-IT" sz="1600" i="1" dirty="0"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for the EICUG SC</a:t>
            </a:r>
          </a:p>
          <a:p>
            <a:pPr algn="ctr"/>
            <a:endParaRPr lang="it-IT" sz="1600" i="1" dirty="0"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r>
              <a:rPr lang="it-IT" sz="1600" i="1" dirty="0">
                <a:solidFill>
                  <a:srgbClr val="FF0000"/>
                </a:solidFill>
                <a:latin typeface="Arial"/>
                <a:cs typeface="Arial"/>
              </a:rPr>
              <a:t>EICUG meeting 23.1.2020</a:t>
            </a:r>
          </a:p>
        </p:txBody>
      </p:sp>
      <p:sp>
        <p:nvSpPr>
          <p:cNvPr id="4" name="Callout 2 3"/>
          <p:cNvSpPr/>
          <p:nvPr/>
        </p:nvSpPr>
        <p:spPr>
          <a:xfrm rot="10800000">
            <a:off x="1223246" y="2689273"/>
            <a:ext cx="2063644" cy="242781"/>
          </a:xfrm>
          <a:prstGeom prst="borderCallout2">
            <a:avLst>
              <a:gd name="adj1" fmla="val 18750"/>
              <a:gd name="adj2" fmla="val -1546"/>
              <a:gd name="adj3" fmla="val 18750"/>
              <a:gd name="adj4" fmla="val -16667"/>
              <a:gd name="adj5" fmla="val 112500"/>
              <a:gd name="adj6" fmla="val -46667"/>
            </a:avLst>
          </a:prstGeom>
          <a:noFill/>
          <a:ln w="1905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4117288" y="2337959"/>
            <a:ext cx="2129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i="1" dirty="0" err="1">
                <a:solidFill>
                  <a:srgbClr val="0000FF"/>
                </a:solidFill>
                <a:latin typeface="Arial"/>
                <a:cs typeface="Arial"/>
              </a:rPr>
              <a:t>Expected</a:t>
            </a:r>
            <a:r>
              <a:rPr lang="it-IT" sz="1400" i="1" dirty="0">
                <a:solidFill>
                  <a:srgbClr val="0000FF"/>
                </a:solidFill>
                <a:latin typeface="Arial"/>
                <a:cs typeface="Arial"/>
              </a:rPr>
              <a:t> ~10-15 </a:t>
            </a:r>
            <a:r>
              <a:rPr lang="it-IT" sz="1400" i="1" dirty="0" err="1" smtClean="0">
                <a:solidFill>
                  <a:srgbClr val="0000FF"/>
                </a:solidFill>
                <a:latin typeface="Arial"/>
                <a:cs typeface="Arial"/>
              </a:rPr>
              <a:t>pages</a:t>
            </a:r>
            <a:endParaRPr lang="it-IT" sz="1400" i="1" dirty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50554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Arial"/>
                <a:cs typeface="Arial"/>
              </a:rPr>
              <a:t>Tracking WG meeting 8.10.2020</a:t>
            </a:r>
            <a:endParaRPr lang="it-IT" dirty="0">
              <a:latin typeface="Arial"/>
              <a:cs typeface="Arial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9B98D-C2D1-564A-9C82-A66E9646E85C}" type="slidenum">
              <a:rPr lang="it-IT" smtClean="0">
                <a:latin typeface="Arial"/>
                <a:cs typeface="Arial"/>
              </a:rPr>
              <a:t>3</a:t>
            </a:fld>
            <a:endParaRPr lang="it-IT" dirty="0">
              <a:latin typeface="Arial"/>
              <a:cs typeface="Arial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457199" y="1280683"/>
            <a:ext cx="8390627" cy="336179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457199" y="208827"/>
            <a:ext cx="8390627" cy="4984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it-IT" dirty="0">
                <a:solidFill>
                  <a:srgbClr val="0000FF"/>
                </a:solidFill>
                <a:latin typeface="Arial"/>
                <a:cs typeface="Arial"/>
              </a:rPr>
              <a:t>Central Tracking</a:t>
            </a: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 err="1">
                <a:latin typeface="Arial"/>
                <a:cs typeface="Arial"/>
              </a:rPr>
              <a:t>Introduction</a:t>
            </a:r>
            <a:endParaRPr lang="it-IT" sz="1400" dirty="0">
              <a:latin typeface="Arial"/>
              <a:cs typeface="Arial"/>
            </a:endParaRP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Main requirements and acceptance coverage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2.1	Barrel Tracking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2.2	Forward and Backward Tracking</a:t>
            </a: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Technology survey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3.1	</a:t>
            </a:r>
            <a:r>
              <a:rPr lang="it-IT" sz="1200" dirty="0" err="1">
                <a:latin typeface="Arial"/>
                <a:cs typeface="Arial"/>
              </a:rPr>
              <a:t>Silicon</a:t>
            </a:r>
            <a:r>
              <a:rPr lang="it-IT" sz="1200" dirty="0">
                <a:latin typeface="Arial"/>
                <a:cs typeface="Arial"/>
              </a:rPr>
              <a:t> Detectors 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3.2	</a:t>
            </a:r>
            <a:r>
              <a:rPr lang="it-IT" sz="1200" dirty="0" err="1">
                <a:latin typeface="Arial"/>
                <a:cs typeface="Arial"/>
              </a:rPr>
              <a:t>Gaseous</a:t>
            </a:r>
            <a:r>
              <a:rPr lang="it-IT" sz="1200" dirty="0">
                <a:latin typeface="Arial"/>
                <a:cs typeface="Arial"/>
              </a:rPr>
              <a:t> Detectors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3.3	Compared issues (cost, power, material budget etc)</a:t>
            </a: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Detector </a:t>
            </a:r>
            <a:r>
              <a:rPr lang="it-IT" sz="1400" dirty="0" err="1">
                <a:latin typeface="Arial"/>
                <a:cs typeface="Arial"/>
              </a:rPr>
              <a:t>Concepts</a:t>
            </a:r>
            <a:r>
              <a:rPr lang="it-IT" sz="1400" dirty="0">
                <a:latin typeface="Arial"/>
                <a:cs typeface="Arial"/>
              </a:rPr>
              <a:t> and performance </a:t>
            </a:r>
            <a:r>
              <a:rPr lang="it-IT" sz="1400" dirty="0" err="1">
                <a:latin typeface="Arial"/>
                <a:cs typeface="Arial"/>
              </a:rPr>
              <a:t>studies</a:t>
            </a:r>
            <a:endParaRPr lang="it-IT" sz="1400" dirty="0">
              <a:latin typeface="Arial"/>
              <a:cs typeface="Arial"/>
            </a:endParaRPr>
          </a:p>
          <a:p>
            <a:pPr lvl="2">
              <a:lnSpc>
                <a:spcPct val="130000"/>
              </a:lnSpc>
            </a:pPr>
            <a:r>
              <a:rPr lang="it-IT" sz="1200" dirty="0">
                <a:latin typeface="Arial"/>
                <a:cs typeface="Arial"/>
              </a:rPr>
              <a:t>4.1  All-Silicon Tracking System (Barrel + End Caps)</a:t>
            </a:r>
          </a:p>
          <a:p>
            <a:pPr lvl="2">
              <a:lnSpc>
                <a:spcPct val="110000"/>
              </a:lnSpc>
            </a:pPr>
            <a:r>
              <a:rPr lang="it-IT" sz="1200" dirty="0">
                <a:latin typeface="Arial"/>
                <a:cs typeface="Arial"/>
              </a:rPr>
              <a:t>4.2  Hybrid Tracking System</a:t>
            </a:r>
          </a:p>
          <a:p>
            <a:pPr lvl="2">
              <a:lnSpc>
                <a:spcPct val="120000"/>
              </a:lnSpc>
            </a:pPr>
            <a:r>
              <a:rPr lang="it-IT" sz="1100" dirty="0">
                <a:latin typeface="Arial"/>
                <a:cs typeface="Arial"/>
              </a:rPr>
              <a:t>	4.2.1 Barrel: Silicon Vertex + TPC</a:t>
            </a:r>
          </a:p>
          <a:p>
            <a:pPr lvl="2">
              <a:lnSpc>
                <a:spcPct val="120000"/>
              </a:lnSpc>
            </a:pPr>
            <a:r>
              <a:rPr lang="it-IT" sz="1100" dirty="0">
                <a:latin typeface="Arial"/>
                <a:cs typeface="Arial"/>
              </a:rPr>
              <a:t>	4.2.2 Barrel: Silicon Vertex + Drift Chambers</a:t>
            </a:r>
          </a:p>
          <a:p>
            <a:pPr lvl="2">
              <a:lnSpc>
                <a:spcPct val="120000"/>
              </a:lnSpc>
            </a:pPr>
            <a:r>
              <a:rPr lang="it-IT" sz="1100" dirty="0">
                <a:latin typeface="Arial"/>
                <a:cs typeface="Arial"/>
              </a:rPr>
              <a:t>	4.2.3 Barrel: Silicon Vertex + Cylindrical MPGDs</a:t>
            </a:r>
          </a:p>
          <a:p>
            <a:pPr lvl="2">
              <a:lnSpc>
                <a:spcPct val="120000"/>
              </a:lnSpc>
            </a:pPr>
            <a:r>
              <a:rPr lang="it-IT" sz="1100" dirty="0">
                <a:latin typeface="Arial"/>
                <a:cs typeface="Arial"/>
              </a:rPr>
              <a:t>          </a:t>
            </a:r>
            <a:r>
              <a:rPr lang="it-IT" sz="1100">
                <a:latin typeface="Arial"/>
                <a:cs typeface="Arial"/>
              </a:rPr>
              <a:t> </a:t>
            </a:r>
            <a:r>
              <a:rPr lang="it-IT" sz="1100" smtClean="0">
                <a:latin typeface="Arial"/>
                <a:cs typeface="Arial"/>
              </a:rPr>
              <a:t> 4.2.4 </a:t>
            </a:r>
            <a:r>
              <a:rPr lang="it-IT" sz="1100" dirty="0">
                <a:latin typeface="Arial"/>
                <a:cs typeface="Arial"/>
              </a:rPr>
              <a:t>Hadron &amp; Electron End Cap: MPGDs, sTGCs etc</a:t>
            </a:r>
          </a:p>
          <a:p>
            <a:pPr lvl="2">
              <a:lnSpc>
                <a:spcPct val="130000"/>
              </a:lnSpc>
            </a:pPr>
            <a:r>
              <a:rPr lang="it-IT" sz="1100" dirty="0">
                <a:latin typeface="Arial"/>
                <a:cs typeface="Arial"/>
              </a:rPr>
              <a:t>4.3  </a:t>
            </a:r>
            <a:r>
              <a:rPr lang="it-IT" sz="1200" dirty="0">
                <a:latin typeface="Arial"/>
                <a:cs typeface="Arial"/>
              </a:rPr>
              <a:t>Fast Tracking layers &amp; Additional Tracking and PID detectors</a:t>
            </a:r>
            <a:endParaRPr lang="it-IT" sz="1100" dirty="0">
              <a:latin typeface="Arial"/>
              <a:cs typeface="Arial"/>
            </a:endParaRPr>
          </a:p>
          <a:p>
            <a:pPr lvl="2">
              <a:lnSpc>
                <a:spcPct val="120000"/>
              </a:lnSpc>
            </a:pPr>
            <a:r>
              <a:rPr lang="en-US" sz="1050" dirty="0">
                <a:latin typeface="Arial"/>
                <a:cs typeface="Arial"/>
              </a:rPr>
              <a:t>	</a:t>
            </a:r>
            <a:r>
              <a:rPr lang="en-US" sz="1100" dirty="0">
                <a:latin typeface="Arial"/>
                <a:cs typeface="Arial"/>
              </a:rPr>
              <a:t>4.3.1 Fast signal and high resolution MPGDs: for DIRC in the barrel region</a:t>
            </a:r>
          </a:p>
          <a:p>
            <a:pPr lvl="2">
              <a:lnSpc>
                <a:spcPct val="120000"/>
              </a:lnSpc>
            </a:pPr>
            <a:r>
              <a:rPr lang="en-US" sz="1100" dirty="0">
                <a:latin typeface="Arial"/>
                <a:cs typeface="Arial"/>
              </a:rPr>
              <a:t>	4.3.2 GEM-TRD for Electron End Cap or behind RICH in Hadron End Cap</a:t>
            </a: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>
                <a:latin typeface="Arial"/>
                <a:cs typeface="Arial"/>
              </a:rPr>
              <a:t>Integration issues</a:t>
            </a:r>
          </a:p>
          <a:p>
            <a:pPr marL="800100" lvl="1" indent="-342900">
              <a:lnSpc>
                <a:spcPct val="130000"/>
              </a:lnSpc>
              <a:buFont typeface="+mj-lt"/>
              <a:buAutoNum type="arabicPeriod"/>
            </a:pPr>
            <a:r>
              <a:rPr lang="it-IT" sz="1400" dirty="0" err="1">
                <a:latin typeface="Arial"/>
                <a:cs typeface="Arial"/>
              </a:rPr>
              <a:t>References</a:t>
            </a:r>
            <a:r>
              <a:rPr lang="it-IT" sz="1400" dirty="0"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4886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6128</TotalTime>
  <Words>132</Words>
  <Application>Microsoft Macintosh PowerPoint</Application>
  <PresentationFormat>Personalizzato</PresentationFormat>
  <Paragraphs>61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Tracking WG meeting Towards YR writing </vt:lpstr>
      <vt:lpstr>Presentazione di PowerPoint</vt:lpstr>
      <vt:lpstr>Presentazione di PowerPoint</vt:lpstr>
    </vt:vector>
  </TitlesOfParts>
  <Company>CERN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Riunione EIC-NET Bari</dc:title>
  <dc:creator>Domenico Elia</dc:creator>
  <cp:lastModifiedBy>Domenico Elia</cp:lastModifiedBy>
  <cp:revision>513</cp:revision>
  <dcterms:created xsi:type="dcterms:W3CDTF">2018-06-28T15:19:11Z</dcterms:created>
  <dcterms:modified xsi:type="dcterms:W3CDTF">2020-10-08T17:45:19Z</dcterms:modified>
</cp:coreProperties>
</file>