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6" r:id="rId6"/>
    <p:sldId id="259" r:id="rId7"/>
    <p:sldId id="264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617"/>
  </p:normalViewPr>
  <p:slideViewPr>
    <p:cSldViewPr snapToGrid="0" snapToObjects="1">
      <p:cViewPr varScale="1">
        <p:scale>
          <a:sx n="49" d="100"/>
          <a:sy n="49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39D4-202E-C54E-A6B0-74F46F35202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3AE0-4B6B-1A45-A16D-6BAAA775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0DB9-4A0C-4A47-A11E-524AAD83F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34B43-490F-7446-BCDA-542B56B6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EDAA-EE04-BC42-844D-720DD0E2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DDD4-0A72-394A-8164-B6AE41019B99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F08D0-E9FB-E647-B1B5-6F17B96F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D9945-9FDA-9A4C-BB92-9165E4D6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0020"/>
            <a:ext cx="2743200" cy="365125"/>
          </a:xfrm>
        </p:spPr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96BE-AB95-6945-A63D-FE8528D7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C1CA9-BF61-9D4F-B2E5-C91507E97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5AF44-BF01-4344-9B9E-8F88B56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A017-0FBB-0743-8E5E-691670A2CA98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A1D64-1D97-4842-BF4E-FD09853A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2992-2DD0-3C47-A8C8-8A708EC1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3C75F-74A5-8F43-8B46-D813AC742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C7F69-F366-444D-9B07-D2FDD60AD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4AC42-39AA-044D-B9FE-B85F6055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F492-2C8A-0C4B-AF5B-323A1BE0F958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31ED-60E4-2244-9C05-1503C111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B056-4F4B-174D-B9A0-58C72A7E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926B-EFC6-6C49-BD34-D2DC9049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0AFC-8994-684A-8A60-0464757A9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66DA-054E-D64F-8F13-8F4A262F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9DDA-710B-AF44-983D-D426FC1A0B9E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70AA5-5074-404A-8E01-703FE4C1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174E2-DE9C-1F45-9E50-E195DBF2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B061-D91E-2A4A-9295-43BAC2B5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EF348-BC02-064C-A325-855832A4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70A9-A7F7-8A46-82CD-B2385E15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0FC2-D173-E047-BA87-A0FCD804B64D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3DC19-2993-1B48-ADD7-2CB81B7E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206D-AE98-1649-9FB5-8580DC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F58D-7CC0-8D48-BA0D-66C59010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FDC5-94AF-E345-A925-D7715C40D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EB5D-DB8F-1B42-A02A-5D1058B0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685C7-CFC9-0B40-A11F-A0EA0DB8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8B65-E4D3-0645-8DF4-B757EA5EE8A4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98259-161D-4443-BCC2-6306C24D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A0A15-60F6-5840-9919-CF9146F2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E585-9C09-DC40-B27E-593F4F64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E4C9D-E047-7E42-AFDC-1646E15D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839F8-97B5-124E-9915-C083DA2F5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3E3A-A1BC-DA4B-A637-0BAC0D1BD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2480E-DE08-8746-95BF-D2B36ED7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B01C3-50B6-2241-B170-F1D63A87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BE3D-5F4D-064B-B8AC-BFE47F0AA829}" type="datetime1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1879D-4B5E-2549-B9BA-A5CB79D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D66A2-688F-114B-A7AC-BFFD9E0F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8D7D-A1FA-E147-A4ED-EB8D13CA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D3129-D31D-5D46-A0F8-19268F8D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5B2D-95E8-AF45-B5C5-79845CE6B1ED}" type="datetime1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276F8-5989-8E4C-9085-45073AEE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4B4F5-5270-8A46-87A8-CB8EFA90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2C01F-CEF3-1D49-AE98-2932290F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D5F-6277-FF45-852D-509C2D9E967D}" type="datetime1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3A30C-EF67-D646-B344-CFE9D6AD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C8A4D-1285-714B-B53E-9D98C17F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3B6A-96CD-FF44-ACE4-5A36EBF8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E0ED-6B03-6A43-B74B-8198077B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0A683-D310-D14E-8605-CF97FB88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982D6-E4EE-2949-A3C8-9C984121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AEDB-7CD5-AB4A-B67A-C7A37F3696A7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D2E82-4A41-1A4B-B0D6-BC981C0D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10107-55CE-5642-A0D3-9F2CB423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5502-E93B-1A49-A9CE-7B41EA1D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378DF-6AF8-2B48-BF17-46C746D68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F095-6993-7442-8502-BA9F28E2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99A62-9DD8-7149-A7EC-279A2933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9CEB-891E-AB48-9A60-42DED0E7ECB8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E549-638A-604C-9E8B-92509586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06E4-F503-0A4A-94E9-5FB35C11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0D1F1-76B4-F34B-A62D-109D874F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3C01E-7751-EE4B-ADA3-9D8F1BFE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6AF3-A2A7-1544-A8DA-273A7F355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B1D7-FC45-7A41-B5FE-5060F7571352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270F-1A09-634E-991C-63FE26B8C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24F6-8AB9-9649-9B70-72ADA6E81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5D9A-4027-F147-9282-1695F17D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@mit.edu" TargetMode="External"/><Relationship Id="rId2" Type="http://schemas.openxmlformats.org/officeDocument/2006/relationships/hyperlink" Target="mailto:wcosyn@fi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ms52@psu.edu" TargetMode="External"/><Relationship Id="rId5" Type="http://schemas.openxmlformats.org/officeDocument/2006/relationships/hyperlink" Target="mailto:srklein@lbl.gov" TargetMode="External"/><Relationship Id="rId4" Type="http://schemas.openxmlformats.org/officeDocument/2006/relationships/hyperlink" Target="mailto:doug@jlab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0/epja/i2019-12885-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7968/contributions/35578/attachments/26941/41029/Kong_03_05_2020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ncourier.com/a/the-emc-effect-still-puzzles-after-30-yea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38/s41586-020-2021-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F993-8077-D646-80EF-9B6D0281F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Tagging &amp; Diffraction Working Group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66035-6653-F047-9BC2-FA6E11A2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722562"/>
          </a:xfrm>
        </p:spPr>
        <p:txBody>
          <a:bodyPr>
            <a:normAutofit/>
          </a:bodyPr>
          <a:lstStyle/>
          <a:p>
            <a:r>
              <a:rPr lang="en-US" dirty="0"/>
              <a:t>9 March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Conveners: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Wim Cosyn</a:t>
            </a:r>
            <a:r>
              <a:rPr lang="en-US" sz="2000" dirty="0"/>
              <a:t> (Florida), </a:t>
            </a:r>
            <a:r>
              <a:rPr lang="en-US" sz="2000" dirty="0">
                <a:hlinkClick r:id="rId3"/>
              </a:rPr>
              <a:t>Or Hen</a:t>
            </a:r>
            <a:r>
              <a:rPr lang="en-US" sz="2000" dirty="0"/>
              <a:t> (MIT), </a:t>
            </a:r>
            <a:r>
              <a:rPr lang="en-US" sz="2000" dirty="0">
                <a:hlinkClick r:id="rId4"/>
              </a:rPr>
              <a:t>Douglas Higinbotham</a:t>
            </a:r>
            <a:r>
              <a:rPr lang="en-US" sz="2000" dirty="0"/>
              <a:t> (</a:t>
            </a:r>
            <a:r>
              <a:rPr lang="en-US" sz="2000" dirty="0" err="1"/>
              <a:t>JLab</a:t>
            </a:r>
            <a:r>
              <a:rPr lang="en-US" sz="2000" dirty="0"/>
              <a:t>), </a:t>
            </a:r>
          </a:p>
          <a:p>
            <a:r>
              <a:rPr lang="en-US" sz="2000" dirty="0">
                <a:hlinkClick r:id="rId5"/>
              </a:rPr>
              <a:t>Spencer Klein</a:t>
            </a:r>
            <a:r>
              <a:rPr lang="en-US" sz="2000" dirty="0"/>
              <a:t> (LBNL) and  </a:t>
            </a:r>
            <a:r>
              <a:rPr lang="en-US" sz="2000" dirty="0">
                <a:hlinkClick r:id="rId6"/>
              </a:rPr>
              <a:t>Anna Stasto</a:t>
            </a:r>
            <a:r>
              <a:rPr lang="en-US" sz="2000" dirty="0"/>
              <a:t> (PSU)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4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D4AF-5240-9D49-85C1-086088A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Next Step will be to add DIS SRC Events!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0F5D-BBC6-8745-8566-8D8B317C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Over the coming months (with support from MIT) plan to implement a DIS version of the generalized contact formalism into </a:t>
            </a:r>
            <a:r>
              <a:rPr lang="en-US" dirty="0" err="1" smtClean="0"/>
              <a:t>BeAGLE</a:t>
            </a:r>
            <a:endParaRPr lang="en-US" dirty="0"/>
          </a:p>
          <a:p>
            <a:r>
              <a:rPr lang="en-US" dirty="0"/>
              <a:t>This should create a rather realistic approximation of the EMC effect </a:t>
            </a:r>
          </a:p>
          <a:p>
            <a:r>
              <a:rPr lang="en-US" dirty="0"/>
              <a:t>This will let us test predictions of how the EMC effect should behave not just for inclusive but also for semi-inclusive events</a:t>
            </a:r>
          </a:p>
          <a:p>
            <a:pPr lvl="1"/>
            <a:r>
              <a:rPr lang="en-US" dirty="0"/>
              <a:t>Upcoming CLAS12 Experiments</a:t>
            </a:r>
          </a:p>
          <a:p>
            <a:pPr lvl="1"/>
            <a:r>
              <a:rPr lang="en-US" dirty="0"/>
              <a:t>EIC Yellow Report Detector Requirements</a:t>
            </a:r>
          </a:p>
          <a:p>
            <a:r>
              <a:rPr lang="en-US" dirty="0"/>
              <a:t>Hopefully will lead to the resolution of the EMC effort puzzle!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7EE99-674E-494B-BB4C-900FB29C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C4FB-D8EC-6345-8B4A-14BB7650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C197-93D5-D94C-A0BC-0D8F270E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030787"/>
          </a:xfrm>
        </p:spPr>
        <p:txBody>
          <a:bodyPr>
            <a:normAutofit/>
          </a:bodyPr>
          <a:lstStyle/>
          <a:p>
            <a:r>
              <a:rPr lang="en-US" dirty="0"/>
              <a:t>Several sub-groups already have new result &amp; new simulations</a:t>
            </a:r>
          </a:p>
          <a:p>
            <a:pPr lvl="1"/>
            <a:r>
              <a:rPr lang="en-US" dirty="0"/>
              <a:t>Pion/Kaon TDIS</a:t>
            </a:r>
          </a:p>
          <a:p>
            <a:pPr lvl="1"/>
            <a:r>
              <a:rPr lang="en-US" dirty="0"/>
              <a:t>Diffractive Deuteron</a:t>
            </a:r>
          </a:p>
          <a:p>
            <a:pPr lvl="1"/>
            <a:r>
              <a:rPr lang="en-US" dirty="0"/>
              <a:t>Short-Range Correlations</a:t>
            </a:r>
          </a:p>
          <a:p>
            <a:r>
              <a:rPr lang="en-US" dirty="0"/>
              <a:t>Polarized</a:t>
            </a:r>
            <a:r>
              <a:rPr lang="en-US" baseline="30000" dirty="0"/>
              <a:t> 3</a:t>
            </a:r>
            <a:r>
              <a:rPr lang="en-US" dirty="0"/>
              <a:t>He group (Richard Milner </a:t>
            </a:r>
            <a:r>
              <a:rPr lang="en-US" i="1" dirty="0"/>
              <a:t>et al</a:t>
            </a:r>
            <a:r>
              <a:rPr lang="en-US" dirty="0"/>
              <a:t>.)  is just getting going BUT they are planning on putting in a </a:t>
            </a:r>
            <a:r>
              <a:rPr lang="en-US" dirty="0" err="1"/>
              <a:t>JLab</a:t>
            </a:r>
            <a:r>
              <a:rPr lang="en-US" dirty="0"/>
              <a:t>/CLAS12 letter of intent and they are making sure to setup their simulations such that they can also do EIC simulations (</a:t>
            </a:r>
            <a:r>
              <a:rPr lang="en-US" dirty="0" err="1"/>
              <a:t>Dien</a:t>
            </a:r>
            <a:r>
              <a:rPr lang="en-US" dirty="0"/>
              <a:t> </a:t>
            </a:r>
            <a:r>
              <a:rPr lang="en-US" dirty="0" err="1"/>
              <a:t>Nyugen</a:t>
            </a:r>
            <a:r>
              <a:rPr lang="en-US" dirty="0"/>
              <a:t> (MIT) &amp; Ivica </a:t>
            </a:r>
            <a:r>
              <a:rPr lang="en-US" dirty="0" err="1"/>
              <a:t>Friscic</a:t>
            </a:r>
            <a:r>
              <a:rPr lang="en-US" dirty="0"/>
              <a:t>  (MIT/</a:t>
            </a:r>
            <a:r>
              <a:rPr lang="en-US" dirty="0" err="1"/>
              <a:t>JLab</a:t>
            </a:r>
            <a:r>
              <a:rPr lang="en-US" dirty="0"/>
              <a:t>).</a:t>
            </a:r>
          </a:p>
          <a:p>
            <a:r>
              <a:rPr lang="en-US" dirty="0"/>
              <a:t>Overall, the group is presently working on understanding how the current IR acceptances effect our golden measurements and what the detector requirements will need to be for these reactions.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C5F61-40F2-6A4F-B406-48EB0A73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4FC7-DA7F-5A43-B4C9-4DEF0BA9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Topics and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5E6F-D2EB-4745-AEFA-777AAEB9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254851"/>
          </a:xfrm>
        </p:spPr>
        <p:txBody>
          <a:bodyPr>
            <a:normAutofit/>
          </a:bodyPr>
          <a:lstStyle/>
          <a:p>
            <a:r>
              <a:rPr lang="en-US" dirty="0"/>
              <a:t>Physics topics include</a:t>
            </a:r>
          </a:p>
          <a:p>
            <a:pPr lvl="1"/>
            <a:r>
              <a:rPr lang="en-US" dirty="0"/>
              <a:t>Pion/Kaon Tagged Deep Inelastic Scattering</a:t>
            </a:r>
          </a:p>
          <a:p>
            <a:pPr lvl="1"/>
            <a:r>
              <a:rPr lang="en-US" dirty="0"/>
              <a:t>Deuteron &amp; </a:t>
            </a:r>
            <a:r>
              <a:rPr lang="en-US" baseline="30000" dirty="0"/>
              <a:t>3</a:t>
            </a:r>
            <a:r>
              <a:rPr lang="en-US" dirty="0"/>
              <a:t>He Tagging (e.g. F2n) </a:t>
            </a:r>
          </a:p>
          <a:p>
            <a:pPr lvl="1"/>
            <a:r>
              <a:rPr lang="en-US" dirty="0"/>
              <a:t>Nuclei &amp; Short-Range Correlations ( A &gt; 2 ) </a:t>
            </a:r>
          </a:p>
          <a:p>
            <a:pPr lvl="1"/>
            <a:r>
              <a:rPr lang="en-US" dirty="0"/>
              <a:t>Target Fragmentation</a:t>
            </a:r>
          </a:p>
          <a:p>
            <a:pPr lvl="1"/>
            <a:r>
              <a:rPr lang="en-US" dirty="0"/>
              <a:t>Diffractive Processes</a:t>
            </a:r>
          </a:p>
          <a:p>
            <a:r>
              <a:rPr lang="en-US" dirty="0"/>
              <a:t>78 Collaborators Sign-up For This Working Group</a:t>
            </a:r>
          </a:p>
          <a:p>
            <a:pPr lvl="1"/>
            <a:r>
              <a:rPr lang="en-US" dirty="0"/>
              <a:t>People’s time to help currently limited (a global problem ?)</a:t>
            </a:r>
          </a:p>
          <a:p>
            <a:pPr lvl="1"/>
            <a:r>
              <a:rPr lang="en-US" dirty="0"/>
              <a:t>Activity / excitement is ramping up with many people committing to help in the near future especially this summer</a:t>
            </a:r>
          </a:p>
          <a:p>
            <a:pPr lvl="1"/>
            <a:r>
              <a:rPr lang="en-US" dirty="0"/>
              <a:t>Highlights today from the active groups.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27D2-62AD-7D43-BB18-A01443F5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9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D5CA-041F-7440-B030-F63A284A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3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Pion and kaon structure at the electron-ion collider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43F8-957B-024A-9C75-3117B5D3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985"/>
            <a:ext cx="10515600" cy="4351338"/>
          </a:xfrm>
        </p:spPr>
        <p:txBody>
          <a:bodyPr/>
          <a:lstStyle/>
          <a:p>
            <a:r>
              <a:rPr lang="en-US" dirty="0"/>
              <a:t>A.C. Aguilar </a:t>
            </a:r>
            <a:r>
              <a:rPr lang="en-US" i="1" dirty="0"/>
              <a:t>et al., </a:t>
            </a:r>
            <a:r>
              <a:rPr lang="en-US" dirty="0"/>
              <a:t>Eur. Phys. J. A </a:t>
            </a:r>
            <a:r>
              <a:rPr lang="en-US" b="1" dirty="0"/>
              <a:t>55, </a:t>
            </a:r>
            <a:r>
              <a:rPr lang="en-US" dirty="0"/>
              <a:t>190 (2019). </a:t>
            </a:r>
            <a:r>
              <a:rPr lang="en-US" dirty="0">
                <a:hlinkClick r:id="rId2"/>
              </a:rPr>
              <a:t>https://doi.org/10.1140/epja/i2019-12885-0</a:t>
            </a:r>
            <a:r>
              <a:rPr lang="en-US" dirty="0"/>
              <a:t> </a:t>
            </a:r>
          </a:p>
          <a:p>
            <a:r>
              <a:rPr lang="en-US" dirty="0"/>
              <a:t>Comparison of the electron-ion collider (EIC) with (HERA)</a:t>
            </a:r>
          </a:p>
          <a:p>
            <a:r>
              <a:rPr lang="en-US" dirty="0"/>
              <a:t>Paper shows how the EIC can answer questions about how the mass and structure arise in the pion and kaon</a:t>
            </a:r>
          </a:p>
          <a:p>
            <a:r>
              <a:rPr lang="en-US" dirty="0"/>
              <a:t>Done with geometric acceptance with standard Pythia</a:t>
            </a:r>
          </a:p>
          <a:p>
            <a:r>
              <a:rPr lang="en-US" dirty="0"/>
              <a:t>The group is now working on doing realistic simulations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5DA6C-704A-8540-949B-FFB40172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FC83-CEF2-7340-81C1-26636B14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 dirty="0"/>
              <a:t>Meson MC outputs </a:t>
            </a:r>
            <a:r>
              <a:rPr lang="en-US" dirty="0" err="1"/>
              <a:t>lund</a:t>
            </a:r>
            <a:r>
              <a:rPr lang="en-US" dirty="0"/>
              <a:t> files for use in GEANT4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F61F51-D31D-DD44-8A7F-CD883B583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160" y="1700959"/>
            <a:ext cx="9455187" cy="50665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019D-780D-6040-90FD-F0CFFB44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C58FC-60AA-DD43-B253-108EB4BA4EF4}"/>
              </a:ext>
            </a:extLst>
          </p:cNvPr>
          <p:cNvSpPr txBox="1"/>
          <p:nvPr/>
        </p:nvSpPr>
        <p:spPr>
          <a:xfrm>
            <a:off x="0" y="114089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to the EIC crossing angle and beamline</a:t>
            </a:r>
          </a:p>
        </p:txBody>
      </p:sp>
    </p:spTree>
    <p:extLst>
      <p:ext uri="{BB962C8B-B14F-4D97-AF65-F5344CB8AC3E}">
        <p14:creationId xmlns:p14="http://schemas.microsoft.com/office/powerpoint/2010/main" val="84277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68D3-CBA7-F24A-9A52-BCF9BB62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Do To List From the Meson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A732B-0D90-AA4A-97E4-B22882D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734"/>
            <a:ext cx="10515600" cy="4351338"/>
          </a:xfrm>
        </p:spPr>
        <p:txBody>
          <a:bodyPr/>
          <a:lstStyle/>
          <a:p>
            <a:r>
              <a:rPr lang="en-US" dirty="0"/>
              <a:t>Currently only have Roman Pots in forward region, which is ok for DVCS, but will need more detectors for meson structure measurements</a:t>
            </a:r>
          </a:p>
          <a:p>
            <a:r>
              <a:rPr lang="en-US" dirty="0"/>
              <a:t>Determine where detectors should go by putting virtual detectors at different z-locations in-between the magnets  </a:t>
            </a:r>
          </a:p>
          <a:p>
            <a:r>
              <a:rPr lang="en-US" dirty="0"/>
              <a:t>Based on these results determine what space is needed for these additional detectors.  </a:t>
            </a:r>
          </a:p>
          <a:p>
            <a:r>
              <a:rPr lang="en-US" dirty="0"/>
              <a:t>More updates and details planned to ready by the TEMPLE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05A38-F9ED-1C4B-B2B8-443AD39D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6D6D-E148-4F4A-9650-CA2AA917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31"/>
            <a:ext cx="10515600" cy="1325563"/>
          </a:xfrm>
        </p:spPr>
        <p:txBody>
          <a:bodyPr/>
          <a:lstStyle/>
          <a:p>
            <a:r>
              <a:rPr lang="en-US" dirty="0"/>
              <a:t>Deuteron Break-up In </a:t>
            </a:r>
            <a:r>
              <a:rPr lang="en-US" dirty="0" err="1"/>
              <a:t>BeAGLE</a:t>
            </a:r>
            <a:r>
              <a:rPr lang="en-US" dirty="0"/>
              <a:t> (J/Phi)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4E64-2838-F841-9B4C-2DB11A19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0" y="1792968"/>
            <a:ext cx="7037448" cy="4836431"/>
          </a:xfrm>
        </p:spPr>
        <p:txBody>
          <a:bodyPr>
            <a:normAutofit/>
          </a:bodyPr>
          <a:lstStyle/>
          <a:p>
            <a:r>
              <a:rPr lang="en-US" sz="2400" dirty="0" err="1"/>
              <a:t>e+D</a:t>
            </a:r>
            <a:r>
              <a:rPr lang="en-US" sz="2400" dirty="0"/>
              <a:t> -&gt; </a:t>
            </a:r>
            <a:r>
              <a:rPr lang="en-US" sz="2400" dirty="0" err="1"/>
              <a:t>e’+J</a:t>
            </a:r>
            <a:r>
              <a:rPr lang="en-US" sz="2400" dirty="0"/>
              <a:t>/</a:t>
            </a:r>
            <a:r>
              <a:rPr lang="en-US" sz="2400" dirty="0" err="1"/>
              <a:t>psi+p</a:t>
            </a:r>
            <a:r>
              <a:rPr lang="en-US" sz="2400" dirty="0"/>
              <a:t>’+n’  </a:t>
            </a:r>
          </a:p>
          <a:p>
            <a:r>
              <a:rPr lang="en-US" sz="2400" dirty="0"/>
              <a:t>18 GeV electron scattering off 135 GeV deuteron </a:t>
            </a:r>
          </a:p>
          <a:p>
            <a:r>
              <a:rPr lang="en-US" sz="2400" dirty="0"/>
              <a:t>Realistic deuteron wavefunction from Phys. Rev. C 53, 1689 </a:t>
            </a:r>
          </a:p>
          <a:p>
            <a:r>
              <a:rPr lang="en-US" sz="2400" dirty="0"/>
              <a:t>Light cone kinematics of nucleons in deuteron taken from </a:t>
            </a:r>
            <a:r>
              <a:rPr lang="en-US" sz="2400" dirty="0" err="1"/>
              <a:t>Strikman</a:t>
            </a:r>
            <a:r>
              <a:rPr lang="en-US" sz="2400" dirty="0"/>
              <a:t> &amp; Weiss, Phys. Rev. C97, 035209 </a:t>
            </a:r>
          </a:p>
          <a:p>
            <a:r>
              <a:rPr lang="en-US" sz="2400" dirty="0"/>
              <a:t>1M events with incoherent diffractive J/psi 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81AEB-51BD-6441-976A-5C75CFF597B4}"/>
              </a:ext>
            </a:extLst>
          </p:cNvPr>
          <p:cNvSpPr txBox="1"/>
          <p:nvPr/>
        </p:nvSpPr>
        <p:spPr>
          <a:xfrm>
            <a:off x="0" y="116482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Kong Tu (BNL) </a:t>
            </a:r>
            <a:r>
              <a:rPr lang="en-US" dirty="0"/>
              <a:t>with Mark Baker, Axel Jentsch, and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D0DC2-2035-234D-AC67-7EA2418BA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53"/>
          <a:stretch/>
        </p:blipFill>
        <p:spPr>
          <a:xfrm>
            <a:off x="7434778" y="1664790"/>
            <a:ext cx="4626594" cy="3674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67501-0809-284C-9496-970D3D1D5028}"/>
              </a:ext>
            </a:extLst>
          </p:cNvPr>
          <p:cNvSpPr txBox="1"/>
          <p:nvPr/>
        </p:nvSpPr>
        <p:spPr>
          <a:xfrm>
            <a:off x="1" y="58946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details: : </a:t>
            </a:r>
            <a:r>
              <a:rPr lang="en-US" dirty="0">
                <a:hlinkClick r:id="rId3"/>
              </a:rPr>
              <a:t>https://indico.bnl.gov/event/7968/contributions/35578/attachments/26941/41029/Kong_03_05_2020.pdf</a:t>
            </a:r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60A30-927C-274E-A6B3-AB09B7208360}"/>
              </a:ext>
            </a:extLst>
          </p:cNvPr>
          <p:cNvSpPr txBox="1"/>
          <p:nvPr/>
        </p:nvSpPr>
        <p:spPr>
          <a:xfrm>
            <a:off x="7867432" y="5372102"/>
            <a:ext cx="376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m</a:t>
            </a:r>
            <a:r>
              <a:rPr lang="en-US" dirty="0"/>
              <a:t> is the momentum of the spectator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C8909-A30F-554A-8C60-5DCCFAF6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5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66419-D376-BB48-AFB4-5FB74684E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0" y="148022"/>
            <a:ext cx="10651815" cy="5660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B42C7-BABD-A74C-9DBE-7603CCB1EFE7}"/>
              </a:ext>
            </a:extLst>
          </p:cNvPr>
          <p:cNvSpPr txBox="1"/>
          <p:nvPr/>
        </p:nvSpPr>
        <p:spPr>
          <a:xfrm>
            <a:off x="1" y="576894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P</a:t>
            </a:r>
            <a:r>
              <a:rPr lang="en-US" sz="2000" baseline="-25000" dirty="0"/>
              <a:t>m</a:t>
            </a:r>
            <a:r>
              <a:rPr lang="en-US" sz="2000" dirty="0"/>
              <a:t> limited by resolution effects while the high P</a:t>
            </a:r>
            <a:r>
              <a:rPr lang="en-US" sz="2000" baseline="-25000" dirty="0"/>
              <a:t>m </a:t>
            </a:r>
            <a:r>
              <a:rPr lang="en-US" sz="2000" dirty="0"/>
              <a:t>limited by acceptance effects.</a:t>
            </a:r>
          </a:p>
          <a:p>
            <a:pPr algn="ctr"/>
            <a:r>
              <a:rPr lang="en-US" sz="2000" dirty="0"/>
              <a:t>Simulations already done for other energies too and can be used in detailed simulations (e.g. EICROOT &amp; GEANT4 )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0381-406E-4F44-A2A3-85DE409C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57DA-77BB-1542-8590-C4C0D9A2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4" y="0"/>
            <a:ext cx="10515600" cy="1325563"/>
          </a:xfrm>
        </p:spPr>
        <p:txBody>
          <a:bodyPr/>
          <a:lstStyle/>
          <a:p>
            <a:r>
              <a:rPr lang="en-US" dirty="0"/>
              <a:t>Short-Range Correlations &amp; the EMC Effect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004ED4-8CE0-F74F-833B-52D222FFFF61}"/>
              </a:ext>
            </a:extLst>
          </p:cNvPr>
          <p:cNvGrpSpPr/>
          <p:nvPr/>
        </p:nvGrpSpPr>
        <p:grpSpPr>
          <a:xfrm>
            <a:off x="0" y="1834795"/>
            <a:ext cx="6280164" cy="3666471"/>
            <a:chOff x="495869" y="1135039"/>
            <a:chExt cx="8090026" cy="4801597"/>
          </a:xfrm>
        </p:grpSpPr>
        <p:pic>
          <p:nvPicPr>
            <p:cNvPr id="5" name="Picture 4" descr="LowQ2_FullRange_Fit_d.gif">
              <a:extLst>
                <a:ext uri="{FF2B5EF4-FFF2-40B4-BE49-F238E27FC236}">
                  <a16:creationId xmlns:a16="http://schemas.microsoft.com/office/drawing/2014/main" id="{938C5FF2-56B9-8948-BC68-4D7EE588B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983"/>
            <a:stretch/>
          </p:blipFill>
          <p:spPr>
            <a:xfrm>
              <a:off x="495869" y="1135039"/>
              <a:ext cx="8090026" cy="48015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DF8AE-FD42-0D42-929C-1CCF08935D86}"/>
                </a:ext>
              </a:extLst>
            </p:cNvPr>
            <p:cNvSpPr txBox="1"/>
            <p:nvPr/>
          </p:nvSpPr>
          <p:spPr>
            <a:xfrm>
              <a:off x="2209800" y="1447799"/>
              <a:ext cx="1938827" cy="96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30000" dirty="0"/>
                <a:t>2</a:t>
              </a:r>
              <a:r>
                <a:rPr lang="en-US" dirty="0"/>
                <a:t> = 2.5 [GeV/c]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8DE909-56FC-3149-BCFC-D05CD43E3B86}"/>
                </a:ext>
              </a:extLst>
            </p:cNvPr>
            <p:cNvSpPr txBox="1"/>
            <p:nvPr/>
          </p:nvSpPr>
          <p:spPr>
            <a:xfrm>
              <a:off x="2209801" y="3730216"/>
              <a:ext cx="1298252" cy="96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EMC Slope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F75F25-CDE6-C440-8106-580C61F83BD9}"/>
                </a:ext>
              </a:extLst>
            </p:cNvPr>
            <p:cNvSpPr txBox="1"/>
            <p:nvPr/>
          </p:nvSpPr>
          <p:spPr>
            <a:xfrm>
              <a:off x="6357930" y="2190690"/>
              <a:ext cx="1414469" cy="96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SRC Plateau</a:t>
              </a:r>
            </a:p>
          </p:txBody>
        </p:sp>
      </p:grpSp>
      <p:pic>
        <p:nvPicPr>
          <p:cNvPr id="9" name="Picture 8" descr="emc-srcEDITED_D4.jpg">
            <a:extLst>
              <a:ext uri="{FF2B5EF4-FFF2-40B4-BE49-F238E27FC236}">
                <a16:creationId xmlns:a16="http://schemas.microsoft.com/office/drawing/2014/main" id="{0810ABB4-AD7B-144B-90B6-9A770D783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2" r="4800"/>
          <a:stretch/>
        </p:blipFill>
        <p:spPr>
          <a:xfrm>
            <a:off x="6100549" y="1861779"/>
            <a:ext cx="6091451" cy="36934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B15516-1225-B441-8A20-C60E950E60A3}"/>
              </a:ext>
            </a:extLst>
          </p:cNvPr>
          <p:cNvSpPr/>
          <p:nvPr/>
        </p:nvSpPr>
        <p:spPr>
          <a:xfrm>
            <a:off x="0" y="98321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L. Weinstein </a:t>
            </a:r>
            <a:r>
              <a:rPr lang="en-US" i="1" dirty="0"/>
              <a:t>et al.</a:t>
            </a:r>
            <a:r>
              <a:rPr lang="en-US" dirty="0"/>
              <a:t>, Phys. Rev. Lett. </a:t>
            </a:r>
            <a:r>
              <a:rPr lang="en-US" b="1" dirty="0"/>
              <a:t>106</a:t>
            </a:r>
            <a:r>
              <a:rPr lang="en-US" dirty="0"/>
              <a:t> (2011) 052301.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E52EB-1B8B-3547-8846-A87192F7D814}"/>
              </a:ext>
            </a:extLst>
          </p:cNvPr>
          <p:cNvSpPr txBox="1"/>
          <p:nvPr/>
        </p:nvSpPr>
        <p:spPr>
          <a:xfrm>
            <a:off x="0" y="609055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Summary written for the CERN Courier: </a:t>
            </a:r>
            <a:r>
              <a:rPr lang="en-US" dirty="0">
                <a:hlinkClick r:id="rId4"/>
              </a:rPr>
              <a:t>https://cerncourier.com/a/the-emc-effect-still-puzzles-after-30-years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043423-FDD0-4640-8D77-50FF7A1D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6DDD-B039-ED4E-BA42-5D0B07A4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Detecting Quasi-Elastic SRC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4023-C7C6-FB40-86AF-A833CD6BD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475"/>
            <a:ext cx="5644487" cy="50391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BeALGE</a:t>
            </a:r>
            <a:r>
              <a:rPr lang="en-US" dirty="0"/>
              <a:t> updated to have a realistic high momentum tail based on </a:t>
            </a:r>
            <a:r>
              <a:rPr lang="en-US" dirty="0" smtClean="0"/>
              <a:t>generalized contact formalism</a:t>
            </a:r>
            <a:r>
              <a:rPr lang="en-US" dirty="0" smtClean="0"/>
              <a:t> for A&gt;2 </a:t>
            </a:r>
            <a:r>
              <a:rPr lang="en-US" dirty="0"/>
              <a:t>(e.g. A. Schmidt </a:t>
            </a:r>
            <a:r>
              <a:rPr lang="en-US" i="1" dirty="0"/>
              <a:t>et al</a:t>
            </a:r>
            <a:r>
              <a:rPr lang="en-US" dirty="0"/>
              <a:t>., Nature </a:t>
            </a:r>
            <a:r>
              <a:rPr lang="en-US" b="1" dirty="0"/>
              <a:t>578, </a:t>
            </a:r>
            <a:r>
              <a:rPr lang="en-US" dirty="0"/>
              <a:t>540–544 (2020). </a:t>
            </a:r>
            <a:r>
              <a:rPr lang="en-US" dirty="0">
                <a:hlinkClick r:id="rId2"/>
              </a:rPr>
              <a:t>https://doi.org/10.1038/s41586-020-2021-6</a:t>
            </a:r>
            <a:r>
              <a:rPr lang="en-US" dirty="0"/>
              <a:t> </a:t>
            </a:r>
          </a:p>
          <a:p>
            <a:r>
              <a:rPr lang="en-US" altLang="en-US" dirty="0"/>
              <a:t>Figure shows example momentum </a:t>
            </a:r>
            <a:r>
              <a:rPr lang="en-US" altLang="en-US" dirty="0" smtClean="0"/>
              <a:t>distribution (from </a:t>
            </a:r>
            <a:r>
              <a:rPr lang="en-US" altLang="en-US" dirty="0" err="1" smtClean="0"/>
              <a:t>BeALGE</a:t>
            </a:r>
            <a:r>
              <a:rPr lang="en-US" altLang="en-US" dirty="0" smtClean="0"/>
              <a:t>) </a:t>
            </a:r>
            <a:r>
              <a:rPr lang="en-US" altLang="en-US" dirty="0"/>
              <a:t>in the ion rest frame (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IRF</a:t>
            </a:r>
            <a:r>
              <a:rPr lang="en-US" altLang="en-US" dirty="0"/>
              <a:t>) for the leading and recoiling nucleon of an SRC pair (red and black) and evaporating nucleons from the A−2 remnant nucleus (blue).  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simulation was done with </a:t>
            </a:r>
            <a:r>
              <a:rPr lang="en-US" altLang="en-US" dirty="0" err="1"/>
              <a:t>e+C</a:t>
            </a:r>
            <a:r>
              <a:rPr lang="en-US" altLang="en-US" dirty="0"/>
              <a:t> reactions with beam energies of </a:t>
            </a:r>
            <a:r>
              <a:rPr lang="en-US" altLang="en-US" dirty="0" smtClean="0"/>
              <a:t>5 GeV </a:t>
            </a:r>
            <a:r>
              <a:rPr lang="en-US" altLang="en-US" dirty="0"/>
              <a:t>for electrons and 50GeV for carbon for x &gt; 1.2 and  Q</a:t>
            </a:r>
            <a:r>
              <a:rPr lang="en-US" altLang="en-US" baseline="30000" dirty="0"/>
              <a:t>2</a:t>
            </a:r>
            <a:r>
              <a:rPr lang="en-US" altLang="en-US" dirty="0"/>
              <a:t> &gt; 3 GeV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Florian </a:t>
            </a:r>
            <a:r>
              <a:rPr lang="en-US" altLang="en-US" dirty="0" err="1"/>
              <a:t>Hauenstein</a:t>
            </a:r>
            <a:r>
              <a:rPr lang="en-US" altLang="en-US" dirty="0"/>
              <a:t> (ODU) is now redoing these simulations for the yellow </a:t>
            </a:r>
            <a:r>
              <a:rPr lang="en-US" altLang="en-US" dirty="0" smtClean="0"/>
              <a:t>report energies </a:t>
            </a:r>
            <a:r>
              <a:rPr lang="en-US" altLang="en-US" dirty="0"/>
              <a:t>(with a report expected this Thursday).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EBA4ED-79F3-F241-89B9-C771F21D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>
            <a:fillRect/>
          </a:stretch>
        </p:blipFill>
        <p:spPr bwMode="auto">
          <a:xfrm>
            <a:off x="6482687" y="1240501"/>
            <a:ext cx="5523930" cy="406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55D7-8A0F-E241-B11D-A6715230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5D9A-4027-F147-9282-1695F17DD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788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Tagging &amp; Diffraction Working Group Update</vt:lpstr>
      <vt:lpstr>Topics and Collaborators</vt:lpstr>
      <vt:lpstr>Pion and kaon structure at the electron-ion collider </vt:lpstr>
      <vt:lpstr>Meson MC outputs lund files for use in GEANT4</vt:lpstr>
      <vt:lpstr>Do To List From the Meson group</vt:lpstr>
      <vt:lpstr>Deuteron Break-up In BeAGLE (J/Phi)</vt:lpstr>
      <vt:lpstr>PowerPoint Presentation</vt:lpstr>
      <vt:lpstr>Short-Range Correlations &amp; the EMC Effect</vt:lpstr>
      <vt:lpstr>Detecting Quasi-Elastic SRC Events</vt:lpstr>
      <vt:lpstr>Next Step will be to add DIS SRC Events! </vt:lpstr>
      <vt:lpstr>Summary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Tagging &amp; Diffraction Working Group Update</dc:title>
  <dc:creator>Douglas Higinbotham</dc:creator>
  <cp:lastModifiedBy>Douglas Higinbotham</cp:lastModifiedBy>
  <cp:revision>19</cp:revision>
  <dcterms:created xsi:type="dcterms:W3CDTF">2020-03-09T13:24:07Z</dcterms:created>
  <dcterms:modified xsi:type="dcterms:W3CDTF">2020-03-09T17:23:57Z</dcterms:modified>
</cp:coreProperties>
</file>