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1C9E7-78AE-40EE-8B57-AAF226D76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71C208-13C2-4A27-99B4-3D9442D8A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B8C76-F4BA-48AC-BBFD-1EF44C925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44274-53FF-4F13-ABC9-22A2293E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626D4-95D9-4360-93B9-550F6794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8B5-7EF0-446A-8D6C-1B21B57B4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DD341-48F3-495B-B3FB-0E81DBCCC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E5084-0DFC-4C2E-99FA-9AEC6A67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20006-1107-4F47-ACE0-07164348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E1792-F479-4F73-B607-DD58FB927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24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A0B96C-9465-4F38-9322-416A9892F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D3E93E-2976-4FD0-A6C7-88799965A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E966A-F5BE-42D4-BA88-D626E9F95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89F1F-BBB4-46AD-896F-1ED1EDE7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FC51D-7140-4304-A8A7-C49EA7CF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1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B610D-BDB4-4BFE-8465-8E08CC98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EB6A4-87AF-463C-A8F9-AF72677A8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D1B76-98AF-420A-B463-9A5FE8B4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9B3FB-7EE0-4879-9627-B5FC0C01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C705F-F163-48D8-A1AD-68627C1AF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9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4CD89-2B36-42AB-BBB3-9B09849F6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E52BD-ADBC-4E27-A352-9C759EDC4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D25E4-1282-4F6F-920D-4FBDA4584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BEF77-D0E9-4035-BE63-A9CA500D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1F97F-245F-41D5-9E72-5DFD93A79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5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3096-6504-4674-805B-014ECB9CB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31517-F14F-445E-AA49-454BB3A378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88F11B-DB5E-425C-B606-3238B2311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D2B9A-6820-4FA6-A69E-DA546988D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2DF5E-DF28-4944-9357-C0BFC578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765D2-6279-4B80-95B0-BF9819CB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6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B803F-7D87-441A-B034-71EE5988D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AE29D-76E6-4164-8C5A-8D5FEE5D7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6A705-A90D-4F0C-A732-B23C4553F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DCBF07-3FCD-4D84-92E2-327647D05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5EAA88-3E09-4D53-8BB5-0C5FCA0A8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AF6F7A-7EFE-4134-BF39-7635DE87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1F02E5-E974-4704-A64D-A1FCC5C6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ED090-2071-481D-909E-BC1A96281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0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E9EC-2FF9-45BF-8573-F180322AA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C3386-3A4A-4365-BE41-F858CF5B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FD4BB-ACDD-48C9-A357-69F40485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436C2A-EAD5-44CC-B2A7-09C53FBBC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8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D5048F-325F-46FE-8A5E-3069D9871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4A5AF2-8DBA-4085-B1DB-DEFA2635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3AC6E-2F0A-4623-B29D-847BACD3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2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13732-730A-4A8E-92D5-9D0F947C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692A1-06B1-4756-9D67-10524422C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1C867-5B53-41C3-9802-512A9757B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160B2-C9E8-4DB1-AC23-3E767BFD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1C4B8-488C-4B01-8B86-696593D1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676A0-9684-4037-9CBD-E79916B6A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D6E00-AFD6-42E6-9446-575630D62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62A7C-109F-41BF-A6A8-15A761EEC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181A5-CCF8-40EB-A320-C2D6B1912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550AB-26A1-46C2-9AFE-4B06F2CC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9AAEFE-C79B-4361-952C-EB0ED758A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AEBA1-39D1-4EAA-A89C-33ABD8913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5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AF84CA-0EEF-4212-BA38-C756E098E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CA233-45DD-4649-AEE7-CA04D3C7C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131D8-A589-4015-94A4-42FEEC061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CFA70-7A62-4457-9F5D-662B833BF5C3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27260-B265-4201-B7EB-69D96D4B18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C246D-A488-45F1-98E1-5A7952E43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FE7AE-320E-423E-95A0-5C6EF113C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0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304A4-CB2C-41A7-B8DB-7742B803D0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sPHENIX Cryogenic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59C58-85CD-4A0D-A1CF-53CFCABA66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Paul Orfin</a:t>
            </a:r>
          </a:p>
          <a:p>
            <a:r>
              <a:rPr lang="en-US" dirty="0"/>
              <a:t>3/25/2020</a:t>
            </a:r>
          </a:p>
        </p:txBody>
      </p:sp>
    </p:spTree>
    <p:extLst>
      <p:ext uri="{BB962C8B-B14F-4D97-AF65-F5344CB8AC3E}">
        <p14:creationId xmlns:p14="http://schemas.microsoft.com/office/powerpoint/2010/main" val="117744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AA10-2096-44A4-9061-06AD3A65F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D22B-619D-4717-912C-898D2EDB9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AET still working on Multi-bundle spools #1-5</a:t>
            </a:r>
          </a:p>
          <a:p>
            <a:pPr lvl="1"/>
            <a:r>
              <a:rPr lang="en-US" dirty="0"/>
              <a:t>Delays in Piping analysis caused schedule slip in AET’s baseline</a:t>
            </a:r>
          </a:p>
          <a:p>
            <a:pPr lvl="1"/>
            <a:r>
              <a:rPr lang="en-US" dirty="0"/>
              <a:t>Analysis concurrence with piping achieved, AET updating documentation</a:t>
            </a:r>
          </a:p>
          <a:p>
            <a:pPr lvl="2"/>
            <a:r>
              <a:rPr lang="en-US" dirty="0"/>
              <a:t>IDR data to come 3/26/2020</a:t>
            </a:r>
          </a:p>
          <a:p>
            <a:pPr lvl="1"/>
            <a:r>
              <a:rPr lang="en-US" dirty="0"/>
              <a:t>Spool #4 and 5 delivery to BNL delayed to 5/10/2020 instead of 4/10/2020</a:t>
            </a:r>
          </a:p>
          <a:p>
            <a:pPr lvl="2"/>
            <a:r>
              <a:rPr lang="en-US" dirty="0"/>
              <a:t>Still should not impact summer shutdown installation</a:t>
            </a:r>
          </a:p>
          <a:p>
            <a:pPr lvl="1"/>
            <a:r>
              <a:rPr lang="en-US" dirty="0"/>
              <a:t>Waiting for Updated schedule from AET to determine down stream impacts</a:t>
            </a:r>
          </a:p>
          <a:p>
            <a:pPr lvl="2"/>
            <a:r>
              <a:rPr lang="en-US" dirty="0"/>
              <a:t>Risk is low since remaining delivery items are based on other more critical path predecessors </a:t>
            </a:r>
          </a:p>
          <a:p>
            <a:r>
              <a:rPr lang="en-US" dirty="0"/>
              <a:t>LN2 procurement to be completed for bid package to go out in summer</a:t>
            </a:r>
          </a:p>
          <a:p>
            <a:r>
              <a:rPr lang="en-US" dirty="0"/>
              <a:t>Cryogenic Controls continue to progress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424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0E4B-0F66-4BF0-A1F1-56AD5A1F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IDR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C0DF7-EFD7-4C3D-9CF8-6CDDC00CD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dirty="0"/>
              <a:t>General arrangement layout 3-D model.</a:t>
            </a:r>
          </a:p>
          <a:p>
            <a:pPr marL="0" lvl="0" indent="0">
              <a:buNone/>
            </a:pPr>
            <a:r>
              <a:rPr lang="en-US" dirty="0"/>
              <a:t>Detailed design of each of subsystem components 3-D model. </a:t>
            </a:r>
          </a:p>
          <a:p>
            <a:pPr marL="0" lvl="0" indent="0">
              <a:buNone/>
            </a:pPr>
            <a:r>
              <a:rPr lang="en-US" dirty="0"/>
              <a:t>Teflon components list</a:t>
            </a:r>
          </a:p>
          <a:p>
            <a:pPr marL="0" indent="0">
              <a:buNone/>
            </a:pPr>
            <a:r>
              <a:rPr lang="en-US" dirty="0"/>
              <a:t>The following analyses shall be completed for the IDR as described in this SOW:</a:t>
            </a:r>
          </a:p>
          <a:p>
            <a:pPr marL="457200" lvl="1" indent="0">
              <a:buNone/>
            </a:pPr>
            <a:r>
              <a:rPr lang="en-US" dirty="0"/>
              <a:t>ASME B31.3 piping stress/flexibility analysis.</a:t>
            </a:r>
          </a:p>
          <a:p>
            <a:pPr marL="457200" lvl="1" indent="0">
              <a:buNone/>
            </a:pPr>
            <a:r>
              <a:rPr lang="en-US" dirty="0"/>
              <a:t>ASME Section VIII Boiler &amp; Pressure Vessel Code analysis.</a:t>
            </a:r>
          </a:p>
          <a:p>
            <a:pPr marL="457200" lvl="1" indent="0">
              <a:buNone/>
            </a:pPr>
            <a:r>
              <a:rPr lang="en-US" dirty="0"/>
              <a:t>Cold box vacuum vessels: Pressure Vessel analysis</a:t>
            </a:r>
          </a:p>
          <a:p>
            <a:pPr marL="457200" lvl="1" indent="0">
              <a:buNone/>
            </a:pPr>
            <a:r>
              <a:rPr lang="en-US" dirty="0"/>
              <a:t>Process line reliefs and vacuum jacket relief device sizing analysis.</a:t>
            </a:r>
          </a:p>
          <a:p>
            <a:pPr marL="457200" lvl="1" indent="0">
              <a:buNone/>
            </a:pPr>
            <a:r>
              <a:rPr lang="en-US" dirty="0"/>
              <a:t>Lifting lug analysis</a:t>
            </a:r>
          </a:p>
          <a:p>
            <a:pPr marL="457200" lvl="1" indent="0">
              <a:buNone/>
            </a:pPr>
            <a:r>
              <a:rPr lang="en-US" dirty="0"/>
              <a:t>Rigging and structural including modal analysis</a:t>
            </a:r>
          </a:p>
          <a:p>
            <a:pPr marL="457200" lvl="1" indent="0">
              <a:buNone/>
            </a:pPr>
            <a:r>
              <a:rPr lang="en-US" dirty="0"/>
              <a:t>Shipping support and shipping load analysis. Cold box legs/saddle/beam frame analysis.</a:t>
            </a:r>
          </a:p>
          <a:p>
            <a:pPr marL="457200" lvl="1" indent="0">
              <a:buNone/>
            </a:pPr>
            <a:r>
              <a:rPr lang="en-US" dirty="0"/>
              <a:t>Manufacturing plan and test procedures</a:t>
            </a:r>
          </a:p>
          <a:p>
            <a:pPr marL="457200" lvl="1" indent="0">
              <a:buNone/>
            </a:pPr>
            <a:r>
              <a:rPr lang="en-US" dirty="0"/>
              <a:t>Fluid flow pressure drop calculations</a:t>
            </a:r>
          </a:p>
          <a:p>
            <a:pPr marL="457200" lvl="1" indent="0">
              <a:buNone/>
            </a:pPr>
            <a:r>
              <a:rPr lang="en-US" dirty="0"/>
              <a:t>Weight analysis for IP8 cold box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5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557E2-2396-44EB-8D96-46D4739C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sPHENIX </a:t>
            </a:r>
            <a:r>
              <a:rPr lang="en-US" dirty="0" err="1"/>
              <a:t>Cryo</a:t>
            </a:r>
            <a:r>
              <a:rPr lang="en-US" dirty="0"/>
              <a:t> Controls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D9575-3903-4EBC-B552-8B4176597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 review and quotes - on going</a:t>
            </a:r>
          </a:p>
          <a:p>
            <a:r>
              <a:rPr lang="en-US" dirty="0"/>
              <a:t>Vacuum system components</a:t>
            </a:r>
          </a:p>
          <a:p>
            <a:pPr lvl="1"/>
            <a:r>
              <a:rPr lang="en-US" dirty="0"/>
              <a:t>Turbos and roughing pumps</a:t>
            </a:r>
          </a:p>
          <a:p>
            <a:r>
              <a:rPr lang="en-US" dirty="0"/>
              <a:t>Fail last components – Lock valve position in case of signal loss</a:t>
            </a:r>
          </a:p>
          <a:p>
            <a:pPr lvl="1"/>
            <a:r>
              <a:rPr lang="en-US" dirty="0"/>
              <a:t>Purchased sample parts are obsolete</a:t>
            </a:r>
          </a:p>
          <a:p>
            <a:pPr lvl="1"/>
            <a:r>
              <a:rPr lang="en-US" dirty="0"/>
              <a:t>Evaluating replacement</a:t>
            </a:r>
          </a:p>
        </p:txBody>
      </p:sp>
    </p:spTree>
    <p:extLst>
      <p:ext uri="{BB962C8B-B14F-4D97-AF65-F5344CB8AC3E}">
        <p14:creationId xmlns:p14="http://schemas.microsoft.com/office/powerpoint/2010/main" val="1135659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255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sPHENIX Cryogenic Status</vt:lpstr>
      <vt:lpstr>Status</vt:lpstr>
      <vt:lpstr>IDR Documents</vt:lpstr>
      <vt:lpstr>sPHENIX Cryo Controls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Cryo Status</dc:title>
  <dc:creator>Orfin, Paul</dc:creator>
  <cp:lastModifiedBy>Orfin, Paul</cp:lastModifiedBy>
  <cp:revision>6</cp:revision>
  <dcterms:created xsi:type="dcterms:W3CDTF">2020-03-25T15:11:49Z</dcterms:created>
  <dcterms:modified xsi:type="dcterms:W3CDTF">2020-03-25T17:13:47Z</dcterms:modified>
</cp:coreProperties>
</file>