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565" r:id="rId3"/>
    <p:sldId id="546" r:id="rId4"/>
    <p:sldId id="548" r:id="rId5"/>
    <p:sldId id="549" r:id="rId6"/>
    <p:sldId id="567" r:id="rId7"/>
    <p:sldId id="568" r:id="rId8"/>
    <p:sldId id="566" r:id="rId9"/>
    <p:sldId id="550" r:id="rId10"/>
    <p:sldId id="551" r:id="rId11"/>
    <p:sldId id="570" r:id="rId12"/>
    <p:sldId id="553" r:id="rId13"/>
    <p:sldId id="554" r:id="rId14"/>
    <p:sldId id="555" r:id="rId15"/>
    <p:sldId id="558" r:id="rId16"/>
    <p:sldId id="564" r:id="rId17"/>
    <p:sldId id="559" r:id="rId18"/>
    <p:sldId id="560" r:id="rId19"/>
    <p:sldId id="561" r:id="rId20"/>
    <p:sldId id="562" r:id="rId21"/>
    <p:sldId id="571" r:id="rId22"/>
    <p:sldId id="563" r:id="rId23"/>
    <p:sldId id="552" r:id="rId24"/>
    <p:sldId id="539" r:id="rId25"/>
    <p:sldId id="450" r:id="rId26"/>
  </p:sldIdLst>
  <p:sldSz cx="9144000" cy="5715000" type="screen16x10"/>
  <p:notesSz cx="7772400" cy="10058400"/>
  <p:defaultTextStyle>
    <a:defPPr>
      <a:defRPr lang="en-GB"/>
    </a:defPPr>
    <a:lvl1pPr algn="l" defTabSz="3851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-96" charset="0"/>
      <a:defRPr kern="1200">
        <a:solidFill>
          <a:schemeClr val="tx1"/>
        </a:solidFill>
        <a:latin typeface="Arial" pitchFamily="-96" charset="0"/>
        <a:ea typeface="+mn-ea"/>
        <a:cs typeface="+mn-cs"/>
      </a:defRPr>
    </a:lvl1pPr>
    <a:lvl2pPr marL="625787" indent="-240687" algn="l" defTabSz="3851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-96" charset="0"/>
      <a:defRPr kern="1200">
        <a:solidFill>
          <a:schemeClr val="tx1"/>
        </a:solidFill>
        <a:latin typeface="Arial" pitchFamily="-96" charset="0"/>
        <a:ea typeface="+mn-ea"/>
        <a:cs typeface="+mn-cs"/>
      </a:defRPr>
    </a:lvl2pPr>
    <a:lvl3pPr marL="962749" indent="-192550" algn="l" defTabSz="3851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-96" charset="0"/>
      <a:defRPr kern="1200">
        <a:solidFill>
          <a:schemeClr val="tx1"/>
        </a:solidFill>
        <a:latin typeface="Arial" pitchFamily="-96" charset="0"/>
        <a:ea typeface="+mn-ea"/>
        <a:cs typeface="+mn-cs"/>
      </a:defRPr>
    </a:lvl3pPr>
    <a:lvl4pPr marL="1347848" indent="-192550" algn="l" defTabSz="3851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-96" charset="0"/>
      <a:defRPr kern="1200">
        <a:solidFill>
          <a:schemeClr val="tx1"/>
        </a:solidFill>
        <a:latin typeface="Arial" pitchFamily="-96" charset="0"/>
        <a:ea typeface="+mn-ea"/>
        <a:cs typeface="+mn-cs"/>
      </a:defRPr>
    </a:lvl4pPr>
    <a:lvl5pPr marL="1732948" indent="-192550" algn="l" defTabSz="3851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-96" charset="0"/>
      <a:defRPr kern="1200">
        <a:solidFill>
          <a:schemeClr val="tx1"/>
        </a:solidFill>
        <a:latin typeface="Arial" pitchFamily="-96" charset="0"/>
        <a:ea typeface="+mn-ea"/>
        <a:cs typeface="+mn-cs"/>
      </a:defRPr>
    </a:lvl5pPr>
    <a:lvl6pPr marL="1925498" algn="l" defTabSz="385100" rtl="0" eaLnBrk="1" latinLnBrk="0" hangingPunct="1">
      <a:defRPr kern="1200">
        <a:solidFill>
          <a:schemeClr val="tx1"/>
        </a:solidFill>
        <a:latin typeface="Arial" pitchFamily="-96" charset="0"/>
        <a:ea typeface="+mn-ea"/>
        <a:cs typeface="+mn-cs"/>
      </a:defRPr>
    </a:lvl6pPr>
    <a:lvl7pPr marL="2310597" algn="l" defTabSz="385100" rtl="0" eaLnBrk="1" latinLnBrk="0" hangingPunct="1">
      <a:defRPr kern="1200">
        <a:solidFill>
          <a:schemeClr val="tx1"/>
        </a:solidFill>
        <a:latin typeface="Arial" pitchFamily="-96" charset="0"/>
        <a:ea typeface="+mn-ea"/>
        <a:cs typeface="+mn-cs"/>
      </a:defRPr>
    </a:lvl7pPr>
    <a:lvl8pPr marL="2695697" algn="l" defTabSz="385100" rtl="0" eaLnBrk="1" latinLnBrk="0" hangingPunct="1">
      <a:defRPr kern="1200">
        <a:solidFill>
          <a:schemeClr val="tx1"/>
        </a:solidFill>
        <a:latin typeface="Arial" pitchFamily="-96" charset="0"/>
        <a:ea typeface="+mn-ea"/>
        <a:cs typeface="+mn-cs"/>
      </a:defRPr>
    </a:lvl8pPr>
    <a:lvl9pPr marL="3080796" algn="l" defTabSz="385100" rtl="0" eaLnBrk="1" latinLnBrk="0" hangingPunct="1">
      <a:defRPr kern="1200">
        <a:solidFill>
          <a:schemeClr val="tx1"/>
        </a:solidFill>
        <a:latin typeface="Arial" pitchFamily="-9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2">
          <p15:clr>
            <a:srgbClr val="A4A3A4"/>
          </p15:clr>
        </p15:guide>
        <p15:guide id="2" pos="261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B00"/>
    <a:srgbClr val="66CCFF"/>
    <a:srgbClr val="DEDAC5"/>
    <a:srgbClr val="A4D3EE"/>
    <a:srgbClr val="8B1A1A"/>
    <a:srgbClr val="EEAD0E"/>
    <a:srgbClr val="FF7F00"/>
    <a:srgbClr val="FFC125"/>
    <a:srgbClr val="8B4500"/>
    <a:srgbClr val="A6A8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144"/>
    <p:restoredTop sz="94673"/>
  </p:normalViewPr>
  <p:slideViewPr>
    <p:cSldViewPr snapToGrid="0" snapToObjects="1">
      <p:cViewPr varScale="1">
        <p:scale>
          <a:sx n="114" d="100"/>
          <a:sy n="114" d="100"/>
        </p:scale>
        <p:origin x="184" y="640"/>
      </p:cViewPr>
      <p:guideLst>
        <p:guide orient="horz" pos="1632"/>
        <p:guide pos="2613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Times New Roman" pitchFamily="-95" charset="0"/>
              <a:buNone/>
              <a:defRPr sz="1200">
                <a:latin typeface="Arial" pitchFamily="-95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 typeface="Times New Roman" pitchFamily="-95" charset="0"/>
              <a:buNone/>
              <a:defRPr sz="1200">
                <a:latin typeface="Arial" pitchFamily="-95" charset="0"/>
              </a:defRPr>
            </a:lvl1pPr>
          </a:lstStyle>
          <a:p>
            <a:pPr>
              <a:defRPr/>
            </a:pPr>
            <a:fld id="{61CC546C-81E2-ED47-91C5-956410BD97AE}" type="datetime1">
              <a:rPr lang="en-US"/>
              <a:pPr>
                <a:defRPr/>
              </a:pPr>
              <a:t>3/8/20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Times New Roman" pitchFamily="-95" charset="0"/>
              <a:buNone/>
              <a:defRPr sz="1200">
                <a:latin typeface="Arial" pitchFamily="-95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buFont typeface="Times New Roman" pitchFamily="-95" charset="0"/>
              <a:buNone/>
              <a:defRPr sz="1200">
                <a:latin typeface="Arial" pitchFamily="-95" charset="0"/>
              </a:defRPr>
            </a:lvl1pPr>
          </a:lstStyle>
          <a:p>
            <a:pPr>
              <a:defRPr/>
            </a:pPr>
            <a:fld id="{3AD70ED6-3E0C-6E42-8935-A7E7B422F2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3972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69950" y="763588"/>
            <a:ext cx="6030913" cy="3770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-83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-83" charset="0"/>
                <a:ea typeface="Arial Unicode MS" pitchFamily="-83" charset="0"/>
                <a:cs typeface="Arial Unicode MS" pitchFamily="-83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-83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-83" charset="0"/>
                <a:ea typeface="Arial Unicode MS" pitchFamily="-83" charset="0"/>
                <a:cs typeface="Arial Unicode MS" pitchFamily="-83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Font typeface="Times New Roman" pitchFamily="-83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-83" charset="0"/>
                <a:ea typeface="Arial Unicode MS" pitchFamily="-83" charset="0"/>
                <a:cs typeface="Arial Unicode MS" pitchFamily="-83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Font typeface="Times New Roman" pitchFamily="-83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-83" charset="0"/>
                <a:ea typeface="Arial Unicode MS" pitchFamily="-83" charset="0"/>
                <a:cs typeface="Arial Unicode MS" pitchFamily="-83" charset="0"/>
              </a:defRPr>
            </a:lvl1pPr>
          </a:lstStyle>
          <a:p>
            <a:pPr>
              <a:defRPr/>
            </a:pPr>
            <a:fld id="{594407EA-C56F-5A46-81A6-09DA2C2E8F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3231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851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96" charset="0"/>
      <a:defRPr sz="1000" kern="1200">
        <a:solidFill>
          <a:srgbClr val="000000"/>
        </a:solidFill>
        <a:latin typeface="Times New Roman" pitchFamily="-83" charset="0"/>
        <a:ea typeface="ＭＳ Ｐゴシック" pitchFamily="-95" charset="-128"/>
        <a:cs typeface="ＭＳ Ｐゴシック" pitchFamily="-95" charset="-128"/>
      </a:defRPr>
    </a:lvl1pPr>
    <a:lvl2pPr marL="31949892" indent="-31564792" algn="l" defTabSz="3851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96" charset="0"/>
      <a:defRPr sz="1000" kern="1200">
        <a:solidFill>
          <a:srgbClr val="000000"/>
        </a:solidFill>
        <a:latin typeface="Times New Roman" pitchFamily="-83" charset="0"/>
        <a:ea typeface="ＭＳ Ｐゴシック" pitchFamily="-95" charset="-128"/>
        <a:cs typeface="+mn-cs"/>
      </a:defRPr>
    </a:lvl2pPr>
    <a:lvl3pPr marL="962749" indent="-192550" algn="l" defTabSz="3851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83" charset="0"/>
      <a:defRPr sz="1000" kern="1200">
        <a:solidFill>
          <a:srgbClr val="000000"/>
        </a:solidFill>
        <a:latin typeface="Times New Roman" pitchFamily="-83" charset="0"/>
        <a:ea typeface="ＭＳ Ｐゴシック" pitchFamily="-95" charset="-128"/>
        <a:cs typeface="+mn-cs"/>
      </a:defRPr>
    </a:lvl3pPr>
    <a:lvl4pPr marL="1347848" indent="-192550" algn="l" defTabSz="3851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83" charset="0"/>
      <a:defRPr sz="1000" kern="1200">
        <a:solidFill>
          <a:srgbClr val="000000"/>
        </a:solidFill>
        <a:latin typeface="Times New Roman" pitchFamily="-83" charset="0"/>
        <a:ea typeface="ＭＳ Ｐゴシック" pitchFamily="-95" charset="-128"/>
        <a:cs typeface="+mn-cs"/>
      </a:defRPr>
    </a:lvl4pPr>
    <a:lvl5pPr marL="1732948" indent="-192550" algn="l" defTabSz="3851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83" charset="0"/>
      <a:defRPr sz="1000" kern="1200">
        <a:solidFill>
          <a:srgbClr val="000000"/>
        </a:solidFill>
        <a:latin typeface="Times New Roman" pitchFamily="-83" charset="0"/>
        <a:ea typeface="ＭＳ Ｐゴシック" pitchFamily="-95" charset="-128"/>
        <a:cs typeface="+mn-cs"/>
      </a:defRPr>
    </a:lvl5pPr>
    <a:lvl6pPr marL="1925498" algn="l" defTabSz="3851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10597" algn="l" defTabSz="3851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95697" algn="l" defTabSz="3851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80796" algn="l" defTabSz="3851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-96" charset="0"/>
              <a:buNone/>
            </a:pPr>
            <a:fld id="{8C853D7A-7008-9F46-B17D-A53C092D7BED}" type="slidenum">
              <a:rPr lang="en-US">
                <a:latin typeface="Times New Roman" pitchFamily="-96" charset="0"/>
                <a:ea typeface="Arial Unicode MS" pitchFamily="-96" charset="0"/>
                <a:cs typeface="Arial Unicode MS" pitchFamily="-96" charset="0"/>
              </a:rPr>
              <a:pPr>
                <a:buFont typeface="Times New Roman" pitchFamily="-96" charset="0"/>
                <a:buNone/>
              </a:pPr>
              <a:t>1</a:t>
            </a:fld>
            <a:endParaRPr lang="en-US" dirty="0">
              <a:latin typeface="Times New Roman" pitchFamily="-96" charset="0"/>
              <a:ea typeface="Arial Unicode MS" pitchFamily="-96" charset="0"/>
              <a:cs typeface="Arial Unicode MS" pitchFamily="-96" charset="0"/>
            </a:endParaRPr>
          </a:p>
        </p:txBody>
      </p:sp>
      <p:sp>
        <p:nvSpPr>
          <p:cNvPr id="17411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869950" y="763588"/>
            <a:ext cx="60325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41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dirty="0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656" y="1775441"/>
            <a:ext cx="7772688" cy="122481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312" y="3238980"/>
            <a:ext cx="6401376" cy="1459941"/>
          </a:xfrm>
        </p:spPr>
        <p:txBody>
          <a:bodyPr/>
          <a:lstStyle>
            <a:lvl1pPr marL="0" indent="0" algn="ctr">
              <a:buNone/>
              <a:defRPr/>
            </a:lvl1pPr>
            <a:lvl2pPr marL="385100" indent="0" algn="ctr">
              <a:buNone/>
              <a:defRPr/>
            </a:lvl2pPr>
            <a:lvl3pPr marL="770199" indent="0" algn="ctr">
              <a:buNone/>
              <a:defRPr/>
            </a:lvl3pPr>
            <a:lvl4pPr marL="1155299" indent="0" algn="ctr">
              <a:buNone/>
              <a:defRPr/>
            </a:lvl4pPr>
            <a:lvl5pPr marL="1540398" indent="0" algn="ctr">
              <a:buNone/>
              <a:defRPr/>
            </a:lvl5pPr>
            <a:lvl6pPr marL="1925498" indent="0" algn="ctr">
              <a:buNone/>
              <a:defRPr/>
            </a:lvl6pPr>
            <a:lvl7pPr marL="2310597" indent="0" algn="ctr">
              <a:buNone/>
              <a:defRPr/>
            </a:lvl7pPr>
            <a:lvl8pPr marL="2695697" indent="0" algn="ctr">
              <a:buNone/>
              <a:defRPr/>
            </a:lvl8pPr>
            <a:lvl9pPr marL="308079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March 9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Kolja Kauder, MC &amp; Eic-Smear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2C601-E10C-5F44-864B-401B2CA76D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March 9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Kolja Kauder, MC &amp; Eic-Smear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8D3E1-1E17-5347-88C3-56D5CD5365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528" y="227928"/>
            <a:ext cx="2056968" cy="48800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624" y="227928"/>
            <a:ext cx="6032620" cy="48800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March 9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Kolja Kauder, MC &amp; Eic-Smear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C0004-9B4C-C047-8707-FA0D40AACE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625" y="227929"/>
            <a:ext cx="8227871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March 9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Kolja Kauder, MC &amp; Eic-Smear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54471-368D-A24D-9C8F-7AC2FA8B2B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March 9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Kolja Kauder, MC &amp; Eic-Smear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734DF-6738-3545-8F30-537EF91C6F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68" y="3672044"/>
            <a:ext cx="7772688" cy="1134843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668" y="2422038"/>
            <a:ext cx="7772688" cy="1250006"/>
          </a:xfrm>
        </p:spPr>
        <p:txBody>
          <a:bodyPr anchor="b"/>
          <a:lstStyle>
            <a:lvl1pPr marL="0" indent="0">
              <a:buNone/>
              <a:defRPr sz="1700"/>
            </a:lvl1pPr>
            <a:lvl2pPr marL="385100" indent="0">
              <a:buNone/>
              <a:defRPr sz="1500"/>
            </a:lvl2pPr>
            <a:lvl3pPr marL="770199" indent="0">
              <a:buNone/>
              <a:defRPr sz="1300"/>
            </a:lvl3pPr>
            <a:lvl4pPr marL="1155299" indent="0">
              <a:buNone/>
              <a:defRPr sz="1200"/>
            </a:lvl4pPr>
            <a:lvl5pPr marL="1540398" indent="0">
              <a:buNone/>
              <a:defRPr sz="1200"/>
            </a:lvl5pPr>
            <a:lvl6pPr marL="1925498" indent="0">
              <a:buNone/>
              <a:defRPr sz="1200"/>
            </a:lvl6pPr>
            <a:lvl7pPr marL="2310597" indent="0">
              <a:buNone/>
              <a:defRPr sz="1200"/>
            </a:lvl7pPr>
            <a:lvl8pPr marL="2695697" indent="0">
              <a:buNone/>
              <a:defRPr sz="1200"/>
            </a:lvl8pPr>
            <a:lvl9pPr marL="308079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March 9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Kolja Kauder, MC &amp; Eic-Smear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54ECE-FCD8-1149-80DE-8C779D1DF2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624" y="1337579"/>
            <a:ext cx="4044794" cy="37704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02" y="1337579"/>
            <a:ext cx="4044794" cy="37704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March 9</a:t>
            </a: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Kolja Kauder, MC &amp; Eic-Smear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28358-8FA7-664C-A566-DCE637E5CE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625" y="229129"/>
            <a:ext cx="8230752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625" y="1278797"/>
            <a:ext cx="4040472" cy="53383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5100" indent="0">
              <a:buNone/>
              <a:defRPr sz="1700" b="1"/>
            </a:lvl2pPr>
            <a:lvl3pPr marL="770199" indent="0">
              <a:buNone/>
              <a:defRPr sz="1500" b="1"/>
            </a:lvl3pPr>
            <a:lvl4pPr marL="1155299" indent="0">
              <a:buNone/>
              <a:defRPr sz="1300" b="1"/>
            </a:lvl4pPr>
            <a:lvl5pPr marL="1540398" indent="0">
              <a:buNone/>
              <a:defRPr sz="1300" b="1"/>
            </a:lvl5pPr>
            <a:lvl6pPr marL="1925498" indent="0">
              <a:buNone/>
              <a:defRPr sz="1300" b="1"/>
            </a:lvl6pPr>
            <a:lvl7pPr marL="2310597" indent="0">
              <a:buNone/>
              <a:defRPr sz="1300" b="1"/>
            </a:lvl7pPr>
            <a:lvl8pPr marL="2695697" indent="0">
              <a:buNone/>
              <a:defRPr sz="1300" b="1"/>
            </a:lvl8pPr>
            <a:lvl9pPr marL="308079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625" y="1812630"/>
            <a:ext cx="4040472" cy="329296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64" y="1278797"/>
            <a:ext cx="4041913" cy="53383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5100" indent="0">
              <a:buNone/>
              <a:defRPr sz="1700" b="1"/>
            </a:lvl2pPr>
            <a:lvl3pPr marL="770199" indent="0">
              <a:buNone/>
              <a:defRPr sz="1500" b="1"/>
            </a:lvl3pPr>
            <a:lvl4pPr marL="1155299" indent="0">
              <a:buNone/>
              <a:defRPr sz="1300" b="1"/>
            </a:lvl4pPr>
            <a:lvl5pPr marL="1540398" indent="0">
              <a:buNone/>
              <a:defRPr sz="1300" b="1"/>
            </a:lvl5pPr>
            <a:lvl6pPr marL="1925498" indent="0">
              <a:buNone/>
              <a:defRPr sz="1300" b="1"/>
            </a:lvl6pPr>
            <a:lvl7pPr marL="2310597" indent="0">
              <a:buNone/>
              <a:defRPr sz="1300" b="1"/>
            </a:lvl7pPr>
            <a:lvl8pPr marL="2695697" indent="0">
              <a:buNone/>
              <a:defRPr sz="1300" b="1"/>
            </a:lvl8pPr>
            <a:lvl9pPr marL="308079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64" y="1812630"/>
            <a:ext cx="4041913" cy="329296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March 9</a:t>
            </a:r>
            <a:endParaRPr lang="de-DE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Kolja Kauder, MC &amp; Eic-Smear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C03F7-A56E-984C-A2E6-E561D84816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March 9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Kolja Kauder, MC &amp; Eic-Smear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BAAA9-3F09-9A41-94CF-18974B49E0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March 9</a:t>
            </a:r>
            <a:endParaRPr 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Kolja Kauder, MC &amp; Eic-Smear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4DE6A-C4E6-FC4D-8B89-FD1CC4FE20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625" y="227929"/>
            <a:ext cx="3009107" cy="968095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06" y="227928"/>
            <a:ext cx="5112171" cy="4877664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625" y="1196024"/>
            <a:ext cx="3009107" cy="3909568"/>
          </a:xfrm>
        </p:spPr>
        <p:txBody>
          <a:bodyPr/>
          <a:lstStyle>
            <a:lvl1pPr marL="0" indent="0">
              <a:buNone/>
              <a:defRPr sz="1200"/>
            </a:lvl1pPr>
            <a:lvl2pPr marL="385100" indent="0">
              <a:buNone/>
              <a:defRPr sz="1000"/>
            </a:lvl2pPr>
            <a:lvl3pPr marL="770199" indent="0">
              <a:buNone/>
              <a:defRPr sz="800"/>
            </a:lvl3pPr>
            <a:lvl4pPr marL="1155299" indent="0">
              <a:buNone/>
              <a:defRPr sz="800"/>
            </a:lvl4pPr>
            <a:lvl5pPr marL="1540398" indent="0">
              <a:buNone/>
              <a:defRPr sz="800"/>
            </a:lvl5pPr>
            <a:lvl6pPr marL="1925498" indent="0">
              <a:buNone/>
              <a:defRPr sz="800"/>
            </a:lvl6pPr>
            <a:lvl7pPr marL="2310597" indent="0">
              <a:buNone/>
              <a:defRPr sz="800"/>
            </a:lvl7pPr>
            <a:lvl8pPr marL="2695697" indent="0">
              <a:buNone/>
              <a:defRPr sz="800"/>
            </a:lvl8pPr>
            <a:lvl9pPr marL="3080796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March 9</a:t>
            </a: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Kolja Kauder, MC &amp; Eic-Smear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E8E37-A813-3D4B-A134-AE5EA4FBBE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924" y="4000741"/>
            <a:ext cx="5486689" cy="471451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924" y="511039"/>
            <a:ext cx="5486689" cy="3428520"/>
          </a:xfrm>
        </p:spPr>
        <p:txBody>
          <a:bodyPr/>
          <a:lstStyle>
            <a:lvl1pPr marL="0" indent="0">
              <a:buNone/>
              <a:defRPr sz="2700"/>
            </a:lvl1pPr>
            <a:lvl2pPr marL="385100" indent="0">
              <a:buNone/>
              <a:defRPr sz="2400"/>
            </a:lvl2pPr>
            <a:lvl3pPr marL="770199" indent="0">
              <a:buNone/>
              <a:defRPr sz="2000"/>
            </a:lvl3pPr>
            <a:lvl4pPr marL="1155299" indent="0">
              <a:buNone/>
              <a:defRPr sz="1700"/>
            </a:lvl4pPr>
            <a:lvl5pPr marL="1540398" indent="0">
              <a:buNone/>
              <a:defRPr sz="1700"/>
            </a:lvl5pPr>
            <a:lvl6pPr marL="1925498" indent="0">
              <a:buNone/>
              <a:defRPr sz="1700"/>
            </a:lvl6pPr>
            <a:lvl7pPr marL="2310597" indent="0">
              <a:buNone/>
              <a:defRPr sz="1700"/>
            </a:lvl7pPr>
            <a:lvl8pPr marL="2695697" indent="0">
              <a:buNone/>
              <a:defRPr sz="1700"/>
            </a:lvl8pPr>
            <a:lvl9pPr marL="3080796" indent="0">
              <a:buNone/>
              <a:defRPr sz="17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924" y="4472192"/>
            <a:ext cx="5486689" cy="671788"/>
          </a:xfrm>
        </p:spPr>
        <p:txBody>
          <a:bodyPr/>
          <a:lstStyle>
            <a:lvl1pPr marL="0" indent="0">
              <a:buNone/>
              <a:defRPr sz="1200"/>
            </a:lvl1pPr>
            <a:lvl2pPr marL="385100" indent="0">
              <a:buNone/>
              <a:defRPr sz="1000"/>
            </a:lvl2pPr>
            <a:lvl3pPr marL="770199" indent="0">
              <a:buNone/>
              <a:defRPr sz="800"/>
            </a:lvl3pPr>
            <a:lvl4pPr marL="1155299" indent="0">
              <a:buNone/>
              <a:defRPr sz="800"/>
            </a:lvl4pPr>
            <a:lvl5pPr marL="1540398" indent="0">
              <a:buNone/>
              <a:defRPr sz="800"/>
            </a:lvl5pPr>
            <a:lvl6pPr marL="1925498" indent="0">
              <a:buNone/>
              <a:defRPr sz="800"/>
            </a:lvl6pPr>
            <a:lvl7pPr marL="2310597" indent="0">
              <a:buNone/>
              <a:defRPr sz="800"/>
            </a:lvl7pPr>
            <a:lvl8pPr marL="2695697" indent="0">
              <a:buNone/>
              <a:defRPr sz="800"/>
            </a:lvl8pPr>
            <a:lvl9pPr marL="3080796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March 9</a:t>
            </a: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Kolja Kauder, MC &amp; Eic-Smear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F5AE3-610A-5041-8551-A44F1FBDFD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AutoShape 1"/>
          <p:cNvSpPr>
            <a:spLocks noChangeArrowheads="1"/>
          </p:cNvSpPr>
          <p:nvPr userDrawn="1"/>
        </p:nvSpPr>
        <p:spPr bwMode="auto">
          <a:xfrm>
            <a:off x="0" y="5467878"/>
            <a:ext cx="9144000" cy="259118"/>
          </a:xfrm>
          <a:prstGeom prst="roundRect">
            <a:avLst>
              <a:gd name="adj" fmla="val 463"/>
            </a:avLst>
          </a:prstGeom>
          <a:solidFill>
            <a:srgbClr val="EDF7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77020" tIns="38510" rIns="77020" bIns="38510" anchor="ctr">
            <a:prstTxWarp prst="textNoShape">
              <a:avLst/>
            </a:prstTxWarp>
          </a:bodyPr>
          <a:lstStyle/>
          <a:p>
            <a:pPr>
              <a:buFont typeface="Times New Roman" pitchFamily="-83" charset="0"/>
              <a:buNone/>
              <a:defRPr/>
            </a:pPr>
            <a:endParaRPr lang="en-US" dirty="0">
              <a:solidFill>
                <a:srgbClr val="000000"/>
              </a:solidFill>
              <a:latin typeface="Arial" pitchFamily="-83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6625" y="227929"/>
            <a:ext cx="8227871" cy="952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625" y="1337579"/>
            <a:ext cx="8227871" cy="3770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3773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158518" y="5451833"/>
            <a:ext cx="2128991" cy="39227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2000"/>
              </a:lnSpc>
              <a:buFont typeface="Times New Roman" pitchFamily="-83" charset="0"/>
              <a:buNone/>
              <a:tabLst>
                <a:tab pos="609741" algn="l"/>
                <a:tab pos="1219482" algn="l"/>
                <a:tab pos="1829223" algn="l"/>
              </a:tabLst>
              <a:defRPr sz="1600">
                <a:solidFill>
                  <a:srgbClr val="000000"/>
                </a:solidFill>
                <a:latin typeface="Book Antiqua"/>
                <a:ea typeface="Arial Unicode MS" pitchFamily="-83" charset="0"/>
                <a:cs typeface="Book Antiqua"/>
              </a:defRPr>
            </a:lvl1pPr>
          </a:lstStyle>
          <a:p>
            <a:pPr>
              <a:defRPr/>
            </a:pPr>
            <a:r>
              <a:rPr lang="en-US" dirty="0"/>
              <a:t>March 9</a:t>
            </a:r>
            <a:endParaRPr lang="de-DE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1908746" y="5466207"/>
            <a:ext cx="5323917" cy="39227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2000"/>
              </a:lnSpc>
              <a:buFont typeface="Times New Roman" pitchFamily="32" charset="0"/>
              <a:buNone/>
              <a:defRPr sz="1600">
                <a:solidFill>
                  <a:srgbClr val="000000"/>
                </a:solidFill>
                <a:latin typeface="Book Antiqua" pitchFamily="32" charset="0"/>
                <a:ea typeface="Arial Unicode MS" pitchFamily="32" charset="0"/>
                <a:cs typeface="Arial Unicode MS" pitchFamily="32" charset="0"/>
              </a:defRPr>
            </a:lvl1pPr>
          </a:lstStyle>
          <a:p>
            <a:pPr>
              <a:defRPr/>
            </a:pPr>
            <a:r>
              <a:rPr lang="en-US" dirty="0"/>
              <a:t>Kolja Kauder, MC &amp; Eic-Smear</a:t>
            </a:r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0" y="1"/>
            <a:ext cx="9144000" cy="710858"/>
          </a:xfrm>
          <a:prstGeom prst="roundRect">
            <a:avLst>
              <a:gd name="adj" fmla="val 162"/>
            </a:avLst>
          </a:prstGeom>
          <a:solidFill>
            <a:srgbClr val="EDF7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77020" tIns="38510" rIns="77020" bIns="38510" anchor="ctr">
            <a:prstTxWarp prst="textNoShape">
              <a:avLst/>
            </a:prstTxWarp>
          </a:bodyPr>
          <a:lstStyle/>
          <a:p>
            <a:pPr>
              <a:buFont typeface="Times New Roman" pitchFamily="-83" charset="0"/>
              <a:buNone/>
              <a:defRPr/>
            </a:pPr>
            <a:endParaRPr lang="en-US" dirty="0">
              <a:solidFill>
                <a:srgbClr val="000000"/>
              </a:solidFill>
              <a:latin typeface="Arial" pitchFamily="-83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6922821" y="5495470"/>
            <a:ext cx="2128991" cy="39227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2000"/>
              </a:lnSpc>
              <a:buFont typeface="Times New Roman" pitchFamily="-83" charset="0"/>
              <a:buNone/>
              <a:tabLst>
                <a:tab pos="609741" algn="l"/>
                <a:tab pos="1219482" algn="l"/>
                <a:tab pos="1829223" algn="l"/>
              </a:tabLst>
              <a:defRPr sz="1600">
                <a:solidFill>
                  <a:srgbClr val="000000"/>
                </a:solidFill>
                <a:latin typeface="Book Antiqua" pitchFamily="-83" charset="0"/>
                <a:ea typeface="Arial Unicode MS" pitchFamily="-83" charset="0"/>
                <a:cs typeface="Arial Unicode MS" pitchFamily="-83" charset="0"/>
              </a:defRPr>
            </a:lvl1pPr>
          </a:lstStyle>
          <a:p>
            <a:pPr>
              <a:defRPr/>
            </a:pPr>
            <a:fld id="{74A0190C-B068-6C45-A3C0-08E193E3AF4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defTabSz="3851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96" charset="0"/>
        <a:defRPr sz="37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3851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96" charset="0"/>
        <a:defRPr sz="3700">
          <a:solidFill>
            <a:srgbClr val="000000"/>
          </a:solidFill>
          <a:latin typeface="Arial" pitchFamily="-83" charset="0"/>
          <a:ea typeface="SimSun" charset="-122"/>
          <a:cs typeface="SimSun" charset="-122"/>
        </a:defRPr>
      </a:lvl2pPr>
      <a:lvl3pPr algn="ctr" defTabSz="3851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96" charset="0"/>
        <a:defRPr sz="3700">
          <a:solidFill>
            <a:srgbClr val="000000"/>
          </a:solidFill>
          <a:latin typeface="Arial" pitchFamily="-83" charset="0"/>
          <a:ea typeface="SimSun" charset="-122"/>
          <a:cs typeface="SimSun" charset="-122"/>
        </a:defRPr>
      </a:lvl3pPr>
      <a:lvl4pPr algn="ctr" defTabSz="3851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96" charset="0"/>
        <a:defRPr sz="3700">
          <a:solidFill>
            <a:srgbClr val="000000"/>
          </a:solidFill>
          <a:latin typeface="Arial" pitchFamily="-83" charset="0"/>
          <a:ea typeface="SimSun" charset="-122"/>
          <a:cs typeface="SimSun" charset="-122"/>
        </a:defRPr>
      </a:lvl4pPr>
      <a:lvl5pPr algn="ctr" defTabSz="3851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96" charset="0"/>
        <a:defRPr sz="3700">
          <a:solidFill>
            <a:srgbClr val="000000"/>
          </a:solidFill>
          <a:latin typeface="Arial" pitchFamily="-83" charset="0"/>
          <a:ea typeface="SimSun" charset="-122"/>
          <a:cs typeface="SimSun" charset="-122"/>
        </a:defRPr>
      </a:lvl5pPr>
      <a:lvl6pPr marL="2118048" indent="-192550" algn="ctr" defTabSz="3851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83" charset="0"/>
        <a:defRPr sz="3700">
          <a:solidFill>
            <a:srgbClr val="000000"/>
          </a:solidFill>
          <a:latin typeface="Arial" pitchFamily="-83" charset="0"/>
          <a:ea typeface="SimSun" charset="-122"/>
          <a:cs typeface="SimSun" charset="-122"/>
        </a:defRPr>
      </a:lvl6pPr>
      <a:lvl7pPr marL="2503147" indent="-192550" algn="ctr" defTabSz="3851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83" charset="0"/>
        <a:defRPr sz="3700">
          <a:solidFill>
            <a:srgbClr val="000000"/>
          </a:solidFill>
          <a:latin typeface="Arial" pitchFamily="-83" charset="0"/>
          <a:ea typeface="SimSun" charset="-122"/>
          <a:cs typeface="SimSun" charset="-122"/>
        </a:defRPr>
      </a:lvl7pPr>
      <a:lvl8pPr marL="2888247" indent="-192550" algn="ctr" defTabSz="3851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83" charset="0"/>
        <a:defRPr sz="3700">
          <a:solidFill>
            <a:srgbClr val="000000"/>
          </a:solidFill>
          <a:latin typeface="Arial" pitchFamily="-83" charset="0"/>
          <a:ea typeface="SimSun" charset="-122"/>
          <a:cs typeface="SimSun" charset="-122"/>
        </a:defRPr>
      </a:lvl8pPr>
      <a:lvl9pPr marL="3273346" indent="-192550" algn="ctr" defTabSz="3851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83" charset="0"/>
        <a:defRPr sz="3700">
          <a:solidFill>
            <a:srgbClr val="000000"/>
          </a:solidFill>
          <a:latin typeface="Arial" pitchFamily="-83" charset="0"/>
          <a:ea typeface="SimSun" charset="-122"/>
          <a:cs typeface="SimSun" charset="-122"/>
        </a:defRPr>
      </a:lvl9pPr>
    </p:titleStyle>
    <p:bodyStyle>
      <a:lvl1pPr marL="288825" indent="-288825" algn="l" defTabSz="385100" rtl="0" eaLnBrk="0" fontAlgn="base" hangingPunct="0">
        <a:lnSpc>
          <a:spcPct val="93000"/>
        </a:lnSpc>
        <a:spcBef>
          <a:spcPct val="0"/>
        </a:spcBef>
        <a:spcAft>
          <a:spcPts val="1200"/>
        </a:spcAft>
        <a:buClr>
          <a:srgbClr val="000000"/>
        </a:buClr>
        <a:buSzPct val="100000"/>
        <a:buFont typeface="Times New Roman" pitchFamily="-96" charset="0"/>
        <a:buChar char="•"/>
        <a:defRPr sz="2700">
          <a:solidFill>
            <a:srgbClr val="000000"/>
          </a:solidFill>
          <a:latin typeface="+mn-lt"/>
          <a:ea typeface="+mn-ea"/>
          <a:cs typeface="+mn-cs"/>
        </a:defRPr>
      </a:lvl1pPr>
      <a:lvl2pPr marL="625787" indent="-240687" algn="l" defTabSz="385100" rtl="0" eaLnBrk="0" fontAlgn="base" hangingPunct="0">
        <a:lnSpc>
          <a:spcPct val="93000"/>
        </a:lnSpc>
        <a:spcBef>
          <a:spcPct val="0"/>
        </a:spcBef>
        <a:spcAft>
          <a:spcPts val="959"/>
        </a:spcAft>
        <a:buClr>
          <a:srgbClr val="000000"/>
        </a:buClr>
        <a:buSzPct val="100000"/>
        <a:buFont typeface="Times New Roman" pitchFamily="-96" charset="0"/>
        <a:buChar char="–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962749" indent="-192550" algn="l" defTabSz="385100" rtl="0" eaLnBrk="0" fontAlgn="base" hangingPunct="0">
        <a:lnSpc>
          <a:spcPct val="93000"/>
        </a:lnSpc>
        <a:spcBef>
          <a:spcPct val="0"/>
        </a:spcBef>
        <a:spcAft>
          <a:spcPts val="716"/>
        </a:spcAft>
        <a:buClr>
          <a:srgbClr val="000000"/>
        </a:buClr>
        <a:buSzPct val="100000"/>
        <a:buFont typeface="Times New Roman" pitchFamily="-96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347848" indent="-192550" algn="l" defTabSz="385100" rtl="0" eaLnBrk="0" fontAlgn="base" hangingPunct="0">
        <a:lnSpc>
          <a:spcPct val="93000"/>
        </a:lnSpc>
        <a:spcBef>
          <a:spcPct val="0"/>
        </a:spcBef>
        <a:spcAft>
          <a:spcPts val="484"/>
        </a:spcAft>
        <a:buClr>
          <a:srgbClr val="000000"/>
        </a:buClr>
        <a:buSzPct val="100000"/>
        <a:buFont typeface="Times New Roman" pitchFamily="-96" charset="0"/>
        <a:buChar char="–"/>
        <a:defRPr sz="1700">
          <a:solidFill>
            <a:srgbClr val="000000"/>
          </a:solidFill>
          <a:latin typeface="+mn-lt"/>
          <a:ea typeface="+mn-ea"/>
          <a:cs typeface="+mn-cs"/>
        </a:defRPr>
      </a:lvl4pPr>
      <a:lvl5pPr marL="1732948" indent="-192550" algn="l" defTabSz="385100" rtl="0" eaLnBrk="0" fontAlgn="base" hangingPunct="0">
        <a:lnSpc>
          <a:spcPct val="93000"/>
        </a:lnSpc>
        <a:spcBef>
          <a:spcPct val="0"/>
        </a:spcBef>
        <a:spcAft>
          <a:spcPts val="243"/>
        </a:spcAft>
        <a:buClr>
          <a:srgbClr val="000000"/>
        </a:buClr>
        <a:buSzPct val="100000"/>
        <a:buFont typeface="Times New Roman" pitchFamily="-96" charset="0"/>
        <a:buChar char="»"/>
        <a:defRPr sz="1700">
          <a:solidFill>
            <a:srgbClr val="000000"/>
          </a:solidFill>
          <a:latin typeface="+mn-lt"/>
          <a:ea typeface="+mn-ea"/>
          <a:cs typeface="+mn-cs"/>
        </a:defRPr>
      </a:lvl5pPr>
      <a:lvl6pPr marL="2118048" indent="-192550" algn="l" defTabSz="385100" rtl="0" fontAlgn="base" hangingPunct="0">
        <a:lnSpc>
          <a:spcPct val="93000"/>
        </a:lnSpc>
        <a:spcBef>
          <a:spcPct val="0"/>
        </a:spcBef>
        <a:spcAft>
          <a:spcPts val="243"/>
        </a:spcAft>
        <a:buClr>
          <a:srgbClr val="000000"/>
        </a:buClr>
        <a:buSzPct val="100000"/>
        <a:buFont typeface="Times New Roman" pitchFamily="-83" charset="0"/>
        <a:defRPr sz="1700">
          <a:solidFill>
            <a:srgbClr val="000000"/>
          </a:solidFill>
          <a:latin typeface="+mn-lt"/>
          <a:ea typeface="+mn-ea"/>
          <a:cs typeface="+mn-cs"/>
        </a:defRPr>
      </a:lvl6pPr>
      <a:lvl7pPr marL="2503147" indent="-192550" algn="l" defTabSz="385100" rtl="0" fontAlgn="base" hangingPunct="0">
        <a:lnSpc>
          <a:spcPct val="93000"/>
        </a:lnSpc>
        <a:spcBef>
          <a:spcPct val="0"/>
        </a:spcBef>
        <a:spcAft>
          <a:spcPts val="243"/>
        </a:spcAft>
        <a:buClr>
          <a:srgbClr val="000000"/>
        </a:buClr>
        <a:buSzPct val="100000"/>
        <a:buFont typeface="Times New Roman" pitchFamily="-83" charset="0"/>
        <a:defRPr sz="1700">
          <a:solidFill>
            <a:srgbClr val="000000"/>
          </a:solidFill>
          <a:latin typeface="+mn-lt"/>
          <a:ea typeface="+mn-ea"/>
          <a:cs typeface="+mn-cs"/>
        </a:defRPr>
      </a:lvl7pPr>
      <a:lvl8pPr marL="2888247" indent="-192550" algn="l" defTabSz="385100" rtl="0" fontAlgn="base" hangingPunct="0">
        <a:lnSpc>
          <a:spcPct val="93000"/>
        </a:lnSpc>
        <a:spcBef>
          <a:spcPct val="0"/>
        </a:spcBef>
        <a:spcAft>
          <a:spcPts val="243"/>
        </a:spcAft>
        <a:buClr>
          <a:srgbClr val="000000"/>
        </a:buClr>
        <a:buSzPct val="100000"/>
        <a:buFont typeface="Times New Roman" pitchFamily="-83" charset="0"/>
        <a:defRPr sz="1700">
          <a:solidFill>
            <a:srgbClr val="000000"/>
          </a:solidFill>
          <a:latin typeface="+mn-lt"/>
          <a:ea typeface="+mn-ea"/>
          <a:cs typeface="+mn-cs"/>
        </a:defRPr>
      </a:lvl8pPr>
      <a:lvl9pPr marL="3273346" indent="-192550" algn="l" defTabSz="385100" rtl="0" fontAlgn="base" hangingPunct="0">
        <a:lnSpc>
          <a:spcPct val="93000"/>
        </a:lnSpc>
        <a:spcBef>
          <a:spcPct val="0"/>
        </a:spcBef>
        <a:spcAft>
          <a:spcPts val="243"/>
        </a:spcAft>
        <a:buClr>
          <a:srgbClr val="000000"/>
        </a:buClr>
        <a:buSzPct val="100000"/>
        <a:buFont typeface="Times New Roman" pitchFamily="-83" charset="0"/>
        <a:defRPr sz="17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1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5100" algn="l" defTabSz="3851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0199" algn="l" defTabSz="3851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5299" algn="l" defTabSz="3851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0398" algn="l" defTabSz="3851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25498" algn="l" defTabSz="3851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597" algn="l" defTabSz="3851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95697" algn="l" defTabSz="3851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80796" algn="l" defTabSz="3851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bnl.gov/eic/index.php/PYTHIA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Xc9WfDKdlLXoZMGrotkf7w" TargetMode="External"/><Relationship Id="rId2" Type="http://schemas.openxmlformats.org/officeDocument/2006/relationships/hyperlink" Target="https://eic.gitlab.io/documents/quickstart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s://eicug.slack.com/#software-support" TargetMode="External"/><Relationship Id="rId7" Type="http://schemas.openxmlformats.org/officeDocument/2006/relationships/hyperlink" Target="https://www4.rcf.bnl.gov/~eickolja/" TargetMode="External"/><Relationship Id="rId2" Type="http://schemas.openxmlformats.org/officeDocument/2006/relationships/hyperlink" Target="https://gitlab.com/eic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iki.bnl.gov/eic/index.php/Eic-smear" TargetMode="External"/><Relationship Id="rId5" Type="http://schemas.openxmlformats.org/officeDocument/2006/relationships/hyperlink" Target="mailto:kkauder@bnl.gov" TargetMode="External"/><Relationship Id="rId4" Type="http://schemas.openxmlformats.org/officeDocument/2006/relationships/hyperlink" Target="mailto:eic-bnl-soft-l@lists.bnl.gov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gitlab.com/eic/mce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90C348-7B9F-404A-BD1B-62B03584DB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7006" b="-1058"/>
          <a:stretch/>
        </p:blipFill>
        <p:spPr>
          <a:xfrm>
            <a:off x="-15007" y="36576"/>
            <a:ext cx="9144000" cy="5714999"/>
          </a:xfrm>
          <a:prstGeom prst="rect">
            <a:avLst/>
          </a:prstGeom>
        </p:spPr>
      </p:pic>
      <p:sp>
        <p:nvSpPr>
          <p:cNvPr id="16389" name="Text Box 3"/>
          <p:cNvSpPr txBox="1">
            <a:spLocks noChangeArrowheads="1"/>
          </p:cNvSpPr>
          <p:nvPr/>
        </p:nvSpPr>
        <p:spPr bwMode="auto">
          <a:xfrm>
            <a:off x="91440" y="1438406"/>
            <a:ext cx="8778240" cy="18435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5807" tIns="78657" rIns="75807" bIns="37904">
            <a:prstTxWarp prst="textNoShape">
              <a:avLst/>
            </a:prstTxWarp>
          </a:bodyPr>
          <a:lstStyle/>
          <a:p>
            <a:pPr algn="r">
              <a:lnSpc>
                <a:spcPct val="92000"/>
              </a:lnSpc>
              <a:tabLst>
                <a:tab pos="609741" algn="l"/>
                <a:tab pos="1219482" algn="l"/>
                <a:tab pos="1829223" algn="l"/>
                <a:tab pos="2438964" algn="l"/>
                <a:tab pos="3048705" algn="l"/>
                <a:tab pos="3658446" algn="l"/>
                <a:tab pos="4268187" algn="l"/>
                <a:tab pos="4877928" algn="l"/>
                <a:tab pos="5487669" algn="l"/>
              </a:tabLst>
            </a:pPr>
            <a:r>
              <a:rPr lang="en-US" sz="4200" dirty="0">
                <a:ln w="3175">
                  <a:solidFill>
                    <a:srgbClr val="EEAD0E"/>
                  </a:solidFill>
                </a:ln>
                <a:latin typeface="Book Antiqua" pitchFamily="-96" charset="0"/>
                <a:ea typeface="Arial" pitchFamily="-96" charset="0"/>
                <a:cs typeface="Arial" pitchFamily="-96" charset="0"/>
              </a:rPr>
              <a:t>Using Eic-Smear and Generators</a:t>
            </a:r>
            <a:br>
              <a:rPr lang="en-US" sz="4200" dirty="0">
                <a:ln w="3175">
                  <a:solidFill>
                    <a:srgbClr val="EEAD0E"/>
                  </a:solidFill>
                </a:ln>
                <a:latin typeface="Book Antiqua" pitchFamily="-96" charset="0"/>
                <a:ea typeface="Arial" pitchFamily="-96" charset="0"/>
                <a:cs typeface="Arial" pitchFamily="-96" charset="0"/>
              </a:rPr>
            </a:br>
            <a:r>
              <a:rPr lang="en-US" sz="4200" dirty="0">
                <a:ln w="3175">
                  <a:solidFill>
                    <a:srgbClr val="EEAD0E"/>
                  </a:solidFill>
                </a:ln>
                <a:latin typeface="Book Antiqua" pitchFamily="-96" charset="0"/>
                <a:ea typeface="Arial" pitchFamily="-96" charset="0"/>
                <a:cs typeface="Arial" pitchFamily="-96" charset="0"/>
              </a:rPr>
              <a:t>A Walkthrough</a:t>
            </a:r>
          </a:p>
        </p:txBody>
      </p:sp>
      <p:sp>
        <p:nvSpPr>
          <p:cNvPr id="3" name="Rectangle 2"/>
          <p:cNvSpPr/>
          <p:nvPr/>
        </p:nvSpPr>
        <p:spPr>
          <a:xfrm>
            <a:off x="2792201" y="4899525"/>
            <a:ext cx="6336792" cy="779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latin typeface="Book Antiqua"/>
                <a:cs typeface="Book Antiqua"/>
              </a:rPr>
              <a:t>Jets &amp; HF Yellow Report Meeting</a:t>
            </a:r>
            <a:br>
              <a:rPr lang="en-US" sz="2400" dirty="0">
                <a:latin typeface="Book Antiqua"/>
                <a:cs typeface="Book Antiqua"/>
              </a:rPr>
            </a:br>
            <a:r>
              <a:rPr lang="en-US" sz="2400" dirty="0">
                <a:latin typeface="Book Antiqua"/>
                <a:cs typeface="Book Antiqua"/>
              </a:rPr>
              <a:t>March 9, 2020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4B03C9-38DC-9543-94F0-BA5113DEA0A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67505" y="36159"/>
            <a:ext cx="2636317" cy="9653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04DB14-6AF4-004B-99E4-ED11276A5F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1181" y="117270"/>
            <a:ext cx="2509569" cy="12620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3DA4FD-AABA-B744-92A6-48727888702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610" y="5101987"/>
            <a:ext cx="3151208" cy="529035"/>
          </a:xfrm>
          <a:prstGeom prst="rect">
            <a:avLst/>
          </a:prstGeom>
        </p:spPr>
      </p:pic>
      <p:sp>
        <p:nvSpPr>
          <p:cNvPr id="14" name="Text Box 3">
            <a:extLst>
              <a:ext uri="{FF2B5EF4-FFF2-40B4-BE49-F238E27FC236}">
                <a16:creationId xmlns:a16="http://schemas.microsoft.com/office/drawing/2014/main" id="{66E87305-C314-D144-964F-D40961390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" y="83978"/>
            <a:ext cx="3997070" cy="545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5807" tIns="78657" rIns="75807" bIns="37904">
            <a:prstTxWarp prst="textNoShape">
              <a:avLst/>
            </a:prstTxWarp>
          </a:bodyPr>
          <a:lstStyle/>
          <a:p>
            <a:pPr>
              <a:lnSpc>
                <a:spcPct val="92000"/>
              </a:lnSpc>
              <a:tabLst>
                <a:tab pos="609741" algn="l"/>
                <a:tab pos="1219482" algn="l"/>
                <a:tab pos="1829223" algn="l"/>
                <a:tab pos="2438964" algn="l"/>
                <a:tab pos="3048705" algn="l"/>
                <a:tab pos="3658446" algn="l"/>
                <a:tab pos="4268187" algn="l"/>
                <a:tab pos="4877928" algn="l"/>
                <a:tab pos="5487669" algn="l"/>
              </a:tabLst>
            </a:pPr>
            <a:r>
              <a:rPr lang="en-US" sz="3000" b="1" i="1" dirty="0">
                <a:solidFill>
                  <a:srgbClr val="000000"/>
                </a:solidFill>
                <a:latin typeface="Book Antiqua" pitchFamily="-96" charset="0"/>
                <a:ea typeface="Arial" pitchFamily="-96" charset="0"/>
                <a:cs typeface="Arial" pitchFamily="-96" charset="0"/>
              </a:rPr>
              <a:t>Kolja Kauder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March 9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Kolja Kauder, MC &amp; Eic-Smear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034DE6A-C4E6-FC4D-8B89-FD1CC4FE203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158518" y="58782"/>
            <a:ext cx="8870612" cy="5314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5807" tIns="71865" rIns="75807" bIns="37904">
            <a:prstTxWarp prst="textNoShape">
              <a:avLst/>
            </a:prstTxWarp>
          </a:bodyPr>
          <a:lstStyle/>
          <a:p>
            <a:pPr algn="ctr">
              <a:lnSpc>
                <a:spcPct val="92000"/>
              </a:lnSpc>
              <a:tabLst>
                <a:tab pos="609741" algn="l"/>
                <a:tab pos="1219482" algn="l"/>
                <a:tab pos="1829223" algn="l"/>
                <a:tab pos="2438964" algn="l"/>
                <a:tab pos="3048705" algn="l"/>
                <a:tab pos="3658446" algn="l"/>
                <a:tab pos="4268187" algn="l"/>
                <a:tab pos="4877928" algn="l"/>
              </a:tabLst>
            </a:pPr>
            <a:r>
              <a:rPr lang="en-US" sz="3400" dirty="0">
                <a:solidFill>
                  <a:srgbClr val="000000"/>
                </a:solidFill>
                <a:latin typeface="Book Antiqua" pitchFamily="-96" charset="0"/>
              </a:rPr>
              <a:t>Common ASCII Format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AB712BB2-6CFF-C043-ABBF-5B0C03824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18" y="777018"/>
            <a:ext cx="7232663" cy="404261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03EBDC0-F907-1446-9BB2-87C76D8A6BC7}"/>
              </a:ext>
            </a:extLst>
          </p:cNvPr>
          <p:cNvSpPr/>
          <p:nvPr/>
        </p:nvSpPr>
        <p:spPr>
          <a:xfrm>
            <a:off x="5528349" y="5006441"/>
            <a:ext cx="3408625" cy="3499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defTabSz="457200"/>
            <a:r>
              <a:rPr lang="en-US" dirty="0">
                <a:solidFill>
                  <a:schemeClr val="accent2"/>
                </a:solidFill>
                <a:latin typeface="Gill Sans MT" panose="020B0502020104020203" pitchFamily="34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wiki.bnl.gov/eic/index.php/PYTHIA</a:t>
            </a:r>
            <a:endParaRPr lang="en-US" dirty="0">
              <a:solidFill>
                <a:schemeClr val="accent2"/>
              </a:solidFill>
              <a:latin typeface="Gill Sans MT" panose="020B0502020104020203" pitchFamily="34" charset="77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BA63ED6-47EA-9142-BAE7-23F033D98BEF}"/>
              </a:ext>
            </a:extLst>
          </p:cNvPr>
          <p:cNvSpPr/>
          <p:nvPr/>
        </p:nvSpPr>
        <p:spPr>
          <a:xfrm>
            <a:off x="436880" y="4871201"/>
            <a:ext cx="4572000" cy="43582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latin typeface="Book Antiqua"/>
                <a:cs typeface="Book Antiqua"/>
              </a:rPr>
              <a:t>Based on Lund format</a:t>
            </a:r>
            <a:endParaRPr lang="en-US" sz="2400" baseline="30000" dirty="0">
              <a:solidFill>
                <a:srgbClr val="000000"/>
              </a:solidFill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294406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D7F5B159-0094-664E-9863-F1E71DDB24EB}"/>
              </a:ext>
            </a:extLst>
          </p:cNvPr>
          <p:cNvSpPr txBox="1"/>
          <p:nvPr/>
        </p:nvSpPr>
        <p:spPr>
          <a:xfrm>
            <a:off x="158518" y="885438"/>
            <a:ext cx="8584038" cy="1625888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Transform with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BuildTree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aseline="300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aseline="300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968687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~ 17 minutes to transform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2D54E4-B16B-124A-96D7-F2A600EC484C}"/>
              </a:ext>
            </a:extLst>
          </p:cNvPr>
          <p:cNvSpPr/>
          <p:nvPr/>
        </p:nvSpPr>
        <p:spPr>
          <a:xfrm>
            <a:off x="401444" y="1238642"/>
            <a:ext cx="5846041" cy="865237"/>
          </a:xfrm>
          <a:prstGeom prst="rect">
            <a:avLst/>
          </a:prstGeom>
          <a:solidFill>
            <a:srgbClr val="DEDAC5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$ </a:t>
            </a:r>
            <a:r>
              <a:rPr lang="en-US" dirty="0">
                <a:solidFill>
                  <a:srgbClr val="0070C0"/>
                </a:solidFill>
                <a:latin typeface="Consolas" charset="0"/>
                <a:ea typeface="Consolas" charset="0"/>
                <a:cs typeface="Consolas" charset="0"/>
              </a:rPr>
              <a:t>root -l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root [0] </a:t>
            </a:r>
            <a:r>
              <a:rPr lang="en-US" b="1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gSystem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-&gt;Load("libeicsmear")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root [1] BuildTree("pythia.txt",".", -1)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March 9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Kolja Kauder, MC &amp; Eic-Smear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034DE6A-C4E6-FC4D-8B89-FD1CC4FE203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158518" y="58782"/>
            <a:ext cx="8870612" cy="5314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5807" tIns="71865" rIns="75807" bIns="37904">
            <a:prstTxWarp prst="textNoShape">
              <a:avLst/>
            </a:prstTxWarp>
          </a:bodyPr>
          <a:lstStyle/>
          <a:p>
            <a:pPr algn="ctr">
              <a:lnSpc>
                <a:spcPct val="92000"/>
              </a:lnSpc>
              <a:tabLst>
                <a:tab pos="609741" algn="l"/>
                <a:tab pos="1219482" algn="l"/>
                <a:tab pos="1829223" algn="l"/>
                <a:tab pos="2438964" algn="l"/>
                <a:tab pos="3048705" algn="l"/>
                <a:tab pos="3658446" algn="l"/>
                <a:tab pos="4268187" algn="l"/>
                <a:tab pos="4877928" algn="l"/>
              </a:tabLst>
            </a:pPr>
            <a:r>
              <a:rPr lang="en-US" sz="3400" dirty="0">
                <a:solidFill>
                  <a:srgbClr val="000000"/>
                </a:solidFill>
                <a:latin typeface="Book Antiqua" pitchFamily="-96" charset="0"/>
              </a:rPr>
              <a:t>Transformation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CAEB60CF-C6D6-4948-A2C0-DAF059F9D0EB}"/>
              </a:ext>
            </a:extLst>
          </p:cNvPr>
          <p:cNvSpPr/>
          <p:nvPr/>
        </p:nvSpPr>
        <p:spPr bwMode="auto">
          <a:xfrm>
            <a:off x="308613" y="2699577"/>
            <a:ext cx="1978896" cy="392276"/>
          </a:xfrm>
          <a:prstGeom prst="wedgeRoundRectCallout">
            <a:avLst>
              <a:gd name="adj1" fmla="val -10999"/>
              <a:gd name="adj2" fmla="val 81785"/>
              <a:gd name="adj3" fmla="val 16667"/>
            </a:avLst>
          </a:prstGeom>
          <a:solidFill>
            <a:srgbClr val="8B1A1A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83" charset="0"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MT" panose="020B0502020104020203" pitchFamily="34" charset="77"/>
              </a:rPr>
              <a:t>Or compile:</a:t>
            </a:r>
            <a:endParaRPr lang="en-US" sz="2000" dirty="0">
              <a:solidFill>
                <a:schemeClr val="bg1"/>
              </a:solidFill>
              <a:latin typeface="Gill Sans MT" panose="020B0502020104020203" pitchFamily="34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A62756-4574-9A49-9282-403A304E5FD2}"/>
              </a:ext>
            </a:extLst>
          </p:cNvPr>
          <p:cNvSpPr/>
          <p:nvPr/>
        </p:nvSpPr>
        <p:spPr>
          <a:xfrm>
            <a:off x="158518" y="3233597"/>
            <a:ext cx="4923788" cy="865237"/>
          </a:xfrm>
          <a:prstGeom prst="rect">
            <a:avLst/>
          </a:prstGeom>
          <a:solidFill>
            <a:srgbClr val="DEDAC5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$ </a:t>
            </a:r>
            <a:r>
              <a:rPr lang="en-US" dirty="0">
                <a:solidFill>
                  <a:srgbClr val="0070C0"/>
                </a:solidFill>
                <a:latin typeface="Consolas" charset="0"/>
                <a:ea typeface="Consolas" charset="0"/>
                <a:cs typeface="Consolas" charset="0"/>
              </a:rPr>
              <a:t>g++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`root-config --cflags` \</a:t>
            </a:r>
            <a:br>
              <a:rPr lang="en-US" dirty="0">
                <a:latin typeface="Consolas" charset="0"/>
                <a:ea typeface="Consolas" charset="0"/>
                <a:cs typeface="Consolas" charset="0"/>
              </a:rPr>
            </a:br>
            <a:r>
              <a:rPr lang="en-US" dirty="0">
                <a:latin typeface="Consolas" charset="0"/>
                <a:ea typeface="Consolas" charset="0"/>
                <a:cs typeface="Consolas" charset="0"/>
              </a:rPr>
              <a:t>`root-config --libs` \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-I&lt;…&gt;/include -L&lt;…&gt;/lib -leicsmear …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2421DD20-8250-4642-8EFB-96B425AEF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796" y="2720399"/>
            <a:ext cx="3581591" cy="137626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B7CD458-9DFA-E140-91C9-B54BBF463418}"/>
              </a:ext>
            </a:extLst>
          </p:cNvPr>
          <p:cNvSpPr/>
          <p:nvPr/>
        </p:nvSpPr>
        <p:spPr>
          <a:xfrm>
            <a:off x="2286000" y="2294205"/>
            <a:ext cx="4572000" cy="35368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solidFill>
                <a:srgbClr val="FFF0A5"/>
              </a:solidFill>
              <a:effectLst/>
              <a:latin typeface="Courier" pitchFamily="2" charset="0"/>
            </a:endParaRPr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5928ACAE-C95B-4942-8CF3-7DE950AFCFD3}"/>
              </a:ext>
            </a:extLst>
          </p:cNvPr>
          <p:cNvSpPr/>
          <p:nvPr/>
        </p:nvSpPr>
        <p:spPr bwMode="auto">
          <a:xfrm>
            <a:off x="6570495" y="1201120"/>
            <a:ext cx="2172062" cy="1310206"/>
          </a:xfrm>
          <a:prstGeom prst="wedgeRoundRectCallout">
            <a:avLst>
              <a:gd name="adj1" fmla="val -94066"/>
              <a:gd name="adj2" fmla="val 2883"/>
              <a:gd name="adj3" fmla="val 16667"/>
            </a:avLst>
          </a:prstGeom>
          <a:solidFill>
            <a:schemeClr val="accent1">
              <a:lumMod val="5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83" charset="0"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MT" panose="020B0502020104020203" pitchFamily="34" charset="77"/>
              </a:rPr>
              <a:t>Note: BuildTree guesses generator </a:t>
            </a:r>
            <a:b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MT" panose="020B0502020104020203" pitchFamily="34" charset="77"/>
              </a:rPr>
            </a:b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MT" panose="020B0502020104020203" pitchFamily="34" charset="77"/>
              </a:rPr>
              <a:t>from the filename</a:t>
            </a:r>
          </a:p>
        </p:txBody>
      </p:sp>
      <p:sp>
        <p:nvSpPr>
          <p:cNvPr id="18" name="Rounded Rectangular Callout 17">
            <a:extLst>
              <a:ext uri="{FF2B5EF4-FFF2-40B4-BE49-F238E27FC236}">
                <a16:creationId xmlns:a16="http://schemas.microsoft.com/office/drawing/2014/main" id="{11F3A22D-C97D-E946-B8AE-0C4CB235993B}"/>
              </a:ext>
            </a:extLst>
          </p:cNvPr>
          <p:cNvSpPr/>
          <p:nvPr/>
        </p:nvSpPr>
        <p:spPr bwMode="auto">
          <a:xfrm>
            <a:off x="642270" y="4315598"/>
            <a:ext cx="8017975" cy="938661"/>
          </a:xfrm>
          <a:prstGeom prst="wedgeRoundRectCallout">
            <a:avLst>
              <a:gd name="adj1" fmla="val -38322"/>
              <a:gd name="adj2" fmla="val 10171"/>
              <a:gd name="adj3" fmla="val 16667"/>
            </a:avLst>
          </a:prstGeom>
          <a:solidFill>
            <a:srgbClr val="00B0F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57200"/>
            <a:r>
              <a:rPr lang="en-US" sz="2400" dirty="0">
                <a:solidFill>
                  <a:schemeClr val="bg1"/>
                </a:solidFill>
                <a:latin typeface="Gill Sans MT" panose="020B0502020104020203" pitchFamily="34" charset="77"/>
              </a:rPr>
              <a:t>Note: Working on mechanism to bypass ASCII creation – this will form the basis for Pythia8 and other modern MCEGs</a:t>
            </a:r>
            <a:endParaRPr lang="en-US" sz="2400" b="1" dirty="0">
              <a:solidFill>
                <a:schemeClr val="bg1"/>
              </a:solidFill>
              <a:latin typeface="Gill Sans MT" panose="020B0502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12857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March 9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Kolja Kauder, MC &amp; Eic-Smear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034DE6A-C4E6-FC4D-8B89-FD1CC4FE203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158518" y="58782"/>
            <a:ext cx="8870612" cy="5314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5807" tIns="71865" rIns="75807" bIns="37904">
            <a:prstTxWarp prst="textNoShape">
              <a:avLst/>
            </a:prstTxWarp>
          </a:bodyPr>
          <a:lstStyle/>
          <a:p>
            <a:pPr algn="ctr">
              <a:lnSpc>
                <a:spcPct val="92000"/>
              </a:lnSpc>
              <a:tabLst>
                <a:tab pos="609741" algn="l"/>
                <a:tab pos="1219482" algn="l"/>
                <a:tab pos="1829223" algn="l"/>
                <a:tab pos="2438964" algn="l"/>
                <a:tab pos="3048705" algn="l"/>
                <a:tab pos="3658446" algn="l"/>
                <a:tab pos="4268187" algn="l"/>
                <a:tab pos="4877928" algn="l"/>
              </a:tabLst>
            </a:pPr>
            <a:r>
              <a:rPr lang="en-US" sz="3400" dirty="0">
                <a:solidFill>
                  <a:srgbClr val="000000"/>
                </a:solidFill>
                <a:latin typeface="Book Antiqua" pitchFamily="-96" charset="0"/>
              </a:rPr>
              <a:t>Smearing</a:t>
            </a: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0B0ADC84-27DE-DB42-97EF-937780B07B28}"/>
              </a:ext>
            </a:extLst>
          </p:cNvPr>
          <p:cNvSpPr>
            <a:spLocks/>
          </p:cNvSpPr>
          <p:nvPr/>
        </p:nvSpPr>
        <p:spPr bwMode="auto">
          <a:xfrm>
            <a:off x="196453" y="875109"/>
            <a:ext cx="3847227" cy="1198970"/>
          </a:xfrm>
          <a:prstGeom prst="roundRect">
            <a:avLst>
              <a:gd name="adj" fmla="val 8333"/>
            </a:avLst>
          </a:prstGeom>
          <a:solidFill>
            <a:srgbClr val="0000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defTabSz="641925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latin typeface="Gill Sans" pitchFamily="-65" charset="0"/>
                <a:ea typeface="Gill Sans" pitchFamily="-65" charset="0"/>
                <a:cs typeface="Gill Sans" pitchFamily="-65" charset="0"/>
                <a:sym typeface="Gill Sans" pitchFamily="-65" charset="0"/>
              </a:rPr>
              <a:t>“</a:t>
            </a:r>
            <a:r>
              <a:rPr lang="en-US" sz="2400" b="1" dirty="0">
                <a:solidFill>
                  <a:srgbClr val="FFFFFF"/>
                </a:solidFill>
                <a:latin typeface="Gill Sans" pitchFamily="-65" charset="0"/>
                <a:ea typeface="Gill Sans" pitchFamily="-65" charset="0"/>
                <a:cs typeface="Gill Sans" pitchFamily="-65" charset="0"/>
                <a:sym typeface="Gill Sans" pitchFamily="-65" charset="0"/>
              </a:rPr>
              <a:t>Smearer</a:t>
            </a:r>
            <a:r>
              <a:rPr lang="en-US" sz="2400" dirty="0">
                <a:solidFill>
                  <a:srgbClr val="FFFFFF"/>
                </a:solidFill>
                <a:latin typeface="Gill Sans" pitchFamily="-65" charset="0"/>
                <a:ea typeface="Gill Sans" pitchFamily="-65" charset="0"/>
                <a:cs typeface="Gill Sans" pitchFamily="-65" charset="0"/>
                <a:sym typeface="Gill Sans" pitchFamily="-65" charset="0"/>
              </a:rPr>
              <a:t>” defines some element of performance</a:t>
            </a:r>
          </a:p>
          <a:p>
            <a:pPr algn="ctr" defTabSz="641925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latin typeface="Gill Sans" pitchFamily="-65" charset="0"/>
                <a:ea typeface="Gill Sans" pitchFamily="-65" charset="0"/>
                <a:cs typeface="Gill Sans" pitchFamily="-65" charset="0"/>
                <a:sym typeface="Gill Sans" pitchFamily="-65" charset="0"/>
              </a:rPr>
              <a:t>+ acceptance</a:t>
            </a:r>
          </a:p>
        </p:txBody>
      </p:sp>
      <p:grpSp>
        <p:nvGrpSpPr>
          <p:cNvPr id="8" name="Group 10">
            <a:extLst>
              <a:ext uri="{FF2B5EF4-FFF2-40B4-BE49-F238E27FC236}">
                <a16:creationId xmlns:a16="http://schemas.microsoft.com/office/drawing/2014/main" id="{1A54540C-99CA-2C40-8239-1C78A54B462B}"/>
              </a:ext>
            </a:extLst>
          </p:cNvPr>
          <p:cNvGrpSpPr>
            <a:grpSpLocks/>
          </p:cNvGrpSpPr>
          <p:nvPr/>
        </p:nvGrpSpPr>
        <p:grpSpPr bwMode="auto">
          <a:xfrm>
            <a:off x="3185700" y="2675843"/>
            <a:ext cx="2223492" cy="2583173"/>
            <a:chOff x="0" y="237"/>
            <a:chExt cx="2509" cy="2811"/>
          </a:xfrm>
        </p:grpSpPr>
        <p:sp>
          <p:nvSpPr>
            <p:cNvPr id="9" name="Line 3">
              <a:extLst>
                <a:ext uri="{FF2B5EF4-FFF2-40B4-BE49-F238E27FC236}">
                  <a16:creationId xmlns:a16="http://schemas.microsoft.com/office/drawing/2014/main" id="{D4D29991-075A-7A4A-A6F3-B8062EA3F9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1378" y="565"/>
              <a:ext cx="1131" cy="0"/>
            </a:xfrm>
            <a:prstGeom prst="line">
              <a:avLst/>
            </a:prstGeom>
            <a:noFill/>
            <a:ln w="127000" cap="flat">
              <a:solidFill>
                <a:schemeClr val="tx1"/>
              </a:solidFill>
              <a:prstDash val="solid"/>
              <a:miter lim="800000"/>
              <a:headEnd type="triangl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defTabSz="641925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000000"/>
                </a:solidFill>
                <a:sym typeface="Helvetica" pitchFamily="-65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7008375-6C08-F14D-9CBA-0154A6AC3D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37"/>
              <a:ext cx="2299" cy="2811"/>
              <a:chOff x="0" y="0"/>
              <a:chExt cx="2299" cy="2811"/>
            </a:xfrm>
          </p:grpSpPr>
          <p:sp>
            <p:nvSpPr>
              <p:cNvPr id="11" name="AutoShape 4">
                <a:extLst>
                  <a:ext uri="{FF2B5EF4-FFF2-40B4-BE49-F238E27FC236}">
                    <a16:creationId xmlns:a16="http://schemas.microsoft.com/office/drawing/2014/main" id="{0FE93686-6ABD-5F4B-8502-B548370394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075"/>
                <a:ext cx="1760" cy="736"/>
              </a:xfrm>
              <a:prstGeom prst="roundRect">
                <a:avLst>
                  <a:gd name="adj" fmla="val 16301"/>
                </a:avLst>
              </a:prstGeom>
              <a:solidFill>
                <a:srgbClr val="0000FF">
                  <a:alpha val="20000"/>
                </a:srgbClr>
              </a:solidFill>
              <a:ln w="25400" cap="flat">
                <a:solidFill>
                  <a:schemeClr val="tx1">
                    <a:alpha val="2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 defTabSz="64192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FFFFFF"/>
                    </a:solidFill>
                    <a:latin typeface="Gill Sans" pitchFamily="-65" charset="0"/>
                    <a:ea typeface="Gill Sans" pitchFamily="-65" charset="0"/>
                    <a:cs typeface="Gill Sans" pitchFamily="-65" charset="0"/>
                    <a:sym typeface="Gill Sans" pitchFamily="-65" charset="0"/>
                  </a:rPr>
                  <a:t>Smearer</a:t>
                </a:r>
              </a:p>
            </p:txBody>
          </p:sp>
          <p:sp>
            <p:nvSpPr>
              <p:cNvPr id="12" name="AutoShape 5">
                <a:extLst>
                  <a:ext uri="{FF2B5EF4-FFF2-40B4-BE49-F238E27FC236}">
                    <a16:creationId xmlns:a16="http://schemas.microsoft.com/office/drawing/2014/main" id="{91C06B3C-EF43-D846-B52F-7CDDAD7ED7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" y="1573"/>
                <a:ext cx="1760" cy="736"/>
              </a:xfrm>
              <a:prstGeom prst="roundRect">
                <a:avLst>
                  <a:gd name="adj" fmla="val 16301"/>
                </a:avLst>
              </a:prstGeom>
              <a:solidFill>
                <a:srgbClr val="0000FF">
                  <a:alpha val="39999"/>
                </a:srgbClr>
              </a:solidFill>
              <a:ln w="25400" cap="flat">
                <a:solidFill>
                  <a:schemeClr val="tx1">
                    <a:alpha val="39999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 defTabSz="64192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FFFFFF"/>
                    </a:solidFill>
                    <a:latin typeface="Gill Sans" pitchFamily="-65" charset="0"/>
                    <a:ea typeface="Gill Sans" pitchFamily="-65" charset="0"/>
                    <a:cs typeface="Gill Sans" pitchFamily="-65" charset="0"/>
                    <a:sym typeface="Gill Sans" pitchFamily="-65" charset="0"/>
                  </a:rPr>
                  <a:t>Smearer</a:t>
                </a:r>
              </a:p>
            </p:txBody>
          </p:sp>
          <p:sp>
            <p:nvSpPr>
              <p:cNvPr id="13" name="AutoShape 6">
                <a:extLst>
                  <a:ext uri="{FF2B5EF4-FFF2-40B4-BE49-F238E27FC236}">
                    <a16:creationId xmlns:a16="http://schemas.microsoft.com/office/drawing/2014/main" id="{5CBDB65B-57B3-EB4B-B83B-BFE69A2D34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" y="1063"/>
                <a:ext cx="1760" cy="736"/>
              </a:xfrm>
              <a:prstGeom prst="roundRect">
                <a:avLst>
                  <a:gd name="adj" fmla="val 16301"/>
                </a:avLst>
              </a:prstGeom>
              <a:solidFill>
                <a:srgbClr val="0000FF">
                  <a:alpha val="59999"/>
                </a:srgbClr>
              </a:solidFill>
              <a:ln w="25400" cap="flat">
                <a:solidFill>
                  <a:schemeClr val="tx1">
                    <a:alpha val="59999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 defTabSz="64192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FFFFFF"/>
                    </a:solidFill>
                    <a:latin typeface="Gill Sans" pitchFamily="-65" charset="0"/>
                    <a:ea typeface="Gill Sans" pitchFamily="-65" charset="0"/>
                    <a:cs typeface="Gill Sans" pitchFamily="-65" charset="0"/>
                    <a:sym typeface="Gill Sans" pitchFamily="-65" charset="0"/>
                  </a:rPr>
                  <a:t>Smearer</a:t>
                </a:r>
              </a:p>
            </p:txBody>
          </p:sp>
          <p:sp>
            <p:nvSpPr>
              <p:cNvPr id="14" name="AutoShape 7">
                <a:extLst>
                  <a:ext uri="{FF2B5EF4-FFF2-40B4-BE49-F238E27FC236}">
                    <a16:creationId xmlns:a16="http://schemas.microsoft.com/office/drawing/2014/main" id="{4B2BACB3-D301-E841-8303-B09F75DC9D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" y="535"/>
                <a:ext cx="1760" cy="736"/>
              </a:xfrm>
              <a:prstGeom prst="roundRect">
                <a:avLst>
                  <a:gd name="adj" fmla="val 16301"/>
                </a:avLst>
              </a:prstGeom>
              <a:solidFill>
                <a:srgbClr val="0000FF">
                  <a:alpha val="79999"/>
                </a:srgbClr>
              </a:solidFill>
              <a:ln w="25400" cap="flat">
                <a:solidFill>
                  <a:schemeClr val="tx1">
                    <a:alpha val="79999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 defTabSz="64192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FFFFFF"/>
                    </a:solidFill>
                    <a:latin typeface="Gill Sans" pitchFamily="-65" charset="0"/>
                    <a:ea typeface="Gill Sans" pitchFamily="-65" charset="0"/>
                    <a:cs typeface="Gill Sans" pitchFamily="-65" charset="0"/>
                    <a:sym typeface="Gill Sans" pitchFamily="-65" charset="0"/>
                  </a:rPr>
                  <a:t>Smearer</a:t>
                </a:r>
              </a:p>
            </p:txBody>
          </p:sp>
          <p:sp>
            <p:nvSpPr>
              <p:cNvPr id="17" name="AutoShape 8">
                <a:extLst>
                  <a:ext uri="{FF2B5EF4-FFF2-40B4-BE49-F238E27FC236}">
                    <a16:creationId xmlns:a16="http://schemas.microsoft.com/office/drawing/2014/main" id="{CE20E404-EFF8-CD44-82A4-692C3B474D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760" cy="736"/>
              </a:xfrm>
              <a:prstGeom prst="roundRect">
                <a:avLst>
                  <a:gd name="adj" fmla="val 16301"/>
                </a:avLst>
              </a:prstGeom>
              <a:solidFill>
                <a:srgbClr val="0000FF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 defTabSz="64192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FFFFFF"/>
                    </a:solidFill>
                    <a:latin typeface="Gill Sans" pitchFamily="-65" charset="0"/>
                    <a:ea typeface="Gill Sans" pitchFamily="-65" charset="0"/>
                    <a:cs typeface="Gill Sans" pitchFamily="-65" charset="0"/>
                    <a:sym typeface="Gill Sans" pitchFamily="-65" charset="0"/>
                  </a:rPr>
                  <a:t>Smearer</a:t>
                </a:r>
              </a:p>
            </p:txBody>
          </p:sp>
        </p:grpSp>
      </p:grpSp>
      <p:sp>
        <p:nvSpPr>
          <p:cNvPr id="18" name="AutoShape 11">
            <a:extLst>
              <a:ext uri="{FF2B5EF4-FFF2-40B4-BE49-F238E27FC236}">
                <a16:creationId xmlns:a16="http://schemas.microsoft.com/office/drawing/2014/main" id="{DDD29CEF-EA59-A147-B35B-20B49D0E5F2A}"/>
              </a:ext>
            </a:extLst>
          </p:cNvPr>
          <p:cNvSpPr>
            <a:spLocks/>
          </p:cNvSpPr>
          <p:nvPr/>
        </p:nvSpPr>
        <p:spPr bwMode="auto">
          <a:xfrm>
            <a:off x="5384094" y="2698797"/>
            <a:ext cx="1823969" cy="580429"/>
          </a:xfrm>
          <a:prstGeom prst="roundRect">
            <a:avLst>
              <a:gd name="adj" fmla="val 16301"/>
            </a:avLst>
          </a:prstGeom>
          <a:solidFill>
            <a:srgbClr val="000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defTabSz="641925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Gill Sans" pitchFamily="-65" charset="0"/>
                <a:ea typeface="Gill Sans" pitchFamily="-65" charset="0"/>
                <a:cs typeface="Gill Sans" pitchFamily="-65" charset="0"/>
                <a:sym typeface="Gill Sans" pitchFamily="-65" charset="0"/>
              </a:rPr>
              <a:t>“Detector”</a:t>
            </a:r>
          </a:p>
        </p:txBody>
      </p:sp>
      <p:sp>
        <p:nvSpPr>
          <p:cNvPr id="19" name="AutoShape 12">
            <a:extLst>
              <a:ext uri="{FF2B5EF4-FFF2-40B4-BE49-F238E27FC236}">
                <a16:creationId xmlns:a16="http://schemas.microsoft.com/office/drawing/2014/main" id="{1B81EB10-E267-7449-9C2A-B0A2B26AF8B9}"/>
              </a:ext>
            </a:extLst>
          </p:cNvPr>
          <p:cNvSpPr>
            <a:spLocks/>
          </p:cNvSpPr>
          <p:nvPr/>
        </p:nvSpPr>
        <p:spPr bwMode="auto">
          <a:xfrm>
            <a:off x="179593" y="2665454"/>
            <a:ext cx="2564175" cy="2675061"/>
          </a:xfrm>
          <a:custGeom>
            <a:avLst/>
            <a:gdLst>
              <a:gd name="T0" fmla="*/ 10800 w 21600"/>
              <a:gd name="T1" fmla="+- 0 10800 3672"/>
              <a:gd name="T2" fmla="*/ 10800 h 17928"/>
            </a:gdLst>
            <a:ahLst/>
            <a:cxnLst>
              <a:cxn ang="0">
                <a:pos x="T0" y="T2"/>
              </a:cxn>
            </a:cxnLst>
            <a:rect l="0" t="0" r="r" b="b"/>
            <a:pathLst>
              <a:path w="21600" h="17928">
                <a:moveTo>
                  <a:pt x="11442" y="-3672"/>
                </a:moveTo>
                <a:lnTo>
                  <a:pt x="10372" y="0"/>
                </a:lnTo>
                <a:lnTo>
                  <a:pt x="2139" y="0"/>
                </a:lnTo>
                <a:cubicBezTo>
                  <a:pt x="957" y="0"/>
                  <a:pt x="0" y="504"/>
                  <a:pt x="0" y="1124"/>
                </a:cubicBezTo>
                <a:lnTo>
                  <a:pt x="0" y="16804"/>
                </a:lnTo>
                <a:cubicBezTo>
                  <a:pt x="0" y="17425"/>
                  <a:pt x="957" y="17928"/>
                  <a:pt x="2139" y="17928"/>
                </a:cubicBezTo>
                <a:lnTo>
                  <a:pt x="19461" y="17928"/>
                </a:lnTo>
                <a:cubicBezTo>
                  <a:pt x="20643" y="17928"/>
                  <a:pt x="21600" y="17425"/>
                  <a:pt x="21600" y="16804"/>
                </a:cubicBezTo>
                <a:lnTo>
                  <a:pt x="21600" y="1124"/>
                </a:lnTo>
                <a:cubicBezTo>
                  <a:pt x="21600" y="504"/>
                  <a:pt x="20643" y="0"/>
                  <a:pt x="19461" y="0"/>
                </a:cubicBezTo>
                <a:lnTo>
                  <a:pt x="12511" y="0"/>
                </a:lnTo>
                <a:lnTo>
                  <a:pt x="11442" y="-3672"/>
                </a:lnTo>
                <a:close/>
                <a:moveTo>
                  <a:pt x="11442" y="-3672"/>
                </a:moveTo>
              </a:path>
            </a:pathLst>
          </a:custGeom>
          <a:noFill/>
          <a:ln w="25400" cap="flat">
            <a:solidFill>
              <a:srgbClr val="4C4C4C"/>
            </a:solidFill>
            <a:prstDash val="sysDot"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defTabSz="641925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333333"/>
                </a:solidFill>
                <a:ea typeface="Helvetica" pitchFamily="-65" charset="0"/>
                <a:cs typeface="Helvetica" pitchFamily="-65" charset="0"/>
                <a:sym typeface="Helvetica" pitchFamily="-65" charset="0"/>
              </a:rPr>
              <a:t>NOT</a:t>
            </a:r>
            <a:r>
              <a:rPr lang="en-US" sz="2000" dirty="0">
                <a:solidFill>
                  <a:srgbClr val="333333"/>
                </a:solidFill>
                <a:ea typeface="Helvetica" pitchFamily="-65" charset="0"/>
                <a:cs typeface="Helvetica" pitchFamily="-65" charset="0"/>
                <a:sym typeface="Helvetica" pitchFamily="-65" charset="0"/>
              </a:rPr>
              <a:t> a “physical detector”</a:t>
            </a:r>
          </a:p>
          <a:p>
            <a:pPr algn="ctr" defTabSz="641925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333333"/>
              </a:solidFill>
              <a:ea typeface="Helvetica" pitchFamily="-65" charset="0"/>
              <a:cs typeface="Helvetica" pitchFamily="-65" charset="0"/>
              <a:sym typeface="Helvetica" pitchFamily="-65" charset="0"/>
            </a:endParaRPr>
          </a:p>
          <a:p>
            <a:pPr algn="ctr" defTabSz="641925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333333"/>
                </a:solidFill>
                <a:ea typeface="Helvetica" pitchFamily="-65" charset="0"/>
                <a:cs typeface="Helvetica" pitchFamily="-65" charset="0"/>
                <a:sym typeface="Helvetica" pitchFamily="-65" charset="0"/>
              </a:rPr>
              <a:t>Represents the </a:t>
            </a:r>
            <a:r>
              <a:rPr lang="en-US" sz="2000" b="1" dirty="0">
                <a:solidFill>
                  <a:srgbClr val="333333"/>
                </a:solidFill>
                <a:ea typeface="Helvetica" pitchFamily="-65" charset="0"/>
                <a:cs typeface="Helvetica" pitchFamily="-65" charset="0"/>
                <a:sym typeface="Helvetica" pitchFamily="-65" charset="0"/>
              </a:rPr>
              <a:t>overall performance</a:t>
            </a:r>
            <a:r>
              <a:rPr lang="en-US" sz="2000" dirty="0">
                <a:solidFill>
                  <a:srgbClr val="333333"/>
                </a:solidFill>
                <a:ea typeface="Helvetica" pitchFamily="-65" charset="0"/>
                <a:cs typeface="Helvetica" pitchFamily="-65" charset="0"/>
                <a:sym typeface="Helvetica" pitchFamily="-65" charset="0"/>
              </a:rPr>
              <a:t> in measuring a quantity.</a:t>
            </a:r>
          </a:p>
          <a:p>
            <a:pPr algn="ctr" defTabSz="641925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333333"/>
              </a:solidFill>
              <a:ea typeface="Helvetica" pitchFamily="-65" charset="0"/>
              <a:cs typeface="Helvetica" pitchFamily="-65" charset="0"/>
              <a:sym typeface="Helvetica" pitchFamily="-65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1F78D4-CF67-C44F-B416-7992A7F1939A}"/>
              </a:ext>
            </a:extLst>
          </p:cNvPr>
          <p:cNvSpPr txBox="1"/>
          <p:nvPr/>
        </p:nvSpPr>
        <p:spPr>
          <a:xfrm>
            <a:off x="4364798" y="827243"/>
            <a:ext cx="4530804" cy="784376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Book Antiqua"/>
                <a:cs typeface="Book Antiqua"/>
              </a:rPr>
              <a:t>Standard Smearers are provided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Book Antiqua"/>
                <a:cs typeface="Book Antiqua"/>
              </a:rPr>
              <a:t>Define your own via inheritance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14B195-B834-8B4D-BD96-64419BF722D0}"/>
              </a:ext>
            </a:extLst>
          </p:cNvPr>
          <p:cNvSpPr txBox="1"/>
          <p:nvPr/>
        </p:nvSpPr>
        <p:spPr>
          <a:xfrm>
            <a:off x="5492843" y="3505656"/>
            <a:ext cx="3402759" cy="1662821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Smearers applied to</a:t>
            </a:r>
            <a:b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</a:br>
            <a:r>
              <a:rPr lang="en-US" sz="2000" b="1" dirty="0">
                <a:solidFill>
                  <a:srgbClr val="000000"/>
                </a:solidFill>
                <a:latin typeface="Book Antiqua"/>
                <a:cs typeface="Book Antiqua"/>
              </a:rPr>
              <a:t>each final particle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Optionally, recalculate </a:t>
            </a:r>
            <a:r>
              <a:rPr lang="en-US" sz="2000" b="1" dirty="0">
                <a:solidFill>
                  <a:srgbClr val="000000"/>
                </a:solidFill>
                <a:latin typeface="Book Antiqua"/>
                <a:cs typeface="Book Antiqua"/>
              </a:rPr>
              <a:t>derived values</a:t>
            </a: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 e. g. x, Q</a:t>
            </a:r>
            <a:r>
              <a:rPr lang="en-US" sz="2000" baseline="30000" dirty="0">
                <a:solidFill>
                  <a:srgbClr val="000000"/>
                </a:solidFill>
                <a:latin typeface="Book Antiqua"/>
                <a:cs typeface="Book Antiqua"/>
              </a:rPr>
              <a:t>2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Book Antiqua"/>
              <a:cs typeface="Book Antiqu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E846CC-4FD4-5740-8EDF-00504A41D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707" y="1623420"/>
            <a:ext cx="4745423" cy="95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229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158518" y="58782"/>
            <a:ext cx="8870612" cy="5314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5807" tIns="71865" rIns="75807" bIns="37904">
            <a:prstTxWarp prst="textNoShape">
              <a:avLst/>
            </a:prstTxWarp>
          </a:bodyPr>
          <a:lstStyle/>
          <a:p>
            <a:pPr algn="ctr">
              <a:lnSpc>
                <a:spcPct val="92000"/>
              </a:lnSpc>
              <a:tabLst>
                <a:tab pos="609741" algn="l"/>
                <a:tab pos="1219482" algn="l"/>
                <a:tab pos="1829223" algn="l"/>
                <a:tab pos="2438964" algn="l"/>
                <a:tab pos="3048705" algn="l"/>
                <a:tab pos="3658446" algn="l"/>
                <a:tab pos="4268187" algn="l"/>
                <a:tab pos="4877928" algn="l"/>
              </a:tabLst>
            </a:pPr>
            <a:r>
              <a:rPr lang="en-US" sz="3400" dirty="0">
                <a:solidFill>
                  <a:srgbClr val="000000"/>
                </a:solidFill>
                <a:latin typeface="Book Antiqua" pitchFamily="-96" charset="0"/>
              </a:rPr>
              <a:t>In Practice</a:t>
            </a:r>
          </a:p>
        </p:txBody>
      </p:sp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2F259C9-CDBA-E948-A606-9B483CC745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502"/>
          <a:stretch/>
        </p:blipFill>
        <p:spPr>
          <a:xfrm>
            <a:off x="4764308" y="3276792"/>
            <a:ext cx="3930066" cy="1409111"/>
          </a:xfrm>
          <a:prstGeom prst="rect">
            <a:avLst/>
          </a:prstGeom>
        </p:spPr>
      </p:pic>
      <p:pic>
        <p:nvPicPr>
          <p:cNvPr id="25" name="Picture 2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DE6C80F-1834-1742-9D22-A99BF89B0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2281"/>
            <a:ext cx="7637780" cy="2065428"/>
          </a:xfrm>
          <a:prstGeom prst="rect">
            <a:avLst/>
          </a:prstGeom>
        </p:spPr>
      </p:pic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9F29A70A-AC2A-D84A-B508-D4D2767DDF96}"/>
              </a:ext>
            </a:extLst>
          </p:cNvPr>
          <p:cNvSpPr/>
          <p:nvPr/>
        </p:nvSpPr>
        <p:spPr bwMode="auto">
          <a:xfrm>
            <a:off x="6748299" y="752660"/>
            <a:ext cx="2305685" cy="547575"/>
          </a:xfrm>
          <a:prstGeom prst="wedgeRoundRectCallout">
            <a:avLst>
              <a:gd name="adj1" fmla="val -216717"/>
              <a:gd name="adj2" fmla="val -13654"/>
              <a:gd name="adj3" fmla="val 16667"/>
            </a:avLst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83" charset="0"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effectLst/>
                <a:latin typeface="Gill Sans MT" panose="020B0502020104020203" pitchFamily="34" charset="77"/>
              </a:rPr>
              <a:t>Function returning a Smear::Detector</a:t>
            </a:r>
            <a:endParaRPr lang="en-US" sz="1600" dirty="0">
              <a:latin typeface="Gill Sans MT" panose="020B0502020104020203" pitchFamily="34" charset="77"/>
            </a:endParaRPr>
          </a:p>
        </p:txBody>
      </p:sp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id="{DC8C639D-9157-9840-9090-100F6AA6F963}"/>
              </a:ext>
            </a:extLst>
          </p:cNvPr>
          <p:cNvCxnSpPr>
            <a:cxnSpLocks/>
          </p:cNvCxnSpPr>
          <p:nvPr/>
        </p:nvCxnSpPr>
        <p:spPr bwMode="auto">
          <a:xfrm rot="10800000">
            <a:off x="6729341" y="2661921"/>
            <a:ext cx="1829576" cy="1592855"/>
          </a:xfrm>
          <a:prstGeom prst="curvedConnector3">
            <a:avLst>
              <a:gd name="adj1" fmla="val -19415"/>
            </a:avLst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58" name="Curved Connector 57">
            <a:extLst>
              <a:ext uri="{FF2B5EF4-FFF2-40B4-BE49-F238E27FC236}">
                <a16:creationId xmlns:a16="http://schemas.microsoft.com/office/drawing/2014/main" id="{9E816856-94F8-D844-8DF9-FCCEBDD81F6F}"/>
              </a:ext>
            </a:extLst>
          </p:cNvPr>
          <p:cNvCxnSpPr>
            <a:cxnSpLocks/>
          </p:cNvCxnSpPr>
          <p:nvPr/>
        </p:nvCxnSpPr>
        <p:spPr bwMode="auto">
          <a:xfrm rot="10800000">
            <a:off x="6729341" y="2904106"/>
            <a:ext cx="1712258" cy="1640389"/>
          </a:xfrm>
          <a:prstGeom prst="curvedConnector3">
            <a:avLst>
              <a:gd name="adj1" fmla="val -17644"/>
            </a:avLst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64" name="Curved Connector 63">
            <a:extLst>
              <a:ext uri="{FF2B5EF4-FFF2-40B4-BE49-F238E27FC236}">
                <a16:creationId xmlns:a16="http://schemas.microsoft.com/office/drawing/2014/main" id="{92773E21-1BE8-714E-BBEE-F5ADADA436B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861421" y="2451591"/>
            <a:ext cx="1754966" cy="1539860"/>
          </a:xfrm>
          <a:prstGeom prst="curvedConnector3">
            <a:avLst>
              <a:gd name="adj1" fmla="val -19394"/>
            </a:avLst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78" name="Date Placeholder 1">
            <a:extLst>
              <a:ext uri="{FF2B5EF4-FFF2-40B4-BE49-F238E27FC236}">
                <a16:creationId xmlns:a16="http://schemas.microsoft.com/office/drawing/2014/main" id="{9154D449-B652-B34B-AB99-E057C2794C22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158518" y="5451833"/>
            <a:ext cx="2128991" cy="392276"/>
          </a:xfrm>
        </p:spPr>
        <p:txBody>
          <a:bodyPr/>
          <a:lstStyle/>
          <a:p>
            <a:pPr>
              <a:defRPr/>
            </a:pPr>
            <a:r>
              <a:rPr lang="en-US" dirty="0"/>
              <a:t>March 9</a:t>
            </a:r>
            <a:endParaRPr lang="de-DE" dirty="0"/>
          </a:p>
        </p:txBody>
      </p:sp>
      <p:sp>
        <p:nvSpPr>
          <p:cNvPr id="79" name="Footer Placeholder 2">
            <a:extLst>
              <a:ext uri="{FF2B5EF4-FFF2-40B4-BE49-F238E27FC236}">
                <a16:creationId xmlns:a16="http://schemas.microsoft.com/office/drawing/2014/main" id="{7BE8CE56-5BD9-BA45-AD64-D01FDB02904D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1908746" y="5466207"/>
            <a:ext cx="5323917" cy="392277"/>
          </a:xfrm>
        </p:spPr>
        <p:txBody>
          <a:bodyPr/>
          <a:lstStyle/>
          <a:p>
            <a:pPr>
              <a:defRPr/>
            </a:pPr>
            <a:r>
              <a:rPr lang="en-US" dirty="0"/>
              <a:t>Kolja Kauder, MC &amp; Eic-Smear</a:t>
            </a:r>
          </a:p>
        </p:txBody>
      </p:sp>
      <p:sp>
        <p:nvSpPr>
          <p:cNvPr id="80" name="Slide Number Placeholder 3">
            <a:extLst>
              <a:ext uri="{FF2B5EF4-FFF2-40B4-BE49-F238E27FC236}">
                <a16:creationId xmlns:a16="http://schemas.microsoft.com/office/drawing/2014/main" id="{1369DE9F-9EE3-F04E-A310-DABC74CC4C0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922821" y="5495470"/>
            <a:ext cx="2128991" cy="392276"/>
          </a:xfrm>
        </p:spPr>
        <p:txBody>
          <a:bodyPr/>
          <a:lstStyle/>
          <a:p>
            <a:pPr>
              <a:defRPr/>
            </a:pPr>
            <a:fld id="{9034DE6A-C4E6-FC4D-8B89-FD1CC4FE203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562BB89-AA7C-FB4D-8A90-E711BFCDD44B}"/>
              </a:ext>
            </a:extLst>
          </p:cNvPr>
          <p:cNvSpPr txBox="1"/>
          <p:nvPr/>
        </p:nvSpPr>
        <p:spPr>
          <a:xfrm>
            <a:off x="6905922" y="5112160"/>
            <a:ext cx="2658861" cy="335407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latin typeface="Book Antiqua"/>
                <a:cs typeface="Book Antiqua"/>
              </a:rPr>
              <a:t>… same for HCal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1F78D4-CF67-C44F-B416-7992A7F1939A}"/>
              </a:ext>
            </a:extLst>
          </p:cNvPr>
          <p:cNvSpPr txBox="1"/>
          <p:nvPr/>
        </p:nvSpPr>
        <p:spPr>
          <a:xfrm>
            <a:off x="6748300" y="70559"/>
            <a:ext cx="2305685" cy="478523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1400" dirty="0">
                <a:solidFill>
                  <a:srgbClr val="000000"/>
                </a:solidFill>
                <a:latin typeface="Book Antiqua"/>
                <a:cs typeface="Book Antiqua"/>
              </a:rPr>
              <a:t>BeAST Calo parameters</a:t>
            </a:r>
            <a:br>
              <a:rPr lang="en-US" sz="1400" dirty="0">
                <a:solidFill>
                  <a:srgbClr val="000000"/>
                </a:solidFill>
                <a:latin typeface="Book Antiqua"/>
                <a:cs typeface="Book Antiqua"/>
              </a:rPr>
            </a:br>
            <a:r>
              <a:rPr lang="en-US" sz="1400" dirty="0">
                <a:solidFill>
                  <a:srgbClr val="000000"/>
                </a:solidFill>
                <a:latin typeface="Book Antiqua"/>
                <a:cs typeface="Book Antiqua"/>
              </a:rPr>
              <a:t>from eRHIC  design study </a:t>
            </a:r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A05F8733-E2DC-5E45-9070-2456E38A23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518" y="4488585"/>
            <a:ext cx="4824730" cy="766454"/>
          </a:xfrm>
          <a:prstGeom prst="rect">
            <a:avLst/>
          </a:prstGeom>
        </p:spPr>
      </p:pic>
      <p:sp>
        <p:nvSpPr>
          <p:cNvPr id="86" name="Rounded Rectangular Callout 85">
            <a:extLst>
              <a:ext uri="{FF2B5EF4-FFF2-40B4-BE49-F238E27FC236}">
                <a16:creationId xmlns:a16="http://schemas.microsoft.com/office/drawing/2014/main" id="{886CF8A7-12B8-AF4C-B0E1-14ECA6C8D92B}"/>
              </a:ext>
            </a:extLst>
          </p:cNvPr>
          <p:cNvSpPr/>
          <p:nvPr/>
        </p:nvSpPr>
        <p:spPr bwMode="auto">
          <a:xfrm>
            <a:off x="1412240" y="3385642"/>
            <a:ext cx="2767454" cy="695010"/>
          </a:xfrm>
          <a:prstGeom prst="wedgeRoundRectCallout">
            <a:avLst>
              <a:gd name="adj1" fmla="val -44204"/>
              <a:gd name="adj2" fmla="val 104358"/>
              <a:gd name="adj3" fmla="val 16667"/>
            </a:avLst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indent="-285750" algn="ctr" defTabSz="457200">
              <a:buFont typeface="Arial" panose="020B0604020202020204" pitchFamily="34" charset="0"/>
              <a:buChar char="•"/>
            </a:pPr>
            <a:r>
              <a:rPr lang="en-US" sz="1600" dirty="0">
                <a:latin typeface="Gill Sans MT" panose="020B0502020104020203" pitchFamily="34" charset="77"/>
              </a:rPr>
              <a:t>Acceptance (in </a:t>
            </a:r>
            <a:r>
              <a:rPr lang="en-US" sz="1600" dirty="0">
                <a:latin typeface="Symbol" pitchFamily="2" charset="2"/>
              </a:rPr>
              <a:t>q</a:t>
            </a:r>
            <a:r>
              <a:rPr lang="en-US" sz="1600" dirty="0">
                <a:latin typeface="Gill Sans MT" panose="020B0502020104020203" pitchFamily="34" charset="77"/>
              </a:rPr>
              <a:t>)</a:t>
            </a:r>
          </a:p>
          <a:p>
            <a:pPr marL="285750" indent="-285750" algn="ctr" defTabSz="457200">
              <a:buFont typeface="Arial" panose="020B0604020202020204" pitchFamily="34" charset="0"/>
              <a:buChar char="•"/>
            </a:pPr>
            <a:r>
              <a:rPr lang="en-US" sz="1600" dirty="0">
                <a:latin typeface="Gill Sans MT" panose="020B0502020104020203" pitchFamily="34" charset="77"/>
              </a:rPr>
              <a:t>Genre selects set of PIDs </a:t>
            </a:r>
          </a:p>
          <a:p>
            <a:pPr algn="ctr" defTabSz="457200"/>
            <a:r>
              <a:rPr lang="en-US" sz="1600" dirty="0">
                <a:latin typeface="Gill Sans MT" panose="020B0502020104020203" pitchFamily="34" charset="77"/>
                <a:sym typeface="Wingdings" pitchFamily="2" charset="2"/>
              </a:rPr>
              <a:t> can be customized</a:t>
            </a:r>
            <a:endParaRPr lang="en-US" sz="1600" dirty="0">
              <a:latin typeface="Gill Sans MT" panose="020B0502020104020203" pitchFamily="34" charset="77"/>
            </a:endParaRPr>
          </a:p>
        </p:txBody>
      </p:sp>
      <p:cxnSp>
        <p:nvCxnSpPr>
          <p:cNvPr id="87" name="Curved Connector 86">
            <a:extLst>
              <a:ext uri="{FF2B5EF4-FFF2-40B4-BE49-F238E27FC236}">
                <a16:creationId xmlns:a16="http://schemas.microsoft.com/office/drawing/2014/main" id="{93BB0C85-FF93-1547-A716-FC80ADC283D2}"/>
              </a:ext>
            </a:extLst>
          </p:cNvPr>
          <p:cNvCxnSpPr>
            <a:cxnSpLocks/>
          </p:cNvCxnSpPr>
          <p:nvPr/>
        </p:nvCxnSpPr>
        <p:spPr bwMode="auto">
          <a:xfrm rot="10800000" flipV="1">
            <a:off x="4836160" y="3899368"/>
            <a:ext cx="1634364" cy="1085617"/>
          </a:xfrm>
          <a:prstGeom prst="curvedConnector3">
            <a:avLst>
              <a:gd name="adj1" fmla="val 7106"/>
            </a:avLst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104" name="Curved Connector 103">
            <a:extLst>
              <a:ext uri="{FF2B5EF4-FFF2-40B4-BE49-F238E27FC236}">
                <a16:creationId xmlns:a16="http://schemas.microsoft.com/office/drawing/2014/main" id="{95329BE1-5D55-1F43-96E4-ECFAA09FA03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871680" y="2244051"/>
            <a:ext cx="1754966" cy="1539860"/>
          </a:xfrm>
          <a:prstGeom prst="curvedConnector3">
            <a:avLst>
              <a:gd name="adj1" fmla="val -19394"/>
            </a:avLst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4276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158518" y="58782"/>
            <a:ext cx="8870612" cy="5314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5807" tIns="71865" rIns="75807" bIns="37904">
            <a:prstTxWarp prst="textNoShape">
              <a:avLst/>
            </a:prstTxWarp>
          </a:bodyPr>
          <a:lstStyle/>
          <a:p>
            <a:pPr algn="ctr">
              <a:lnSpc>
                <a:spcPct val="92000"/>
              </a:lnSpc>
              <a:tabLst>
                <a:tab pos="609741" algn="l"/>
                <a:tab pos="1219482" algn="l"/>
                <a:tab pos="1829223" algn="l"/>
                <a:tab pos="2438964" algn="l"/>
                <a:tab pos="3048705" algn="l"/>
                <a:tab pos="3658446" algn="l"/>
                <a:tab pos="4268187" algn="l"/>
                <a:tab pos="4877928" algn="l"/>
              </a:tabLst>
            </a:pPr>
            <a:r>
              <a:rPr lang="en-US" sz="3400" dirty="0">
                <a:solidFill>
                  <a:srgbClr val="000000"/>
                </a:solidFill>
                <a:latin typeface="Book Antiqua" pitchFamily="-96" charset="0"/>
              </a:rPr>
              <a:t>Example Continued</a:t>
            </a:r>
          </a:p>
        </p:txBody>
      </p:sp>
      <p:sp>
        <p:nvSpPr>
          <p:cNvPr id="17" name="Date Placeholder 1">
            <a:extLst>
              <a:ext uri="{FF2B5EF4-FFF2-40B4-BE49-F238E27FC236}">
                <a16:creationId xmlns:a16="http://schemas.microsoft.com/office/drawing/2014/main" id="{8200C320-645F-0B41-9377-82E711B562D0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158518" y="5451833"/>
            <a:ext cx="2128991" cy="392276"/>
          </a:xfrm>
        </p:spPr>
        <p:txBody>
          <a:bodyPr/>
          <a:lstStyle/>
          <a:p>
            <a:pPr>
              <a:defRPr/>
            </a:pPr>
            <a:r>
              <a:rPr lang="en-US" dirty="0"/>
              <a:t>March 9</a:t>
            </a:r>
            <a:endParaRPr lang="de-DE" dirty="0"/>
          </a:p>
        </p:txBody>
      </p: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DB76B03B-D076-FC49-9BA2-538AAB2955C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1908746" y="5466207"/>
            <a:ext cx="5323917" cy="392277"/>
          </a:xfrm>
        </p:spPr>
        <p:txBody>
          <a:bodyPr/>
          <a:lstStyle/>
          <a:p>
            <a:pPr>
              <a:defRPr/>
            </a:pPr>
            <a:r>
              <a:rPr lang="en-US" dirty="0"/>
              <a:t>Kolja Kauder, MC &amp; Eic-Smear</a:t>
            </a: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6B9F0A3A-B25D-7E46-8BD2-C1351D7893A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922821" y="5495470"/>
            <a:ext cx="2128991" cy="392276"/>
          </a:xfrm>
        </p:spPr>
        <p:txBody>
          <a:bodyPr/>
          <a:lstStyle/>
          <a:p>
            <a:pPr>
              <a:defRPr/>
            </a:pPr>
            <a:fld id="{9034DE6A-C4E6-FC4D-8B89-FD1CC4FE203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37506E0-FBB0-3342-93E3-A0AA63351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4" y="837657"/>
            <a:ext cx="6690360" cy="2190553"/>
          </a:xfrm>
          <a:prstGeom prst="rect">
            <a:avLst/>
          </a:prstGeom>
        </p:spPr>
      </p:pic>
      <p:sp>
        <p:nvSpPr>
          <p:cNvPr id="27" name="Rounded Rectangular Callout 26">
            <a:extLst>
              <a:ext uri="{FF2B5EF4-FFF2-40B4-BE49-F238E27FC236}">
                <a16:creationId xmlns:a16="http://schemas.microsoft.com/office/drawing/2014/main" id="{D7DD6F6B-86E9-5240-BF61-908BC21AFEEB}"/>
              </a:ext>
            </a:extLst>
          </p:cNvPr>
          <p:cNvSpPr/>
          <p:nvPr/>
        </p:nvSpPr>
        <p:spPr bwMode="auto">
          <a:xfrm>
            <a:off x="6453357" y="2208866"/>
            <a:ext cx="2644923" cy="680669"/>
          </a:xfrm>
          <a:prstGeom prst="wedgeRoundRectCallout">
            <a:avLst>
              <a:gd name="adj1" fmla="val -90792"/>
              <a:gd name="adj2" fmla="val -41984"/>
              <a:gd name="adj3" fmla="val 16667"/>
            </a:avLst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57200"/>
            <a:r>
              <a:rPr lang="en-US" sz="2000" dirty="0">
                <a:latin typeface="Gill Sans MT" panose="020B0502020104020203" pitchFamily="34" charset="77"/>
              </a:rPr>
              <a:t>Tracking follows similar TFormula's.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F8E0DD8-8F47-CC4B-8CA0-2B0A7B712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012" y="3133439"/>
            <a:ext cx="5936118" cy="1949173"/>
          </a:xfrm>
          <a:prstGeom prst="rect">
            <a:avLst/>
          </a:prstGeom>
        </p:spPr>
      </p:pic>
      <p:sp>
        <p:nvSpPr>
          <p:cNvPr id="30" name="Rounded Rectangular Callout 29">
            <a:extLst>
              <a:ext uri="{FF2B5EF4-FFF2-40B4-BE49-F238E27FC236}">
                <a16:creationId xmlns:a16="http://schemas.microsoft.com/office/drawing/2014/main" id="{9753B692-E58A-8C45-9B6D-F22BFD534081}"/>
              </a:ext>
            </a:extLst>
          </p:cNvPr>
          <p:cNvSpPr/>
          <p:nvPr/>
        </p:nvSpPr>
        <p:spPr bwMode="auto">
          <a:xfrm>
            <a:off x="255499" y="3411805"/>
            <a:ext cx="2128991" cy="544517"/>
          </a:xfrm>
          <a:prstGeom prst="wedgeRoundRectCallout">
            <a:avLst>
              <a:gd name="adj1" fmla="val 101528"/>
              <a:gd name="adj2" fmla="val -32655"/>
              <a:gd name="adj3" fmla="val 16667"/>
            </a:avLst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57200"/>
            <a:r>
              <a:rPr lang="en-US" sz="2000" dirty="0">
                <a:latin typeface="Gill Sans MT" panose="020B0502020104020203" pitchFamily="34" charset="77"/>
              </a:rPr>
              <a:t>Assemble devices</a:t>
            </a:r>
          </a:p>
        </p:txBody>
      </p:sp>
      <p:sp>
        <p:nvSpPr>
          <p:cNvPr id="31" name="Rounded Rectangular Callout 30">
            <a:extLst>
              <a:ext uri="{FF2B5EF4-FFF2-40B4-BE49-F238E27FC236}">
                <a16:creationId xmlns:a16="http://schemas.microsoft.com/office/drawing/2014/main" id="{944384AA-523C-2649-96EA-C61A9F462E8C}"/>
              </a:ext>
            </a:extLst>
          </p:cNvPr>
          <p:cNvSpPr/>
          <p:nvPr/>
        </p:nvSpPr>
        <p:spPr bwMode="auto">
          <a:xfrm>
            <a:off x="284645" y="4332826"/>
            <a:ext cx="2099845" cy="645574"/>
          </a:xfrm>
          <a:prstGeom prst="wedgeRoundRectCallout">
            <a:avLst>
              <a:gd name="adj1" fmla="val 101528"/>
              <a:gd name="adj2" fmla="val -32655"/>
              <a:gd name="adj3" fmla="val 16667"/>
            </a:avLst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57200"/>
            <a:r>
              <a:rPr lang="en-US" sz="2000" dirty="0">
                <a:latin typeface="Gill Sans MT" panose="020B0502020104020203" pitchFamily="34" charset="77"/>
              </a:rPr>
              <a:t>Kinematics options</a:t>
            </a:r>
          </a:p>
        </p:txBody>
      </p:sp>
    </p:spTree>
    <p:extLst>
      <p:ext uri="{BB962C8B-B14F-4D97-AF65-F5344CB8AC3E}">
        <p14:creationId xmlns:p14="http://schemas.microsoft.com/office/powerpoint/2010/main" val="185987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82D54E4-B16B-124A-96D7-F2A600EC484C}"/>
              </a:ext>
            </a:extLst>
          </p:cNvPr>
          <p:cNvSpPr/>
          <p:nvPr/>
        </p:nvSpPr>
        <p:spPr>
          <a:xfrm>
            <a:off x="135398" y="1713730"/>
            <a:ext cx="8870612" cy="865237"/>
          </a:xfrm>
          <a:prstGeom prst="rect">
            <a:avLst/>
          </a:prstGeom>
          <a:solidFill>
            <a:srgbClr val="DEDAC5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root [0] </a:t>
            </a:r>
            <a:r>
              <a:rPr lang="en-US" b="1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gSystem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-&gt;Load("libeicsmear")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root [1] .L smearBeAST.cxx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root [2] SmearTree(BuildBeAST(), "pythia.root", "smeared.root")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March 9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Kolja Kauder, MC &amp; Eic-Smear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034DE6A-C4E6-FC4D-8B89-FD1CC4FE203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158518" y="58782"/>
            <a:ext cx="8870612" cy="5314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5807" tIns="71865" rIns="75807" bIns="37904">
            <a:prstTxWarp prst="textNoShape">
              <a:avLst/>
            </a:prstTxWarp>
          </a:bodyPr>
          <a:lstStyle/>
          <a:p>
            <a:pPr algn="ctr">
              <a:lnSpc>
                <a:spcPct val="92000"/>
              </a:lnSpc>
              <a:tabLst>
                <a:tab pos="609741" algn="l"/>
                <a:tab pos="1219482" algn="l"/>
                <a:tab pos="1829223" algn="l"/>
                <a:tab pos="2438964" algn="l"/>
                <a:tab pos="3048705" algn="l"/>
                <a:tab pos="3658446" algn="l"/>
                <a:tab pos="4268187" algn="l"/>
                <a:tab pos="4877928" algn="l"/>
              </a:tabLst>
            </a:pPr>
            <a:r>
              <a:rPr lang="en-US" sz="3400" dirty="0">
                <a:solidFill>
                  <a:srgbClr val="000000"/>
                </a:solidFill>
                <a:latin typeface="Book Antiqua" pitchFamily="-96" charset="0"/>
              </a:rPr>
              <a:t>Execution and Output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F5B159-0094-664E-9863-F1E71DDB24EB}"/>
              </a:ext>
            </a:extLst>
          </p:cNvPr>
          <p:cNvSpPr txBox="1"/>
          <p:nvPr/>
        </p:nvSpPr>
        <p:spPr>
          <a:xfrm>
            <a:off x="158518" y="941320"/>
            <a:ext cx="5073882" cy="727181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Smeared with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SmearTree</a:t>
            </a:r>
            <a:endParaRPr lang="en-US" sz="2000" baseline="300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968687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~ 10 min to Smear (1.5k evts/sec)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A2DC83-9D75-8A4A-AB08-9BB832E71FBF}"/>
              </a:ext>
            </a:extLst>
          </p:cNvPr>
          <p:cNvSpPr/>
          <p:nvPr/>
        </p:nvSpPr>
        <p:spPr>
          <a:xfrm>
            <a:off x="158518" y="3071757"/>
            <a:ext cx="6332214" cy="865237"/>
          </a:xfrm>
          <a:prstGeom prst="rect">
            <a:avLst/>
          </a:prstGeom>
          <a:solidFill>
            <a:srgbClr val="DEDAC5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root [0] </a:t>
            </a:r>
            <a:r>
              <a:rPr lang="en-US" b="1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TFile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mcf ("pythia.root")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root [1] </a:t>
            </a:r>
            <a:r>
              <a:rPr lang="en-US" b="1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TTree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* mc=(</a:t>
            </a:r>
            <a:r>
              <a:rPr lang="en-US" b="1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TTree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*)mcf.Get("EICTree")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root [2] mc-&gt;AddFriend("Smeared","smeared.root")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EAFC1F-5C70-A24C-8F85-D243E2FF7CF2}"/>
              </a:ext>
            </a:extLst>
          </p:cNvPr>
          <p:cNvSpPr txBox="1"/>
          <p:nvPr/>
        </p:nvSpPr>
        <p:spPr>
          <a:xfrm>
            <a:off x="158518" y="2643243"/>
            <a:ext cx="5073882" cy="364004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Load and befriend!</a:t>
            </a:r>
            <a:endParaRPr lang="en-US" sz="2000" baseline="300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23FC40-800C-EC4A-9EE8-60ECC0166AF4}"/>
              </a:ext>
            </a:extLst>
          </p:cNvPr>
          <p:cNvSpPr txBox="1"/>
          <p:nvPr/>
        </p:nvSpPr>
        <p:spPr>
          <a:xfrm>
            <a:off x="505224" y="4121701"/>
            <a:ext cx="7317975" cy="727181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Smeared property is stored if </a:t>
            </a:r>
            <a:r>
              <a:rPr lang="en-US" sz="2000" b="1" dirty="0">
                <a:solidFill>
                  <a:srgbClr val="000000"/>
                </a:solidFill>
                <a:latin typeface="Book Antiqua"/>
                <a:cs typeface="Book Antiqua"/>
              </a:rPr>
              <a:t>final </a:t>
            </a: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and </a:t>
            </a:r>
            <a:r>
              <a:rPr lang="en-US" sz="2000" b="1" dirty="0">
                <a:solidFill>
                  <a:srgbClr val="000000"/>
                </a:solidFill>
                <a:latin typeface="Book Antiqua"/>
                <a:cs typeface="Book Antiqua"/>
              </a:rPr>
              <a:t>in acceptance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Otherwise store NULL	</a:t>
            </a: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  <a:sym typeface="Wingdings" pitchFamily="2" charset="2"/>
              </a:rPr>
              <a:t> 1-to-1 matching</a:t>
            </a:r>
            <a:endParaRPr lang="en-US" sz="2000" dirty="0">
              <a:solidFill>
                <a:srgbClr val="000000"/>
              </a:solidFill>
              <a:latin typeface="Book Antiqua"/>
              <a:cs typeface="Book Antiqua"/>
            </a:endParaRP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F57F4F41-0703-6A46-8C8C-59BB341F325A}"/>
              </a:ext>
            </a:extLst>
          </p:cNvPr>
          <p:cNvSpPr/>
          <p:nvPr/>
        </p:nvSpPr>
        <p:spPr bwMode="auto">
          <a:xfrm>
            <a:off x="5084956" y="781852"/>
            <a:ext cx="3944174" cy="757836"/>
          </a:xfrm>
          <a:prstGeom prst="wedgeRoundRectCallout">
            <a:avLst>
              <a:gd name="adj1" fmla="val -26231"/>
              <a:gd name="adj2" fmla="val 64495"/>
              <a:gd name="adj3" fmla="val 16667"/>
            </a:avLst>
          </a:prstGeom>
          <a:solidFill>
            <a:srgbClr val="8B1A1A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57200"/>
            <a:r>
              <a:rPr lang="en-US" sz="2000" dirty="0">
                <a:solidFill>
                  <a:schemeClr val="bg1"/>
                </a:solidFill>
                <a:latin typeface="Gill Sans MT" panose="020B0502020104020203" pitchFamily="34" charset="77"/>
              </a:rPr>
              <a:t>Investigating recent “Error in &lt;ROOT::Math::BrentRootFinder&gt;”</a:t>
            </a:r>
          </a:p>
        </p:txBody>
      </p:sp>
    </p:spTree>
    <p:extLst>
      <p:ext uri="{BB962C8B-B14F-4D97-AF65-F5344CB8AC3E}">
        <p14:creationId xmlns:p14="http://schemas.microsoft.com/office/powerpoint/2010/main" val="2871633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March 9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Kolja Kauder, MC &amp; Eic-Smear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034DE6A-C4E6-FC4D-8B89-FD1CC4FE203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158518" y="58782"/>
            <a:ext cx="8870612" cy="5314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5807" tIns="71865" rIns="75807" bIns="37904">
            <a:prstTxWarp prst="textNoShape">
              <a:avLst/>
            </a:prstTxWarp>
          </a:bodyPr>
          <a:lstStyle/>
          <a:p>
            <a:pPr algn="ctr">
              <a:lnSpc>
                <a:spcPct val="92000"/>
              </a:lnSpc>
              <a:tabLst>
                <a:tab pos="609741" algn="l"/>
                <a:tab pos="1219482" algn="l"/>
                <a:tab pos="1829223" algn="l"/>
                <a:tab pos="2438964" algn="l"/>
                <a:tab pos="3048705" algn="l"/>
                <a:tab pos="3658446" algn="l"/>
                <a:tab pos="4268187" algn="l"/>
                <a:tab pos="4877928" algn="l"/>
              </a:tabLst>
            </a:pPr>
            <a:r>
              <a:rPr lang="en-US" sz="3400" dirty="0">
                <a:solidFill>
                  <a:srgbClr val="000000"/>
                </a:solidFill>
                <a:latin typeface="Book Antiqua" pitchFamily="-96" charset="0"/>
              </a:rPr>
              <a:t>Repeat for Emphasis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F5B159-0094-664E-9863-F1E71DDB24EB}"/>
              </a:ext>
            </a:extLst>
          </p:cNvPr>
          <p:cNvSpPr txBox="1"/>
          <p:nvPr/>
        </p:nvSpPr>
        <p:spPr>
          <a:xfrm>
            <a:off x="158517" y="941320"/>
            <a:ext cx="7870361" cy="3687991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Book Antiqua"/>
                <a:cs typeface="Book Antiqua"/>
              </a:rPr>
              <a:t>Only the smeared property of an accepted particle is stored</a:t>
            </a:r>
          </a:p>
          <a:p>
            <a:pPr lvl="1" indent="0"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  <a:t>Consequences:</a:t>
            </a:r>
          </a:p>
          <a:p>
            <a:pPr marL="968687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NULL can mean particle not accepted OR particle not smeared for some other reason</a:t>
            </a:r>
          </a:p>
          <a:p>
            <a:pPr marL="968687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E smeared </a:t>
            </a: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  <a:sym typeface="Wingdings" pitchFamily="2" charset="2"/>
              </a:rPr>
              <a:t> P set to 0 and vice versa, may need to recover from original or recalculate</a:t>
            </a:r>
          </a:p>
          <a:p>
            <a:pPr marL="968687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  <a:sym typeface="Wingdings" pitchFamily="2" charset="2"/>
              </a:rPr>
              <a:t>In principle, E and P can both be non-0, if smeared by different devices</a:t>
            </a:r>
          </a:p>
          <a:p>
            <a:pPr marL="968687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Book Antiqua"/>
              <a:cs typeface="Book Antiqua"/>
              <a:sym typeface="Wingdings" pitchFamily="2" charset="2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  <a:sym typeface="Wingdings" pitchFamily="2" charset="2"/>
              </a:rPr>
              <a:t>Also note, if multiple devices smear the same quantity, only the last one in the list acts</a:t>
            </a:r>
            <a:endParaRPr lang="en-US" sz="2000" dirty="0">
              <a:solidFill>
                <a:srgbClr val="000000"/>
              </a:solidFill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392062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March 9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Kolja Kauder, MC &amp; Eic-Smear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034DE6A-C4E6-FC4D-8B89-FD1CC4FE203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158518" y="58782"/>
            <a:ext cx="8870612" cy="5314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5807" tIns="71865" rIns="75807" bIns="37904">
            <a:prstTxWarp prst="textNoShape">
              <a:avLst/>
            </a:prstTxWarp>
          </a:bodyPr>
          <a:lstStyle/>
          <a:p>
            <a:pPr algn="ctr">
              <a:lnSpc>
                <a:spcPct val="92000"/>
              </a:lnSpc>
              <a:tabLst>
                <a:tab pos="609741" algn="l"/>
                <a:tab pos="1219482" algn="l"/>
                <a:tab pos="1829223" algn="l"/>
                <a:tab pos="2438964" algn="l"/>
                <a:tab pos="3048705" algn="l"/>
                <a:tab pos="3658446" algn="l"/>
                <a:tab pos="4268187" algn="l"/>
                <a:tab pos="4877928" algn="l"/>
              </a:tabLst>
            </a:pPr>
            <a:r>
              <a:rPr lang="en-US" sz="3400" dirty="0">
                <a:solidFill>
                  <a:srgbClr val="000000"/>
                </a:solidFill>
                <a:latin typeface="Book Antiqua" pitchFamily="-96" charset="0"/>
              </a:rPr>
              <a:t>Analysis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892800-999B-7A4E-A3C7-5719D483D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18" y="921931"/>
            <a:ext cx="7192364" cy="1364069"/>
          </a:xfrm>
          <a:prstGeom prst="rect">
            <a:avLst/>
          </a:prstGeom>
        </p:spPr>
      </p:pic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D45F3319-3FB2-F848-B6E4-6E969BA86F37}"/>
              </a:ext>
            </a:extLst>
          </p:cNvPr>
          <p:cNvSpPr/>
          <p:nvPr/>
        </p:nvSpPr>
        <p:spPr bwMode="auto">
          <a:xfrm>
            <a:off x="5600359" y="923296"/>
            <a:ext cx="2233001" cy="680669"/>
          </a:xfrm>
          <a:prstGeom prst="wedgeRoundRectCallout">
            <a:avLst>
              <a:gd name="adj1" fmla="val -128053"/>
              <a:gd name="adj2" fmla="val 62501"/>
              <a:gd name="adj3" fmla="val 16667"/>
            </a:avLst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57200"/>
            <a:r>
              <a:rPr lang="en-US" sz="2000" dirty="0">
                <a:latin typeface="Gill Sans MT" panose="020B0502020104020203" pitchFamily="34" charset="77"/>
              </a:rPr>
              <a:t>Befriend and get matched branches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3628F8-F7AF-164E-A1CA-95564297A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96" y="2642133"/>
            <a:ext cx="7071867" cy="392276"/>
          </a:xfrm>
          <a:prstGeom prst="rect">
            <a:avLst/>
          </a:prstGeom>
        </p:spPr>
      </p:pic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D8A7A64F-8FF4-3A4C-886E-9E990B5A437F}"/>
              </a:ext>
            </a:extLst>
          </p:cNvPr>
          <p:cNvSpPr/>
          <p:nvPr/>
        </p:nvSpPr>
        <p:spPr bwMode="auto">
          <a:xfrm>
            <a:off x="7667689" y="2591784"/>
            <a:ext cx="1361441" cy="531432"/>
          </a:xfrm>
          <a:prstGeom prst="wedgeRoundRectCallout">
            <a:avLst>
              <a:gd name="adj1" fmla="val -108650"/>
              <a:gd name="adj2" fmla="val 18529"/>
              <a:gd name="adj3" fmla="val 16667"/>
            </a:avLst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57200"/>
            <a:r>
              <a:rPr lang="en-US" sz="2000" dirty="0">
                <a:latin typeface="Gill Sans MT" panose="020B0502020104020203" pitchFamily="34" charset="77"/>
              </a:rPr>
              <a:t>Particle Loop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45AD5D3-C8F8-974D-B8EC-865B561333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518" y="3917655"/>
            <a:ext cx="3620097" cy="920718"/>
          </a:xfrm>
          <a:prstGeom prst="rect">
            <a:avLst/>
          </a:prstGeom>
        </p:spPr>
      </p:pic>
      <p:sp>
        <p:nvSpPr>
          <p:cNvPr id="22" name="Rounded Rectangular Callout 21">
            <a:extLst>
              <a:ext uri="{FF2B5EF4-FFF2-40B4-BE49-F238E27FC236}">
                <a16:creationId xmlns:a16="http://schemas.microsoft.com/office/drawing/2014/main" id="{509BC311-D9F4-494E-A47F-8D5BFFE550A5}"/>
              </a:ext>
            </a:extLst>
          </p:cNvPr>
          <p:cNvSpPr/>
          <p:nvPr/>
        </p:nvSpPr>
        <p:spPr bwMode="auto">
          <a:xfrm>
            <a:off x="3474927" y="4261806"/>
            <a:ext cx="2001313" cy="621304"/>
          </a:xfrm>
          <a:prstGeom prst="wedgeRoundRectCallout">
            <a:avLst>
              <a:gd name="adj1" fmla="val -86490"/>
              <a:gd name="adj2" fmla="val -25623"/>
              <a:gd name="adj3" fmla="val 16667"/>
            </a:avLst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57200"/>
            <a:r>
              <a:rPr lang="en-US" sz="2000" dirty="0">
                <a:latin typeface="Gill Sans MT" panose="020B0502020104020203" pitchFamily="34" charset="77"/>
              </a:rPr>
              <a:t>Assign </a:t>
            </a:r>
            <a:r>
              <a:rPr lang="en-US" sz="2000" dirty="0">
                <a:latin typeface="Symbol" pitchFamily="2" charset="2"/>
              </a:rPr>
              <a:t>p</a:t>
            </a:r>
            <a:r>
              <a:rPr lang="en-US" sz="2000" dirty="0">
                <a:latin typeface="Gill Sans MT" panose="020B0502020104020203" pitchFamily="34" charset="77"/>
              </a:rPr>
              <a:t> mass to EMCal "hits"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DE9B337-F082-CA4E-BF7B-33720D985517}"/>
              </a:ext>
            </a:extLst>
          </p:cNvPr>
          <p:cNvSpPr txBox="1"/>
          <p:nvPr/>
        </p:nvSpPr>
        <p:spPr>
          <a:xfrm>
            <a:off x="158519" y="3306273"/>
            <a:ext cx="4322042" cy="364004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Some additions at analysis level: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0D00E90-4E3B-3C45-8E94-446F69D544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5482" y="3340077"/>
            <a:ext cx="2565400" cy="660400"/>
          </a:xfrm>
          <a:prstGeom prst="rect">
            <a:avLst/>
          </a:prstGeom>
        </p:spPr>
      </p:pic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F722E28B-00CA-7C49-BB31-8829488CD436}"/>
              </a:ext>
            </a:extLst>
          </p:cNvPr>
          <p:cNvSpPr/>
          <p:nvPr/>
        </p:nvSpPr>
        <p:spPr bwMode="auto">
          <a:xfrm>
            <a:off x="6667032" y="3756710"/>
            <a:ext cx="2125617" cy="621304"/>
          </a:xfrm>
          <a:prstGeom prst="wedgeRoundRectCallout">
            <a:avLst>
              <a:gd name="adj1" fmla="val -55074"/>
              <a:gd name="adj2" fmla="val -66504"/>
              <a:gd name="adj3" fmla="val 16667"/>
            </a:avLst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57200"/>
            <a:r>
              <a:rPr lang="en-US" sz="2000" dirty="0">
                <a:latin typeface="Gill Sans MT" panose="020B0502020104020203" pitchFamily="34" charset="77"/>
              </a:rPr>
              <a:t>Tracking efficiency</a:t>
            </a:r>
          </a:p>
        </p:txBody>
      </p:sp>
      <p:sp>
        <p:nvSpPr>
          <p:cNvPr id="27" name="Rounded Rectangular Callout 26">
            <a:extLst>
              <a:ext uri="{FF2B5EF4-FFF2-40B4-BE49-F238E27FC236}">
                <a16:creationId xmlns:a16="http://schemas.microsoft.com/office/drawing/2014/main" id="{20DD5184-E669-F240-B4A7-3F10B655D3F1}"/>
              </a:ext>
            </a:extLst>
          </p:cNvPr>
          <p:cNvSpPr/>
          <p:nvPr/>
        </p:nvSpPr>
        <p:spPr bwMode="auto">
          <a:xfrm>
            <a:off x="6085444" y="4608989"/>
            <a:ext cx="2530875" cy="680669"/>
          </a:xfrm>
          <a:prstGeom prst="wedgeRoundRectCallout">
            <a:avLst>
              <a:gd name="adj1" fmla="val -63595"/>
              <a:gd name="adj2" fmla="val -53925"/>
              <a:gd name="adj3" fmla="val 16667"/>
            </a:avLst>
          </a:prstGeom>
          <a:solidFill>
            <a:schemeClr val="accent1">
              <a:lumMod val="5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83" charset="0"/>
              <a:buNone/>
              <a:tabLst/>
            </a:pPr>
            <a:r>
              <a:rPr lang="en-US" sz="2000" dirty="0">
                <a:solidFill>
                  <a:schemeClr val="bg1"/>
                </a:solidFill>
                <a:latin typeface="Gill Sans MT" panose="020B0502020104020203" pitchFamily="34" charset="77"/>
              </a:rPr>
              <a:t>Add c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MT" panose="020B0502020104020203" pitchFamily="34" charset="77"/>
              </a:rPr>
              <a:t>onvenience functions?</a:t>
            </a:r>
            <a:endParaRPr lang="en-US" sz="2000" dirty="0">
              <a:solidFill>
                <a:schemeClr val="bg1"/>
              </a:solidFill>
              <a:latin typeface="Gill Sans MT" panose="020B0502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5958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3" grpId="0"/>
      <p:bldP spid="26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March 9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Kolja Kauder, MC &amp; Eic-Smear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034DE6A-C4E6-FC4D-8B89-FD1CC4FE203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158518" y="58782"/>
            <a:ext cx="8870612" cy="5314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5807" tIns="71865" rIns="75807" bIns="37904">
            <a:prstTxWarp prst="textNoShape">
              <a:avLst/>
            </a:prstTxWarp>
          </a:bodyPr>
          <a:lstStyle/>
          <a:p>
            <a:pPr algn="ctr">
              <a:lnSpc>
                <a:spcPct val="92000"/>
              </a:lnSpc>
              <a:tabLst>
                <a:tab pos="609741" algn="l"/>
                <a:tab pos="1219482" algn="l"/>
                <a:tab pos="1829223" algn="l"/>
                <a:tab pos="2438964" algn="l"/>
                <a:tab pos="3048705" algn="l"/>
                <a:tab pos="3658446" algn="l"/>
                <a:tab pos="4268187" algn="l"/>
                <a:tab pos="4877928" algn="l"/>
              </a:tabLst>
            </a:pPr>
            <a:r>
              <a:rPr lang="en-US" sz="3400" dirty="0">
                <a:solidFill>
                  <a:srgbClr val="000000"/>
                </a:solidFill>
                <a:latin typeface="Book Antiqua" pitchFamily="-96" charset="0"/>
              </a:rPr>
              <a:t>My Quick Result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4E56D1E-0731-3A40-8888-BBADF28831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650116" y="909476"/>
            <a:ext cx="4178924" cy="28378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8FCCE8B-4D7D-CB4F-975D-E948B66327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8518" y="909475"/>
            <a:ext cx="4178924" cy="283783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0306C79-3097-3A4B-9E25-B86F86CEBBBF}"/>
              </a:ext>
            </a:extLst>
          </p:cNvPr>
          <p:cNvSpPr txBox="1"/>
          <p:nvPr/>
        </p:nvSpPr>
        <p:spPr>
          <a:xfrm>
            <a:off x="453158" y="3884571"/>
            <a:ext cx="8375882" cy="1090357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No claims to correctness of these; main point of this slide: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This took ~two days to put together from scratch, 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	and I could now run many detector design variations in O(minutes)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D2A936D-532E-FA41-8527-1181C2056BD7}"/>
              </a:ext>
            </a:extLst>
          </p:cNvPr>
          <p:cNvSpPr txBox="1"/>
          <p:nvPr/>
        </p:nvSpPr>
        <p:spPr>
          <a:xfrm>
            <a:off x="776550" y="1326268"/>
            <a:ext cx="892926" cy="421264"/>
          </a:xfrm>
          <a:prstGeom prst="rect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77020" tIns="38510" rIns="77020" bIns="38510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Book Antiqua"/>
                <a:cs typeface="Book Antiqua"/>
              </a:rPr>
              <a:t>Jet p</a:t>
            </a:r>
            <a:r>
              <a:rPr lang="en-US" sz="2400" baseline="-25000" dirty="0">
                <a:solidFill>
                  <a:srgbClr val="000000"/>
                </a:solidFill>
                <a:latin typeface="Book Antiqua"/>
                <a:cs typeface="Book Antiqua"/>
              </a:rPr>
              <a:t>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D7ED079-571C-4D42-829E-D2C0477B4135}"/>
              </a:ext>
            </a:extLst>
          </p:cNvPr>
          <p:cNvSpPr txBox="1"/>
          <p:nvPr/>
        </p:nvSpPr>
        <p:spPr>
          <a:xfrm>
            <a:off x="5224962" y="1311139"/>
            <a:ext cx="1288868" cy="421264"/>
          </a:xfrm>
          <a:prstGeom prst="rect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77020" tIns="38510" rIns="77020" bIns="38510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Book Antiqua"/>
                <a:cs typeface="Book Antiqua"/>
              </a:rPr>
              <a:t>Jet Mass</a:t>
            </a:r>
            <a:endParaRPr lang="en-US" sz="2400" baseline="-25000" dirty="0">
              <a:solidFill>
                <a:srgbClr val="000000"/>
              </a:solidFill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4193569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March 9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Kolja Kauder, MC &amp; Eic-Smear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034DE6A-C4E6-FC4D-8B89-FD1CC4FE203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158518" y="58782"/>
            <a:ext cx="8870612" cy="5314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5807" tIns="71865" rIns="75807" bIns="37904">
            <a:prstTxWarp prst="textNoShape">
              <a:avLst/>
            </a:prstTxWarp>
          </a:bodyPr>
          <a:lstStyle/>
          <a:p>
            <a:pPr algn="ctr">
              <a:lnSpc>
                <a:spcPct val="92000"/>
              </a:lnSpc>
              <a:tabLst>
                <a:tab pos="609741" algn="l"/>
                <a:tab pos="1219482" algn="l"/>
                <a:tab pos="1829223" algn="l"/>
                <a:tab pos="2438964" algn="l"/>
                <a:tab pos="3048705" algn="l"/>
                <a:tab pos="3658446" algn="l"/>
                <a:tab pos="4268187" algn="l"/>
                <a:tab pos="4877928" algn="l"/>
              </a:tabLst>
            </a:pPr>
            <a:r>
              <a:rPr lang="en-US" sz="3400" dirty="0">
                <a:solidFill>
                  <a:srgbClr val="000000"/>
                </a:solidFill>
                <a:latin typeface="Book Antiqua" pitchFamily="-96" charset="0"/>
              </a:rPr>
              <a:t>Some Physics Examples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306C79-3097-3A4B-9E25-B86F86CEBBBF}"/>
              </a:ext>
            </a:extLst>
          </p:cNvPr>
          <p:cNvSpPr txBox="1"/>
          <p:nvPr/>
        </p:nvSpPr>
        <p:spPr>
          <a:xfrm>
            <a:off x="5151121" y="4163930"/>
            <a:ext cx="3397148" cy="593041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Book Antiqua"/>
                <a:cs typeface="Book Antiqua"/>
              </a:rPr>
              <a:t>Jet p</a:t>
            </a:r>
            <a:r>
              <a:rPr lang="en-US" baseline="-25000" dirty="0">
                <a:solidFill>
                  <a:srgbClr val="000000"/>
                </a:solidFill>
                <a:latin typeface="Book Antiqua"/>
                <a:cs typeface="Book Antiqua"/>
              </a:rPr>
              <a:t>T</a:t>
            </a:r>
            <a:r>
              <a:rPr lang="en-US" dirty="0">
                <a:solidFill>
                  <a:srgbClr val="000000"/>
                </a:solidFill>
                <a:latin typeface="Book Antiqua"/>
                <a:cs typeface="Book Antiqua"/>
              </a:rPr>
              <a:t> Performance study for various HCAL options</a:t>
            </a:r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EA710C64-0B3B-3F49-BD3B-5707734D3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944" y="835860"/>
            <a:ext cx="4443544" cy="31826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95DD56E-DA9E-414C-A8B3-424ACCBE0747}"/>
              </a:ext>
            </a:extLst>
          </p:cNvPr>
          <p:cNvSpPr txBox="1"/>
          <p:nvPr/>
        </p:nvSpPr>
        <p:spPr>
          <a:xfrm>
            <a:off x="7430883" y="4885819"/>
            <a:ext cx="1598247" cy="364004"/>
          </a:xfrm>
          <a:prstGeom prst="rect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77020" tIns="38510" rIns="77020" bIns="38510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Book Antiqua"/>
                <a:cs typeface="Book Antiqua"/>
              </a:rPr>
              <a:t>From </a:t>
            </a: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B. Page</a:t>
            </a:r>
            <a:endParaRPr lang="en-US" sz="2000" baseline="-25000" dirty="0">
              <a:solidFill>
                <a:srgbClr val="000000"/>
              </a:solidFill>
              <a:latin typeface="Book Antiqua"/>
              <a:cs typeface="Book Antiqua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ECA88169-4E80-C345-B91C-12F513703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378" y="835860"/>
            <a:ext cx="4252757" cy="3402076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1EDCDF5-AF36-714C-824E-D419213C2DFF}"/>
              </a:ext>
            </a:extLst>
          </p:cNvPr>
          <p:cNvSpPr txBox="1"/>
          <p:nvPr/>
        </p:nvSpPr>
        <p:spPr>
          <a:xfrm>
            <a:off x="244300" y="4230038"/>
            <a:ext cx="3890820" cy="593041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Book Antiqua"/>
                <a:cs typeface="Book Antiqua"/>
              </a:rPr>
              <a:t>y, x, Q</a:t>
            </a:r>
            <a:r>
              <a:rPr lang="en-US" baseline="30000" dirty="0">
                <a:solidFill>
                  <a:srgbClr val="000000"/>
                </a:solidFill>
                <a:latin typeface="Book Antiqua"/>
                <a:cs typeface="Book Antiqua"/>
              </a:rPr>
              <a:t>2</a:t>
            </a:r>
            <a:r>
              <a:rPr lang="en-US" dirty="0">
                <a:solidFill>
                  <a:srgbClr val="000000"/>
                </a:solidFill>
                <a:latin typeface="Book Antiqua"/>
                <a:cs typeface="Book Antiqua"/>
              </a:rPr>
              <a:t> response and resulting purity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77250F-2741-3448-A031-0C2836262423}"/>
              </a:ext>
            </a:extLst>
          </p:cNvPr>
          <p:cNvSpPr txBox="1"/>
          <p:nvPr/>
        </p:nvSpPr>
        <p:spPr>
          <a:xfrm>
            <a:off x="244300" y="4900118"/>
            <a:ext cx="2292348" cy="335407"/>
          </a:xfrm>
          <a:prstGeom prst="rect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77020" tIns="38510" rIns="77020" bIns="38510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Book Antiqua"/>
                <a:cs typeface="Book Antiqua"/>
              </a:rPr>
              <a:t>eRHIC Design Study</a:t>
            </a:r>
            <a:endParaRPr lang="en-US" sz="2000" baseline="-25000" dirty="0">
              <a:solidFill>
                <a:srgbClr val="000000"/>
              </a:solidFill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022628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March 9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Kolja Kauder, MC &amp; Eic-Smear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034DE6A-C4E6-FC4D-8B89-FD1CC4FE203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158518" y="58782"/>
            <a:ext cx="8870612" cy="5314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5807" tIns="71865" rIns="75807" bIns="37904">
            <a:prstTxWarp prst="textNoShape">
              <a:avLst/>
            </a:prstTxWarp>
          </a:bodyPr>
          <a:lstStyle/>
          <a:p>
            <a:pPr algn="ctr">
              <a:lnSpc>
                <a:spcPct val="92000"/>
              </a:lnSpc>
              <a:tabLst>
                <a:tab pos="609741" algn="l"/>
                <a:tab pos="1219482" algn="l"/>
                <a:tab pos="1829223" algn="l"/>
                <a:tab pos="2438964" algn="l"/>
                <a:tab pos="3048705" algn="l"/>
                <a:tab pos="3658446" algn="l"/>
                <a:tab pos="4268187" algn="l"/>
                <a:tab pos="4877928" algn="l"/>
              </a:tabLst>
            </a:pPr>
            <a:r>
              <a:rPr lang="en-US" sz="3400" dirty="0">
                <a:solidFill>
                  <a:srgbClr val="000000"/>
                </a:solidFill>
                <a:latin typeface="Book Antiqua" pitchFamily="-96" charset="0"/>
              </a:rPr>
              <a:t>This Talk – What it is and isn’t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F5B159-0094-664E-9863-F1E71DDB24EB}"/>
              </a:ext>
            </a:extLst>
          </p:cNvPr>
          <p:cNvSpPr txBox="1"/>
          <p:nvPr/>
        </p:nvSpPr>
        <p:spPr>
          <a:xfrm>
            <a:off x="638521" y="765394"/>
            <a:ext cx="8136489" cy="2092106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000000"/>
                </a:solidFill>
                <a:latin typeface="Book Antiqua"/>
                <a:cs typeface="Book Antiqua"/>
              </a:rPr>
              <a:t>Quickstart</a:t>
            </a:r>
            <a:r>
              <a:rPr lang="en-US" sz="2600" dirty="0">
                <a:solidFill>
                  <a:srgbClr val="000000"/>
                </a:solidFill>
                <a:latin typeface="Book Antiqua"/>
                <a:cs typeface="Book Antiqua"/>
              </a:rPr>
              <a:t> guide for those comfortable with ROOT and the command line. 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  <a:latin typeface="Book Antiqua"/>
                <a:cs typeface="Book Antiqua"/>
              </a:rPr>
              <a:t>Help for those that want to run locally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000000"/>
                </a:solidFill>
                <a:latin typeface="Book Antiqua"/>
                <a:cs typeface="Book Antiqua"/>
              </a:rPr>
              <a:t>NOT</a:t>
            </a:r>
            <a:r>
              <a:rPr lang="en-US" sz="2600" dirty="0">
                <a:solidFill>
                  <a:srgbClr val="000000"/>
                </a:solidFill>
                <a:latin typeface="Book Antiqua"/>
                <a:cs typeface="Book Antiqua"/>
              </a:rPr>
              <a:t> an introduction to the Jupyter/EPIC framework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CA4031-CA6E-5E45-8673-034CF3EEC1BD}"/>
              </a:ext>
            </a:extLst>
          </p:cNvPr>
          <p:cNvSpPr/>
          <p:nvPr/>
        </p:nvSpPr>
        <p:spPr>
          <a:xfrm>
            <a:off x="56774" y="4822407"/>
            <a:ext cx="6866047" cy="8652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https://eic.gitlab.io/documents/quickstart/</a:t>
            </a:r>
            <a:br>
              <a:rPr lang="en-US" dirty="0"/>
            </a:br>
            <a:r>
              <a:rPr lang="en-US" dirty="0">
                <a:hlinkClick r:id="rId3"/>
              </a:rPr>
              <a:t>https://www.youtube.com/channel/UCXc9WfDKdlLXoZMGrotkf7w</a:t>
            </a:r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198CE9-9922-2444-B371-E81AE9E696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9892" y="2610284"/>
            <a:ext cx="4367920" cy="245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053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March 9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Kolja Kauder, MC &amp; Eic-Smear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034DE6A-C4E6-FC4D-8B89-FD1CC4FE203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158518" y="58782"/>
            <a:ext cx="8870612" cy="5314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5807" tIns="71865" rIns="75807" bIns="37904">
            <a:prstTxWarp prst="textNoShape">
              <a:avLst/>
            </a:prstTxWarp>
          </a:bodyPr>
          <a:lstStyle/>
          <a:p>
            <a:pPr algn="ctr">
              <a:lnSpc>
                <a:spcPct val="92000"/>
              </a:lnSpc>
              <a:tabLst>
                <a:tab pos="609741" algn="l"/>
                <a:tab pos="1219482" algn="l"/>
                <a:tab pos="1829223" algn="l"/>
                <a:tab pos="2438964" algn="l"/>
                <a:tab pos="3048705" algn="l"/>
                <a:tab pos="3658446" algn="l"/>
                <a:tab pos="4268187" algn="l"/>
                <a:tab pos="4877928" algn="l"/>
              </a:tabLst>
            </a:pPr>
            <a:r>
              <a:rPr lang="en-US" sz="3400" dirty="0">
                <a:solidFill>
                  <a:srgbClr val="000000"/>
                </a:solidFill>
                <a:latin typeface="Book Antiqua" pitchFamily="-96" charset="0"/>
              </a:rPr>
              <a:t>Limitations and Outlook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F319EE-8072-354A-ABF5-932A4496CE4C}"/>
              </a:ext>
            </a:extLst>
          </p:cNvPr>
          <p:cNvSpPr txBox="1"/>
          <p:nvPr/>
        </p:nvSpPr>
        <p:spPr>
          <a:xfrm>
            <a:off x="278212" y="937588"/>
            <a:ext cx="5754598" cy="1816710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Currently, no support for Pythia8, Herwig, …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No support for HepMC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Book Antiqua"/>
              <a:cs typeface="Book Antiqua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Integration with eJANA is on-going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Book Antiqua"/>
              <a:cs typeface="Book Antiqua"/>
            </a:endParaRP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BB461EBD-BCBD-D84D-9CA6-B6A82D9B0BD4}"/>
              </a:ext>
            </a:extLst>
          </p:cNvPr>
          <p:cNvSpPr/>
          <p:nvPr/>
        </p:nvSpPr>
        <p:spPr bwMode="auto">
          <a:xfrm>
            <a:off x="6411951" y="768448"/>
            <a:ext cx="2639861" cy="392276"/>
          </a:xfrm>
          <a:prstGeom prst="wedgeRoundRectCallout">
            <a:avLst>
              <a:gd name="adj1" fmla="val -71125"/>
              <a:gd name="adj2" fmla="val 31233"/>
              <a:gd name="adj3" fmla="val 16667"/>
            </a:avLst>
          </a:prstGeom>
          <a:solidFill>
            <a:srgbClr val="92D05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57200"/>
            <a:r>
              <a:rPr lang="en-US" sz="2000" dirty="0">
                <a:solidFill>
                  <a:schemeClr val="bg1"/>
                </a:solidFill>
                <a:latin typeface="Gill Sans MT" panose="020B0502020104020203" pitchFamily="34" charset="77"/>
              </a:rPr>
              <a:t>End of this week</a:t>
            </a:r>
            <a:endParaRPr lang="en-US" sz="2000" b="1" dirty="0">
              <a:solidFill>
                <a:schemeClr val="bg1"/>
              </a:solidFill>
              <a:latin typeface="Gill Sans MT" panose="020B0502020104020203" pitchFamily="34" charset="77"/>
            </a:endParaRPr>
          </a:p>
        </p:txBody>
      </p: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9AFA5D76-BFB4-844A-9F64-66A2AD87EDC7}"/>
              </a:ext>
            </a:extLst>
          </p:cNvPr>
          <p:cNvSpPr/>
          <p:nvPr/>
        </p:nvSpPr>
        <p:spPr bwMode="auto">
          <a:xfrm>
            <a:off x="5475249" y="1338957"/>
            <a:ext cx="3576563" cy="1225823"/>
          </a:xfrm>
          <a:prstGeom prst="wedgeRoundRectCallout">
            <a:avLst>
              <a:gd name="adj1" fmla="val -104867"/>
              <a:gd name="adj2" fmla="val -39601"/>
              <a:gd name="adj3" fmla="val 16667"/>
            </a:avLst>
          </a:prstGeom>
          <a:solidFill>
            <a:srgbClr val="00B0F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57200"/>
            <a:r>
              <a:rPr lang="en-US" sz="2000" dirty="0">
                <a:solidFill>
                  <a:schemeClr val="bg1"/>
                </a:solidFill>
                <a:latin typeface="Gill Sans MT" panose="020B0502020104020203" pitchFamily="34" charset="77"/>
              </a:rPr>
              <a:t>Not hard in principle. </a:t>
            </a:r>
            <a:br>
              <a:rPr lang="en-US" sz="2000" dirty="0">
                <a:solidFill>
                  <a:schemeClr val="bg1"/>
                </a:solidFill>
                <a:latin typeface="Gill Sans MT" panose="020B0502020104020203" pitchFamily="34" charset="77"/>
              </a:rPr>
            </a:br>
            <a:r>
              <a:rPr lang="en-US" sz="2000" dirty="0">
                <a:solidFill>
                  <a:schemeClr val="bg1"/>
                </a:solidFill>
                <a:latin typeface="Gill Sans MT" panose="020B0502020104020203" pitchFamily="34" charset="77"/>
              </a:rPr>
              <a:t>Can profit from eJANA.</a:t>
            </a:r>
          </a:p>
          <a:p>
            <a:pPr algn="ctr" defTabSz="457200"/>
            <a:r>
              <a:rPr lang="en-US" sz="2000" dirty="0">
                <a:solidFill>
                  <a:schemeClr val="bg1"/>
                </a:solidFill>
                <a:latin typeface="Gill Sans MT" panose="020B0502020104020203" pitchFamily="34" charset="77"/>
              </a:rPr>
              <a:t>But: HepMC2 is limited, HepMC3 not widely supported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9FCCB9-7079-EB42-B728-01F3D2E1BA89}"/>
              </a:ext>
            </a:extLst>
          </p:cNvPr>
          <p:cNvSpPr txBox="1"/>
          <p:nvPr/>
        </p:nvSpPr>
        <p:spPr>
          <a:xfrm>
            <a:off x="278212" y="2889232"/>
            <a:ext cx="5754598" cy="2389174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PID: Matrix-based functionality exists. But unclear origin of existing  parameterization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Book Antiqua"/>
              <a:cs typeface="Book Antiqua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Acceptance should reflect B-field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Book Antiqua"/>
              <a:cs typeface="Book Antiqua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No 1</a:t>
            </a: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  <a:sym typeface="Wingdings" pitchFamily="2" charset="2"/>
              </a:rPr>
              <a:t>2 processes, decay vertices, </a:t>
            </a:r>
            <a:br>
              <a:rPr lang="en-US" sz="2000" dirty="0">
                <a:solidFill>
                  <a:srgbClr val="000000"/>
                </a:solidFill>
                <a:latin typeface="Book Antiqua"/>
                <a:cs typeface="Book Antiqua"/>
                <a:sym typeface="Wingdings" pitchFamily="2" charset="2"/>
              </a:rPr>
            </a:b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  <a:sym typeface="Wingdings" pitchFamily="2" charset="2"/>
              </a:rPr>
              <a:t>helixes, material budget, …</a:t>
            </a:r>
            <a:endParaRPr lang="en-US" sz="2000" dirty="0">
              <a:solidFill>
                <a:srgbClr val="000000"/>
              </a:solidFill>
              <a:latin typeface="Book Antiqua"/>
              <a:cs typeface="Book Antiqua"/>
            </a:endParaRPr>
          </a:p>
        </p:txBody>
      </p:sp>
      <p:sp>
        <p:nvSpPr>
          <p:cNvPr id="18" name="Rounded Rectangular Callout 17">
            <a:extLst>
              <a:ext uri="{FF2B5EF4-FFF2-40B4-BE49-F238E27FC236}">
                <a16:creationId xmlns:a16="http://schemas.microsoft.com/office/drawing/2014/main" id="{BD5CFBAC-09A9-AA47-B78A-3452048739FD}"/>
              </a:ext>
            </a:extLst>
          </p:cNvPr>
          <p:cNvSpPr/>
          <p:nvPr/>
        </p:nvSpPr>
        <p:spPr bwMode="auto">
          <a:xfrm>
            <a:off x="6411951" y="2886893"/>
            <a:ext cx="2639861" cy="634012"/>
          </a:xfrm>
          <a:prstGeom prst="wedgeRoundRectCallout">
            <a:avLst>
              <a:gd name="adj1" fmla="val -80326"/>
              <a:gd name="adj2" fmla="val -8972"/>
              <a:gd name="adj3" fmla="val 16667"/>
            </a:avLst>
          </a:prstGeom>
          <a:solidFill>
            <a:srgbClr val="008B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57200"/>
            <a:r>
              <a:rPr lang="en-US" sz="2000" dirty="0">
                <a:solidFill>
                  <a:schemeClr val="bg1"/>
                </a:solidFill>
                <a:latin typeface="Gill Sans MT" panose="020B0502020104020203" pitchFamily="34" charset="77"/>
              </a:rPr>
              <a:t>dE/dx, TOF, RICH smearing coming soon</a:t>
            </a:r>
          </a:p>
        </p:txBody>
      </p:sp>
      <p:sp>
        <p:nvSpPr>
          <p:cNvPr id="19" name="Rounded Rectangular Callout 18">
            <a:extLst>
              <a:ext uri="{FF2B5EF4-FFF2-40B4-BE49-F238E27FC236}">
                <a16:creationId xmlns:a16="http://schemas.microsoft.com/office/drawing/2014/main" id="{78884F43-3F6E-8042-A384-EE1CA0A50EA9}"/>
              </a:ext>
            </a:extLst>
          </p:cNvPr>
          <p:cNvSpPr/>
          <p:nvPr/>
        </p:nvSpPr>
        <p:spPr bwMode="auto">
          <a:xfrm>
            <a:off x="6411951" y="3859544"/>
            <a:ext cx="2639861" cy="392276"/>
          </a:xfrm>
          <a:prstGeom prst="wedgeRoundRectCallout">
            <a:avLst>
              <a:gd name="adj1" fmla="val -119450"/>
              <a:gd name="adj2" fmla="val 14179"/>
              <a:gd name="adj3" fmla="val 16667"/>
            </a:avLst>
          </a:prstGeom>
          <a:solidFill>
            <a:srgbClr val="008B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57200"/>
            <a:r>
              <a:rPr lang="en-US" sz="2000" dirty="0">
                <a:solidFill>
                  <a:schemeClr val="bg1"/>
                </a:solidFill>
                <a:latin typeface="Gill Sans MT" panose="020B0502020104020203" pitchFamily="34" charset="77"/>
              </a:rPr>
              <a:t>Underway </a:t>
            </a:r>
          </a:p>
        </p:txBody>
      </p:sp>
      <p:sp>
        <p:nvSpPr>
          <p:cNvPr id="20" name="Rounded Rectangular Callout 19">
            <a:extLst>
              <a:ext uri="{FF2B5EF4-FFF2-40B4-BE49-F238E27FC236}">
                <a16:creationId xmlns:a16="http://schemas.microsoft.com/office/drawing/2014/main" id="{0382E876-7DEE-124E-9650-2860F6200526}"/>
              </a:ext>
            </a:extLst>
          </p:cNvPr>
          <p:cNvSpPr/>
          <p:nvPr/>
        </p:nvSpPr>
        <p:spPr bwMode="auto">
          <a:xfrm>
            <a:off x="5475249" y="4397858"/>
            <a:ext cx="3576563" cy="851587"/>
          </a:xfrm>
          <a:prstGeom prst="wedgeRoundRectCallout">
            <a:avLst>
              <a:gd name="adj1" fmla="val -74000"/>
              <a:gd name="adj2" fmla="val 26562"/>
              <a:gd name="adj3" fmla="val 16667"/>
            </a:avLst>
          </a:prstGeom>
          <a:solidFill>
            <a:srgbClr val="00B0F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57200"/>
            <a:r>
              <a:rPr lang="en-US" sz="2000" dirty="0">
                <a:solidFill>
                  <a:schemeClr val="bg1"/>
                </a:solidFill>
                <a:latin typeface="Gill Sans MT" panose="020B0502020104020203" pitchFamily="34" charset="77"/>
              </a:rPr>
              <a:t>Suggestions are welcome! But focus is on </a:t>
            </a:r>
            <a:r>
              <a:rPr lang="en-US" sz="2000" b="1" dirty="0">
                <a:solidFill>
                  <a:schemeClr val="bg1"/>
                </a:solidFill>
                <a:latin typeface="Gill Sans MT" panose="020B0502020104020203" pitchFamily="34" charset="77"/>
              </a:rPr>
              <a:t>light-weight parameterization</a:t>
            </a:r>
          </a:p>
        </p:txBody>
      </p:sp>
    </p:spTree>
    <p:extLst>
      <p:ext uri="{BB962C8B-B14F-4D97-AF65-F5344CB8AC3E}">
        <p14:creationId xmlns:p14="http://schemas.microsoft.com/office/powerpoint/2010/main" val="2460970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March 9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Kolja Kauder, MC &amp; Eic-Smear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034DE6A-C4E6-FC4D-8B89-FD1CC4FE203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158518" y="58782"/>
            <a:ext cx="8870612" cy="5314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5807" tIns="71865" rIns="75807" bIns="37904">
            <a:prstTxWarp prst="textNoShape">
              <a:avLst/>
            </a:prstTxWarp>
          </a:bodyPr>
          <a:lstStyle/>
          <a:p>
            <a:pPr algn="ctr">
              <a:lnSpc>
                <a:spcPct val="92000"/>
              </a:lnSpc>
              <a:tabLst>
                <a:tab pos="609741" algn="l"/>
                <a:tab pos="1219482" algn="l"/>
                <a:tab pos="1829223" algn="l"/>
                <a:tab pos="2438964" algn="l"/>
                <a:tab pos="3048705" algn="l"/>
                <a:tab pos="3658446" algn="l"/>
                <a:tab pos="4268187" algn="l"/>
                <a:tab pos="4877928" algn="l"/>
              </a:tabLst>
            </a:pPr>
            <a:r>
              <a:rPr lang="en-US" sz="3400" dirty="0">
                <a:solidFill>
                  <a:srgbClr val="000000"/>
                </a:solidFill>
                <a:latin typeface="Book Antiqua" pitchFamily="-96" charset="0"/>
              </a:rPr>
              <a:t>Resources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F319EE-8072-354A-ABF5-932A4496CE4C}"/>
              </a:ext>
            </a:extLst>
          </p:cNvPr>
          <p:cNvSpPr txBox="1"/>
          <p:nvPr/>
        </p:nvSpPr>
        <p:spPr>
          <a:xfrm>
            <a:off x="445481" y="870451"/>
            <a:ext cx="8319369" cy="4491288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 panose="02040602050305030304" pitchFamily="18" charset="0"/>
                <a:cs typeface="Book Antiqua"/>
              </a:rPr>
              <a:t>All hosted at </a:t>
            </a:r>
            <a:r>
              <a:rPr lang="en-US" sz="2000" dirty="0">
                <a:solidFill>
                  <a:srgbClr val="000000"/>
                </a:solidFill>
                <a:latin typeface="Book Antiqua" panose="02040602050305030304" pitchFamily="18" charset="0"/>
                <a:cs typeface="Book Antiqua"/>
                <a:hlinkClick r:id="rId2"/>
              </a:rPr>
              <a:t>gitlab.com/eic</a:t>
            </a:r>
            <a:endParaRPr lang="en-US" sz="2000" dirty="0">
              <a:solidFill>
                <a:srgbClr val="000000"/>
              </a:solidFill>
              <a:latin typeface="Book Antiqua" panose="02040602050305030304" pitchFamily="18" charset="0"/>
              <a:cs typeface="Book Antiqua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 panose="02040602050305030304" pitchFamily="18" charset="0"/>
                <a:cs typeface="Book Antiqua"/>
              </a:rPr>
              <a:t>Use issue tracker for bugs &amp; requests!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Book Antiqua" panose="02040602050305030304" pitchFamily="18" charset="0"/>
              <a:cs typeface="Book Antiqua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Book Antiqua" panose="02040602050305030304" pitchFamily="18" charset="0"/>
              <a:cs typeface="Book Antiqua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 panose="02040602050305030304" pitchFamily="18" charset="0"/>
                <a:cs typeface="Book Antiqua"/>
              </a:rPr>
              <a:t>Slack channel: </a:t>
            </a:r>
            <a:r>
              <a:rPr lang="en-US" sz="2000" dirty="0">
                <a:solidFill>
                  <a:srgbClr val="000000"/>
                </a:solidFill>
                <a:latin typeface="Book Antiqua" panose="02040602050305030304" pitchFamily="18" charset="0"/>
                <a:cs typeface="Book Antiqua"/>
                <a:hlinkClick r:id="rId3"/>
              </a:rPr>
              <a:t>eicug.slack.com/#software-support</a:t>
            </a:r>
            <a:endParaRPr lang="en-US" sz="2000" dirty="0">
              <a:solidFill>
                <a:srgbClr val="000000"/>
              </a:solidFill>
              <a:latin typeface="Book Antiqua" panose="02040602050305030304" pitchFamily="18" charset="0"/>
              <a:cs typeface="Book Antiqua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 panose="02040602050305030304" pitchFamily="18" charset="0"/>
                <a:cs typeface="Book Antiqua"/>
              </a:rPr>
              <a:t>Mailing list: </a:t>
            </a:r>
            <a:r>
              <a:rPr lang="en-US" sz="2000" dirty="0">
                <a:latin typeface="Book Antiqua" panose="02040602050305030304" pitchFamily="18" charset="0"/>
                <a:hlinkClick r:id="rId4"/>
              </a:rPr>
              <a:t>eic-bnl-soft-l@lists.bnl.gov</a:t>
            </a:r>
            <a:endParaRPr lang="en-US" sz="2000" dirty="0">
              <a:solidFill>
                <a:srgbClr val="000000"/>
              </a:solidFill>
              <a:latin typeface="Book Antiqua" panose="02040602050305030304" pitchFamily="18" charset="0"/>
              <a:cs typeface="Book Antiqua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 panose="02040602050305030304" pitchFamily="18" charset="0"/>
                <a:cs typeface="Book Antiqua"/>
              </a:rPr>
              <a:t>Contact: </a:t>
            </a:r>
            <a:r>
              <a:rPr lang="en-US" sz="2000" dirty="0">
                <a:solidFill>
                  <a:srgbClr val="000000"/>
                </a:solidFill>
                <a:latin typeface="Book Antiqua" panose="02040602050305030304" pitchFamily="18" charset="0"/>
                <a:cs typeface="Book Antiqua"/>
                <a:hlinkClick r:id="rId5"/>
              </a:rPr>
              <a:t>kkauder@bnl.gov</a:t>
            </a:r>
            <a:br>
              <a:rPr lang="en-US" sz="2000" dirty="0">
                <a:solidFill>
                  <a:srgbClr val="000000"/>
                </a:solidFill>
                <a:latin typeface="Book Antiqua" panose="02040602050305030304" pitchFamily="18" charset="0"/>
                <a:cs typeface="Book Antiqua"/>
              </a:rPr>
            </a:br>
            <a:endParaRPr lang="en-US" sz="2000" dirty="0">
              <a:solidFill>
                <a:srgbClr val="000000"/>
              </a:solidFill>
              <a:latin typeface="Book Antiqua" panose="02040602050305030304" pitchFamily="18" charset="0"/>
              <a:cs typeface="Book Antiqua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 panose="02040602050305030304" pitchFamily="18" charset="0"/>
                <a:cs typeface="Book Antiqua"/>
              </a:rPr>
              <a:t>Online users’ guide:</a:t>
            </a:r>
            <a:br>
              <a:rPr lang="en-US" sz="2000" dirty="0">
                <a:solidFill>
                  <a:srgbClr val="000000"/>
                </a:solidFill>
                <a:latin typeface="Book Antiqua" panose="02040602050305030304" pitchFamily="18" charset="0"/>
                <a:cs typeface="Book Antiqua"/>
              </a:rPr>
            </a:br>
            <a:r>
              <a:rPr lang="en-US" sz="2000" dirty="0">
                <a:solidFill>
                  <a:srgbClr val="000000"/>
                </a:solidFill>
                <a:latin typeface="Book Antiqua" panose="02040602050305030304" pitchFamily="18" charset="0"/>
                <a:cs typeface="Book Antiqua"/>
                <a:hlinkClick r:id="rId6"/>
              </a:rPr>
              <a:t>wiki.bnl.gov/eic/index.php/Eic-smear</a:t>
            </a:r>
            <a:r>
              <a:rPr lang="en-US" sz="2000" dirty="0">
                <a:solidFill>
                  <a:srgbClr val="000000"/>
                </a:solidFill>
                <a:latin typeface="Book Antiqua" panose="02040602050305030304" pitchFamily="18" charset="0"/>
                <a:cs typeface="Book Antiqua"/>
              </a:rPr>
              <a:t> 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 panose="02040602050305030304" pitchFamily="18" charset="0"/>
                <a:cs typeface="Book Antiqua"/>
              </a:rPr>
              <a:t>Class documentation (temporary location):</a:t>
            </a:r>
            <a:br>
              <a:rPr lang="en-US" sz="2000" dirty="0">
                <a:solidFill>
                  <a:srgbClr val="000000"/>
                </a:solidFill>
                <a:latin typeface="Book Antiqua" panose="02040602050305030304" pitchFamily="18" charset="0"/>
                <a:cs typeface="Book Antiqua"/>
              </a:rPr>
            </a:br>
            <a:r>
              <a:rPr lang="en-US" sz="2000" dirty="0">
                <a:solidFill>
                  <a:srgbClr val="000000"/>
                </a:solidFill>
                <a:latin typeface="Book Antiqua" panose="02040602050305030304" pitchFamily="18" charset="0"/>
                <a:cs typeface="Book Antiqua"/>
                <a:hlinkClick r:id="rId7"/>
              </a:rPr>
              <a:t>www4.rcf.bnl.gov/~eickolja/</a:t>
            </a:r>
            <a:endParaRPr lang="en-US" sz="2000" dirty="0">
              <a:solidFill>
                <a:srgbClr val="000000"/>
              </a:solidFill>
              <a:latin typeface="Book Antiqua" panose="02040602050305030304" pitchFamily="18" charset="0"/>
              <a:cs typeface="Book Antiqua"/>
            </a:endParaRPr>
          </a:p>
          <a:p>
            <a:pPr lvl="0">
              <a:spcAft>
                <a:spcPts val="600"/>
              </a:spcAft>
            </a:pPr>
            <a:endParaRPr lang="en-US" sz="2000" dirty="0">
              <a:solidFill>
                <a:srgbClr val="000000"/>
              </a:solidFill>
              <a:latin typeface="Book Antiqua" panose="02040602050305030304" pitchFamily="18" charset="0"/>
              <a:cs typeface="Book Antiqua"/>
            </a:endParaRP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B0F39E38-87BF-EC48-A567-9A90B7298A3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24048"/>
          <a:stretch/>
        </p:blipFill>
        <p:spPr>
          <a:xfrm>
            <a:off x="5138213" y="841189"/>
            <a:ext cx="3913599" cy="135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0781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158518" y="58782"/>
            <a:ext cx="8870612" cy="5314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5807" tIns="71865" rIns="75807" bIns="37904">
            <a:prstTxWarp prst="textNoShape">
              <a:avLst/>
            </a:prstTxWarp>
          </a:bodyPr>
          <a:lstStyle/>
          <a:p>
            <a:pPr algn="ctr">
              <a:lnSpc>
                <a:spcPct val="92000"/>
              </a:lnSpc>
              <a:tabLst>
                <a:tab pos="609741" algn="l"/>
                <a:tab pos="1219482" algn="l"/>
                <a:tab pos="1829223" algn="l"/>
                <a:tab pos="2438964" algn="l"/>
                <a:tab pos="3048705" algn="l"/>
                <a:tab pos="3658446" algn="l"/>
                <a:tab pos="4268187" algn="l"/>
                <a:tab pos="4877928" algn="l"/>
              </a:tabLst>
            </a:pPr>
            <a:r>
              <a:rPr lang="en-US" sz="3400" dirty="0">
                <a:solidFill>
                  <a:srgbClr val="000000"/>
                </a:solidFill>
                <a:latin typeface="Book Antiqua" pitchFamily="-96" charset="0"/>
              </a:rPr>
              <a:t>BACKUP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March 9</a:t>
            </a:r>
            <a:endParaRPr lang="de-DE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Kolja Kauder, MC &amp; Eic-Smear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034DE6A-C4E6-FC4D-8B89-FD1CC4FE203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731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March 9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Kolja Kauder, MC &amp; Eic-Smear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034DE6A-C4E6-FC4D-8B89-FD1CC4FE203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158518" y="58782"/>
            <a:ext cx="8870612" cy="5314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5807" tIns="71865" rIns="75807" bIns="37904">
            <a:prstTxWarp prst="textNoShape">
              <a:avLst/>
            </a:prstTxWarp>
          </a:bodyPr>
          <a:lstStyle/>
          <a:p>
            <a:pPr algn="ctr">
              <a:lnSpc>
                <a:spcPct val="92000"/>
              </a:lnSpc>
              <a:tabLst>
                <a:tab pos="609741" algn="l"/>
                <a:tab pos="1219482" algn="l"/>
                <a:tab pos="1829223" algn="l"/>
                <a:tab pos="2438964" algn="l"/>
                <a:tab pos="3048705" algn="l"/>
                <a:tab pos="3658446" algn="l"/>
                <a:tab pos="4268187" algn="l"/>
                <a:tab pos="4877928" algn="l"/>
              </a:tabLst>
            </a:pPr>
            <a:r>
              <a:rPr lang="en-US" sz="3400" dirty="0">
                <a:solidFill>
                  <a:srgbClr val="000000"/>
                </a:solidFill>
                <a:latin typeface="Book Antiqua" pitchFamily="-96" charset="0"/>
              </a:rPr>
              <a:t>Extending (e.g., to Sartre)</a:t>
            </a:r>
          </a:p>
        </p:txBody>
      </p:sp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0CF8673-CA51-2144-A4F2-4C0C76AF3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363" y="862785"/>
            <a:ext cx="6140682" cy="427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2088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March 9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Kolja Kauder, MC &amp; Eic-Smear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034DE6A-C4E6-FC4D-8B89-FD1CC4FE203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158518" y="58782"/>
            <a:ext cx="8870612" cy="5314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5807" tIns="71865" rIns="75807" bIns="37904">
            <a:prstTxWarp prst="textNoShape">
              <a:avLst/>
            </a:prstTxWarp>
          </a:bodyPr>
          <a:lstStyle/>
          <a:p>
            <a:pPr algn="ctr">
              <a:lnSpc>
                <a:spcPct val="92000"/>
              </a:lnSpc>
              <a:tabLst>
                <a:tab pos="609741" algn="l"/>
                <a:tab pos="1219482" algn="l"/>
                <a:tab pos="1829223" algn="l"/>
                <a:tab pos="2438964" algn="l"/>
                <a:tab pos="3048705" algn="l"/>
                <a:tab pos="3658446" algn="l"/>
                <a:tab pos="4268187" algn="l"/>
                <a:tab pos="4877928" algn="l"/>
              </a:tabLst>
            </a:pPr>
            <a:r>
              <a:rPr lang="en-US" sz="3400" dirty="0">
                <a:solidFill>
                  <a:srgbClr val="000000"/>
                </a:solidFill>
                <a:latin typeface="Book Antiqua" pitchFamily="-96" charset="0"/>
              </a:rPr>
              <a:t>A Brief History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F5B159-0094-664E-9863-F1E71DDB24EB}"/>
              </a:ext>
            </a:extLst>
          </p:cNvPr>
          <p:cNvSpPr txBox="1"/>
          <p:nvPr/>
        </p:nvSpPr>
        <p:spPr>
          <a:xfrm>
            <a:off x="448711" y="1025688"/>
            <a:ext cx="8136489" cy="2169050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  <a:latin typeface="Book Antiqua"/>
                <a:cs typeface="Book Antiqua"/>
              </a:rPr>
              <a:t>Originally written by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Michael Savastio</a:t>
            </a:r>
            <a:r>
              <a:rPr lang="en-US" sz="2600" dirty="0">
                <a:solidFill>
                  <a:srgbClr val="000000"/>
                </a:solidFill>
                <a:latin typeface="Book Antiqua"/>
                <a:cs typeface="Book Antiqua"/>
              </a:rPr>
              <a:t> (student)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  <a:latin typeface="Book Antiqua"/>
                <a:cs typeface="Book Antiqua"/>
              </a:rPr>
              <a:t>Long-time main developer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Thomas Burton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  <a:latin typeface="Book Antiqua"/>
                <a:cs typeface="Book Antiqua"/>
              </a:rPr>
              <a:t>Current maintainers are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Alex Kiselev</a:t>
            </a:r>
            <a:r>
              <a:rPr lang="en-US" sz="2600" dirty="0">
                <a:solidFill>
                  <a:srgbClr val="000000"/>
                </a:solidFill>
                <a:latin typeface="Book Antiqua"/>
                <a:cs typeface="Book Antiqua"/>
              </a:rPr>
              <a:t> … and as of late, me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000000"/>
              </a:solidFill>
              <a:latin typeface="Book Antiqua"/>
              <a:cs typeface="Book Antiqu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68E43B-5A11-CC4A-80EB-300D8AD2D655}"/>
              </a:ext>
            </a:extLst>
          </p:cNvPr>
          <p:cNvSpPr txBox="1"/>
          <p:nvPr/>
        </p:nvSpPr>
        <p:spPr>
          <a:xfrm>
            <a:off x="239798" y="3732080"/>
            <a:ext cx="6053689" cy="449862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2600" i="1" dirty="0">
                <a:solidFill>
                  <a:srgbClr val="000000"/>
                </a:solidFill>
                <a:latin typeface="Book Antiqua"/>
                <a:cs typeface="Book Antiqua"/>
              </a:rPr>
              <a:t>Walk with me through a full analysis</a:t>
            </a: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7956644A-33BE-F14D-A544-80E264B45239}"/>
              </a:ext>
            </a:extLst>
          </p:cNvPr>
          <p:cNvSpPr/>
          <p:nvPr/>
        </p:nvSpPr>
        <p:spPr bwMode="auto">
          <a:xfrm>
            <a:off x="5973414" y="2765199"/>
            <a:ext cx="2834557" cy="788369"/>
          </a:xfrm>
          <a:prstGeom prst="wedgeRoundRectCallout">
            <a:avLst>
              <a:gd name="adj1" fmla="val -74442"/>
              <a:gd name="adj2" fmla="val 63760"/>
              <a:gd name="adj3" fmla="val 16667"/>
            </a:avLst>
          </a:prstGeom>
          <a:solidFill>
            <a:srgbClr val="8B1A1A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83" charset="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MT" panose="020B0502020104020203" pitchFamily="34" charset="77"/>
              </a:rPr>
              <a:t>With Annotations</a:t>
            </a:r>
          </a:p>
        </p:txBody>
      </p:sp>
      <p:sp>
        <p:nvSpPr>
          <p:cNvPr id="25" name="Rounded Rectangular Callout 24">
            <a:extLst>
              <a:ext uri="{FF2B5EF4-FFF2-40B4-BE49-F238E27FC236}">
                <a16:creationId xmlns:a16="http://schemas.microsoft.com/office/drawing/2014/main" id="{2AE1EF96-D6CE-1B4D-BFE0-BA1146DBBE53}"/>
              </a:ext>
            </a:extLst>
          </p:cNvPr>
          <p:cNvSpPr/>
          <p:nvPr/>
        </p:nvSpPr>
        <p:spPr bwMode="auto">
          <a:xfrm>
            <a:off x="5973415" y="4274395"/>
            <a:ext cx="2834557" cy="788369"/>
          </a:xfrm>
          <a:prstGeom prst="wedgeRoundRectCallout">
            <a:avLst>
              <a:gd name="adj1" fmla="val -75517"/>
              <a:gd name="adj2" fmla="val -48360"/>
              <a:gd name="adj3" fmla="val 16667"/>
            </a:avLst>
          </a:prstGeom>
          <a:solidFill>
            <a:schemeClr val="accent1">
              <a:lumMod val="5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83" charset="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MT" panose="020B0502020104020203" pitchFamily="34" charset="77"/>
              </a:rPr>
              <a:t>And potential future development</a:t>
            </a:r>
          </a:p>
        </p:txBody>
      </p:sp>
    </p:spTree>
    <p:extLst>
      <p:ext uri="{BB962C8B-B14F-4D97-AF65-F5344CB8AC3E}">
        <p14:creationId xmlns:p14="http://schemas.microsoft.com/office/powerpoint/2010/main" val="14284841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158518" y="58782"/>
            <a:ext cx="8870612" cy="5314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5807" tIns="71865" rIns="75807" bIns="37904">
            <a:prstTxWarp prst="textNoShape">
              <a:avLst/>
            </a:prstTxWarp>
          </a:bodyPr>
          <a:lstStyle/>
          <a:p>
            <a:pPr algn="ctr">
              <a:lnSpc>
                <a:spcPct val="92000"/>
              </a:lnSpc>
              <a:tabLst>
                <a:tab pos="609741" algn="l"/>
                <a:tab pos="1219482" algn="l"/>
                <a:tab pos="1829223" algn="l"/>
                <a:tab pos="2438964" algn="l"/>
                <a:tab pos="3048705" algn="l"/>
                <a:tab pos="3658446" algn="l"/>
                <a:tab pos="4268187" algn="l"/>
                <a:tab pos="4877928" algn="l"/>
              </a:tabLst>
            </a:pPr>
            <a:r>
              <a:rPr lang="en-US" sz="3400" dirty="0">
                <a:solidFill>
                  <a:srgbClr val="000000"/>
                </a:solidFill>
                <a:latin typeface="Book Antiqua" pitchFamily="-96" charset="0"/>
              </a:rPr>
              <a:t>Summary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March 9</a:t>
            </a:r>
            <a:endParaRPr lang="de-DE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Kolja Kauder, MC &amp; Eic-Smear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034DE6A-C4E6-FC4D-8B89-FD1CC4FE203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A46D6F-D280-4D47-A045-9F85B5327A64}"/>
              </a:ext>
            </a:extLst>
          </p:cNvPr>
          <p:cNvSpPr txBox="1"/>
          <p:nvPr/>
        </p:nvSpPr>
        <p:spPr>
          <a:xfrm>
            <a:off x="448711" y="1025688"/>
            <a:ext cx="8319369" cy="3974352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  <a:latin typeface="Book Antiqua"/>
                <a:cs typeface="Book Antiqua"/>
              </a:rPr>
              <a:t>eic-smear is fast, light-weight, extensible, well-written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Book Antiqua"/>
                <a:cs typeface="Book Antiqua"/>
              </a:rPr>
              <a:t>No dependencies beyond ROOT</a:t>
            </a:r>
          </a:p>
          <a:p>
            <a:pPr lvl="0">
              <a:spcAft>
                <a:spcPts val="600"/>
              </a:spcAft>
            </a:pPr>
            <a:endParaRPr lang="en-US" sz="2400" dirty="0">
              <a:solidFill>
                <a:srgbClr val="000000"/>
              </a:solidFill>
              <a:latin typeface="Book Antiqua"/>
              <a:cs typeface="Book Antiqua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Book Antiqua"/>
                <a:cs typeface="Book Antiqua"/>
              </a:rPr>
              <a:t>First stage unifies a host of EIC-relevant MC output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Book Antiqua"/>
              <a:cs typeface="Book Antiqua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Book Antiqua"/>
                <a:cs typeface="Book Antiqua"/>
              </a:rPr>
              <a:t>Cannot replace a full simulation </a:t>
            </a:r>
            <a:br>
              <a:rPr lang="en-US" sz="2400" dirty="0">
                <a:solidFill>
                  <a:srgbClr val="000000"/>
                </a:solidFill>
                <a:latin typeface="Book Antiqua"/>
                <a:cs typeface="Book Antiqua"/>
              </a:rPr>
            </a:br>
            <a:r>
              <a:rPr lang="en-US" sz="2400" dirty="0">
                <a:solidFill>
                  <a:srgbClr val="000000"/>
                </a:solidFill>
                <a:latin typeface="Book Antiqua"/>
                <a:cs typeface="Book Antiqua"/>
              </a:rPr>
              <a:t>– but gives a good estimate of detector effects on observables in &lt;10% of the time it takes to generate PYTHIA6.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972667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March 9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Kolja Kauder, MC &amp; Eic-Smear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034DE6A-C4E6-FC4D-8B89-FD1CC4FE203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158518" y="58782"/>
            <a:ext cx="8870612" cy="5314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5807" tIns="71865" rIns="75807" bIns="37904">
            <a:prstTxWarp prst="textNoShape">
              <a:avLst/>
            </a:prstTxWarp>
          </a:bodyPr>
          <a:lstStyle/>
          <a:p>
            <a:pPr algn="ctr">
              <a:lnSpc>
                <a:spcPct val="92000"/>
              </a:lnSpc>
              <a:tabLst>
                <a:tab pos="609741" algn="l"/>
                <a:tab pos="1219482" algn="l"/>
                <a:tab pos="1829223" algn="l"/>
                <a:tab pos="2438964" algn="l"/>
                <a:tab pos="3048705" algn="l"/>
                <a:tab pos="3658446" algn="l"/>
                <a:tab pos="4268187" algn="l"/>
                <a:tab pos="4877928" algn="l"/>
              </a:tabLst>
            </a:pPr>
            <a:r>
              <a:rPr lang="en-US" sz="3400" dirty="0">
                <a:solidFill>
                  <a:srgbClr val="000000"/>
                </a:solidFill>
                <a:latin typeface="Book Antiqua" pitchFamily="-96" charset="0"/>
              </a:rPr>
              <a:t>Eic-smear – What it is and isn’t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F5B159-0094-664E-9863-F1E71DDB24EB}"/>
              </a:ext>
            </a:extLst>
          </p:cNvPr>
          <p:cNvSpPr txBox="1"/>
          <p:nvPr/>
        </p:nvSpPr>
        <p:spPr>
          <a:xfrm>
            <a:off x="638521" y="928578"/>
            <a:ext cx="8136489" cy="2245994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  <a:latin typeface="Book Antiqua"/>
                <a:cs typeface="Book Antiqua"/>
              </a:rPr>
              <a:t>Utility for unifying EIC MC output in ROOT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  <a:latin typeface="Book Antiqua"/>
                <a:cs typeface="Book Antiqua"/>
              </a:rPr>
              <a:t>And for smearing said output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000000"/>
                </a:solidFill>
                <a:latin typeface="Book Antiqua"/>
                <a:cs typeface="Book Antiqua"/>
              </a:rPr>
              <a:t>NOT</a:t>
            </a:r>
            <a:r>
              <a:rPr lang="en-US" sz="2600" dirty="0">
                <a:solidFill>
                  <a:srgbClr val="000000"/>
                </a:solidFill>
                <a:latin typeface="Book Antiqua"/>
                <a:cs typeface="Book Antiqua"/>
              </a:rPr>
              <a:t> a replacement for Geant! 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  <a:latin typeface="Book Antiqua"/>
                <a:cs typeface="Book Antiqua"/>
              </a:rPr>
              <a:t>But if you are asking... 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000000"/>
              </a:solidFill>
              <a:latin typeface="Book Antiqua"/>
              <a:cs typeface="Book Antiqua"/>
            </a:endParaRP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BE677AAB-7B0F-E04C-B4B2-5649A0076C34}"/>
              </a:ext>
            </a:extLst>
          </p:cNvPr>
          <p:cNvSpPr/>
          <p:nvPr/>
        </p:nvSpPr>
        <p:spPr bwMode="auto">
          <a:xfrm>
            <a:off x="822295" y="2763784"/>
            <a:ext cx="3302666" cy="2019409"/>
          </a:xfrm>
          <a:prstGeom prst="wedgeRoundRectCallout">
            <a:avLst>
              <a:gd name="adj1" fmla="val -63983"/>
              <a:gd name="adj2" fmla="val 52691"/>
              <a:gd name="adj3" fmla="val 16667"/>
            </a:avLst>
          </a:prstGeom>
          <a:solidFill>
            <a:srgbClr val="00B0F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57200"/>
            <a:r>
              <a:rPr lang="en-US" sz="2400" dirty="0">
                <a:solidFill>
                  <a:schemeClr val="bg1"/>
                </a:solidFill>
                <a:latin typeface="Gill Sans MT" panose="020B0502020104020203" pitchFamily="34" charset="77"/>
              </a:rPr>
              <a:t>“Given a </a:t>
            </a:r>
            <a:r>
              <a:rPr lang="en-US" sz="2400" b="1" dirty="0">
                <a:solidFill>
                  <a:schemeClr val="bg1"/>
                </a:solidFill>
                <a:latin typeface="Gill Sans MT" panose="020B0502020104020203" pitchFamily="34" charset="77"/>
              </a:rPr>
              <a:t>known </a:t>
            </a:r>
            <a:r>
              <a:rPr lang="en-US" sz="2400" dirty="0">
                <a:solidFill>
                  <a:schemeClr val="bg1"/>
                </a:solidFill>
                <a:latin typeface="Gill Sans MT" panose="020B0502020104020203" pitchFamily="34" charset="77"/>
              </a:rPr>
              <a:t>detector performance, how well can I measure some physics observable(s)?” 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F8A05383-A286-1E44-AB8B-EB6A30904A06}"/>
              </a:ext>
            </a:extLst>
          </p:cNvPr>
          <p:cNvSpPr/>
          <p:nvPr/>
        </p:nvSpPr>
        <p:spPr bwMode="auto">
          <a:xfrm>
            <a:off x="5112925" y="2763783"/>
            <a:ext cx="3392554" cy="2019409"/>
          </a:xfrm>
          <a:prstGeom prst="wedgeRoundRectCallout">
            <a:avLst>
              <a:gd name="adj1" fmla="val 61838"/>
              <a:gd name="adj2" fmla="val 45647"/>
              <a:gd name="adj3" fmla="val 16667"/>
            </a:avLst>
          </a:prstGeom>
          <a:solidFill>
            <a:srgbClr val="7030A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57200"/>
            <a:r>
              <a:rPr lang="en-US" sz="2400" dirty="0">
                <a:solidFill>
                  <a:schemeClr val="bg1"/>
                </a:solidFill>
                <a:latin typeface="Gill Sans MT" panose="020B0502020104020203" pitchFamily="34" charset="77"/>
              </a:rPr>
              <a:t>“If I need to measure X with to some precision, what detector performance do I need?”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20E992-C5AB-D44A-8F62-00DDA65922E0}"/>
              </a:ext>
            </a:extLst>
          </p:cNvPr>
          <p:cNvSpPr/>
          <p:nvPr/>
        </p:nvSpPr>
        <p:spPr>
          <a:xfrm>
            <a:off x="4321276" y="3512936"/>
            <a:ext cx="498855" cy="464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solidFill>
                  <a:srgbClr val="000000"/>
                </a:solidFill>
                <a:latin typeface="Book Antiqua"/>
                <a:cs typeface="Book Antiqua"/>
              </a:rPr>
              <a:t>or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39F280-4CD4-884C-9A02-CD44887226F7}"/>
              </a:ext>
            </a:extLst>
          </p:cNvPr>
          <p:cNvSpPr/>
          <p:nvPr/>
        </p:nvSpPr>
        <p:spPr>
          <a:xfrm>
            <a:off x="2530528" y="4889344"/>
            <a:ext cx="4352474" cy="464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solidFill>
                  <a:srgbClr val="000000"/>
                </a:solidFill>
                <a:latin typeface="Book Antiqua"/>
                <a:cs typeface="Book Antiqua"/>
              </a:rPr>
              <a:t>… then it is an excellent tool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974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March 9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Kolja Kauder, MC &amp; Eic-Smear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034DE6A-C4E6-FC4D-8B89-FD1CC4FE203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158518" y="58782"/>
            <a:ext cx="8870612" cy="5314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5807" tIns="71865" rIns="75807" bIns="37904">
            <a:prstTxWarp prst="textNoShape">
              <a:avLst/>
            </a:prstTxWarp>
          </a:bodyPr>
          <a:lstStyle/>
          <a:p>
            <a:pPr algn="ctr">
              <a:lnSpc>
                <a:spcPct val="92000"/>
              </a:lnSpc>
              <a:tabLst>
                <a:tab pos="609741" algn="l"/>
                <a:tab pos="1219482" algn="l"/>
                <a:tab pos="1829223" algn="l"/>
                <a:tab pos="2438964" algn="l"/>
                <a:tab pos="3048705" algn="l"/>
                <a:tab pos="3658446" algn="l"/>
                <a:tab pos="4268187" algn="l"/>
                <a:tab pos="4877928" algn="l"/>
              </a:tabLst>
            </a:pPr>
            <a:r>
              <a:rPr lang="en-US" sz="3400" dirty="0">
                <a:solidFill>
                  <a:srgbClr val="000000"/>
                </a:solidFill>
                <a:latin typeface="Book Antiqua" pitchFamily="-96" charset="0"/>
              </a:rPr>
              <a:t>Work Flow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F5B159-0094-664E-9863-F1E71DDB24EB}"/>
              </a:ext>
            </a:extLst>
          </p:cNvPr>
          <p:cNvSpPr txBox="1"/>
          <p:nvPr/>
        </p:nvSpPr>
        <p:spPr>
          <a:xfrm>
            <a:off x="528457" y="4040121"/>
            <a:ext cx="5791063" cy="1185191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Book Antiqua"/>
                <a:cs typeface="Book Antiqua"/>
              </a:rPr>
              <a:t>Standard Format: analyze different generators without change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Book Antiqua"/>
                <a:cs typeface="Book Antiqua"/>
              </a:rPr>
              <a:t>Truth ⬌ Smeared: Friend Trees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6915F68-C01C-DB4F-917B-4373D7F4F21F}"/>
              </a:ext>
            </a:extLst>
          </p:cNvPr>
          <p:cNvSpPr/>
          <p:nvPr/>
        </p:nvSpPr>
        <p:spPr bwMode="auto">
          <a:xfrm>
            <a:off x="435274" y="1232037"/>
            <a:ext cx="2052320" cy="904240"/>
          </a:xfrm>
          <a:prstGeom prst="roundRect">
            <a:avLst/>
          </a:prstGeom>
          <a:solidFill>
            <a:srgbClr val="A4D3E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83" charset="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effectLst/>
                <a:latin typeface="Arial" pitchFamily="-83" charset="0"/>
              </a:rPr>
              <a:t>Install packages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3B5AE61F-D61C-AD48-B60D-81C57FECF813}"/>
              </a:ext>
            </a:extLst>
          </p:cNvPr>
          <p:cNvSpPr/>
          <p:nvPr/>
        </p:nvSpPr>
        <p:spPr bwMode="auto">
          <a:xfrm>
            <a:off x="2808275" y="1232037"/>
            <a:ext cx="2052320" cy="904240"/>
          </a:xfrm>
          <a:prstGeom prst="roundRect">
            <a:avLst/>
          </a:prstGeom>
          <a:solidFill>
            <a:srgbClr val="A4D3E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83" charset="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effectLst/>
                <a:latin typeface="Arial" pitchFamily="-83" charset="0"/>
              </a:rPr>
              <a:t>Run MC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CC192FD-FCF6-AA4D-BE95-35883CB968F2}"/>
              </a:ext>
            </a:extLst>
          </p:cNvPr>
          <p:cNvSpPr/>
          <p:nvPr/>
        </p:nvSpPr>
        <p:spPr bwMode="auto">
          <a:xfrm>
            <a:off x="454515" y="2864080"/>
            <a:ext cx="2052320" cy="904240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83" charset="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effectLst/>
                <a:latin typeface="Arial" pitchFamily="-83" charset="0"/>
              </a:rPr>
              <a:t>Build ROOT tree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46C5AA7-0AF5-EC49-AEFD-D90F2D51243F}"/>
              </a:ext>
            </a:extLst>
          </p:cNvPr>
          <p:cNvSpPr/>
          <p:nvPr/>
        </p:nvSpPr>
        <p:spPr bwMode="auto">
          <a:xfrm>
            <a:off x="3292661" y="2858824"/>
            <a:ext cx="2052320" cy="904240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83" charset="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effectLst/>
                <a:latin typeface="Arial" pitchFamily="-83" charset="0"/>
              </a:rPr>
              <a:t>Build “Detector”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0DF4CD1-B545-FB4A-BAD9-7FF8108CB102}"/>
              </a:ext>
            </a:extLst>
          </p:cNvPr>
          <p:cNvSpPr/>
          <p:nvPr/>
        </p:nvSpPr>
        <p:spPr bwMode="auto">
          <a:xfrm>
            <a:off x="6130807" y="2864080"/>
            <a:ext cx="2052320" cy="904240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83" charset="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effectLst/>
                <a:latin typeface="Arial" pitchFamily="-83" charset="0"/>
              </a:rPr>
              <a:t>Perform Smearing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F89E6F9-9F7B-3C45-8B70-8ECDA3F07FE8}"/>
              </a:ext>
            </a:extLst>
          </p:cNvPr>
          <p:cNvSpPr/>
          <p:nvPr/>
        </p:nvSpPr>
        <p:spPr bwMode="auto">
          <a:xfrm>
            <a:off x="6643645" y="4286928"/>
            <a:ext cx="2052320" cy="904240"/>
          </a:xfrm>
          <a:prstGeom prst="roundRect">
            <a:avLst/>
          </a:prstGeom>
          <a:solidFill>
            <a:srgbClr val="A4D3E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83" charset="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effectLst/>
                <a:latin typeface="Arial" pitchFamily="-83" charset="0"/>
              </a:rPr>
              <a:t>Analyze Output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DD03581-27F4-2D4C-9328-F8846EDC4018}"/>
              </a:ext>
            </a:extLst>
          </p:cNvPr>
          <p:cNvGrpSpPr/>
          <p:nvPr/>
        </p:nvGrpSpPr>
        <p:grpSpPr>
          <a:xfrm>
            <a:off x="5476164" y="758587"/>
            <a:ext cx="2969983" cy="1825885"/>
            <a:chOff x="5340897" y="775075"/>
            <a:chExt cx="2969983" cy="1825885"/>
          </a:xfrm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FFDEB58B-75E4-9E40-9C12-A123A0497451}"/>
                </a:ext>
              </a:extLst>
            </p:cNvPr>
            <p:cNvSpPr/>
            <p:nvPr/>
          </p:nvSpPr>
          <p:spPr bwMode="auto">
            <a:xfrm>
              <a:off x="5340897" y="775075"/>
              <a:ext cx="2969983" cy="1825885"/>
            </a:xfrm>
            <a:prstGeom prst="roundRect">
              <a:avLst/>
            </a:prstGeom>
            <a:solidFill>
              <a:srgbClr val="A4D3EE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-83" charset="0"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-83" charset="0"/>
              </a:endParaRPr>
            </a:p>
          </p:txBody>
        </p:sp>
        <p:grpSp>
          <p:nvGrpSpPr>
            <p:cNvPr id="19" name="Group 19">
              <a:extLst>
                <a:ext uri="{FF2B5EF4-FFF2-40B4-BE49-F238E27FC236}">
                  <a16:creationId xmlns:a16="http://schemas.microsoft.com/office/drawing/2014/main" id="{F48CD39E-6384-164A-BE97-B9762B913D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96337" y="903616"/>
              <a:ext cx="2680022" cy="1579438"/>
              <a:chOff x="124" y="61"/>
              <a:chExt cx="2401" cy="1415"/>
            </a:xfrm>
          </p:grpSpPr>
          <p:sp>
            <p:nvSpPr>
              <p:cNvPr id="21" name="AutoShape 11">
                <a:extLst>
                  <a:ext uri="{FF2B5EF4-FFF2-40B4-BE49-F238E27FC236}">
                    <a16:creationId xmlns:a16="http://schemas.microsoft.com/office/drawing/2014/main" id="{FD7FA52B-5484-D84E-9525-CDA027C25E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" y="806"/>
                <a:ext cx="1150" cy="309"/>
              </a:xfrm>
              <a:prstGeom prst="roundRect">
                <a:avLst>
                  <a:gd name="adj" fmla="val 25000"/>
                </a:avLst>
              </a:prstGeom>
              <a:solidFill>
                <a:srgbClr val="FF80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FFFFFF"/>
                    </a:solidFill>
                    <a:latin typeface="Gill Sans" pitchFamily="-65" charset="0"/>
                    <a:ea typeface="Gill Sans" pitchFamily="-65" charset="0"/>
                    <a:cs typeface="Gill Sans" pitchFamily="-65" charset="0"/>
                    <a:sym typeface="Gill Sans" pitchFamily="-65" charset="0"/>
                  </a:rPr>
                  <a:t>Djangoh</a:t>
                </a:r>
              </a:p>
            </p:txBody>
          </p:sp>
          <p:sp>
            <p:nvSpPr>
              <p:cNvPr id="22" name="AutoShape 12">
                <a:extLst>
                  <a:ext uri="{FF2B5EF4-FFF2-40B4-BE49-F238E27FC236}">
                    <a16:creationId xmlns:a16="http://schemas.microsoft.com/office/drawing/2014/main" id="{9BA5E0EF-4E61-5F47-A2F1-F8D02FD256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" y="434"/>
                <a:ext cx="1150" cy="309"/>
              </a:xfrm>
              <a:prstGeom prst="roundRect">
                <a:avLst>
                  <a:gd name="adj" fmla="val 25000"/>
                </a:avLst>
              </a:prstGeom>
              <a:solidFill>
                <a:srgbClr val="00FF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Gill Sans" pitchFamily="-65" charset="0"/>
                    <a:ea typeface="Gill Sans" pitchFamily="-65" charset="0"/>
                    <a:cs typeface="Gill Sans" pitchFamily="-65" charset="0"/>
                    <a:sym typeface="Gill Sans" pitchFamily="-65" charset="0"/>
                  </a:rPr>
                  <a:t>PEPSI</a:t>
                </a:r>
              </a:p>
            </p:txBody>
          </p:sp>
          <p:sp>
            <p:nvSpPr>
              <p:cNvPr id="23" name="AutoShape 13">
                <a:extLst>
                  <a:ext uri="{FF2B5EF4-FFF2-40B4-BE49-F238E27FC236}">
                    <a16:creationId xmlns:a16="http://schemas.microsoft.com/office/drawing/2014/main" id="{5137D5A1-259F-9E41-A2FB-A1164624A4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" y="1165"/>
                <a:ext cx="1150" cy="309"/>
              </a:xfrm>
              <a:prstGeom prst="roundRect">
                <a:avLst>
                  <a:gd name="adj" fmla="val 25000"/>
                </a:avLst>
              </a:prstGeom>
              <a:solidFill>
                <a:srgbClr val="0000FF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FFFFFF"/>
                    </a:solidFill>
                    <a:latin typeface="Gill Sans" pitchFamily="-65" charset="0"/>
                    <a:ea typeface="Gill Sans" pitchFamily="-65" charset="0"/>
                    <a:cs typeface="Gill Sans" pitchFamily="-65" charset="0"/>
                    <a:sym typeface="Gill Sans" pitchFamily="-65" charset="0"/>
                  </a:rPr>
                  <a:t>Rapgap</a:t>
                </a:r>
              </a:p>
            </p:txBody>
          </p:sp>
          <p:sp>
            <p:nvSpPr>
              <p:cNvPr id="24" name="AutoShape 14">
                <a:extLst>
                  <a:ext uri="{FF2B5EF4-FFF2-40B4-BE49-F238E27FC236}">
                    <a16:creationId xmlns:a16="http://schemas.microsoft.com/office/drawing/2014/main" id="{C5C08C9B-872A-844D-A3C0-867303D6D8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" y="61"/>
                <a:ext cx="1150" cy="309"/>
              </a:xfrm>
              <a:prstGeom prst="roundRect">
                <a:avLst>
                  <a:gd name="adj" fmla="val 25000"/>
                </a:avLst>
              </a:prstGeom>
              <a:solidFill>
                <a:srgbClr val="FF00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FFFFFF"/>
                    </a:solidFill>
                    <a:latin typeface="Gill Sans" pitchFamily="-65" charset="0"/>
                    <a:ea typeface="Gill Sans" pitchFamily="-65" charset="0"/>
                    <a:cs typeface="Gill Sans" pitchFamily="-65" charset="0"/>
                    <a:sym typeface="Gill Sans" pitchFamily="-65" charset="0"/>
                  </a:rPr>
                  <a:t>PYTHIA</a:t>
                </a:r>
              </a:p>
            </p:txBody>
          </p:sp>
          <p:sp>
            <p:nvSpPr>
              <p:cNvPr id="25" name="AutoShape 15">
                <a:extLst>
                  <a:ext uri="{FF2B5EF4-FFF2-40B4-BE49-F238E27FC236}">
                    <a16:creationId xmlns:a16="http://schemas.microsoft.com/office/drawing/2014/main" id="{66C0544D-4DA6-CB4C-A24B-CF6F8F1750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5" y="808"/>
                <a:ext cx="1150" cy="309"/>
              </a:xfrm>
              <a:prstGeom prst="roundRect">
                <a:avLst>
                  <a:gd name="adj" fmla="val 25000"/>
                </a:avLst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FFFFFF"/>
                    </a:solidFill>
                    <a:latin typeface="Gill Sans" pitchFamily="-65" charset="0"/>
                    <a:ea typeface="Gill Sans" pitchFamily="-65" charset="0"/>
                    <a:cs typeface="Gill Sans" pitchFamily="-65" charset="0"/>
                    <a:sym typeface="Gill Sans" pitchFamily="-65" charset="0"/>
                  </a:rPr>
                  <a:t>Milou</a:t>
                </a:r>
              </a:p>
            </p:txBody>
          </p:sp>
          <p:sp>
            <p:nvSpPr>
              <p:cNvPr id="26" name="AutoShape 16">
                <a:extLst>
                  <a:ext uri="{FF2B5EF4-FFF2-40B4-BE49-F238E27FC236}">
                    <a16:creationId xmlns:a16="http://schemas.microsoft.com/office/drawing/2014/main" id="{AA678781-C0EA-1841-9697-31AD4F65C3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5" y="1167"/>
                <a:ext cx="1150" cy="309"/>
              </a:xfrm>
              <a:prstGeom prst="roundRect">
                <a:avLst>
                  <a:gd name="adj" fmla="val 25000"/>
                </a:avLst>
              </a:prstGeom>
              <a:solidFill>
                <a:srgbClr val="80008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000" dirty="0">
                    <a:solidFill>
                      <a:srgbClr val="FFFFFF"/>
                    </a:solidFill>
                    <a:latin typeface="Gill Sans" pitchFamily="-65" charset="0"/>
                    <a:ea typeface="Gill Sans" pitchFamily="-65" charset="0"/>
                    <a:cs typeface="Gill Sans" pitchFamily="-65" charset="0"/>
                    <a:sym typeface="Gill Sans" pitchFamily="-65" charset="0"/>
                  </a:rPr>
                  <a:t>BeAGLE</a:t>
                </a:r>
              </a:p>
            </p:txBody>
          </p:sp>
          <p:sp>
            <p:nvSpPr>
              <p:cNvPr id="27" name="AutoShape 17">
                <a:extLst>
                  <a:ext uri="{FF2B5EF4-FFF2-40B4-BE49-F238E27FC236}">
                    <a16:creationId xmlns:a16="http://schemas.microsoft.com/office/drawing/2014/main" id="{CB996CE5-3AF3-684A-8480-E016D3C42C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5" y="62"/>
                <a:ext cx="1150" cy="309"/>
              </a:xfrm>
              <a:prstGeom prst="roundRect">
                <a:avLst>
                  <a:gd name="adj" fmla="val 25000"/>
                </a:avLst>
              </a:prstGeom>
              <a:solidFill>
                <a:srgbClr val="FFFF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Gill Sans" pitchFamily="-65" charset="0"/>
                    <a:ea typeface="Gill Sans" pitchFamily="-65" charset="0"/>
                    <a:cs typeface="Gill Sans" pitchFamily="-65" charset="0"/>
                    <a:sym typeface="Gill Sans" pitchFamily="-65" charset="0"/>
                  </a:rPr>
                  <a:t>DPMJet</a:t>
                </a:r>
              </a:p>
            </p:txBody>
          </p:sp>
          <p:sp>
            <p:nvSpPr>
              <p:cNvPr id="28" name="AutoShape 18">
                <a:extLst>
                  <a:ext uri="{FF2B5EF4-FFF2-40B4-BE49-F238E27FC236}">
                    <a16:creationId xmlns:a16="http://schemas.microsoft.com/office/drawing/2014/main" id="{817FBD68-2C7B-9A4A-8803-CEC380B2BB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5" y="434"/>
                <a:ext cx="1150" cy="309"/>
              </a:xfrm>
              <a:prstGeom prst="roundRect">
                <a:avLst>
                  <a:gd name="adj" fmla="val 25000"/>
                </a:avLst>
              </a:prstGeom>
              <a:solidFill>
                <a:srgbClr val="CC66FF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FFFFFF"/>
                    </a:solidFill>
                    <a:latin typeface="Gill Sans" pitchFamily="-65" charset="0"/>
                    <a:ea typeface="Gill Sans" pitchFamily="-65" charset="0"/>
                    <a:cs typeface="Gill Sans" pitchFamily="-65" charset="0"/>
                    <a:sym typeface="Gill Sans" pitchFamily="-65" charset="0"/>
                  </a:rPr>
                  <a:t>gmc_trans</a:t>
                </a:r>
              </a:p>
            </p:txBody>
          </p:sp>
        </p:grp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5B26BE1-E1CB-514F-8DB4-FC76610EB465}"/>
              </a:ext>
            </a:extLst>
          </p:cNvPr>
          <p:cNvCxnSpPr>
            <a:stCxn id="5" idx="3"/>
            <a:endCxn id="12" idx="1"/>
          </p:cNvCxnSpPr>
          <p:nvPr/>
        </p:nvCxnSpPr>
        <p:spPr bwMode="auto">
          <a:xfrm>
            <a:off x="2487594" y="1684157"/>
            <a:ext cx="320681" cy="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1C19E25-862F-3A46-9FE4-15E75FC6D249}"/>
              </a:ext>
            </a:extLst>
          </p:cNvPr>
          <p:cNvCxnSpPr>
            <a:cxnSpLocks/>
            <a:stCxn id="14" idx="3"/>
            <a:endCxn id="15" idx="1"/>
          </p:cNvCxnSpPr>
          <p:nvPr/>
        </p:nvCxnSpPr>
        <p:spPr bwMode="auto">
          <a:xfrm flipV="1">
            <a:off x="2506835" y="3310944"/>
            <a:ext cx="785826" cy="5256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BB7F37F-26D8-7540-8D65-6E30174F323E}"/>
              </a:ext>
            </a:extLst>
          </p:cNvPr>
          <p:cNvCxnSpPr>
            <a:cxnSpLocks/>
            <a:stCxn id="15" idx="3"/>
            <a:endCxn id="17" idx="1"/>
          </p:cNvCxnSpPr>
          <p:nvPr/>
        </p:nvCxnSpPr>
        <p:spPr bwMode="auto">
          <a:xfrm>
            <a:off x="5344981" y="3310944"/>
            <a:ext cx="785826" cy="5256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48" name="Curved Connector 47">
            <a:extLst>
              <a:ext uri="{FF2B5EF4-FFF2-40B4-BE49-F238E27FC236}">
                <a16:creationId xmlns:a16="http://schemas.microsoft.com/office/drawing/2014/main" id="{B6ABAA3F-8926-0D4A-9BCF-DC86C49B0C48}"/>
              </a:ext>
            </a:extLst>
          </p:cNvPr>
          <p:cNvCxnSpPr>
            <a:stCxn id="12" idx="2"/>
            <a:endCxn id="14" idx="0"/>
          </p:cNvCxnSpPr>
          <p:nvPr/>
        </p:nvCxnSpPr>
        <p:spPr bwMode="auto">
          <a:xfrm rot="5400000">
            <a:off x="2293654" y="1323298"/>
            <a:ext cx="727803" cy="2353760"/>
          </a:xfrm>
          <a:prstGeom prst="curvedConnector3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51" name="AutoShape 20">
            <a:extLst>
              <a:ext uri="{FF2B5EF4-FFF2-40B4-BE49-F238E27FC236}">
                <a16:creationId xmlns:a16="http://schemas.microsoft.com/office/drawing/2014/main" id="{BFABE73C-134A-B249-95D7-39934AE83D35}"/>
              </a:ext>
            </a:extLst>
          </p:cNvPr>
          <p:cNvSpPr>
            <a:spLocks/>
          </p:cNvSpPr>
          <p:nvPr/>
        </p:nvSpPr>
        <p:spPr bwMode="auto">
          <a:xfrm rot="10800000">
            <a:off x="4991778" y="1108454"/>
            <a:ext cx="353203" cy="1206672"/>
          </a:xfrm>
          <a:prstGeom prst="rightArrow">
            <a:avLst>
              <a:gd name="adj1" fmla="val 50975"/>
              <a:gd name="adj2" fmla="val 58164"/>
            </a:avLst>
          </a:prstGeom>
          <a:solidFill>
            <a:srgbClr val="000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000" dirty="0">
              <a:solidFill>
                <a:srgbClr val="000000"/>
              </a:solidFill>
              <a:sym typeface="Helvetica" pitchFamily="-65" charset="0"/>
            </a:endParaRPr>
          </a:p>
        </p:txBody>
      </p:sp>
      <p:cxnSp>
        <p:nvCxnSpPr>
          <p:cNvPr id="58" name="Curved Connector 57">
            <a:extLst>
              <a:ext uri="{FF2B5EF4-FFF2-40B4-BE49-F238E27FC236}">
                <a16:creationId xmlns:a16="http://schemas.microsoft.com/office/drawing/2014/main" id="{CAAC2F1E-2C85-D54F-9CC7-633F17DAB025}"/>
              </a:ext>
            </a:extLst>
          </p:cNvPr>
          <p:cNvCxnSpPr>
            <a:cxnSpLocks/>
            <a:stCxn id="17" idx="2"/>
            <a:endCxn id="18" idx="0"/>
          </p:cNvCxnSpPr>
          <p:nvPr/>
        </p:nvCxnSpPr>
        <p:spPr bwMode="auto">
          <a:xfrm rot="16200000" flipH="1">
            <a:off x="7154082" y="3771205"/>
            <a:ext cx="518608" cy="512838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92634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March 9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Kolja Kauder, MC &amp; Eic-Smear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034DE6A-C4E6-FC4D-8B89-FD1CC4FE203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158518" y="58782"/>
            <a:ext cx="8870612" cy="5314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5807" tIns="71865" rIns="75807" bIns="37904">
            <a:prstTxWarp prst="textNoShape">
              <a:avLst/>
            </a:prstTxWarp>
          </a:bodyPr>
          <a:lstStyle/>
          <a:p>
            <a:pPr algn="ctr">
              <a:lnSpc>
                <a:spcPct val="92000"/>
              </a:lnSpc>
              <a:tabLst>
                <a:tab pos="609741" algn="l"/>
                <a:tab pos="1219482" algn="l"/>
                <a:tab pos="1829223" algn="l"/>
                <a:tab pos="2438964" algn="l"/>
                <a:tab pos="3048705" algn="l"/>
                <a:tab pos="3658446" algn="l"/>
                <a:tab pos="4268187" algn="l"/>
                <a:tab pos="4877928" algn="l"/>
              </a:tabLst>
            </a:pPr>
            <a:r>
              <a:rPr lang="en-US" sz="3400" dirty="0">
                <a:solidFill>
                  <a:srgbClr val="000000"/>
                </a:solidFill>
                <a:latin typeface="Book Antiqua" pitchFamily="-96" charset="0"/>
              </a:rPr>
              <a:t>Shortcut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F5B159-0094-664E-9863-F1E71DDB24EB}"/>
              </a:ext>
            </a:extLst>
          </p:cNvPr>
          <p:cNvSpPr txBox="1"/>
          <p:nvPr/>
        </p:nvSpPr>
        <p:spPr>
          <a:xfrm>
            <a:off x="588494" y="917743"/>
            <a:ext cx="7670992" cy="1185191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latin typeface="Book Antiqua"/>
                <a:cs typeface="Book Antiqua"/>
              </a:rPr>
              <a:t>If you have an EIC RCF account at BNL, all packages are installed and available under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$EICDIRECTORY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Book Antiqua"/>
                <a:cs typeface="Book Antiqua"/>
              </a:rPr>
              <a:t>Make sure to include the following in your .cshrc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9A0D446-6227-3F4D-A3D7-0828CA9EED41}"/>
              </a:ext>
            </a:extLst>
          </p:cNvPr>
          <p:cNvSpPr/>
          <p:nvPr/>
        </p:nvSpPr>
        <p:spPr>
          <a:xfrm>
            <a:off x="381352" y="2153645"/>
            <a:ext cx="8424943" cy="2153410"/>
          </a:xfrm>
          <a:prstGeom prst="rect">
            <a:avLst/>
          </a:prstGeom>
          <a:solidFill>
            <a:srgbClr val="DEDAC5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$ cat ~/.cshrc</a:t>
            </a:r>
          </a:p>
          <a:p>
            <a:r>
              <a:rPr lang="en-US" dirty="0">
                <a:solidFill>
                  <a:srgbClr val="0070C0"/>
                </a:solidFill>
                <a:latin typeface="Consolas" charset="0"/>
                <a:ea typeface="Consolas" charset="0"/>
                <a:cs typeface="Consolas" charset="0"/>
              </a:rPr>
              <a:t>setenv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EIC_LEVEL pro </a:t>
            </a:r>
            <a:br>
              <a:rPr lang="en-US" dirty="0">
                <a:latin typeface="Consolas" charset="0"/>
                <a:ea typeface="Consolas" charset="0"/>
                <a:cs typeface="Consolas" charset="0"/>
              </a:rPr>
            </a:br>
            <a:r>
              <a:rPr lang="en-US" dirty="0">
                <a:solidFill>
                  <a:srgbClr val="0070C0"/>
                </a:solidFill>
                <a:latin typeface="Consolas" charset="0"/>
                <a:ea typeface="Consolas" charset="0"/>
                <a:cs typeface="Consolas" charset="0"/>
              </a:rPr>
              <a:t>source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/afs/rhic.bnl.gov/eic/restructured/etc/eic_cshrc.csh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$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$ # this should work now 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$ </a:t>
            </a:r>
            <a:r>
              <a:rPr lang="en-US" dirty="0">
                <a:solidFill>
                  <a:srgbClr val="0070C0"/>
                </a:solidFill>
                <a:latin typeface="Consolas" charset="0"/>
                <a:ea typeface="Consolas" charset="0"/>
                <a:cs typeface="Consolas" charset="0"/>
              </a:rPr>
              <a:t>cp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$EICDIRECTORY/PACKAGES/PYTHIA-RAD-CORR/STEER-FILES-Other/ep_noradcor.20x250.quicktest .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$ $EICDIRECTORY/bin/pythiaeRHIC &lt; ep_noradcor.20x250.quicktest</a:t>
            </a: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DD349DEE-38DD-1747-A7BC-36109AF04B92}"/>
              </a:ext>
            </a:extLst>
          </p:cNvPr>
          <p:cNvSpPr/>
          <p:nvPr/>
        </p:nvSpPr>
        <p:spPr bwMode="auto">
          <a:xfrm>
            <a:off x="1625184" y="4635728"/>
            <a:ext cx="7295792" cy="501805"/>
          </a:xfrm>
          <a:prstGeom prst="wedgeRoundRectCallout">
            <a:avLst>
              <a:gd name="adj1" fmla="val -38322"/>
              <a:gd name="adj2" fmla="val 10171"/>
              <a:gd name="adj3" fmla="val 16667"/>
            </a:avLst>
          </a:prstGeom>
          <a:solidFill>
            <a:srgbClr val="00B0F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57200"/>
            <a:r>
              <a:rPr lang="en-US" sz="2400" dirty="0">
                <a:solidFill>
                  <a:schemeClr val="bg1"/>
                </a:solidFill>
                <a:latin typeface="Gill Sans MT" panose="020B0502020104020203" pitchFamily="34" charset="77"/>
              </a:rPr>
              <a:t>If you don’t, read on. Everything runs on my MacBook</a:t>
            </a:r>
          </a:p>
        </p:txBody>
      </p:sp>
    </p:spTree>
    <p:extLst>
      <p:ext uri="{BB962C8B-B14F-4D97-AF65-F5344CB8AC3E}">
        <p14:creationId xmlns:p14="http://schemas.microsoft.com/office/powerpoint/2010/main" val="38193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March 9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Kolja Kauder, MC &amp; Eic-Smear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034DE6A-C4E6-FC4D-8B89-FD1CC4FE203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158518" y="58782"/>
            <a:ext cx="8870612" cy="5314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5807" tIns="71865" rIns="75807" bIns="37904">
            <a:prstTxWarp prst="textNoShape">
              <a:avLst/>
            </a:prstTxWarp>
          </a:bodyPr>
          <a:lstStyle/>
          <a:p>
            <a:pPr algn="ctr">
              <a:lnSpc>
                <a:spcPct val="92000"/>
              </a:lnSpc>
              <a:tabLst>
                <a:tab pos="609741" algn="l"/>
                <a:tab pos="1219482" algn="l"/>
                <a:tab pos="1829223" algn="l"/>
                <a:tab pos="2438964" algn="l"/>
                <a:tab pos="3048705" algn="l"/>
                <a:tab pos="3658446" algn="l"/>
                <a:tab pos="4268187" algn="l"/>
                <a:tab pos="4877928" algn="l"/>
              </a:tabLst>
            </a:pPr>
            <a:r>
              <a:rPr lang="en-US" sz="3400" dirty="0">
                <a:solidFill>
                  <a:srgbClr val="000000"/>
                </a:solidFill>
                <a:latin typeface="Book Antiqua" pitchFamily="-96" charset="0"/>
              </a:rPr>
              <a:t>Prerequisites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F5B159-0094-664E-9863-F1E71DDB24EB}"/>
              </a:ext>
            </a:extLst>
          </p:cNvPr>
          <p:cNvSpPr txBox="1"/>
          <p:nvPr/>
        </p:nvSpPr>
        <p:spPr>
          <a:xfrm>
            <a:off x="350662" y="857318"/>
            <a:ext cx="8536860" cy="3364313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latin typeface="Book Antiqua"/>
                <a:cs typeface="Book Antiqua"/>
              </a:rPr>
              <a:t>Necessary: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Book Antiqua"/>
                <a:cs typeface="Book Antiqua"/>
              </a:rPr>
              <a:t>c++ and fortran compilers 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Book Antiqua"/>
                <a:cs typeface="Book Antiqua"/>
              </a:rPr>
              <a:t>cmake 3.1+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Book Antiqua"/>
                <a:cs typeface="Book Antiqua"/>
              </a:rPr>
              <a:t>ROOT (6 is preferred)</a:t>
            </a:r>
          </a:p>
          <a:p>
            <a:pPr lvl="0"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latin typeface="Book Antiqua"/>
                <a:cs typeface="Book Antiqua"/>
              </a:rPr>
              <a:t>Good to have: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Book Antiqua"/>
                <a:cs typeface="Book Antiqua"/>
              </a:rPr>
              <a:t>LHAPDF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Book Antiqua"/>
                <a:cs typeface="Book Antiqua"/>
              </a:rPr>
              <a:t>CERNLIB</a:t>
            </a:r>
          </a:p>
          <a:p>
            <a:pPr lvl="0"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latin typeface="Book Antiqua"/>
                <a:cs typeface="Book Antiqua"/>
              </a:rPr>
              <a:t>Potentially FLUKA</a:t>
            </a:r>
          </a:p>
        </p:txBody>
      </p:sp>
      <p:sp>
        <p:nvSpPr>
          <p:cNvPr id="38" name="Rounded Rectangular Callout 37">
            <a:extLst>
              <a:ext uri="{FF2B5EF4-FFF2-40B4-BE49-F238E27FC236}">
                <a16:creationId xmlns:a16="http://schemas.microsoft.com/office/drawing/2014/main" id="{E23C5721-94BF-2840-826F-4903FA56E3E7}"/>
              </a:ext>
            </a:extLst>
          </p:cNvPr>
          <p:cNvSpPr/>
          <p:nvPr/>
        </p:nvSpPr>
        <p:spPr bwMode="auto">
          <a:xfrm>
            <a:off x="5478025" y="794692"/>
            <a:ext cx="3509276" cy="531432"/>
          </a:xfrm>
          <a:prstGeom prst="wedgeRoundRectCallout">
            <a:avLst>
              <a:gd name="adj1" fmla="val -78977"/>
              <a:gd name="adj2" fmla="val 67906"/>
              <a:gd name="adj3" fmla="val 16667"/>
            </a:avLst>
          </a:prstGeom>
          <a:solidFill>
            <a:schemeClr val="accent1">
              <a:lumMod val="5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57200"/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gcc 4.8.5 is </a:t>
            </a:r>
            <a:r>
              <a:rPr lang="en-US" i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just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enough for most things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MT" panose="020B0502020104020203" pitchFamily="34" charset="77"/>
            </a:endParaRP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F2FB47F0-C90B-454C-A141-7D7C2C36E91F}"/>
              </a:ext>
            </a:extLst>
          </p:cNvPr>
          <p:cNvSpPr/>
          <p:nvPr/>
        </p:nvSpPr>
        <p:spPr bwMode="auto">
          <a:xfrm>
            <a:off x="2793764" y="2677146"/>
            <a:ext cx="2413856" cy="958151"/>
          </a:xfrm>
          <a:prstGeom prst="wedgeRoundRectCallout">
            <a:avLst>
              <a:gd name="adj1" fmla="val -77518"/>
              <a:gd name="adj2" fmla="val -3615"/>
              <a:gd name="adj3" fmla="val 16667"/>
            </a:avLst>
          </a:prstGeom>
          <a:solidFill>
            <a:schemeClr val="accent1">
              <a:lumMod val="5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57200"/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 is recommended, some PDFs are missing in 6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MT" panose="020B0502020104020203" pitchFamily="34" charset="77"/>
            </a:endParaRP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EFA10E64-234D-FB42-9FB9-422BFA8217EA}"/>
              </a:ext>
            </a:extLst>
          </p:cNvPr>
          <p:cNvSpPr/>
          <p:nvPr/>
        </p:nvSpPr>
        <p:spPr bwMode="auto">
          <a:xfrm>
            <a:off x="5488905" y="1428363"/>
            <a:ext cx="3398617" cy="3123658"/>
          </a:xfrm>
          <a:prstGeom prst="wedgeRoundRectCallout">
            <a:avLst>
              <a:gd name="adj1" fmla="val -42128"/>
              <a:gd name="adj2" fmla="val 9553"/>
              <a:gd name="adj3" fmla="val 16667"/>
            </a:avLst>
          </a:prstGeom>
          <a:solidFill>
            <a:srgbClr val="00B0F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457200"/>
            <a:r>
              <a:rPr lang="en-US" sz="2400" dirty="0">
                <a:solidFill>
                  <a:schemeClr val="bg1"/>
                </a:solidFill>
                <a:latin typeface="Gill Sans MT" panose="020B0502020104020203" pitchFamily="34" charset="77"/>
              </a:rPr>
              <a:t>    Resources:</a:t>
            </a:r>
          </a:p>
          <a:p>
            <a:pPr marL="342900" indent="-342900" defTabSz="457200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Gill Sans MT" panose="020B0502020104020203" pitchFamily="34" charset="77"/>
              </a:rPr>
              <a:t>Your admin</a:t>
            </a:r>
          </a:p>
          <a:p>
            <a:pPr marL="342900" indent="-342900" defTabSz="457200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Gill Sans MT" panose="020B0502020104020203" pitchFamily="34" charset="77"/>
              </a:rPr>
              <a:t>Your favorite package manager (e.g. homebrew)</a:t>
            </a:r>
          </a:p>
          <a:p>
            <a:pPr marL="342900" indent="-342900" defTabSz="457200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Gill Sans MT" panose="020B0502020104020203" pitchFamily="34" charset="77"/>
              </a:rPr>
              <a:t>Google</a:t>
            </a:r>
          </a:p>
          <a:p>
            <a:pPr marL="342900" indent="-342900" defTabSz="457200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Gill Sans MT" panose="020B0502020104020203" pitchFamily="34" charset="77"/>
              </a:rPr>
              <a:t>My READMEs</a:t>
            </a:r>
          </a:p>
          <a:p>
            <a:pPr marL="342900" indent="-342900" defTabSz="457200"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Gill Sans MT" panose="020B0502020104020203" pitchFamily="34" charset="77"/>
              </a:rPr>
              <a:t>EIC software support</a:t>
            </a:r>
          </a:p>
        </p:txBody>
      </p: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70CD78F7-2158-AD4E-A666-75B2779FF965}"/>
              </a:ext>
            </a:extLst>
          </p:cNvPr>
          <p:cNvSpPr/>
          <p:nvPr/>
        </p:nvSpPr>
        <p:spPr bwMode="auto">
          <a:xfrm>
            <a:off x="1144802" y="4626565"/>
            <a:ext cx="6842514" cy="735835"/>
          </a:xfrm>
          <a:prstGeom prst="wedgeRoundRectCallout">
            <a:avLst>
              <a:gd name="adj1" fmla="val 18670"/>
              <a:gd name="adj2" fmla="val -22611"/>
              <a:gd name="adj3" fmla="val 16667"/>
            </a:avLst>
          </a:prstGeom>
          <a:solidFill>
            <a:srgbClr val="00B0F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chemeClr val="bg1"/>
                </a:solidFill>
                <a:latin typeface="Gill Sans MT" panose="020B0502020104020203" pitchFamily="34" charset="77"/>
              </a:rPr>
              <a:t>My installation notes on SL6 are world-visible on afs: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/afs/rhic/eic/restructured/env/pro/PACKAGES/READMES/</a:t>
            </a:r>
          </a:p>
        </p:txBody>
      </p:sp>
    </p:spTree>
    <p:extLst>
      <p:ext uri="{BB962C8B-B14F-4D97-AF65-F5344CB8AC3E}">
        <p14:creationId xmlns:p14="http://schemas.microsoft.com/office/powerpoint/2010/main" val="658360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March 9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Kolja Kauder, MC &amp; Eic-Smear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034DE6A-C4E6-FC4D-8B89-FD1CC4FE203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158518" y="58782"/>
            <a:ext cx="8870612" cy="5314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5807" tIns="71865" rIns="75807" bIns="37904">
            <a:prstTxWarp prst="textNoShape">
              <a:avLst/>
            </a:prstTxWarp>
          </a:bodyPr>
          <a:lstStyle/>
          <a:p>
            <a:pPr algn="ctr">
              <a:lnSpc>
                <a:spcPct val="92000"/>
              </a:lnSpc>
              <a:tabLst>
                <a:tab pos="609741" algn="l"/>
                <a:tab pos="1219482" algn="l"/>
                <a:tab pos="1829223" algn="l"/>
                <a:tab pos="2438964" algn="l"/>
                <a:tab pos="3048705" algn="l"/>
                <a:tab pos="3658446" algn="l"/>
                <a:tab pos="4268187" algn="l"/>
                <a:tab pos="4877928" algn="l"/>
              </a:tabLst>
            </a:pPr>
            <a:r>
              <a:rPr lang="en-US" sz="3400" dirty="0">
                <a:solidFill>
                  <a:srgbClr val="000000"/>
                </a:solidFill>
                <a:latin typeface="Book Antiqua" pitchFamily="-96" charset="0"/>
              </a:rPr>
              <a:t>Pythia (et al) Installation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9A0D446-6227-3F4D-A3D7-0828CA9EED41}"/>
              </a:ext>
            </a:extLst>
          </p:cNvPr>
          <p:cNvSpPr/>
          <p:nvPr/>
        </p:nvSpPr>
        <p:spPr>
          <a:xfrm>
            <a:off x="158518" y="856808"/>
            <a:ext cx="8632913" cy="1895775"/>
          </a:xfrm>
          <a:prstGeom prst="rect">
            <a:avLst/>
          </a:prstGeom>
          <a:solidFill>
            <a:srgbClr val="DEDAC5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$ </a:t>
            </a:r>
            <a:r>
              <a:rPr lang="en-US" dirty="0">
                <a:solidFill>
                  <a:srgbClr val="0070C0"/>
                </a:solidFill>
                <a:latin typeface="Consolas" charset="0"/>
                <a:ea typeface="Consolas" charset="0"/>
                <a:cs typeface="Consolas" charset="0"/>
              </a:rPr>
              <a:t>git clone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https://gitlab.com/eic/mceg/PYTHIA-RAD-CORR 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$ 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$ </a:t>
            </a:r>
            <a:r>
              <a:rPr lang="en-US" dirty="0">
                <a:solidFill>
                  <a:srgbClr val="0070C0"/>
                </a:solidFill>
                <a:latin typeface="Consolas" charset="0"/>
                <a:ea typeface="Consolas" charset="0"/>
                <a:cs typeface="Consolas" charset="0"/>
              </a:rPr>
              <a:t>cd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PYTHIA-RAD-CORR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$ </a:t>
            </a:r>
            <a:r>
              <a:rPr lang="en-US" dirty="0">
                <a:solidFill>
                  <a:srgbClr val="0070C0"/>
                </a:solidFill>
                <a:latin typeface="Consolas" charset="0"/>
                <a:ea typeface="Consolas" charset="0"/>
                <a:cs typeface="Consolas" charset="0"/>
              </a:rPr>
              <a:t>mkdir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build ; </a:t>
            </a:r>
            <a:r>
              <a:rPr lang="en-US" dirty="0">
                <a:solidFill>
                  <a:srgbClr val="0070C0"/>
                </a:solidFill>
                <a:latin typeface="Consolas" charset="0"/>
                <a:ea typeface="Consolas" charset="0"/>
                <a:cs typeface="Consolas" charset="0"/>
              </a:rPr>
              <a:t>cd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build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$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$ </a:t>
            </a:r>
            <a:r>
              <a:rPr lang="en-US" dirty="0">
                <a:solidFill>
                  <a:srgbClr val="0070C0"/>
                </a:solidFill>
                <a:latin typeface="Consolas" charset="0"/>
                <a:ea typeface="Consolas" charset="0"/>
                <a:cs typeface="Consolas" charset="0"/>
              </a:rPr>
              <a:t>cmake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../ -DCMAKE_INSTALL_PREFIX=&lt;path&gt;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$ </a:t>
            </a:r>
            <a:r>
              <a:rPr lang="en-US" dirty="0">
                <a:solidFill>
                  <a:srgbClr val="0070C0"/>
                </a:solidFill>
                <a:latin typeface="Consolas" charset="0"/>
                <a:ea typeface="Consolas" charset="0"/>
                <a:cs typeface="Consolas" charset="0"/>
              </a:rPr>
              <a:t>make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-j 2 install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9C2ECC-7CE2-9C4C-ADCA-20199E8D9201}"/>
              </a:ext>
            </a:extLst>
          </p:cNvPr>
          <p:cNvSpPr txBox="1"/>
          <p:nvPr/>
        </p:nvSpPr>
        <p:spPr>
          <a:xfrm>
            <a:off x="158518" y="2972188"/>
            <a:ext cx="4904136" cy="2026062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Book Antiqua"/>
                <a:cs typeface="Book Antiqua"/>
              </a:rPr>
              <a:t>More generators are available at</a:t>
            </a:r>
            <a:br>
              <a:rPr lang="en-US" sz="2400" dirty="0">
                <a:solidFill>
                  <a:srgbClr val="000000"/>
                </a:solidFill>
                <a:latin typeface="Book Antiqua"/>
                <a:cs typeface="Book Antiqua"/>
              </a:rPr>
            </a:br>
            <a:r>
              <a:rPr lang="en-US" sz="2400" dirty="0">
                <a:solidFill>
                  <a:srgbClr val="000000"/>
                </a:solidFill>
                <a:latin typeface="Book Antiqua"/>
                <a:cs typeface="Book Antiqua"/>
                <a:hlinkClick r:id="rId2"/>
              </a:rPr>
              <a:t>https://gitlab.com/eic/mceg</a:t>
            </a:r>
            <a:endParaRPr lang="en-US" sz="2400" dirty="0">
              <a:solidFill>
                <a:srgbClr val="000000"/>
              </a:solidFill>
              <a:latin typeface="Book Antiqua"/>
              <a:cs typeface="Book Antiqua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Book Antiqua"/>
                <a:cs typeface="Book Antiqua"/>
              </a:rPr>
              <a:t>All with README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Book Antiqua"/>
                <a:cs typeface="Book Antiqua"/>
              </a:rPr>
              <a:t>Please report issues!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Book Antiqua"/>
                <a:cs typeface="Book Antiqua"/>
              </a:rPr>
              <a:t>BeAGLE is hosted separately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48BAE65-0ED7-1F49-AA06-44CC8BB451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19" t="54392" r="36390"/>
          <a:stretch/>
        </p:blipFill>
        <p:spPr>
          <a:xfrm>
            <a:off x="4962294" y="2781846"/>
            <a:ext cx="4023188" cy="257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719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March 9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Kolja Kauder, MC &amp; Eic-Smear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034DE6A-C4E6-FC4D-8B89-FD1CC4FE203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158518" y="58782"/>
            <a:ext cx="8870612" cy="5314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5807" tIns="71865" rIns="75807" bIns="37904">
            <a:prstTxWarp prst="textNoShape">
              <a:avLst/>
            </a:prstTxWarp>
          </a:bodyPr>
          <a:lstStyle/>
          <a:p>
            <a:pPr algn="ctr">
              <a:lnSpc>
                <a:spcPct val="92000"/>
              </a:lnSpc>
              <a:tabLst>
                <a:tab pos="609741" algn="l"/>
                <a:tab pos="1219482" algn="l"/>
                <a:tab pos="1829223" algn="l"/>
                <a:tab pos="2438964" algn="l"/>
                <a:tab pos="3048705" algn="l"/>
                <a:tab pos="3658446" algn="l"/>
                <a:tab pos="4268187" algn="l"/>
                <a:tab pos="4877928" algn="l"/>
              </a:tabLst>
            </a:pPr>
            <a:r>
              <a:rPr lang="en-US" sz="3400" dirty="0">
                <a:solidFill>
                  <a:srgbClr val="000000"/>
                </a:solidFill>
                <a:latin typeface="Book Antiqua" pitchFamily="-96" charset="0"/>
              </a:rPr>
              <a:t>Eic-smear Installation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9A0D446-6227-3F4D-A3D7-0828CA9EED41}"/>
              </a:ext>
            </a:extLst>
          </p:cNvPr>
          <p:cNvSpPr/>
          <p:nvPr/>
        </p:nvSpPr>
        <p:spPr>
          <a:xfrm>
            <a:off x="187702" y="864238"/>
            <a:ext cx="5791063" cy="1895775"/>
          </a:xfrm>
          <a:prstGeom prst="rect">
            <a:avLst/>
          </a:prstGeom>
          <a:solidFill>
            <a:srgbClr val="DEDAC5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$ </a:t>
            </a:r>
            <a:r>
              <a:rPr lang="en-US" dirty="0">
                <a:solidFill>
                  <a:srgbClr val="0070C0"/>
                </a:solidFill>
                <a:latin typeface="Consolas" charset="0"/>
                <a:ea typeface="Consolas" charset="0"/>
                <a:cs typeface="Consolas" charset="0"/>
              </a:rPr>
              <a:t>git clone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https://gitlab.com/eic/eic-smear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$ 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$ </a:t>
            </a:r>
            <a:r>
              <a:rPr lang="en-US" dirty="0">
                <a:solidFill>
                  <a:srgbClr val="0070C0"/>
                </a:solidFill>
                <a:latin typeface="Consolas" charset="0"/>
                <a:ea typeface="Consolas" charset="0"/>
                <a:cs typeface="Consolas" charset="0"/>
              </a:rPr>
              <a:t>cd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eic-smear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$ </a:t>
            </a:r>
            <a:r>
              <a:rPr lang="en-US" dirty="0">
                <a:solidFill>
                  <a:srgbClr val="0070C0"/>
                </a:solidFill>
                <a:latin typeface="Consolas" charset="0"/>
                <a:ea typeface="Consolas" charset="0"/>
                <a:cs typeface="Consolas" charset="0"/>
              </a:rPr>
              <a:t>mkdir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build ; </a:t>
            </a:r>
            <a:r>
              <a:rPr lang="en-US" dirty="0">
                <a:solidFill>
                  <a:srgbClr val="0070C0"/>
                </a:solidFill>
                <a:latin typeface="Consolas" charset="0"/>
                <a:ea typeface="Consolas" charset="0"/>
                <a:cs typeface="Consolas" charset="0"/>
              </a:rPr>
              <a:t>cd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build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$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$ </a:t>
            </a:r>
            <a:r>
              <a:rPr lang="en-US" dirty="0">
                <a:solidFill>
                  <a:srgbClr val="0070C0"/>
                </a:solidFill>
                <a:latin typeface="Consolas" charset="0"/>
                <a:ea typeface="Consolas" charset="0"/>
                <a:cs typeface="Consolas" charset="0"/>
              </a:rPr>
              <a:t>cmake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../ -DCMAKE_INSTALL_PREFIX=&lt;path&gt;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$ </a:t>
            </a:r>
            <a:r>
              <a:rPr lang="en-US" dirty="0">
                <a:solidFill>
                  <a:srgbClr val="0070C0"/>
                </a:solidFill>
                <a:latin typeface="Consolas" charset="0"/>
                <a:ea typeface="Consolas" charset="0"/>
                <a:cs typeface="Consolas" charset="0"/>
              </a:rPr>
              <a:t>make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-j 2 install</a:t>
            </a:r>
          </a:p>
        </p:txBody>
      </p:sp>
      <p:sp>
        <p:nvSpPr>
          <p:cNvPr id="38" name="Rounded Rectangular Callout 37">
            <a:extLst>
              <a:ext uri="{FF2B5EF4-FFF2-40B4-BE49-F238E27FC236}">
                <a16:creationId xmlns:a16="http://schemas.microsoft.com/office/drawing/2014/main" id="{E23C5721-94BF-2840-826F-4903FA56E3E7}"/>
              </a:ext>
            </a:extLst>
          </p:cNvPr>
          <p:cNvSpPr/>
          <p:nvPr/>
        </p:nvSpPr>
        <p:spPr bwMode="auto">
          <a:xfrm>
            <a:off x="6558539" y="1570840"/>
            <a:ext cx="2397759" cy="788369"/>
          </a:xfrm>
          <a:prstGeom prst="wedgeRoundRectCallout">
            <a:avLst>
              <a:gd name="adj1" fmla="val -98242"/>
              <a:gd name="adj2" fmla="val 76868"/>
              <a:gd name="adj3" fmla="val 16667"/>
            </a:avLst>
          </a:prstGeom>
          <a:solidFill>
            <a:schemeClr val="accent1">
              <a:lumMod val="5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83" charset="0"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auto_ptr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MT" panose="020B0502020104020203" pitchFamily="34" charset="77"/>
              </a:rPr>
              <a:t> warnings are being fixed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60452A-254C-6A4F-946C-8F4FE706E341}"/>
              </a:ext>
            </a:extLst>
          </p:cNvPr>
          <p:cNvSpPr txBox="1"/>
          <p:nvPr/>
        </p:nvSpPr>
        <p:spPr>
          <a:xfrm>
            <a:off x="287701" y="2913960"/>
            <a:ext cx="8566005" cy="2369553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Book Antiqua"/>
                <a:cs typeface="Book Antiqua"/>
              </a:rPr>
              <a:t>Development is on-going – check back often for new features and additional options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Book Antiqua"/>
                <a:cs typeface="Book Antiqua"/>
              </a:rPr>
              <a:t>Please report issues!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Book Antiqua"/>
                <a:cs typeface="Book Antiqua"/>
              </a:rPr>
              <a:t>Example detectors are in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/scripts</a:t>
            </a:r>
            <a:r>
              <a:rPr lang="en-US" sz="2400" dirty="0">
                <a:solidFill>
                  <a:srgbClr val="000000"/>
                </a:solidFill>
                <a:latin typeface="Book Antiqua"/>
                <a:cs typeface="Book Antiqua"/>
              </a:rPr>
              <a:t> directory 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Book Antiqua"/>
                <a:cs typeface="Book Antiqua"/>
              </a:rPr>
              <a:t>“True” reference detectors are coming </a:t>
            </a:r>
            <a:r>
              <a:rPr lang="en-US" sz="2400" dirty="0">
                <a:solidFill>
                  <a:srgbClr val="000000"/>
                </a:solidFill>
                <a:latin typeface="Book Antiqua"/>
                <a:cs typeface="Book Antiqua"/>
              </a:rPr>
              <a:t>– needs time and collaboration with Detector groups</a:t>
            </a:r>
            <a:endParaRPr lang="en-US" sz="2400" b="1" dirty="0">
              <a:solidFill>
                <a:srgbClr val="000000"/>
              </a:solidFill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129201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March 9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Kolja Kauder, MC &amp; Eic-Smear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034DE6A-C4E6-FC4D-8B89-FD1CC4FE203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158518" y="58782"/>
            <a:ext cx="8870612" cy="5314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5807" tIns="71865" rIns="75807" bIns="37904">
            <a:prstTxWarp prst="textNoShape">
              <a:avLst/>
            </a:prstTxWarp>
          </a:bodyPr>
          <a:lstStyle/>
          <a:p>
            <a:pPr algn="ctr">
              <a:lnSpc>
                <a:spcPct val="92000"/>
              </a:lnSpc>
              <a:tabLst>
                <a:tab pos="609741" algn="l"/>
                <a:tab pos="1219482" algn="l"/>
                <a:tab pos="1829223" algn="l"/>
                <a:tab pos="2438964" algn="l"/>
                <a:tab pos="3048705" algn="l"/>
                <a:tab pos="3658446" algn="l"/>
                <a:tab pos="4268187" algn="l"/>
                <a:tab pos="4877928" algn="l"/>
              </a:tabLst>
            </a:pPr>
            <a:r>
              <a:rPr lang="en-US" sz="3400" dirty="0">
                <a:solidFill>
                  <a:srgbClr val="000000"/>
                </a:solidFill>
                <a:latin typeface="Book Antiqua" pitchFamily="-96" charset="0"/>
              </a:rPr>
              <a:t>Generation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F5B159-0094-664E-9863-F1E71DDB24EB}"/>
              </a:ext>
            </a:extLst>
          </p:cNvPr>
          <p:cNvSpPr txBox="1"/>
          <p:nvPr/>
        </p:nvSpPr>
        <p:spPr>
          <a:xfrm>
            <a:off x="158518" y="941320"/>
            <a:ext cx="8584038" cy="1358123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Generate 1M PYTHIA6  events, MinBias, Q</a:t>
            </a:r>
            <a:r>
              <a:rPr lang="en-US" sz="2000" baseline="30000" dirty="0">
                <a:solidFill>
                  <a:srgbClr val="000000"/>
                </a:solidFill>
                <a:latin typeface="Book Antiqua"/>
                <a:cs typeface="Book Antiqua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 = 10 – 100 GeV</a:t>
            </a:r>
            <a:r>
              <a:rPr lang="en-US" sz="2000" baseline="30000" dirty="0">
                <a:solidFill>
                  <a:srgbClr val="000000"/>
                </a:solidFill>
                <a:latin typeface="Book Antiqua"/>
                <a:cs typeface="Book Antiqua"/>
              </a:rPr>
              <a:t>2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aseline="30000" dirty="0">
              <a:solidFill>
                <a:srgbClr val="000000"/>
              </a:solidFill>
              <a:latin typeface="Book Antiqua"/>
              <a:cs typeface="Book Antiqua"/>
            </a:endParaRPr>
          </a:p>
          <a:p>
            <a:pPr marL="968687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Book Antiqua"/>
              <a:cs typeface="Book Antiqua"/>
            </a:endParaRPr>
          </a:p>
          <a:p>
            <a:pPr marL="968687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~ 1 hour to generate</a:t>
            </a:r>
          </a:p>
        </p:txBody>
      </p:sp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F9810A59-45E9-C546-8B70-5F47FB68B008}"/>
              </a:ext>
            </a:extLst>
          </p:cNvPr>
          <p:cNvSpPr/>
          <p:nvPr/>
        </p:nvSpPr>
        <p:spPr bwMode="auto">
          <a:xfrm>
            <a:off x="4088245" y="1915016"/>
            <a:ext cx="4572000" cy="596375"/>
          </a:xfrm>
          <a:prstGeom prst="wedgeRoundRectCallout">
            <a:avLst>
              <a:gd name="adj1" fmla="val -61618"/>
              <a:gd name="adj2" fmla="val -16899"/>
              <a:gd name="adj3" fmla="val 16667"/>
            </a:avLst>
          </a:prstGeom>
          <a:solidFill>
            <a:schemeClr val="accent1">
              <a:lumMod val="5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83" charset="0"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MT" panose="020B0502020104020203" pitchFamily="34" charset="77"/>
              </a:rPr>
              <a:t>Large files (9 GB). Future: </a:t>
            </a:r>
            <a:b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MT" panose="020B0502020104020203" pitchFamily="34" charset="77"/>
              </a:rPr>
            </a:b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MT" panose="020B0502020104020203" pitchFamily="34" charset="77"/>
              </a:rPr>
              <a:t>Automatically use gz</a:t>
            </a:r>
            <a:r>
              <a:rPr lang="en-US" sz="2000" dirty="0">
                <a:solidFill>
                  <a:schemeClr val="bg1"/>
                </a:solidFill>
                <a:latin typeface="Gill Sans MT" panose="020B0502020104020203" pitchFamily="34" charset="77"/>
              </a:rPr>
              <a:t> or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MT" panose="020B0502020104020203" pitchFamily="34" charset="77"/>
              </a:rPr>
              <a:t>bz2 streams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7CD458-9DFA-E140-91C9-B54BBF463418}"/>
              </a:ext>
            </a:extLst>
          </p:cNvPr>
          <p:cNvSpPr/>
          <p:nvPr/>
        </p:nvSpPr>
        <p:spPr>
          <a:xfrm>
            <a:off x="2286000" y="2294205"/>
            <a:ext cx="4572000" cy="35368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solidFill>
                <a:srgbClr val="FFF0A5"/>
              </a:solidFill>
              <a:effectLst/>
              <a:latin typeface="Courier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EC284F-2B92-D948-9B65-232A86168D84}"/>
              </a:ext>
            </a:extLst>
          </p:cNvPr>
          <p:cNvSpPr/>
          <p:nvPr/>
        </p:nvSpPr>
        <p:spPr>
          <a:xfrm>
            <a:off x="158518" y="1399402"/>
            <a:ext cx="8985482" cy="349968"/>
          </a:xfrm>
          <a:prstGeom prst="rect">
            <a:avLst/>
          </a:prstGeom>
          <a:solidFill>
            <a:srgbClr val="DEDAC5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$ </a:t>
            </a:r>
            <a:r>
              <a:rPr lang="en-US" dirty="0">
                <a:solidFill>
                  <a:srgbClr val="0070C0"/>
                </a:solidFill>
                <a:latin typeface="Consolas" charset="0"/>
                <a:ea typeface="Consolas" charset="0"/>
                <a:cs typeface="Consolas" charset="0"/>
              </a:rPr>
              <a:t>${MYBINDIR}pythiaeRHIC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&lt; input.data.ep_noradcor.20x250.eic &gt; log.txt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1F299B-2DC1-7A43-8694-1E180A0A2E00}"/>
              </a:ext>
            </a:extLst>
          </p:cNvPr>
          <p:cNvSpPr txBox="1"/>
          <p:nvPr/>
        </p:nvSpPr>
        <p:spPr>
          <a:xfrm>
            <a:off x="368256" y="2662266"/>
            <a:ext cx="8566005" cy="1605626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Book Antiqua"/>
                <a:cs typeface="Book Antiqua"/>
              </a:rPr>
              <a:t>May require adapting your environment (e.g., include LHAPDF5 in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(DY)LD_LIBRARY_PATH</a:t>
            </a:r>
            <a:r>
              <a:rPr lang="en-US" sz="2400" dirty="0">
                <a:solidFill>
                  <a:srgbClr val="000000"/>
                </a:solidFill>
                <a:latin typeface="Book Antiqua"/>
                <a:cs typeface="Book Antiqua"/>
              </a:rPr>
              <a:t>)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Book Antiqua"/>
                <a:cs typeface="Book Antiqua"/>
              </a:rPr>
              <a:t>Many STEER files exist</a:t>
            </a:r>
          </a:p>
          <a:p>
            <a:pPr marL="968687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Book Antiqua"/>
                <a:cs typeface="Book Antiqua"/>
              </a:rPr>
              <a:t>Tune, energy, radiative correction etc. </a:t>
            </a:r>
          </a:p>
        </p:txBody>
      </p:sp>
      <p:sp>
        <p:nvSpPr>
          <p:cNvPr id="18" name="Rounded Rectangular Callout 17">
            <a:extLst>
              <a:ext uri="{FF2B5EF4-FFF2-40B4-BE49-F238E27FC236}">
                <a16:creationId xmlns:a16="http://schemas.microsoft.com/office/drawing/2014/main" id="{9694EBB6-FFC5-E043-98C6-FE274973D678}"/>
              </a:ext>
            </a:extLst>
          </p:cNvPr>
          <p:cNvSpPr/>
          <p:nvPr/>
        </p:nvSpPr>
        <p:spPr bwMode="auto">
          <a:xfrm>
            <a:off x="642270" y="4315598"/>
            <a:ext cx="8017975" cy="938661"/>
          </a:xfrm>
          <a:prstGeom prst="wedgeRoundRectCallout">
            <a:avLst>
              <a:gd name="adj1" fmla="val -38322"/>
              <a:gd name="adj2" fmla="val 10171"/>
              <a:gd name="adj3" fmla="val 16667"/>
            </a:avLst>
          </a:prstGeom>
          <a:solidFill>
            <a:srgbClr val="00B0F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57200"/>
            <a:r>
              <a:rPr lang="en-US" sz="2400" dirty="0">
                <a:solidFill>
                  <a:schemeClr val="bg1"/>
                </a:solidFill>
                <a:latin typeface="Gill Sans MT" panose="020B0502020104020203" pitchFamily="34" charset="77"/>
              </a:rPr>
              <a:t>Which STEER cards to use is beyond the scope of this talk.</a:t>
            </a:r>
          </a:p>
          <a:p>
            <a:pPr algn="ctr" defTabSz="457200"/>
            <a:r>
              <a:rPr lang="en-US" sz="2400" b="1" dirty="0">
                <a:solidFill>
                  <a:schemeClr val="bg1"/>
                </a:solidFill>
                <a:latin typeface="Gill Sans MT" panose="020B0502020104020203" pitchFamily="34" charset="77"/>
              </a:rPr>
              <a:t>But needs to be agreed upon in this group or YR-wide!</a:t>
            </a:r>
          </a:p>
        </p:txBody>
      </p:sp>
    </p:spTree>
    <p:extLst>
      <p:ext uri="{BB962C8B-B14F-4D97-AF65-F5344CB8AC3E}">
        <p14:creationId xmlns:p14="http://schemas.microsoft.com/office/powerpoint/2010/main" val="647194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432FF"/>
      </a:hlink>
      <a:folHlink>
        <a:srgbClr val="932092"/>
      </a:folHlink>
    </a:clrScheme>
    <a:fontScheme name="Office Theme">
      <a:majorFont>
        <a:latin typeface="Arial"/>
        <a:ea typeface="SimSun"/>
        <a:cs typeface="SimSun"/>
      </a:majorFont>
      <a:minorFont>
        <a:latin typeface="Arial"/>
        <a:ea typeface="SimSun"/>
        <a:cs typeface="SimSu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-83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pitchFamily="-8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-83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pitchFamily="-8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195706</TotalTime>
  <Words>1719</Words>
  <Application>Microsoft Macintosh PowerPoint</Application>
  <PresentationFormat>On-screen Show (16:10)</PresentationFormat>
  <Paragraphs>298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Book Antiqua</vt:lpstr>
      <vt:lpstr>Consolas</vt:lpstr>
      <vt:lpstr>Courier</vt:lpstr>
      <vt:lpstr>Gill Sans</vt:lpstr>
      <vt:lpstr>Gill Sans MT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 Overview</dc:title>
  <dc:subject/>
  <dc:creator/>
  <cp:keywords/>
  <dc:description/>
  <cp:lastModifiedBy>Kauder, Kolja</cp:lastModifiedBy>
  <cp:revision>3130</cp:revision>
  <cp:lastPrinted>2017-02-09T09:17:56Z</cp:lastPrinted>
  <dcterms:created xsi:type="dcterms:W3CDTF">2017-02-01T15:57:16Z</dcterms:created>
  <dcterms:modified xsi:type="dcterms:W3CDTF">2020-03-09T14:27:14Z</dcterms:modified>
  <cp:category/>
</cp:coreProperties>
</file>