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82" r:id="rId1"/>
  </p:sldMasterIdLst>
  <p:notesMasterIdLst>
    <p:notesMasterId r:id="rId15"/>
  </p:notesMasterIdLst>
  <p:sldIdLst>
    <p:sldId id="556" r:id="rId2"/>
    <p:sldId id="862" r:id="rId3"/>
    <p:sldId id="829" r:id="rId4"/>
    <p:sldId id="266" r:id="rId5"/>
    <p:sldId id="270" r:id="rId6"/>
    <p:sldId id="863" r:id="rId7"/>
    <p:sldId id="864" r:id="rId8"/>
    <p:sldId id="663" r:id="rId9"/>
    <p:sldId id="866" r:id="rId10"/>
    <p:sldId id="269" r:id="rId11"/>
    <p:sldId id="271" r:id="rId12"/>
    <p:sldId id="29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2"/>
    <p:restoredTop sz="94660"/>
  </p:normalViewPr>
  <p:slideViewPr>
    <p:cSldViewPr snapToGrid="0" snapToObjects="1">
      <p:cViewPr>
        <p:scale>
          <a:sx n="100" d="100"/>
          <a:sy n="100" d="100"/>
        </p:scale>
        <p:origin x="720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E6FCE-134E-6449-A49E-99FA6BD9EAF5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8B362-30AB-3943-BAB5-55ACBDEC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5B462-D852-714B-8FBD-1582354BBD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0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62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DA94F-E595-F148-8A31-B304AC254FED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95B4-BD14-6D49-ACBD-C20E3E4C0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2D646-0444-1240-B810-482E90E90A99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79E6-CCA3-1D43-B60A-245EE9C2F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F2F13-98B0-9041-889E-498B3456C7DE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58590-7E71-F944-B966-AE07B1FDD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8FC6-5B21-6A4D-AAEB-4EA4623E738D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2C064-2997-E248-BA91-29658AFAD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A260F8-5AAE-6D40-A61B-E4769B166098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3FBD6-7F69-E34C-86D4-D0BE6D1C7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6EAD6-AC91-6A49-82CC-1990C5A3C36D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EBBA-5034-1E49-BE19-F858B95A2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C9BE1-90F0-574F-AF24-3D0837E1CF3F}" type="datetime1">
              <a:rPr lang="en-US" smtClean="0"/>
              <a:t>3/16/20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6546D-ACD8-FF49-A6F7-F09E7EE911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3C9A-4366-7046-9215-395DCBA05DC1}" type="datetime1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DF2F1-A517-B04A-BFAB-1873C53F8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0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3/16/20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6D463-05A4-AA4C-92DA-B698799EF2A6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E3673-FC72-D548-A49A-B2D505CAC2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BAD9A-9981-F94D-93D6-D629B1A6432D}" type="datetime1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24575-1ECD-A64C-B627-3EC5551A38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4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100DA0-549C-8946-B4E7-EA5D4968111A}" type="datetime1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B18804-3BDE-E845-8EA7-A36EB0401E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hep-ph/05051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rxiv.org/abs/hep-ph/05040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9B31242E-B523-0D4B-954B-035AC597D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976" y="1783959"/>
            <a:ext cx="3483937" cy="2889115"/>
          </a:xfrm>
        </p:spPr>
        <p:txBody>
          <a:bodyPr anchor="b">
            <a:normAutofit/>
          </a:bodyPr>
          <a:lstStyle/>
          <a:p>
            <a:pPr algn="l"/>
            <a:r>
              <a:rPr lang="en-US" sz="2400" b="1" dirty="0"/>
              <a:t>Theory of DVCS in Nuclei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>
                <a:solidFill>
                  <a:srgbClr val="FFC000"/>
                </a:solidFill>
              </a:rPr>
              <a:t>Workshop</a:t>
            </a:r>
            <a:b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March 17, 2020</a:t>
            </a:r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B1828373-53B0-6E43-A584-B968B351E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976" y="4750898"/>
            <a:ext cx="3483937" cy="1147863"/>
          </a:xfrm>
          <a:effectLst>
            <a:softEdge rad="889000"/>
          </a:effectLst>
        </p:spPr>
        <p:txBody>
          <a:bodyPr anchor="t">
            <a:normAutofit/>
          </a:bodyPr>
          <a:lstStyle/>
          <a:p>
            <a:pPr algn="l"/>
            <a:r>
              <a:rPr lang="en-US" sz="1700" b="1" dirty="0">
                <a:solidFill>
                  <a:srgbClr val="E700B5"/>
                </a:solidFill>
              </a:rPr>
              <a:t>SIMONETTA LIUTI</a:t>
            </a:r>
          </a:p>
          <a:p>
            <a:pPr algn="l"/>
            <a:r>
              <a:rPr lang="en-US" sz="1700" b="1" dirty="0">
                <a:solidFill>
                  <a:srgbClr val="E700B5"/>
                </a:solidFill>
              </a:rPr>
              <a:t>UNIVERSITY OF VIRGINIA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CDA8DB8-85D6-3B40-BFFD-9C7FE0724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2" r="16158" b="-1"/>
          <a:stretch/>
        </p:blipFill>
        <p:spPr>
          <a:xfrm>
            <a:off x="1436393" y="-228599"/>
            <a:ext cx="4518095" cy="70866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744C4DB-0005-7749-9B3B-4AE91A144CF9}"/>
              </a:ext>
            </a:extLst>
          </p:cNvPr>
          <p:cNvSpPr txBox="1">
            <a:spLocks/>
          </p:cNvSpPr>
          <p:nvPr/>
        </p:nvSpPr>
        <p:spPr>
          <a:xfrm>
            <a:off x="1524000" y="1044580"/>
            <a:ext cx="9144000" cy="192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2" name="Picture 41" descr="quark-structure-of-silicon-atom-nucleus-arscimed.jpg">
            <a:extLst>
              <a:ext uri="{FF2B5EF4-FFF2-40B4-BE49-F238E27FC236}">
                <a16:creationId xmlns:a16="http://schemas.microsoft.com/office/drawing/2014/main" id="{5DC7B0CA-8423-7541-B8CE-DC5A2B348A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 r="-1" b="8488"/>
          <a:stretch/>
        </p:blipFill>
        <p:spPr>
          <a:xfrm>
            <a:off x="1600203" y="2590803"/>
            <a:ext cx="2949863" cy="2824332"/>
          </a:xfrm>
          <a:prstGeom prst="rect">
            <a:avLst/>
          </a:prstGeom>
          <a:effectLst>
            <a:softEdge rad="60960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763C8CD-5F65-DD4F-9667-90F3B8493E81}"/>
              </a:ext>
            </a:extLst>
          </p:cNvPr>
          <p:cNvSpPr/>
          <p:nvPr/>
        </p:nvSpPr>
        <p:spPr>
          <a:xfrm>
            <a:off x="1513120" y="2481946"/>
            <a:ext cx="2438400" cy="2438400"/>
          </a:xfrm>
          <a:prstGeom prst="ellipse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B767E5-220C-5C45-872C-D9990E64EA1C}"/>
              </a:ext>
            </a:extLst>
          </p:cNvPr>
          <p:cNvSpPr/>
          <p:nvPr/>
        </p:nvSpPr>
        <p:spPr>
          <a:xfrm>
            <a:off x="1894120" y="2634346"/>
            <a:ext cx="990600" cy="9906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9264C0-00B5-7341-BA7A-7F671D93C12D}"/>
              </a:ext>
            </a:extLst>
          </p:cNvPr>
          <p:cNvSpPr/>
          <p:nvPr/>
        </p:nvSpPr>
        <p:spPr>
          <a:xfrm>
            <a:off x="2656120" y="3701146"/>
            <a:ext cx="990600" cy="990600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9235E50C-2E61-C746-96EA-3E919C52D3F5}"/>
              </a:ext>
            </a:extLst>
          </p:cNvPr>
          <p:cNvSpPr/>
          <p:nvPr/>
        </p:nvSpPr>
        <p:spPr>
          <a:xfrm rot="11684550">
            <a:off x="2808520" y="3039873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4F5455F1-8D05-DC41-A9BA-E11D33F81494}"/>
              </a:ext>
            </a:extLst>
          </p:cNvPr>
          <p:cNvSpPr/>
          <p:nvPr/>
        </p:nvSpPr>
        <p:spPr>
          <a:xfrm>
            <a:off x="1589320" y="3472546"/>
            <a:ext cx="1143000" cy="1066800"/>
          </a:xfrm>
          <a:prstGeom prst="curvedRightArrow">
            <a:avLst>
              <a:gd name="adj1" fmla="val 8638"/>
              <a:gd name="adj2" fmla="val 21993"/>
              <a:gd name="adj3" fmla="val 4035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11308F-13F6-6348-A8FF-22D786D546A8}"/>
              </a:ext>
            </a:extLst>
          </p:cNvPr>
          <p:cNvSpPr/>
          <p:nvPr/>
        </p:nvSpPr>
        <p:spPr>
          <a:xfrm>
            <a:off x="2503720" y="2786746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22E867-78FF-4E4E-B6FD-75630F664F25}"/>
              </a:ext>
            </a:extLst>
          </p:cNvPr>
          <p:cNvSpPr/>
          <p:nvPr/>
        </p:nvSpPr>
        <p:spPr>
          <a:xfrm>
            <a:off x="2198920" y="3243946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67A6D0-CDEE-7E4F-9D7A-BAB0A9C0A84E}"/>
              </a:ext>
            </a:extLst>
          </p:cNvPr>
          <p:cNvSpPr/>
          <p:nvPr/>
        </p:nvSpPr>
        <p:spPr>
          <a:xfrm>
            <a:off x="2808520" y="3929746"/>
            <a:ext cx="228600" cy="228600"/>
          </a:xfrm>
          <a:prstGeom prst="ellipse">
            <a:avLst/>
          </a:prstGeom>
          <a:solidFill>
            <a:srgbClr val="800000"/>
          </a:solidFill>
          <a:ln>
            <a:solidFill>
              <a:srgbClr val="80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4DE34A-E3A5-E743-9943-D711528C0FF2}"/>
              </a:ext>
            </a:extLst>
          </p:cNvPr>
          <p:cNvSpPr/>
          <p:nvPr/>
        </p:nvSpPr>
        <p:spPr>
          <a:xfrm>
            <a:off x="3189520" y="3929746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9520DD31-5BA6-2B43-B9EC-2DC7101B9140}"/>
              </a:ext>
            </a:extLst>
          </p:cNvPr>
          <p:cNvSpPr/>
          <p:nvPr/>
        </p:nvSpPr>
        <p:spPr>
          <a:xfrm rot="11679805">
            <a:off x="2908991" y="4155392"/>
            <a:ext cx="613523" cy="270690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AF8FA7-0349-2A4C-999E-77F5C1DFCB49}"/>
              </a:ext>
            </a:extLst>
          </p:cNvPr>
          <p:cNvSpPr/>
          <p:nvPr/>
        </p:nvSpPr>
        <p:spPr>
          <a:xfrm>
            <a:off x="3037120" y="4234546"/>
            <a:ext cx="228600" cy="228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>
            <a:extLst>
              <a:ext uri="{FF2B5EF4-FFF2-40B4-BE49-F238E27FC236}">
                <a16:creationId xmlns:a16="http://schemas.microsoft.com/office/drawing/2014/main" id="{BFE87C6C-3DC9-E44D-BFF6-3B9B13CA753B}"/>
              </a:ext>
            </a:extLst>
          </p:cNvPr>
          <p:cNvSpPr/>
          <p:nvPr/>
        </p:nvSpPr>
        <p:spPr>
          <a:xfrm rot="20012043">
            <a:off x="1973975" y="3045800"/>
            <a:ext cx="545418" cy="284038"/>
          </a:xfrm>
          <a:prstGeom prst="curvedRightArrow">
            <a:avLst>
              <a:gd name="adj1" fmla="val 25000"/>
              <a:gd name="adj2" fmla="val 32822"/>
              <a:gd name="adj3" fmla="val 25000"/>
            </a:avLst>
          </a:prstGeom>
          <a:solidFill>
            <a:srgbClr val="FFE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B5E475-C45A-F645-AD1E-740875DE9FC8}"/>
              </a:ext>
            </a:extLst>
          </p:cNvPr>
          <p:cNvSpPr/>
          <p:nvPr/>
        </p:nvSpPr>
        <p:spPr>
          <a:xfrm>
            <a:off x="2198920" y="286294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9D64CF-F0E2-774C-B22E-C56CE8FAB528}"/>
              </a:ext>
            </a:extLst>
          </p:cNvPr>
          <p:cNvCxnSpPr/>
          <p:nvPr/>
        </p:nvCxnSpPr>
        <p:spPr>
          <a:xfrm flipV="1">
            <a:off x="3113320" y="3929746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25E8DB-0611-CF4B-86E1-960BF974FB06}"/>
              </a:ext>
            </a:extLst>
          </p:cNvPr>
          <p:cNvCxnSpPr/>
          <p:nvPr/>
        </p:nvCxnSpPr>
        <p:spPr>
          <a:xfrm>
            <a:off x="2960920" y="4082146"/>
            <a:ext cx="0" cy="4572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B2A47D-4AC0-BA40-B989-C30C6507C958}"/>
              </a:ext>
            </a:extLst>
          </p:cNvPr>
          <p:cNvCxnSpPr/>
          <p:nvPr/>
        </p:nvCxnSpPr>
        <p:spPr>
          <a:xfrm>
            <a:off x="2656120" y="2862946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BA0CFE-8921-B141-B15D-01E2D6653BF6}"/>
              </a:ext>
            </a:extLst>
          </p:cNvPr>
          <p:cNvCxnSpPr/>
          <p:nvPr/>
        </p:nvCxnSpPr>
        <p:spPr>
          <a:xfrm flipV="1">
            <a:off x="2275120" y="2939146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C34B03-3C2C-EF45-987D-7553ABC3CE82}"/>
              </a:ext>
            </a:extLst>
          </p:cNvPr>
          <p:cNvCxnSpPr/>
          <p:nvPr/>
        </p:nvCxnSpPr>
        <p:spPr>
          <a:xfrm flipV="1">
            <a:off x="2275120" y="2558146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723810-3180-CF41-AE15-5E409889162A}"/>
              </a:ext>
            </a:extLst>
          </p:cNvPr>
          <p:cNvCxnSpPr/>
          <p:nvPr/>
        </p:nvCxnSpPr>
        <p:spPr>
          <a:xfrm flipV="1">
            <a:off x="3265720" y="3624946"/>
            <a:ext cx="0" cy="3810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Up Arrow 27">
            <a:extLst>
              <a:ext uri="{FF2B5EF4-FFF2-40B4-BE49-F238E27FC236}">
                <a16:creationId xmlns:a16="http://schemas.microsoft.com/office/drawing/2014/main" id="{ED499E5C-390B-EF45-86BD-3B3CDEC92452}"/>
              </a:ext>
            </a:extLst>
          </p:cNvPr>
          <p:cNvSpPr/>
          <p:nvPr/>
        </p:nvSpPr>
        <p:spPr>
          <a:xfrm>
            <a:off x="2351320" y="2481946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>
            <a:extLst>
              <a:ext uri="{FF2B5EF4-FFF2-40B4-BE49-F238E27FC236}">
                <a16:creationId xmlns:a16="http://schemas.microsoft.com/office/drawing/2014/main" id="{4D76224C-B01D-924C-8E17-A1D4939795B2}"/>
              </a:ext>
            </a:extLst>
          </p:cNvPr>
          <p:cNvSpPr/>
          <p:nvPr/>
        </p:nvSpPr>
        <p:spPr>
          <a:xfrm>
            <a:off x="3037120" y="3472546"/>
            <a:ext cx="152400" cy="685800"/>
          </a:xfrm>
          <a:prstGeom prst="upArrow">
            <a:avLst/>
          </a:prstGeom>
          <a:ln>
            <a:solidFill>
              <a:srgbClr val="00009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4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10" descr="Snapshot 2008-11-18 18-19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92" y="1890624"/>
            <a:ext cx="6761504" cy="237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1941840" y="398068"/>
            <a:ext cx="7500928" cy="137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msmincho" charset="0"/>
              </a:rPr>
              <a:t>This formalism supersedes “harmonics”-based formalism</a:t>
            </a:r>
            <a:r>
              <a:rPr lang="en-US" sz="2000" b="1" dirty="0">
                <a:solidFill>
                  <a:srgbClr val="FFFF00"/>
                </a:solidFill>
                <a:latin typeface="+mn-lt"/>
                <a:cs typeface="msmincho" charset="0"/>
              </a:rPr>
              <a:t> </a:t>
            </a:r>
            <a:endParaRPr lang="en-US" sz="2000" b="1" dirty="0">
              <a:solidFill>
                <a:srgbClr val="FFFF00"/>
              </a:solidFill>
              <a:cs typeface="msmincho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C000"/>
                </a:solidFill>
                <a:latin typeface="+mn-lt"/>
                <a:cs typeface="msmincho" charset="0"/>
              </a:rPr>
              <a:t>B. </a:t>
            </a:r>
            <a:r>
              <a:rPr lang="en-US" sz="2000" b="1" dirty="0" err="1">
                <a:solidFill>
                  <a:srgbClr val="FFC000"/>
                </a:solidFill>
                <a:latin typeface="+mn-lt"/>
                <a:cs typeface="msmincho" charset="0"/>
              </a:rPr>
              <a:t>Kriesten</a:t>
            </a:r>
            <a:r>
              <a:rPr lang="en-US" sz="2000" b="1" dirty="0">
                <a:solidFill>
                  <a:srgbClr val="FFC000"/>
                </a:solidFill>
                <a:latin typeface="+mn-lt"/>
                <a:cs typeface="msmincho" charset="0"/>
              </a:rPr>
              <a:t>, </a:t>
            </a:r>
            <a:r>
              <a:rPr lang="en-US" sz="2000" b="1" dirty="0" err="1">
                <a:solidFill>
                  <a:srgbClr val="FFC000"/>
                </a:solidFill>
                <a:latin typeface="+mn-lt"/>
                <a:cs typeface="msmincho" charset="0"/>
              </a:rPr>
              <a:t>A.Meyer</a:t>
            </a:r>
            <a:r>
              <a:rPr lang="en-US" sz="2000" b="1" dirty="0">
                <a:solidFill>
                  <a:srgbClr val="FFC000"/>
                </a:solidFill>
                <a:latin typeface="+mn-lt"/>
                <a:cs typeface="msmincho" charset="0"/>
              </a:rPr>
              <a:t>, SL, et al.  </a:t>
            </a:r>
            <a:r>
              <a:rPr lang="en-US" sz="2000" b="1" dirty="0">
                <a:solidFill>
                  <a:srgbClr val="FF0000"/>
                </a:solidFill>
              </a:rPr>
              <a:t>arXiv:1903.05742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latin typeface="+mn-lt"/>
                <a:cs typeface="msmincho" charset="0"/>
              </a:rPr>
              <a:t> 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2837280" y="7488786"/>
            <a:ext cx="829440" cy="0"/>
          </a:xfrm>
          <a:prstGeom prst="line">
            <a:avLst/>
          </a:prstGeom>
          <a:noFill/>
          <a:ln w="57150">
            <a:solidFill>
              <a:srgbClr val="EBE50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2491680" y="7765295"/>
            <a:ext cx="829440" cy="0"/>
          </a:xfrm>
          <a:prstGeom prst="line">
            <a:avLst/>
          </a:prstGeom>
          <a:noFill/>
          <a:ln w="57150">
            <a:solidFill>
              <a:srgbClr val="EBE50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8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hallb_c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00" y="829528"/>
            <a:ext cx="5944320" cy="23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4" descr="hallb_inco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00" y="3041600"/>
            <a:ext cx="5760000" cy="20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1300641" y="1520800"/>
            <a:ext cx="2163121" cy="63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C000"/>
                </a:solidFill>
                <a:cs typeface="msmincho" charset="0"/>
              </a:rPr>
              <a:t>Non-forward spectral</a:t>
            </a:r>
          </a:p>
          <a:p>
            <a:pPr>
              <a:defRPr/>
            </a:pPr>
            <a:r>
              <a:rPr lang="en-US" sz="1800" dirty="0">
                <a:solidFill>
                  <a:srgbClr val="FFC000"/>
                </a:solidFill>
                <a:cs typeface="msmincho" charset="0"/>
              </a:rPr>
              <a:t>function</a:t>
            </a:r>
            <a:endParaRPr lang="en-US" dirty="0">
              <a:solidFill>
                <a:srgbClr val="FFC000"/>
              </a:solidFill>
              <a:latin typeface="Nimbus Roman No9 L" charset="0"/>
              <a:cs typeface="msmincho" charset="0"/>
            </a:endParaRPr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1061181" y="3714152"/>
            <a:ext cx="2577272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C000"/>
                </a:solidFill>
                <a:cs typeface="msmincho" charset="0"/>
              </a:rPr>
              <a:t>Forward spectral function</a:t>
            </a:r>
          </a:p>
        </p:txBody>
      </p:sp>
      <p:sp>
        <p:nvSpPr>
          <p:cNvPr id="305159" name="Line 7"/>
          <p:cNvSpPr>
            <a:spLocks noChangeShapeType="1"/>
          </p:cNvSpPr>
          <p:nvPr/>
        </p:nvSpPr>
        <p:spPr bwMode="auto">
          <a:xfrm>
            <a:off x="4012320" y="1797309"/>
            <a:ext cx="2142720" cy="385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4427040" y="4078509"/>
            <a:ext cx="1935360" cy="3168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s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00" y="1624491"/>
            <a:ext cx="7130880" cy="360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4926" y="1162826"/>
            <a:ext cx="2311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Off-shell effects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2391" y="1199600"/>
            <a:ext cx="272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off-shell effects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0394" y="282261"/>
            <a:ext cx="240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Some predictions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3876" y="5556959"/>
            <a:ext cx="860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Off shell effects grow with t because  </a:t>
            </a:r>
            <a:r>
              <a:rPr lang="en-US" sz="2000" b="1" dirty="0" err="1">
                <a:latin typeface="+mn-lt"/>
              </a:rPr>
              <a:t>k</a:t>
            </a:r>
            <a:r>
              <a:rPr lang="en-US" sz="2000" b="1" baseline="-25000" dirty="0" err="1">
                <a:latin typeface="+mn-lt"/>
              </a:rPr>
              <a:t>T</a:t>
            </a:r>
            <a:r>
              <a:rPr lang="en-US" sz="2000" b="1" baseline="-25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becomes more important in this region </a:t>
            </a:r>
          </a:p>
        </p:txBody>
      </p:sp>
    </p:spTree>
    <p:extLst>
      <p:ext uri="{BB962C8B-B14F-4D97-AF65-F5344CB8AC3E}">
        <p14:creationId xmlns:p14="http://schemas.microsoft.com/office/powerpoint/2010/main" val="160420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2195040" y="354400"/>
            <a:ext cx="78076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b="1" dirty="0">
                <a:solidFill>
                  <a:srgbClr val="FFC000"/>
                </a:solidFill>
                <a:latin typeface="+mn-lt"/>
                <a:ea typeface="Osaka" charset="0"/>
                <a:cs typeface="Osaka" charset="0"/>
              </a:rPr>
              <a:t>Conclusions and Outlook</a:t>
            </a:r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2226720" y="933218"/>
            <a:ext cx="7807680" cy="365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91686" indent="-293764" hangingPunct="1">
              <a:spcBef>
                <a:spcPct val="20000"/>
              </a:spcBef>
              <a:buSzPct val="50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>
                <a:latin typeface="+mn-lt"/>
                <a:ea typeface="Osaka" charset="0"/>
                <a:cs typeface="Osaka" charset="0"/>
              </a:rPr>
              <a:t>Many future possibilities for exploring the nature of nuclear modifications of the proton structure thanks to the accessibility of deeply virtual exclusive reactions</a:t>
            </a:r>
          </a:p>
          <a:p>
            <a:pPr marL="391686" indent="-293764" hangingPunct="1">
              <a:spcBef>
                <a:spcPct val="20000"/>
              </a:spcBef>
              <a:buSzPct val="50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>
              <a:latin typeface="+mn-lt"/>
              <a:ea typeface="Osaka" charset="0"/>
              <a:cs typeface="Osaka" charset="0"/>
            </a:endParaRPr>
          </a:p>
          <a:p>
            <a:pPr marL="391686" indent="-293764" hangingPunct="1">
              <a:spcBef>
                <a:spcPct val="20000"/>
              </a:spcBef>
              <a:buSzPct val="50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>
                <a:latin typeface="+mn-lt"/>
                <a:ea typeface="Osaka" charset="0"/>
                <a:cs typeface="Osaka" charset="0"/>
              </a:rPr>
              <a:t>Re-interactions/twist three is important: transverse </a:t>
            </a:r>
            <a:r>
              <a:rPr lang="en-GB" dirty="0" err="1">
                <a:latin typeface="+mn-lt"/>
                <a:ea typeface="Osaka" charset="0"/>
                <a:cs typeface="Osaka" charset="0"/>
              </a:rPr>
              <a:t>d.o.f</a:t>
            </a:r>
            <a:r>
              <a:rPr lang="en-GB" dirty="0">
                <a:latin typeface="+mn-lt"/>
                <a:ea typeface="Osaka" charset="0"/>
                <a:cs typeface="Osaka" charset="0"/>
              </a:rPr>
              <a:t>. connection between </a:t>
            </a:r>
            <a:r>
              <a:rPr lang="en-GB" dirty="0" err="1">
                <a:latin typeface="+mn-lt"/>
                <a:ea typeface="Osaka" charset="0"/>
                <a:cs typeface="Osaka" charset="0"/>
              </a:rPr>
              <a:t>k</a:t>
            </a:r>
            <a:r>
              <a:rPr lang="en-GB" baseline="-25000" dirty="0" err="1">
                <a:latin typeface="+mn-lt"/>
                <a:ea typeface="Osaka" charset="0"/>
                <a:cs typeface="Osaka" charset="0"/>
              </a:rPr>
              <a:t>T</a:t>
            </a:r>
            <a:r>
              <a:rPr lang="en-GB" dirty="0">
                <a:latin typeface="+mn-lt"/>
                <a:ea typeface="Osaka" charset="0"/>
                <a:cs typeface="Osaka" charset="0"/>
              </a:rPr>
              <a:t> and b </a:t>
            </a:r>
          </a:p>
          <a:p>
            <a:pPr marL="391686" indent="-293764" hangingPunct="1">
              <a:spcBef>
                <a:spcPct val="20000"/>
              </a:spcBef>
              <a:buSzPct val="50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>
              <a:latin typeface="+mn-lt"/>
              <a:ea typeface="Osaka" charset="0"/>
              <a:cs typeface="Osaka" charset="0"/>
            </a:endParaRPr>
          </a:p>
          <a:p>
            <a:pPr marL="391686" indent="-293764" hangingPunct="1">
              <a:spcBef>
                <a:spcPct val="20000"/>
              </a:spcBef>
              <a:buSzPct val="50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>
                <a:latin typeface="+mn-lt"/>
                <a:ea typeface="Osaka" charset="0"/>
                <a:cs typeface="Osaka" charset="0"/>
              </a:rPr>
              <a:t>Future </a:t>
            </a:r>
            <a:r>
              <a:rPr lang="en-GB" dirty="0" err="1">
                <a:latin typeface="+mn-lt"/>
                <a:ea typeface="Osaka" charset="0"/>
                <a:cs typeface="Osaka" charset="0"/>
              </a:rPr>
              <a:t>Jlab</a:t>
            </a:r>
            <a:r>
              <a:rPr lang="en-GB" dirty="0">
                <a:latin typeface="+mn-lt"/>
                <a:ea typeface="Osaka" charset="0"/>
                <a:cs typeface="Osaka" charset="0"/>
              </a:rPr>
              <a:t> and EIC Exclusive experiments using nuclei will provide </a:t>
            </a:r>
            <a:r>
              <a:rPr lang="en-GB" dirty="0">
                <a:ea typeface="Osaka" charset="0"/>
                <a:cs typeface="Osaka" charset="0"/>
              </a:rPr>
              <a:t>the much needed </a:t>
            </a:r>
            <a:r>
              <a:rPr lang="en-GB" dirty="0">
                <a:latin typeface="+mn-lt"/>
                <a:ea typeface="Osaka" charset="0"/>
                <a:cs typeface="Osaka" charset="0"/>
              </a:rPr>
              <a:t>laboratory to study QCD in coordinate space: vast phenomenology scenario</a:t>
            </a:r>
          </a:p>
          <a:p>
            <a:pPr marL="391686" indent="-293764" hangingPunct="1">
              <a:spcBef>
                <a:spcPct val="20000"/>
              </a:spcBef>
              <a:buSzPct val="50000"/>
              <a:buBlip>
                <a:blip r:embed="rId3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dirty="0">
                <a:ea typeface="Osaka" charset="0"/>
                <a:cs typeface="Osaka" charset="0"/>
              </a:rPr>
              <a:t>…. BUT we need to start using </a:t>
            </a:r>
            <a:r>
              <a:rPr lang="en-GB">
                <a:ea typeface="Osaka" charset="0"/>
                <a:cs typeface="Osaka" charset="0"/>
              </a:rPr>
              <a:t>the correct formalism</a:t>
            </a:r>
            <a:endParaRPr lang="en-GB" dirty="0">
              <a:latin typeface="+mn-lt"/>
              <a:ea typeface="Osaka" charset="0"/>
              <a:cs typeface="Osaka" charset="0"/>
            </a:endParaRPr>
          </a:p>
          <a:p>
            <a:pPr marL="391686" indent="-293764" hangingPunct="1">
              <a:spcBef>
                <a:spcPct val="20000"/>
              </a:spcBef>
              <a:buSzPct val="5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>
              <a:latin typeface="+mn-lt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0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21">
            <a:extLst>
              <a:ext uri="{FF2B5EF4-FFF2-40B4-BE49-F238E27FC236}">
                <a16:creationId xmlns:a16="http://schemas.microsoft.com/office/drawing/2014/main" id="{A002E3A9-0DDD-C246-92C9-64A67516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940" y="3097441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>
                <a:solidFill>
                  <a:schemeClr val="bg1"/>
                </a:solidFill>
              </a:rPr>
              <a:t>3/16/20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2344" y="13652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A multi-step, multi-prong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784E5-A4E2-AD4A-B639-5731DB2B802E}"/>
              </a:ext>
            </a:extLst>
          </p:cNvPr>
          <p:cNvSpPr txBox="1"/>
          <p:nvPr/>
        </p:nvSpPr>
        <p:spPr>
          <a:xfrm>
            <a:off x="620443" y="1295400"/>
            <a:ext cx="4460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Deeply Virtual Compton Scattering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Timelike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Compton Scattering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641B4922-BBE7-8940-BD80-BEA5D74ACCC3}"/>
              </a:ext>
            </a:extLst>
          </p:cNvPr>
          <p:cNvSpPr>
            <a:spLocks/>
          </p:cNvSpPr>
          <p:nvPr/>
        </p:nvSpPr>
        <p:spPr bwMode="auto">
          <a:xfrm rot="17777107" flipV="1">
            <a:off x="6797355" y="2441962"/>
            <a:ext cx="441961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7067C4AF-DA72-B346-89E9-FC3515337D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25140" y="3173641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52127839-2A69-6A4D-B7A9-A2928070A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940" y="2606903"/>
            <a:ext cx="38181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q</a:t>
            </a:r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0F73915A-7D61-844D-9A30-3CA540A6A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3974653"/>
            <a:ext cx="1440459" cy="902147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0F286794-8079-8B40-8B58-269A1DDBD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540" y="3968978"/>
            <a:ext cx="184710" cy="5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>
              <a:solidFill>
                <a:schemeClr val="bg1"/>
              </a:solidFill>
              <a:latin typeface="Nimbus Roman No9 L" charset="0"/>
            </a:endParaRP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F626950D-3BDE-3944-AE69-C02A9967B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7660" y="3985010"/>
            <a:ext cx="1541017" cy="902155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55816414-1DB1-5D42-BFED-DB7DA06E5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7215" y="3145066"/>
            <a:ext cx="457200" cy="671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E12675EC-9000-EB49-935B-9E71B7AF4E1A}"/>
              </a:ext>
            </a:extLst>
          </p:cNvPr>
          <p:cNvSpPr>
            <a:spLocks/>
          </p:cNvSpPr>
          <p:nvPr/>
        </p:nvSpPr>
        <p:spPr bwMode="auto">
          <a:xfrm rot="1321762" flipV="1">
            <a:off x="8728096" y="2441961"/>
            <a:ext cx="441961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9A2D5949-1F10-694F-8CFB-B85A9E5A6F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3262" y="3173641"/>
            <a:ext cx="385738" cy="642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18" descr="Light upward diagonal">
            <a:extLst>
              <a:ext uri="{FF2B5EF4-FFF2-40B4-BE49-F238E27FC236}">
                <a16:creationId xmlns:a16="http://schemas.microsoft.com/office/drawing/2014/main" id="{E2DB9118-F012-2345-AAB2-58B349F58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736975"/>
            <a:ext cx="2438400" cy="3778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E07D9155-7266-1649-8A29-36C4F664B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212" y="3009403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9483475B-FF38-2047-9413-3CE20102F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362200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571BA01C-8C0D-2C4A-897F-077248895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103" y="3135880"/>
            <a:ext cx="745697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800" dirty="0" err="1">
                <a:solidFill>
                  <a:schemeClr val="bg1"/>
                </a:solidFill>
                <a:latin typeface="Times" charset="0"/>
              </a:rPr>
              <a:t>k+q</a:t>
            </a:r>
            <a:endParaRPr lang="en-US" sz="2800" baseline="300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CE1CF405-116D-E147-AF16-AC6CD9A4DD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0277" y="1475172"/>
            <a:ext cx="982544" cy="938189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3491C276-6EE1-0748-B436-8F03FDD2EB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5072" y="2433304"/>
            <a:ext cx="1256728" cy="5096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8684C62A-3126-DD42-9030-194EA2EDD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38" y="3294314"/>
            <a:ext cx="36418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800" dirty="0">
                <a:solidFill>
                  <a:schemeClr val="bg1"/>
                </a:solidFill>
                <a:latin typeface="Times" charset="0"/>
              </a:rPr>
              <a:t>k</a:t>
            </a:r>
            <a:endParaRPr lang="en-US" sz="2800" baseline="300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ABABF5AE-9E07-B341-84E9-EBB63953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96392"/>
            <a:ext cx="5334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endParaRPr lang="en-US" sz="2800" baseline="30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5A836E-8D88-BC4D-9664-1814CD2E5827}"/>
              </a:ext>
            </a:extLst>
          </p:cNvPr>
          <p:cNvSpPr txBox="1"/>
          <p:nvPr/>
        </p:nvSpPr>
        <p:spPr>
          <a:xfrm>
            <a:off x="7495848" y="3821668"/>
            <a:ext cx="6575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Calligraphy"/>
                <a:cs typeface="Lucida Calligraphy"/>
              </a:rPr>
              <a:t>H,E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5CEA05-4459-3042-9BE8-3281D87126E1}"/>
              </a:ext>
            </a:extLst>
          </p:cNvPr>
          <p:cNvSpPr txBox="1"/>
          <p:nvPr/>
        </p:nvSpPr>
        <p:spPr>
          <a:xfrm>
            <a:off x="7402703" y="1463903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5C0A0D-C181-2C4F-BC9F-E26ED4405031}"/>
              </a:ext>
            </a:extLst>
          </p:cNvPr>
          <p:cNvSpPr txBox="1"/>
          <p:nvPr/>
        </p:nvSpPr>
        <p:spPr>
          <a:xfrm>
            <a:off x="5502582" y="1950053"/>
            <a:ext cx="36260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0" name="Curved Up Arrow 39">
            <a:extLst>
              <a:ext uri="{FF2B5EF4-FFF2-40B4-BE49-F238E27FC236}">
                <a16:creationId xmlns:a16="http://schemas.microsoft.com/office/drawing/2014/main" id="{7591C508-0ECE-E04C-A102-438CC12DBAB4}"/>
              </a:ext>
            </a:extLst>
          </p:cNvPr>
          <p:cNvSpPr/>
          <p:nvPr/>
        </p:nvSpPr>
        <p:spPr>
          <a:xfrm>
            <a:off x="7109262" y="4897895"/>
            <a:ext cx="1743074" cy="588505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D76B43-7E06-6443-8A5B-F2E31230AEEC}"/>
              </a:ext>
            </a:extLst>
          </p:cNvPr>
          <p:cNvSpPr txBox="1"/>
          <p:nvPr/>
        </p:nvSpPr>
        <p:spPr>
          <a:xfrm>
            <a:off x="7610522" y="4785078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t=Δ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F98C6A-96E2-3141-A318-558BF9488FE3}"/>
              </a:ext>
            </a:extLst>
          </p:cNvPr>
          <p:cNvSpPr/>
          <p:nvPr/>
        </p:nvSpPr>
        <p:spPr>
          <a:xfrm>
            <a:off x="4798290" y="1467588"/>
            <a:ext cx="6631710" cy="41402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9D46C6C-9BC8-2A48-9411-DF70CD4DB3CE}"/>
              </a:ext>
            </a:extLst>
          </p:cNvPr>
          <p:cNvSpPr/>
          <p:nvPr/>
        </p:nvSpPr>
        <p:spPr>
          <a:xfrm>
            <a:off x="6516626" y="2819400"/>
            <a:ext cx="2855974" cy="1645490"/>
          </a:xfrm>
          <a:prstGeom prst="ellipse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Text Box 19">
            <a:extLst>
              <a:ext uri="{FF2B5EF4-FFF2-40B4-BE49-F238E27FC236}">
                <a16:creationId xmlns:a16="http://schemas.microsoft.com/office/drawing/2014/main" id="{E07A9DE5-48CF-B941-99B9-1CDC59E57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784" y="2464695"/>
            <a:ext cx="134842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q’=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q+Δ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Text Box 19">
            <a:extLst>
              <a:ext uri="{FF2B5EF4-FFF2-40B4-BE49-F238E27FC236}">
                <a16:creationId xmlns:a16="http://schemas.microsoft.com/office/drawing/2014/main" id="{0554A243-96E8-B345-A5A5-8C30A38D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872" y="3896392"/>
            <a:ext cx="1253849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p’= p-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Δ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Line 28">
            <a:extLst>
              <a:ext uri="{FF2B5EF4-FFF2-40B4-BE49-F238E27FC236}">
                <a16:creationId xmlns:a16="http://schemas.microsoft.com/office/drawing/2014/main" id="{A9EDCAC0-2393-7249-93D4-11D0D6A50F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96400" y="2237172"/>
            <a:ext cx="1164350" cy="193969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Line 28">
            <a:extLst>
              <a:ext uri="{FF2B5EF4-FFF2-40B4-BE49-F238E27FC236}">
                <a16:creationId xmlns:a16="http://schemas.microsoft.com/office/drawing/2014/main" id="{CF91E66B-B347-534E-9236-254F03C4A5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7038" y="1921103"/>
            <a:ext cx="990600" cy="53340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9513440-1FD6-894C-A71D-482B1FAE75AE}"/>
              </a:ext>
            </a:extLst>
          </p:cNvPr>
          <p:cNvSpPr txBox="1"/>
          <p:nvPr/>
        </p:nvSpPr>
        <p:spPr>
          <a:xfrm>
            <a:off x="10536566" y="178756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e</a:t>
            </a:r>
            <a:r>
              <a:rPr lang="en-US" sz="2800" baseline="30000" dirty="0">
                <a:solidFill>
                  <a:schemeClr val="bg1"/>
                </a:solidFill>
                <a:latin typeface="Cambria" panose="02040503050406030204" pitchFamily="18" charset="0"/>
              </a:rPr>
              <a:t>-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6D27F0-1A37-1D44-BCDB-CEE632A822C4}"/>
              </a:ext>
            </a:extLst>
          </p:cNvPr>
          <p:cNvSpPr txBox="1"/>
          <p:nvPr/>
        </p:nvSpPr>
        <p:spPr>
          <a:xfrm>
            <a:off x="10460750" y="106680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e</a:t>
            </a:r>
            <a:r>
              <a:rPr lang="en-US" sz="2800" baseline="30000" dirty="0">
                <a:solidFill>
                  <a:schemeClr val="bg1"/>
                </a:solidFill>
                <a:latin typeface="Cambria" panose="02040503050406030204" pitchFamily="18" charset="0"/>
              </a:rPr>
              <a:t>+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8" grpId="0"/>
      <p:bldP spid="39" grpId="0"/>
      <p:bldP spid="43" grpId="0" animBg="1"/>
      <p:bldP spid="43" grpId="1" animBg="1"/>
      <p:bldP spid="46" grpId="0" animBg="1"/>
      <p:bldP spid="48" grpId="0" animBg="1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83CC6E-7EC9-F14D-BA80-FC42F5AA27E7}"/>
              </a:ext>
            </a:extLst>
          </p:cNvPr>
          <p:cNvCxnSpPr>
            <a:cxnSpLocks/>
          </p:cNvCxnSpPr>
          <p:nvPr/>
        </p:nvCxnSpPr>
        <p:spPr>
          <a:xfrm flipV="1">
            <a:off x="8685437" y="2409882"/>
            <a:ext cx="588646" cy="618474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17">
            <a:extLst>
              <a:ext uri="{FF2B5EF4-FFF2-40B4-BE49-F238E27FC236}">
                <a16:creationId xmlns:a16="http://schemas.microsoft.com/office/drawing/2014/main" id="{9A2D5949-1F10-694F-8CFB-B85A9E5A6F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3262" y="3173641"/>
            <a:ext cx="385738" cy="642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7067C4AF-DA72-B346-89E9-FC3515337D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25140" y="3173641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A002E3A9-0DDD-C246-92C9-64A67516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940" y="3097441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>
                <a:solidFill>
                  <a:schemeClr val="bg1"/>
                </a:solidFill>
              </a:rPr>
              <a:t>3/16/20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288" y="13652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A multi-step, multi-prong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784E5-A4E2-AD4A-B639-5731DB2B802E}"/>
              </a:ext>
            </a:extLst>
          </p:cNvPr>
          <p:cNvSpPr txBox="1"/>
          <p:nvPr/>
        </p:nvSpPr>
        <p:spPr>
          <a:xfrm>
            <a:off x="620443" y="1463903"/>
            <a:ext cx="4261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Deeply Virtual Meson Production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Drell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0F73915A-7D61-844D-9A30-3CA540A6A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3974653"/>
            <a:ext cx="1440459" cy="902147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0F286794-8079-8B40-8B58-269A1DDBD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540" y="3968978"/>
            <a:ext cx="184710" cy="51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>
              <a:solidFill>
                <a:schemeClr val="bg1"/>
              </a:solidFill>
              <a:latin typeface="Nimbus Roman No9 L" charset="0"/>
            </a:endParaRPr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id="{F626950D-3BDE-3944-AE69-C02A9967B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7660" y="3985010"/>
            <a:ext cx="1541017" cy="902155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:a16="http://schemas.microsoft.com/office/drawing/2014/main" id="{55816414-1DB1-5D42-BFED-DB7DA06E5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7215" y="3145066"/>
            <a:ext cx="457200" cy="671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Oval 18" descr="Light upward diagonal">
            <a:extLst>
              <a:ext uri="{FF2B5EF4-FFF2-40B4-BE49-F238E27FC236}">
                <a16:creationId xmlns:a16="http://schemas.microsoft.com/office/drawing/2014/main" id="{E2DB9118-F012-2345-AAB2-58B349F58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736975"/>
            <a:ext cx="2438400" cy="3778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444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E07D9155-7266-1649-8A29-36C4F664B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212" y="3009403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571BA01C-8C0D-2C4A-897F-077248895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103" y="3135880"/>
            <a:ext cx="745697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800" dirty="0" err="1">
                <a:solidFill>
                  <a:schemeClr val="bg1"/>
                </a:solidFill>
                <a:latin typeface="Times" charset="0"/>
              </a:rPr>
              <a:t>k+q</a:t>
            </a:r>
            <a:endParaRPr lang="en-US" sz="2800" baseline="300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8684C62A-3126-DD42-9030-194EA2EDD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38" y="3294314"/>
            <a:ext cx="36418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800" dirty="0">
                <a:solidFill>
                  <a:schemeClr val="bg1"/>
                </a:solidFill>
                <a:latin typeface="Times" charset="0"/>
              </a:rPr>
              <a:t>k</a:t>
            </a:r>
            <a:endParaRPr lang="en-US" sz="2800" baseline="300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ABABF5AE-9E07-B341-84E9-EBB63953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896392"/>
            <a:ext cx="5334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endParaRPr lang="en-US" sz="2800" baseline="30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5A836E-8D88-BC4D-9664-1814CD2E5827}"/>
              </a:ext>
            </a:extLst>
          </p:cNvPr>
          <p:cNvSpPr txBox="1"/>
          <p:nvPr/>
        </p:nvSpPr>
        <p:spPr>
          <a:xfrm>
            <a:off x="7495848" y="3821668"/>
            <a:ext cx="6575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Calligraphy"/>
                <a:cs typeface="Lucida Calligraphy"/>
              </a:rPr>
              <a:t>H,E</a:t>
            </a:r>
          </a:p>
        </p:txBody>
      </p:sp>
      <p:sp>
        <p:nvSpPr>
          <p:cNvPr id="40" name="Curved Up Arrow 39">
            <a:extLst>
              <a:ext uri="{FF2B5EF4-FFF2-40B4-BE49-F238E27FC236}">
                <a16:creationId xmlns:a16="http://schemas.microsoft.com/office/drawing/2014/main" id="{7591C508-0ECE-E04C-A102-438CC12DBAB4}"/>
              </a:ext>
            </a:extLst>
          </p:cNvPr>
          <p:cNvSpPr/>
          <p:nvPr/>
        </p:nvSpPr>
        <p:spPr>
          <a:xfrm>
            <a:off x="7109262" y="4897895"/>
            <a:ext cx="1743074" cy="588505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D76B43-7E06-6443-8A5B-F2E31230AEEC}"/>
              </a:ext>
            </a:extLst>
          </p:cNvPr>
          <p:cNvSpPr txBox="1"/>
          <p:nvPr/>
        </p:nvSpPr>
        <p:spPr>
          <a:xfrm>
            <a:off x="7610522" y="4785078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t=Δ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F98C6A-96E2-3141-A318-558BF9488FE3}"/>
              </a:ext>
            </a:extLst>
          </p:cNvPr>
          <p:cNvSpPr/>
          <p:nvPr/>
        </p:nvSpPr>
        <p:spPr>
          <a:xfrm>
            <a:off x="4798290" y="1467588"/>
            <a:ext cx="6631710" cy="41402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Text Box 19">
            <a:extLst>
              <a:ext uri="{FF2B5EF4-FFF2-40B4-BE49-F238E27FC236}">
                <a16:creationId xmlns:a16="http://schemas.microsoft.com/office/drawing/2014/main" id="{E07A9DE5-48CF-B941-99B9-1CDC59E57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784" y="2464695"/>
            <a:ext cx="134842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q’=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q+Δ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Text Box 19">
            <a:extLst>
              <a:ext uri="{FF2B5EF4-FFF2-40B4-BE49-F238E27FC236}">
                <a16:creationId xmlns:a16="http://schemas.microsoft.com/office/drawing/2014/main" id="{0554A243-96E8-B345-A5A5-8C30A38DF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872" y="3896392"/>
            <a:ext cx="1253849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p’= p-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Δ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7" name="Line 12">
            <a:extLst>
              <a:ext uri="{FF2B5EF4-FFF2-40B4-BE49-F238E27FC236}">
                <a16:creationId xmlns:a16="http://schemas.microsoft.com/office/drawing/2014/main" id="{59AF6A7D-800C-0446-80C7-1B04E0D68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7215" y="3145066"/>
            <a:ext cx="457200" cy="6715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Oval 20">
            <a:extLst>
              <a:ext uri="{FF2B5EF4-FFF2-40B4-BE49-F238E27FC236}">
                <a16:creationId xmlns:a16="http://schemas.microsoft.com/office/drawing/2014/main" id="{A32A7ABA-A1FD-F147-82BC-F14F1251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212" y="3009403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Text Box 19">
            <a:extLst>
              <a:ext uri="{FF2B5EF4-FFF2-40B4-BE49-F238E27FC236}">
                <a16:creationId xmlns:a16="http://schemas.microsoft.com/office/drawing/2014/main" id="{CD768BBA-179D-9744-89CE-59717930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784" y="2464695"/>
            <a:ext cx="134842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q’=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q+Δ</a:t>
            </a:r>
            <a:endParaRPr lang="en-US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Freeform 15">
            <a:extLst>
              <a:ext uri="{FF2B5EF4-FFF2-40B4-BE49-F238E27FC236}">
                <a16:creationId xmlns:a16="http://schemas.microsoft.com/office/drawing/2014/main" id="{876AE516-D546-044C-9462-1DC70CBBA347}"/>
              </a:ext>
            </a:extLst>
          </p:cNvPr>
          <p:cNvSpPr>
            <a:spLocks/>
          </p:cNvSpPr>
          <p:nvPr/>
        </p:nvSpPr>
        <p:spPr bwMode="auto">
          <a:xfrm rot="17777107" flipV="1">
            <a:off x="6688916" y="2521681"/>
            <a:ext cx="441961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" name="Text Box 4">
            <a:extLst>
              <a:ext uri="{FF2B5EF4-FFF2-40B4-BE49-F238E27FC236}">
                <a16:creationId xmlns:a16="http://schemas.microsoft.com/office/drawing/2014/main" id="{29AA7298-550C-454D-B5C6-99CEA3B4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358" y="2667000"/>
            <a:ext cx="381816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q</a:t>
            </a:r>
          </a:p>
        </p:txBody>
      </p:sp>
      <p:sp>
        <p:nvSpPr>
          <p:cNvPr id="69" name="Line 28">
            <a:extLst>
              <a:ext uri="{FF2B5EF4-FFF2-40B4-BE49-F238E27FC236}">
                <a16:creationId xmlns:a16="http://schemas.microsoft.com/office/drawing/2014/main" id="{D2FA302D-450B-C743-AEB0-A29BAA0476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8872" y="2509504"/>
            <a:ext cx="1256728" cy="5096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BD13BB-9736-3B48-B4F9-F9545837E715}"/>
              </a:ext>
            </a:extLst>
          </p:cNvPr>
          <p:cNvSpPr txBox="1"/>
          <p:nvPr/>
        </p:nvSpPr>
        <p:spPr>
          <a:xfrm>
            <a:off x="7234121" y="1524000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e’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0D3059A-FD80-EE4F-8CFE-F67A91D16F39}"/>
              </a:ext>
            </a:extLst>
          </p:cNvPr>
          <p:cNvSpPr txBox="1"/>
          <p:nvPr/>
        </p:nvSpPr>
        <p:spPr>
          <a:xfrm>
            <a:off x="5334000" y="1915180"/>
            <a:ext cx="36260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D95843BA-B19D-1F4F-ACCB-D1E71146EE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38456" y="1981200"/>
            <a:ext cx="990600" cy="53340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82C1CC9-1917-6348-9EF9-AE02E7F96BB6}"/>
              </a:ext>
            </a:extLst>
          </p:cNvPr>
          <p:cNvSpPr txBox="1"/>
          <p:nvPr/>
        </p:nvSpPr>
        <p:spPr>
          <a:xfrm>
            <a:off x="8744646" y="1981200"/>
            <a:ext cx="120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𝛑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,𝛑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</a:p>
        </p:txBody>
      </p:sp>
    </p:spTree>
    <p:extLst>
      <p:ext uri="{BB962C8B-B14F-4D97-AF65-F5344CB8AC3E}">
        <p14:creationId xmlns:p14="http://schemas.microsoft.com/office/powerpoint/2010/main" val="409217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0" name="Line 49"/>
          <p:cNvSpPr>
            <a:spLocks noChangeShapeType="1"/>
          </p:cNvSpPr>
          <p:nvPr/>
        </p:nvSpPr>
        <p:spPr bwMode="auto">
          <a:xfrm flipH="1" flipV="1">
            <a:off x="4219680" y="3707637"/>
            <a:ext cx="1105920" cy="483891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58" name="Line 47"/>
          <p:cNvSpPr>
            <a:spLocks noChangeShapeType="1"/>
          </p:cNvSpPr>
          <p:nvPr/>
        </p:nvSpPr>
        <p:spPr bwMode="auto">
          <a:xfrm rot="14522146" flipH="1">
            <a:off x="4591184" y="3966874"/>
            <a:ext cx="302432" cy="20736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61" name="Line 50"/>
          <p:cNvSpPr>
            <a:spLocks noChangeShapeType="1"/>
          </p:cNvSpPr>
          <p:nvPr/>
        </p:nvSpPr>
        <p:spPr bwMode="auto">
          <a:xfrm rot="14522146" flipH="1">
            <a:off x="4637482" y="4135564"/>
            <a:ext cx="244872" cy="18847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59" name="Line 48"/>
          <p:cNvSpPr>
            <a:spLocks noChangeShapeType="1"/>
          </p:cNvSpPr>
          <p:nvPr/>
        </p:nvSpPr>
        <p:spPr bwMode="auto">
          <a:xfrm flipH="1" flipV="1">
            <a:off x="4081440" y="3919339"/>
            <a:ext cx="1105920" cy="483891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41" name="Line 30"/>
          <p:cNvSpPr>
            <a:spLocks noChangeShapeType="1"/>
          </p:cNvSpPr>
          <p:nvPr/>
        </p:nvSpPr>
        <p:spPr bwMode="auto">
          <a:xfrm flipH="1" flipV="1">
            <a:off x="7952160" y="3782525"/>
            <a:ext cx="1105920" cy="483891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13" name="Line 2"/>
          <p:cNvSpPr>
            <a:spLocks noChangeShapeType="1"/>
          </p:cNvSpPr>
          <p:nvPr/>
        </p:nvSpPr>
        <p:spPr bwMode="auto">
          <a:xfrm flipV="1">
            <a:off x="1800480" y="3850211"/>
            <a:ext cx="1244160" cy="55301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14" name="Line 3"/>
          <p:cNvSpPr>
            <a:spLocks noChangeShapeType="1"/>
          </p:cNvSpPr>
          <p:nvPr/>
        </p:nvSpPr>
        <p:spPr bwMode="auto">
          <a:xfrm flipV="1">
            <a:off x="6362400" y="3850211"/>
            <a:ext cx="1244160" cy="55301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 flipV="1">
            <a:off x="6362400" y="3573702"/>
            <a:ext cx="1244160" cy="55301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2064206" y="43543"/>
            <a:ext cx="8494936" cy="64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77"/>
                <a:cs typeface="msmincho" charset="0"/>
              </a:rPr>
              <a:t>Observables: Coherent vs. Incoherent processes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77"/>
                <a:cs typeface="msmincho" charset="0"/>
              </a:rPr>
              <a:t>(SL and S. Taneja, </a:t>
            </a:r>
            <a:r>
              <a:rPr lang="en-US" sz="1600" dirty="0">
                <a:solidFill>
                  <a:srgbClr val="0070C0"/>
                </a:solidFill>
              </a:rPr>
              <a:t> </a:t>
            </a:r>
            <a:r>
              <a:rPr lang="en-US" sz="16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hep-ph/0505123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dirty="0">
                <a:solidFill>
                  <a:srgbClr val="0070C0"/>
                </a:solidFill>
              </a:rPr>
              <a:t> </a:t>
            </a:r>
            <a:r>
              <a:rPr lang="en-US" sz="16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hep-ph/0504027</a:t>
            </a:r>
            <a:r>
              <a:rPr lang="en-US" sz="1600" b="1" dirty="0">
                <a:solidFill>
                  <a:srgbClr val="0070C0"/>
                </a:solidFill>
              </a:rPr>
              <a:t>  PRC, 2006</a:t>
            </a: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77"/>
                <a:cs typeface="msmincho" charset="0"/>
              </a:rPr>
              <a:t>) </a:t>
            </a:r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8574240" y="2882430"/>
            <a:ext cx="931812" cy="28406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 flipH="1">
            <a:off x="7537440" y="2951556"/>
            <a:ext cx="414720" cy="55301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 flipV="1">
            <a:off x="6846240" y="3781084"/>
            <a:ext cx="207360" cy="138255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4265927" y="3190399"/>
            <a:ext cx="534598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/>
            <a:r>
              <a:rPr lang="en-US" dirty="0" err="1">
                <a:solidFill>
                  <a:schemeClr val="bg1"/>
                </a:solidFill>
                <a:cs typeface="msmincho" charset="0"/>
              </a:rPr>
              <a:t>p+Δ</a:t>
            </a:r>
            <a:endParaRPr lang="en-US" dirty="0">
              <a:solidFill>
                <a:schemeClr val="bg1"/>
              </a:solidFill>
              <a:cs typeface="msmincho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8922" name="Freeform 11"/>
          <p:cNvSpPr>
            <a:spLocks/>
          </p:cNvSpPr>
          <p:nvPr/>
        </p:nvSpPr>
        <p:spPr bwMode="auto">
          <a:xfrm flipH="1">
            <a:off x="8677920" y="1983775"/>
            <a:ext cx="587520" cy="760400"/>
          </a:xfrm>
          <a:custGeom>
            <a:avLst/>
            <a:gdLst>
              <a:gd name="T0" fmla="*/ 102268 w 456"/>
              <a:gd name="T1" fmla="*/ 0 h 672"/>
              <a:gd name="T2" fmla="*/ 34089 w 456"/>
              <a:gd name="T3" fmla="*/ 179614 h 672"/>
              <a:gd name="T4" fmla="*/ 306805 w 456"/>
              <a:gd name="T5" fmla="*/ 179614 h 672"/>
              <a:gd name="T6" fmla="*/ 102268 w 456"/>
              <a:gd name="T7" fmla="*/ 359229 h 672"/>
              <a:gd name="T8" fmla="*/ 374984 w 456"/>
              <a:gd name="T9" fmla="*/ 359229 h 672"/>
              <a:gd name="T10" fmla="*/ 170447 w 456"/>
              <a:gd name="T11" fmla="*/ 538843 h 672"/>
              <a:gd name="T12" fmla="*/ 511342 w 456"/>
              <a:gd name="T13" fmla="*/ 538843 h 672"/>
              <a:gd name="T14" fmla="*/ 511342 w 456"/>
              <a:gd name="T15" fmla="*/ 598714 h 672"/>
              <a:gd name="T16" fmla="*/ 238626 w 456"/>
              <a:gd name="T17" fmla="*/ 778329 h 672"/>
              <a:gd name="T18" fmla="*/ 647700 w 456"/>
              <a:gd name="T19" fmla="*/ 838200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076" name="Text Box 12"/>
          <p:cNvSpPr txBox="1">
            <a:spLocks noChangeArrowheads="1"/>
          </p:cNvSpPr>
          <p:nvPr/>
        </p:nvSpPr>
        <p:spPr bwMode="auto">
          <a:xfrm>
            <a:off x="6777121" y="1707267"/>
            <a:ext cx="295888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800">
                <a:solidFill>
                  <a:schemeClr val="bg1"/>
                </a:solidFill>
                <a:cs typeface="msmincho" charset="0"/>
              </a:rPr>
              <a:t>q</a:t>
            </a:r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9660661" y="2847376"/>
            <a:ext cx="534598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 err="1">
                <a:solidFill>
                  <a:schemeClr val="bg1"/>
                </a:solidFill>
                <a:cs typeface="msmincho" charset="0"/>
              </a:rPr>
              <a:t>p+</a:t>
            </a:r>
            <a:r>
              <a:rPr lang="en-US" sz="1800" dirty="0" err="1">
                <a:solidFill>
                  <a:schemeClr val="bg1"/>
                </a:solidFill>
                <a:cs typeface="msmincho" charset="0"/>
              </a:rPr>
              <a:t>Δ</a:t>
            </a:r>
            <a:endParaRPr lang="en-US" sz="1800" dirty="0">
              <a:solidFill>
                <a:schemeClr val="bg1"/>
              </a:solidFill>
              <a:cs typeface="msmincho" charset="0"/>
            </a:endParaRPr>
          </a:p>
        </p:txBody>
      </p:sp>
      <p:sp>
        <p:nvSpPr>
          <p:cNvPr id="38925" name="Freeform 14"/>
          <p:cNvSpPr>
            <a:spLocks/>
          </p:cNvSpPr>
          <p:nvPr/>
        </p:nvSpPr>
        <p:spPr bwMode="auto">
          <a:xfrm>
            <a:off x="7260960" y="1983775"/>
            <a:ext cx="587520" cy="760400"/>
          </a:xfrm>
          <a:custGeom>
            <a:avLst/>
            <a:gdLst>
              <a:gd name="T0" fmla="*/ 102268 w 456"/>
              <a:gd name="T1" fmla="*/ 0 h 672"/>
              <a:gd name="T2" fmla="*/ 34089 w 456"/>
              <a:gd name="T3" fmla="*/ 179614 h 672"/>
              <a:gd name="T4" fmla="*/ 306805 w 456"/>
              <a:gd name="T5" fmla="*/ 179614 h 672"/>
              <a:gd name="T6" fmla="*/ 102268 w 456"/>
              <a:gd name="T7" fmla="*/ 359229 h 672"/>
              <a:gd name="T8" fmla="*/ 374984 w 456"/>
              <a:gd name="T9" fmla="*/ 359229 h 672"/>
              <a:gd name="T10" fmla="*/ 170447 w 456"/>
              <a:gd name="T11" fmla="*/ 538843 h 672"/>
              <a:gd name="T12" fmla="*/ 511342 w 456"/>
              <a:gd name="T13" fmla="*/ 538843 h 672"/>
              <a:gd name="T14" fmla="*/ 511342 w 456"/>
              <a:gd name="T15" fmla="*/ 598714 h 672"/>
              <a:gd name="T16" fmla="*/ 238626 w 456"/>
              <a:gd name="T17" fmla="*/ 778329 h 672"/>
              <a:gd name="T18" fmla="*/ 647700 w 456"/>
              <a:gd name="T19" fmla="*/ 838200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 flipH="1" flipV="1">
            <a:off x="8021280" y="3711957"/>
            <a:ext cx="1105920" cy="483891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 rot="14522146" flipH="1">
            <a:off x="6995280" y="3848065"/>
            <a:ext cx="4320" cy="27648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28" name="Line 17"/>
          <p:cNvSpPr>
            <a:spLocks noChangeShapeType="1"/>
          </p:cNvSpPr>
          <p:nvPr/>
        </p:nvSpPr>
        <p:spPr bwMode="auto">
          <a:xfrm>
            <a:off x="4012320" y="3020685"/>
            <a:ext cx="207360" cy="62214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30" name="Line 19"/>
          <p:cNvSpPr>
            <a:spLocks noChangeShapeType="1"/>
          </p:cNvSpPr>
          <p:nvPr/>
        </p:nvSpPr>
        <p:spPr bwMode="auto">
          <a:xfrm flipV="1">
            <a:off x="6362400" y="3711956"/>
            <a:ext cx="1244160" cy="55301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084" name="Oval 20" descr="Dark downward diagonal"/>
          <p:cNvSpPr>
            <a:spLocks noChangeArrowheads="1"/>
          </p:cNvSpPr>
          <p:nvPr/>
        </p:nvSpPr>
        <p:spPr bwMode="auto">
          <a:xfrm>
            <a:off x="7399200" y="3435448"/>
            <a:ext cx="622080" cy="483891"/>
          </a:xfrm>
          <a:prstGeom prst="ellipse">
            <a:avLst/>
          </a:prstGeom>
          <a:pattFill prst="dkDnDiag">
            <a:fgClr>
              <a:srgbClr val="000080"/>
            </a:fgClr>
            <a:bgClr>
              <a:srgbClr val="FFFFFF"/>
            </a:bgClr>
          </a:pattFill>
          <a:ln w="9525">
            <a:solidFill>
              <a:srgbClr val="00008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msmincho" charset="0"/>
            </a:endParaRPr>
          </a:p>
        </p:txBody>
      </p:sp>
      <p:sp>
        <p:nvSpPr>
          <p:cNvPr id="344089" name="Text Box 25"/>
          <p:cNvSpPr txBox="1">
            <a:spLocks noChangeArrowheads="1"/>
          </p:cNvSpPr>
          <p:nvPr/>
        </p:nvSpPr>
        <p:spPr bwMode="auto">
          <a:xfrm>
            <a:off x="1869601" y="2052903"/>
            <a:ext cx="295888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800">
                <a:solidFill>
                  <a:schemeClr val="bg1"/>
                </a:solidFill>
                <a:cs typeface="msmincho" charset="0"/>
              </a:rPr>
              <a:t>q</a:t>
            </a:r>
          </a:p>
        </p:txBody>
      </p:sp>
      <p:sp>
        <p:nvSpPr>
          <p:cNvPr id="344090" name="Text Box 26"/>
          <p:cNvSpPr txBox="1">
            <a:spLocks noChangeArrowheads="1"/>
          </p:cNvSpPr>
          <p:nvPr/>
        </p:nvSpPr>
        <p:spPr bwMode="auto">
          <a:xfrm>
            <a:off x="4853281" y="2052903"/>
            <a:ext cx="489714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cs typeface="msmincho" charset="0"/>
              </a:rPr>
              <a:t>q</a:t>
            </a:r>
            <a:r>
              <a:rPr lang="en-US" dirty="0">
                <a:solidFill>
                  <a:schemeClr val="bg1"/>
                </a:solidFill>
                <a:cs typeface="msmincho" charset="0"/>
              </a:rPr>
              <a:t>-</a:t>
            </a:r>
            <a:r>
              <a:rPr lang="en-US" sz="1800" dirty="0" err="1">
                <a:solidFill>
                  <a:schemeClr val="bg1"/>
                </a:solidFill>
                <a:cs typeface="msmincho" charset="0"/>
              </a:rPr>
              <a:t>Δ</a:t>
            </a:r>
            <a:endParaRPr lang="en-US" sz="1800" dirty="0">
              <a:solidFill>
                <a:schemeClr val="bg1"/>
              </a:solidFill>
              <a:cs typeface="msmincho" charset="0"/>
            </a:endParaRPr>
          </a:p>
        </p:txBody>
      </p:sp>
      <p:sp>
        <p:nvSpPr>
          <p:cNvPr id="38939" name="Line 28"/>
          <p:cNvSpPr>
            <a:spLocks noChangeShapeType="1"/>
          </p:cNvSpPr>
          <p:nvPr/>
        </p:nvSpPr>
        <p:spPr bwMode="auto">
          <a:xfrm rot="14522146" flipH="1">
            <a:off x="6995280" y="3986320"/>
            <a:ext cx="4320" cy="27648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40" name="Line 29"/>
          <p:cNvSpPr>
            <a:spLocks noChangeShapeType="1"/>
          </p:cNvSpPr>
          <p:nvPr/>
        </p:nvSpPr>
        <p:spPr bwMode="auto">
          <a:xfrm rot="14522146" flipH="1">
            <a:off x="8568634" y="3940037"/>
            <a:ext cx="208254" cy="112527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42" name="Line 31"/>
          <p:cNvSpPr>
            <a:spLocks noChangeShapeType="1"/>
          </p:cNvSpPr>
          <p:nvPr/>
        </p:nvSpPr>
        <p:spPr bwMode="auto">
          <a:xfrm rot="14522146" flipH="1">
            <a:off x="8444107" y="3950525"/>
            <a:ext cx="258160" cy="173584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096" name="AutoShape 32"/>
          <p:cNvSpPr>
            <a:spLocks noChangeArrowheads="1"/>
          </p:cNvSpPr>
          <p:nvPr/>
        </p:nvSpPr>
        <p:spPr bwMode="auto">
          <a:xfrm>
            <a:off x="2353440" y="1914647"/>
            <a:ext cx="2419200" cy="131341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msmincho" charset="0"/>
            </a:endParaRPr>
          </a:p>
        </p:txBody>
      </p:sp>
      <p:sp>
        <p:nvSpPr>
          <p:cNvPr id="38946" name="Line 35"/>
          <p:cNvSpPr>
            <a:spLocks noChangeShapeType="1"/>
          </p:cNvSpPr>
          <p:nvPr/>
        </p:nvSpPr>
        <p:spPr bwMode="auto">
          <a:xfrm flipV="1">
            <a:off x="3044640" y="3158938"/>
            <a:ext cx="69120" cy="207382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47" name="Freeform 36"/>
          <p:cNvSpPr>
            <a:spLocks/>
          </p:cNvSpPr>
          <p:nvPr/>
        </p:nvSpPr>
        <p:spPr bwMode="auto">
          <a:xfrm flipH="1">
            <a:off x="3977760" y="2052902"/>
            <a:ext cx="587520" cy="760400"/>
          </a:xfrm>
          <a:custGeom>
            <a:avLst/>
            <a:gdLst>
              <a:gd name="T0" fmla="*/ 102268 w 456"/>
              <a:gd name="T1" fmla="*/ 0 h 672"/>
              <a:gd name="T2" fmla="*/ 34089 w 456"/>
              <a:gd name="T3" fmla="*/ 179614 h 672"/>
              <a:gd name="T4" fmla="*/ 306805 w 456"/>
              <a:gd name="T5" fmla="*/ 179614 h 672"/>
              <a:gd name="T6" fmla="*/ 102268 w 456"/>
              <a:gd name="T7" fmla="*/ 359229 h 672"/>
              <a:gd name="T8" fmla="*/ 374984 w 456"/>
              <a:gd name="T9" fmla="*/ 359229 h 672"/>
              <a:gd name="T10" fmla="*/ 170447 w 456"/>
              <a:gd name="T11" fmla="*/ 538843 h 672"/>
              <a:gd name="T12" fmla="*/ 511342 w 456"/>
              <a:gd name="T13" fmla="*/ 538843 h 672"/>
              <a:gd name="T14" fmla="*/ 511342 w 456"/>
              <a:gd name="T15" fmla="*/ 598714 h 672"/>
              <a:gd name="T16" fmla="*/ 238626 w 456"/>
              <a:gd name="T17" fmla="*/ 778329 h 672"/>
              <a:gd name="T18" fmla="*/ 647700 w 456"/>
              <a:gd name="T19" fmla="*/ 838200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48" name="Freeform 37"/>
          <p:cNvSpPr>
            <a:spLocks/>
          </p:cNvSpPr>
          <p:nvPr/>
        </p:nvSpPr>
        <p:spPr bwMode="auto">
          <a:xfrm>
            <a:off x="2629920" y="2052902"/>
            <a:ext cx="587520" cy="760400"/>
          </a:xfrm>
          <a:custGeom>
            <a:avLst/>
            <a:gdLst>
              <a:gd name="T0" fmla="*/ 102268 w 456"/>
              <a:gd name="T1" fmla="*/ 0 h 672"/>
              <a:gd name="T2" fmla="*/ 34089 w 456"/>
              <a:gd name="T3" fmla="*/ 179614 h 672"/>
              <a:gd name="T4" fmla="*/ 306805 w 456"/>
              <a:gd name="T5" fmla="*/ 179614 h 672"/>
              <a:gd name="T6" fmla="*/ 102268 w 456"/>
              <a:gd name="T7" fmla="*/ 359229 h 672"/>
              <a:gd name="T8" fmla="*/ 374984 w 456"/>
              <a:gd name="T9" fmla="*/ 359229 h 672"/>
              <a:gd name="T10" fmla="*/ 170447 w 456"/>
              <a:gd name="T11" fmla="*/ 538843 h 672"/>
              <a:gd name="T12" fmla="*/ 511342 w 456"/>
              <a:gd name="T13" fmla="*/ 538843 h 672"/>
              <a:gd name="T14" fmla="*/ 511342 w 456"/>
              <a:gd name="T15" fmla="*/ 598714 h 672"/>
              <a:gd name="T16" fmla="*/ 238626 w 456"/>
              <a:gd name="T17" fmla="*/ 778329 h 672"/>
              <a:gd name="T18" fmla="*/ 647700 w 456"/>
              <a:gd name="T19" fmla="*/ 838200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800080"/>
                </a:solidFill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52" name="Line 41"/>
          <p:cNvSpPr>
            <a:spLocks noChangeShapeType="1"/>
          </p:cNvSpPr>
          <p:nvPr/>
        </p:nvSpPr>
        <p:spPr bwMode="auto">
          <a:xfrm flipV="1">
            <a:off x="1800480" y="3573702"/>
            <a:ext cx="1244160" cy="55301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53" name="Line 42"/>
          <p:cNvSpPr>
            <a:spLocks noChangeShapeType="1"/>
          </p:cNvSpPr>
          <p:nvPr/>
        </p:nvSpPr>
        <p:spPr bwMode="auto">
          <a:xfrm flipH="1" flipV="1">
            <a:off x="4219680" y="3850211"/>
            <a:ext cx="1105920" cy="483891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54" name="Line 43"/>
          <p:cNvSpPr>
            <a:spLocks noChangeShapeType="1"/>
          </p:cNvSpPr>
          <p:nvPr/>
        </p:nvSpPr>
        <p:spPr bwMode="auto">
          <a:xfrm rot="14522146" flipH="1">
            <a:off x="2433360" y="3848065"/>
            <a:ext cx="4320" cy="27648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55" name="Line 44"/>
          <p:cNvSpPr>
            <a:spLocks noChangeShapeType="1"/>
          </p:cNvSpPr>
          <p:nvPr/>
        </p:nvSpPr>
        <p:spPr bwMode="auto">
          <a:xfrm flipV="1">
            <a:off x="1800480" y="3711956"/>
            <a:ext cx="1244160" cy="55301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09" name="Oval 45" descr="Dark downward diagonal"/>
          <p:cNvSpPr>
            <a:spLocks noChangeArrowheads="1"/>
          </p:cNvSpPr>
          <p:nvPr/>
        </p:nvSpPr>
        <p:spPr bwMode="auto">
          <a:xfrm>
            <a:off x="2906400" y="3435447"/>
            <a:ext cx="1382400" cy="553018"/>
          </a:xfrm>
          <a:prstGeom prst="ellipse">
            <a:avLst/>
          </a:prstGeom>
          <a:pattFill prst="dkDnDiag">
            <a:fgClr>
              <a:srgbClr val="00008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msmincho" charset="0"/>
            </a:endParaRPr>
          </a:p>
        </p:txBody>
      </p:sp>
      <p:sp>
        <p:nvSpPr>
          <p:cNvPr id="38957" name="Line 46"/>
          <p:cNvSpPr>
            <a:spLocks noChangeShapeType="1"/>
          </p:cNvSpPr>
          <p:nvPr/>
        </p:nvSpPr>
        <p:spPr bwMode="auto">
          <a:xfrm rot="14522146" flipH="1">
            <a:off x="2420400" y="3714131"/>
            <a:ext cx="4321" cy="27648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62" name="Line 51"/>
          <p:cNvSpPr>
            <a:spLocks noChangeShapeType="1"/>
          </p:cNvSpPr>
          <p:nvPr/>
        </p:nvSpPr>
        <p:spPr bwMode="auto">
          <a:xfrm rot="14522146" flipH="1">
            <a:off x="4647573" y="3862524"/>
            <a:ext cx="254453" cy="159467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63" name="Line 52"/>
          <p:cNvSpPr>
            <a:spLocks noChangeShapeType="1"/>
          </p:cNvSpPr>
          <p:nvPr/>
        </p:nvSpPr>
        <p:spPr bwMode="auto">
          <a:xfrm flipH="1">
            <a:off x="2975520" y="3020683"/>
            <a:ext cx="207360" cy="55301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18" name="Oval 54"/>
          <p:cNvSpPr>
            <a:spLocks noChangeArrowheads="1"/>
          </p:cNvSpPr>
          <p:nvPr/>
        </p:nvSpPr>
        <p:spPr bwMode="auto">
          <a:xfrm>
            <a:off x="3044640" y="2744174"/>
            <a:ext cx="1105920" cy="414764"/>
          </a:xfrm>
          <a:prstGeom prst="ellipse">
            <a:avLst/>
          </a:prstGeom>
          <a:solidFill>
            <a:srgbClr val="0000FF"/>
          </a:solidFill>
          <a:ln w="57150" cmpd="thickThin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msmincho" charset="0"/>
            </a:endParaRPr>
          </a:p>
        </p:txBody>
      </p:sp>
      <p:sp>
        <p:nvSpPr>
          <p:cNvPr id="38966" name="Line 55"/>
          <p:cNvSpPr>
            <a:spLocks noChangeShapeType="1"/>
          </p:cNvSpPr>
          <p:nvPr/>
        </p:nvSpPr>
        <p:spPr bwMode="auto">
          <a:xfrm rot="14522146" flipH="1">
            <a:off x="2420400" y="3986320"/>
            <a:ext cx="4320" cy="27648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967" name="Line 56"/>
          <p:cNvSpPr>
            <a:spLocks noChangeShapeType="1"/>
          </p:cNvSpPr>
          <p:nvPr/>
        </p:nvSpPr>
        <p:spPr bwMode="auto">
          <a:xfrm flipV="1">
            <a:off x="7675680" y="3089811"/>
            <a:ext cx="138240" cy="20738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2945" tIns="41473" rIns="82945" bIns="4147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22" name="AutoShape 58"/>
          <p:cNvSpPr>
            <a:spLocks noChangeArrowheads="1"/>
          </p:cNvSpPr>
          <p:nvPr/>
        </p:nvSpPr>
        <p:spPr bwMode="auto">
          <a:xfrm>
            <a:off x="7191840" y="1914647"/>
            <a:ext cx="2419200" cy="131341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msmincho" charset="0"/>
            </a:endParaRPr>
          </a:p>
        </p:txBody>
      </p:sp>
      <p:sp>
        <p:nvSpPr>
          <p:cNvPr id="344123" name="Text Box 59"/>
          <p:cNvSpPr txBox="1">
            <a:spLocks noChangeArrowheads="1"/>
          </p:cNvSpPr>
          <p:nvPr/>
        </p:nvSpPr>
        <p:spPr bwMode="auto">
          <a:xfrm>
            <a:off x="7834080" y="1914647"/>
            <a:ext cx="115488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cs typeface="msmincho" charset="0"/>
              </a:rPr>
              <a:t>DVCS</a:t>
            </a:r>
          </a:p>
        </p:txBody>
      </p:sp>
      <p:sp>
        <p:nvSpPr>
          <p:cNvPr id="344124" name="Text Box 60"/>
          <p:cNvSpPr txBox="1">
            <a:spLocks noChangeArrowheads="1"/>
          </p:cNvSpPr>
          <p:nvPr/>
        </p:nvSpPr>
        <p:spPr bwMode="auto">
          <a:xfrm>
            <a:off x="3133920" y="2052902"/>
            <a:ext cx="115488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cs typeface="msmincho" charset="0"/>
              </a:rPr>
              <a:t>DVCS</a:t>
            </a:r>
          </a:p>
        </p:txBody>
      </p:sp>
      <p:sp>
        <p:nvSpPr>
          <p:cNvPr id="344125" name="Oval 61"/>
          <p:cNvSpPr>
            <a:spLocks noChangeArrowheads="1"/>
          </p:cNvSpPr>
          <p:nvPr/>
        </p:nvSpPr>
        <p:spPr bwMode="auto">
          <a:xfrm>
            <a:off x="7744800" y="2675047"/>
            <a:ext cx="1105920" cy="414764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solidFill>
                <a:schemeClr val="bg1"/>
              </a:solidFill>
              <a:cs typeface="msmincho" charset="0"/>
            </a:endParaRPr>
          </a:p>
        </p:txBody>
      </p:sp>
      <p:sp>
        <p:nvSpPr>
          <p:cNvPr id="344130" name="Text Box 66"/>
          <p:cNvSpPr txBox="1">
            <a:spLocks noChangeArrowheads="1"/>
          </p:cNvSpPr>
          <p:nvPr/>
        </p:nvSpPr>
        <p:spPr bwMode="auto">
          <a:xfrm>
            <a:off x="7407840" y="5118671"/>
            <a:ext cx="3641731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cs typeface="msmincho" charset="0"/>
              </a:rPr>
              <a:t>“Standard” nucleon spectral function</a:t>
            </a:r>
            <a:endParaRPr lang="en-US" dirty="0">
              <a:solidFill>
                <a:schemeClr val="bg1"/>
              </a:solidFill>
              <a:latin typeface="Nimbus Roman No9 L" charset="0"/>
              <a:cs typeface="msmincho" charset="0"/>
            </a:endParaRPr>
          </a:p>
        </p:txBody>
      </p:sp>
      <p:sp>
        <p:nvSpPr>
          <p:cNvPr id="344131" name="Text Box 67"/>
          <p:cNvSpPr txBox="1">
            <a:spLocks noChangeArrowheads="1"/>
          </p:cNvSpPr>
          <p:nvPr/>
        </p:nvSpPr>
        <p:spPr bwMode="auto">
          <a:xfrm>
            <a:off x="1292480" y="5092777"/>
            <a:ext cx="3752850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cs typeface="msmincho" charset="0"/>
              </a:rPr>
              <a:t>Off-forward nucleon spectral function </a:t>
            </a:r>
            <a:endParaRPr lang="en-US" dirty="0">
              <a:solidFill>
                <a:schemeClr val="bg1"/>
              </a:solidFill>
              <a:latin typeface="Nimbus Roman No9 L" charset="0"/>
              <a:cs typeface="msmincho" charset="0"/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A1FD904-3660-974D-A732-FF7DBB2C3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188" y="3633783"/>
            <a:ext cx="482789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baseline="-25000" dirty="0">
                <a:solidFill>
                  <a:schemeClr val="bg1"/>
                </a:solidFill>
              </a:rPr>
              <a:t>A-1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9" name="Rectangle 10">
            <a:extLst>
              <a:ext uri="{FF2B5EF4-FFF2-40B4-BE49-F238E27FC236}">
                <a16:creationId xmlns:a16="http://schemas.microsoft.com/office/drawing/2014/main" id="{12695D48-5606-E944-9406-5BC8C1DD4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641" y="3190399"/>
            <a:ext cx="289338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1B42D2AB-C7E9-3340-9C7B-AD98D33E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854" y="3193302"/>
            <a:ext cx="289338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1" name="Rectangle 10">
            <a:extLst>
              <a:ext uri="{FF2B5EF4-FFF2-40B4-BE49-F238E27FC236}">
                <a16:creationId xmlns:a16="http://schemas.microsoft.com/office/drawing/2014/main" id="{C30BCFF9-B242-944F-B9FC-C7C886F4F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64" y="3656016"/>
            <a:ext cx="665082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baseline="-25000" dirty="0">
                <a:solidFill>
                  <a:schemeClr val="bg1"/>
                </a:solidFill>
              </a:rPr>
              <a:t>A</a:t>
            </a:r>
            <a:r>
              <a:rPr lang="en-US" sz="1800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  <a:cs typeface="msmincho" charset="0"/>
              </a:rPr>
              <a:t>Δ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226C9293-2226-D94C-A2F3-D765124CC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677" y="3595843"/>
            <a:ext cx="358909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baseline="-25000" dirty="0">
                <a:solidFill>
                  <a:schemeClr val="bg1"/>
                </a:solidFill>
              </a:rPr>
              <a:t>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3" name="Rectangle 10">
            <a:extLst>
              <a:ext uri="{FF2B5EF4-FFF2-40B4-BE49-F238E27FC236}">
                <a16:creationId xmlns:a16="http://schemas.microsoft.com/office/drawing/2014/main" id="{3D673360-0536-7445-BC6C-B1EEEC7CB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988" y="3684583"/>
            <a:ext cx="358909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P</a:t>
            </a:r>
            <a:r>
              <a:rPr lang="en-US" sz="1800" baseline="-25000" dirty="0">
                <a:solidFill>
                  <a:schemeClr val="bg1"/>
                </a:solidFill>
              </a:rPr>
              <a:t>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4" name="Text Box 13">
            <a:extLst>
              <a:ext uri="{FF2B5EF4-FFF2-40B4-BE49-F238E27FC236}">
                <a16:creationId xmlns:a16="http://schemas.microsoft.com/office/drawing/2014/main" id="{FA620B30-99F4-2440-9E23-BDFD3C99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561" y="1983776"/>
            <a:ext cx="489714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chemeClr val="bg1"/>
                </a:solidFill>
                <a:cs typeface="msmincho" charset="0"/>
              </a:rPr>
              <a:t>q</a:t>
            </a:r>
            <a:r>
              <a:rPr lang="en-US" dirty="0">
                <a:solidFill>
                  <a:schemeClr val="bg1"/>
                </a:solidFill>
                <a:cs typeface="msmincho" charset="0"/>
              </a:rPr>
              <a:t>-</a:t>
            </a:r>
            <a:r>
              <a:rPr lang="en-US" sz="1800" dirty="0" err="1">
                <a:solidFill>
                  <a:schemeClr val="bg1"/>
                </a:solidFill>
                <a:cs typeface="msmincho" charset="0"/>
              </a:rPr>
              <a:t>Δ</a:t>
            </a:r>
            <a:endParaRPr lang="en-US" sz="1800" dirty="0">
              <a:solidFill>
                <a:schemeClr val="bg1"/>
              </a:solidFill>
              <a:cs typeface="ms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9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2"/>
          <p:cNvSpPr txBox="1">
            <a:spLocks noChangeArrowheads="1"/>
          </p:cNvSpPr>
          <p:nvPr/>
        </p:nvSpPr>
        <p:spPr bwMode="auto">
          <a:xfrm>
            <a:off x="1524001" y="50049"/>
            <a:ext cx="8155209" cy="63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77"/>
                <a:cs typeface="msmincho" charset="0"/>
              </a:rPr>
              <a:t>Coherent/Incoherent contributions also in Bethe </a:t>
            </a:r>
            <a:r>
              <a:rPr lang="en-US" dirty="0" err="1">
                <a:solidFill>
                  <a:srgbClr val="FFFF00"/>
                </a:solidFill>
                <a:latin typeface="Arial Rounded MT Bold" panose="020F0704030504030204" pitchFamily="34" charset="77"/>
                <a:cs typeface="msmincho" charset="0"/>
              </a:rPr>
              <a:t>Heitler</a:t>
            </a:r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77"/>
                <a:cs typeface="msmincho" charset="0"/>
              </a:rPr>
              <a:t> processes from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77"/>
                <a:cs typeface="msmincho" charset="0"/>
              </a:rPr>
              <a:t> nuclei</a:t>
            </a: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52" y="802883"/>
            <a:ext cx="4331520" cy="273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55" y="3840154"/>
            <a:ext cx="5172480" cy="25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53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5B639-C260-0D44-9741-6D268D39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3/17/20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0640B-58DC-FA4C-B95D-2A96D9E8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55715-EFE8-6D47-BD89-7DCD6FAF6310}"/>
              </a:ext>
            </a:extLst>
          </p:cNvPr>
          <p:cNvSpPr txBox="1"/>
          <p:nvPr/>
        </p:nvSpPr>
        <p:spPr>
          <a:xfrm>
            <a:off x="1536700" y="1600200"/>
            <a:ext cx="336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twist-two GPD, </a:t>
            </a:r>
            <a:r>
              <a:rPr lang="en-US" dirty="0">
                <a:solidFill>
                  <a:srgbClr val="FFFF00"/>
                </a:solidFill>
              </a:rPr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twist-three GPDs, </a:t>
            </a:r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baseline="30000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C000"/>
                </a:solidFill>
              </a:rPr>
              <a:t>H</a:t>
            </a:r>
            <a:r>
              <a:rPr lang="en-US" baseline="-25000" dirty="0">
                <a:solidFill>
                  <a:srgbClr val="FFC000"/>
                </a:solidFill>
              </a:rPr>
              <a:t>3</a:t>
            </a:r>
            <a:r>
              <a:rPr lang="en-US" baseline="30000" dirty="0">
                <a:solidFill>
                  <a:srgbClr val="FFC000"/>
                </a:solidFill>
              </a:rPr>
              <a:t>||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2B8CC-C764-E949-B896-AB00D10FE10C}"/>
              </a:ext>
            </a:extLst>
          </p:cNvPr>
          <p:cNvSpPr txBox="1"/>
          <p:nvPr/>
        </p:nvSpPr>
        <p:spPr>
          <a:xfrm>
            <a:off x="2971800" y="228600"/>
            <a:ext cx="639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Why is 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He interesting: it is ideal to study twist three contributions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3A7D4-E7B9-5649-BEFC-BB48A330BAB3}"/>
              </a:ext>
            </a:extLst>
          </p:cNvPr>
          <p:cNvSpPr txBox="1"/>
          <p:nvPr/>
        </p:nvSpPr>
        <p:spPr>
          <a:xfrm>
            <a:off x="1041400" y="812800"/>
            <a:ext cx="318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simper cross section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CCC60-90D1-9442-90EE-D9D57E36272A}"/>
              </a:ext>
            </a:extLst>
          </p:cNvPr>
          <p:cNvSpPr/>
          <p:nvPr/>
        </p:nvSpPr>
        <p:spPr>
          <a:xfrm>
            <a:off x="793787" y="2683043"/>
            <a:ext cx="8553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H</a:t>
            </a:r>
            <a:r>
              <a:rPr lang="en-US" sz="2000" baseline="-25000" dirty="0">
                <a:solidFill>
                  <a:srgbClr val="FFC000"/>
                </a:solidFill>
              </a:rPr>
              <a:t>3</a:t>
            </a:r>
            <a:r>
              <a:rPr lang="en-US" sz="2000" baseline="30000" dirty="0">
                <a:solidFill>
                  <a:srgbClr val="FFC000"/>
                </a:solidFill>
              </a:rPr>
              <a:t>|| </a:t>
            </a:r>
            <a:r>
              <a:rPr lang="en-US" sz="2000" dirty="0">
                <a:solidFill>
                  <a:srgbClr val="FFC000"/>
                </a:solidFill>
              </a:rPr>
              <a:t>corresponds to a configuration with a longitudinally polarized quark in an unpolarized target associated with the quark’s spin-orbit contribution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684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451E2-8538-D741-9DB5-86B8FE77E498}"/>
              </a:ext>
            </a:extLst>
          </p:cNvPr>
          <p:cNvSpPr txBox="1"/>
          <p:nvPr/>
        </p:nvSpPr>
        <p:spPr>
          <a:xfrm>
            <a:off x="526073" y="46657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Structure of cross section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2DDFF84-E3EF-4840-A2A0-9974B298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8" y="2509911"/>
            <a:ext cx="11419665" cy="399763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551BA-7358-B746-A6A7-ABD1AB63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6A94A18-66C2-A54B-A167-329473CCEBB7}" type="datetime1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  <a:defRPr/>
              </a:pPr>
              <a:t>3/17/20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7DB2A4-451B-9944-9135-9CB4FCEB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650D0AE-FB45-374D-A9AF-DF9429BBE748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3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s5fold_latex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8891716" cy="5371322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>
                <a:solidFill>
                  <a:schemeClr val="bg1"/>
                </a:solidFill>
              </a:rPr>
              <a:t>3/17/20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0D0AE-FB45-374D-A9AF-DF9429BBE748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1447800"/>
            <a:ext cx="35814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5426" y="3516868"/>
            <a:ext cx="3738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λ</a:t>
            </a:r>
            <a:r>
              <a:rPr lang="en-US" b="1" baseline="-25000" dirty="0" err="1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257800"/>
            <a:ext cx="56778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b="1" dirty="0" err="1">
                <a:solidFill>
                  <a:srgbClr val="FF0000"/>
                </a:solidFill>
              </a:rPr>
              <a:t>λ</a:t>
            </a:r>
            <a:r>
              <a:rPr lang="en-US" b="1" baseline="-25000" dirty="0" err="1">
                <a:solidFill>
                  <a:srgbClr val="FF0000"/>
                </a:solidFill>
              </a:rPr>
              <a:t>e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5006" y="5345668"/>
            <a:ext cx="35939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42AD7"/>
                </a:solidFill>
              </a:rPr>
              <a:t>S</a:t>
            </a:r>
            <a:r>
              <a:rPr lang="en-US" b="1" baseline="-25000" dirty="0">
                <a:solidFill>
                  <a:srgbClr val="142AD7"/>
                </a:solidFill>
              </a:rPr>
              <a:t>L</a:t>
            </a:r>
            <a:endParaRPr lang="en-US" b="1" dirty="0">
              <a:solidFill>
                <a:srgbClr val="142AD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2526268"/>
            <a:ext cx="3738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λ</a:t>
            </a:r>
            <a:r>
              <a:rPr lang="en-US" b="1" baseline="-25000" dirty="0" err="1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6074" y="3059668"/>
            <a:ext cx="42992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42AD7"/>
                </a:solidFill>
              </a:rPr>
              <a:t>S</a:t>
            </a:r>
            <a:r>
              <a:rPr lang="en-US" b="1" baseline="-25000" dirty="0">
                <a:solidFill>
                  <a:srgbClr val="142AD7"/>
                </a:solidFill>
              </a:rPr>
              <a:t>L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1" y="3957935"/>
            <a:ext cx="36837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</a:t>
            </a:r>
            <a:r>
              <a:rPr lang="en-US" b="1" baseline="-25000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71800" y="3962400"/>
            <a:ext cx="7620000" cy="25146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2971800"/>
            <a:ext cx="5105400" cy="914400"/>
          </a:xfrm>
          <a:prstGeom prst="round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1143000"/>
            <a:ext cx="166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twist two GPDs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753600" y="3505200"/>
            <a:ext cx="609600" cy="38100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53600" y="2514600"/>
            <a:ext cx="762000" cy="45720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24800" y="3962400"/>
            <a:ext cx="1066800" cy="457200"/>
          </a:xfrm>
          <a:prstGeom prst="roundRec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39000" y="1524000"/>
            <a:ext cx="762000" cy="381000"/>
          </a:xfrm>
          <a:prstGeom prst="roundRec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162800" y="3429000"/>
            <a:ext cx="533400" cy="457200"/>
          </a:xfrm>
          <a:prstGeom prst="roundRec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33800" y="1066800"/>
            <a:ext cx="2209800" cy="533400"/>
          </a:xfrm>
          <a:prstGeom prst="roundRect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1" y="1676400"/>
            <a:ext cx="180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twist three GPDs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33800" y="1600200"/>
            <a:ext cx="2209800" cy="533400"/>
          </a:xfrm>
          <a:prstGeom prst="round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81800" y="5257800"/>
            <a:ext cx="990600" cy="457200"/>
          </a:xfrm>
          <a:prstGeom prst="roundRec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153400" y="1524000"/>
            <a:ext cx="609600" cy="38100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05600" y="4419600"/>
            <a:ext cx="1066800" cy="381000"/>
          </a:xfrm>
          <a:prstGeom prst="roundRect">
            <a:avLst/>
          </a:prstGeom>
          <a:noFill/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67800" y="5791200"/>
            <a:ext cx="1295400" cy="45720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10400" y="4876800"/>
            <a:ext cx="762000" cy="38100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144000" y="4800600"/>
            <a:ext cx="609600" cy="38100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753600" y="5334000"/>
            <a:ext cx="609600" cy="38100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305800" y="3048000"/>
            <a:ext cx="609600" cy="38100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50780" y="3516868"/>
            <a:ext cx="3738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λ</a:t>
            </a:r>
            <a:r>
              <a:rPr lang="en-US" b="1" baseline="-25000" dirty="0" err="1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6096000" y="2819400"/>
            <a:ext cx="838200" cy="838200"/>
          </a:xfrm>
          <a:prstGeom prst="mathMultiply">
            <a:avLst>
              <a:gd name="adj1" fmla="val 79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9601200" y="1828800"/>
            <a:ext cx="838200" cy="838200"/>
          </a:xfrm>
          <a:prstGeom prst="mathMultiply">
            <a:avLst>
              <a:gd name="adj1" fmla="val 792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4ED9A-3423-834E-8045-9E785057AAB1}"/>
              </a:ext>
            </a:extLst>
          </p:cNvPr>
          <p:cNvSpPr txBox="1"/>
          <p:nvPr/>
        </p:nvSpPr>
        <p:spPr>
          <a:xfrm>
            <a:off x="3759200" y="152400"/>
            <a:ext cx="4565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DVCS in spin ½ compared to spin 0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8487C98-4ED0-9242-8AA3-922D68555DD1}"/>
              </a:ext>
            </a:extLst>
          </p:cNvPr>
          <p:cNvSpPr/>
          <p:nvPr/>
        </p:nvSpPr>
        <p:spPr>
          <a:xfrm>
            <a:off x="9220200" y="4038600"/>
            <a:ext cx="609600" cy="38100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297B79F-09A0-1E4D-A05E-2E0A2616805A}"/>
              </a:ext>
            </a:extLst>
          </p:cNvPr>
          <p:cNvSpPr/>
          <p:nvPr/>
        </p:nvSpPr>
        <p:spPr>
          <a:xfrm>
            <a:off x="8534400" y="2057400"/>
            <a:ext cx="609600" cy="381000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FB4CF-1115-C048-A79E-AFEA2EC3DD78}"/>
              </a:ext>
            </a:extLst>
          </p:cNvPr>
          <p:cNvSpPr txBox="1"/>
          <p:nvPr/>
        </p:nvSpPr>
        <p:spPr>
          <a:xfrm>
            <a:off x="11150058" y="2553732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baseline="30000" dirty="0">
                <a:solidFill>
                  <a:schemeClr val="bg1"/>
                </a:solidFill>
              </a:rPr>
              <a:t>||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AF0D26-A697-3047-B8C2-BB44CE42875D}"/>
              </a:ext>
            </a:extLst>
          </p:cNvPr>
          <p:cNvCxnSpPr>
            <a:cxnSpLocks/>
          </p:cNvCxnSpPr>
          <p:nvPr/>
        </p:nvCxnSpPr>
        <p:spPr>
          <a:xfrm flipH="1">
            <a:off x="10415716" y="2768600"/>
            <a:ext cx="722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1835740-01F8-B740-B67D-002A3962CF98}"/>
              </a:ext>
            </a:extLst>
          </p:cNvPr>
          <p:cNvSpPr txBox="1"/>
          <p:nvPr/>
        </p:nvSpPr>
        <p:spPr>
          <a:xfrm>
            <a:off x="11150058" y="204573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7131F8-7DEA-9E4A-806C-7E2139F7B2CE}"/>
              </a:ext>
            </a:extLst>
          </p:cNvPr>
          <p:cNvCxnSpPr>
            <a:cxnSpLocks/>
          </p:cNvCxnSpPr>
          <p:nvPr/>
        </p:nvCxnSpPr>
        <p:spPr>
          <a:xfrm flipH="1">
            <a:off x="9144000" y="2247900"/>
            <a:ext cx="1752600" cy="2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818B44-4D1A-904B-BC5A-3EE551961378}"/>
              </a:ext>
            </a:extLst>
          </p:cNvPr>
          <p:cNvCxnSpPr/>
          <p:nvPr/>
        </p:nvCxnSpPr>
        <p:spPr>
          <a:xfrm>
            <a:off x="3946984" y="2921000"/>
            <a:ext cx="6759116" cy="368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59F548F-3DBB-D940-BD85-6C67288E339D}"/>
              </a:ext>
            </a:extLst>
          </p:cNvPr>
          <p:cNvCxnSpPr>
            <a:cxnSpLocks/>
          </p:cNvCxnSpPr>
          <p:nvPr/>
        </p:nvCxnSpPr>
        <p:spPr>
          <a:xfrm flipV="1">
            <a:off x="3440700" y="2933700"/>
            <a:ext cx="6922500" cy="3672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45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D2E61096-D5D1-7348-B4A1-4ABEDA820186}"/>
              </a:ext>
            </a:extLst>
          </p:cNvPr>
          <p:cNvSpPr txBox="1"/>
          <p:nvPr/>
        </p:nvSpPr>
        <p:spPr>
          <a:xfrm>
            <a:off x="1004936" y="846460"/>
            <a:ext cx="3213980" cy="3439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BH-DVCS interference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504FBD7-329E-8849-83BC-D269C509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598" y="2470112"/>
            <a:ext cx="2961203" cy="6440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27F3770-7496-4045-946E-368F5D2F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547" y="609600"/>
            <a:ext cx="7045853" cy="116256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1DB54-7E30-8B43-A800-09D4473A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7391" y="6407778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16A94A18-66C2-A54B-A167-329473CCEBB7}" type="datetime1">
              <a:rPr lang="en-US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defTabSz="914400">
                <a:spcAft>
                  <a:spcPts val="600"/>
                </a:spcAft>
                <a:defRPr/>
              </a:pPr>
              <a:t>3/17/20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D7C1FF02-00EA-DD4D-95FF-3243416D256E}"/>
              </a:ext>
            </a:extLst>
          </p:cNvPr>
          <p:cNvSpPr txBox="1">
            <a:spLocks/>
          </p:cNvSpPr>
          <p:nvPr/>
        </p:nvSpPr>
        <p:spPr>
          <a:xfrm>
            <a:off x="914400" y="2413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16A94A18-66C2-A54B-A167-329473CCEBB7}" type="datetime1">
              <a:rPr lang="en-US" smtClean="0"/>
              <a:pPr>
                <a:spcAft>
                  <a:spcPts val="600"/>
                </a:spcAft>
                <a:defRPr/>
              </a:pPr>
              <a:t>3/17/20</a:t>
            </a:fld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07390FA-E9BF-BC4E-9116-6D38E3D50D6E}"/>
              </a:ext>
            </a:extLst>
          </p:cNvPr>
          <p:cNvSpPr txBox="1">
            <a:spLocks/>
          </p:cNvSpPr>
          <p:nvPr/>
        </p:nvSpPr>
        <p:spPr>
          <a:xfrm>
            <a:off x="8077200" y="2413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8650D0AE-FB45-374D-A9AF-DF9429BBE748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71F3D8-ED93-EB47-A168-A5E027E08C82}"/>
              </a:ext>
            </a:extLst>
          </p:cNvPr>
          <p:cNvSpPr txBox="1"/>
          <p:nvPr/>
        </p:nvSpPr>
        <p:spPr>
          <a:xfrm>
            <a:off x="4953000" y="21336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</a:p>
        </p:txBody>
      </p:sp>
    </p:spTree>
    <p:extLst>
      <p:ext uri="{BB962C8B-B14F-4D97-AF65-F5344CB8AC3E}">
        <p14:creationId xmlns:p14="http://schemas.microsoft.com/office/powerpoint/2010/main" val="345494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378</Words>
  <Application>Microsoft Macintosh PowerPoint</Application>
  <PresentationFormat>Widescreen</PresentationFormat>
  <Paragraphs>105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Cambria</vt:lpstr>
      <vt:lpstr>Lucida Calligraphy</vt:lpstr>
      <vt:lpstr>Nimbus Roman No9 L</vt:lpstr>
      <vt:lpstr>StarSymbol</vt:lpstr>
      <vt:lpstr>Times</vt:lpstr>
      <vt:lpstr>Wingdings</vt:lpstr>
      <vt:lpstr>Office Theme</vt:lpstr>
      <vt:lpstr>Theory of DVCS in Nuclei  Workshop March 17,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DVCS in Nuclei  Workshop March 17, 2020</dc:title>
  <dc:creator>simonetta liuti</dc:creator>
  <cp:lastModifiedBy>simonetta liuti</cp:lastModifiedBy>
  <cp:revision>4</cp:revision>
  <dcterms:created xsi:type="dcterms:W3CDTF">2020-03-17T12:30:21Z</dcterms:created>
  <dcterms:modified xsi:type="dcterms:W3CDTF">2020-03-17T14:27:41Z</dcterms:modified>
</cp:coreProperties>
</file>