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843" r:id="rId2"/>
    <p:sldId id="810" r:id="rId3"/>
    <p:sldId id="851" r:id="rId4"/>
    <p:sldId id="832" r:id="rId5"/>
    <p:sldId id="825" r:id="rId6"/>
    <p:sldId id="811" r:id="rId7"/>
    <p:sldId id="834" r:id="rId8"/>
    <p:sldId id="835" r:id="rId9"/>
    <p:sldId id="848" r:id="rId10"/>
    <p:sldId id="849" r:id="rId11"/>
    <p:sldId id="836" r:id="rId12"/>
    <p:sldId id="833" r:id="rId13"/>
    <p:sldId id="846" r:id="rId14"/>
    <p:sldId id="806" r:id="rId15"/>
    <p:sldId id="856" r:id="rId16"/>
    <p:sldId id="800" r:id="rId17"/>
    <p:sldId id="857" r:id="rId18"/>
    <p:sldId id="809" r:id="rId19"/>
    <p:sldId id="837" r:id="rId20"/>
    <p:sldId id="847" r:id="rId21"/>
    <p:sldId id="838" r:id="rId22"/>
    <p:sldId id="845" r:id="rId23"/>
    <p:sldId id="819" r:id="rId24"/>
    <p:sldId id="844" r:id="rId25"/>
    <p:sldId id="852" r:id="rId26"/>
    <p:sldId id="853" r:id="rId27"/>
    <p:sldId id="854" r:id="rId28"/>
    <p:sldId id="855" r:id="rId29"/>
    <p:sldId id="826" r:id="rId30"/>
    <p:sldId id="828" r:id="rId31"/>
    <p:sldId id="840" r:id="rId32"/>
    <p:sldId id="841" r:id="rId33"/>
    <p:sldId id="842" r:id="rId34"/>
  </p:sldIdLst>
  <p:sldSz cx="12192000" cy="6858000"/>
  <p:notesSz cx="7010400" cy="9296400"/>
  <p:defaultText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81" d="100"/>
          <a:sy n="81" d="100"/>
        </p:scale>
        <p:origin x="-1440" y="-640"/>
      </p:cViewPr>
      <p:guideLst>
        <p:guide orient="horz" pos="2160"/>
        <p:guide pos="3840"/>
      </p:guideLst>
    </p:cSldViewPr>
  </p:slideViewPr>
  <p:notesTextViewPr>
    <p:cViewPr>
      <p:scale>
        <a:sx n="1" d="1"/>
        <a:sy n="1" d="1"/>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E288CDF-36D5-5240-971E-57419F114B8C}" type="datetimeFigureOut">
              <a:rPr lang="en-US" smtClean="0"/>
              <a:t>3/25/20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4F4A9E9-5A3C-2748-AA26-9AE36A1A81CD}" type="slidenum">
              <a:rPr lang="en-US" smtClean="0"/>
              <a:t>‹#›</a:t>
            </a:fld>
            <a:endParaRPr lang="en-US"/>
          </a:p>
        </p:txBody>
      </p:sp>
    </p:spTree>
    <p:extLst>
      <p:ext uri="{BB962C8B-B14F-4D97-AF65-F5344CB8AC3E}">
        <p14:creationId xmlns:p14="http://schemas.microsoft.com/office/powerpoint/2010/main" val="31565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634B5A-118C-466E-AB2E-EC4C95E003CA}" type="datetimeFigureOut">
              <a:rPr lang="en-US" smtClean="0"/>
              <a:t>3/25/20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C7755B3-7C40-42F6-BB4B-D0436D6E4EEF}" type="slidenum">
              <a:rPr lang="en-US" smtClean="0"/>
              <a:t>‹#›</a:t>
            </a:fld>
            <a:endParaRPr lang="en-US"/>
          </a:p>
        </p:txBody>
      </p:sp>
    </p:spTree>
    <p:extLst>
      <p:ext uri="{BB962C8B-B14F-4D97-AF65-F5344CB8AC3E}">
        <p14:creationId xmlns:p14="http://schemas.microsoft.com/office/powerpoint/2010/main" val="269150561"/>
      </p:ext>
    </p:extLst>
  </p:cSld>
  <p:clrMap bg1="lt1" tx1="dk1" bg2="lt2" tx2="dk2" accent1="accent1" accent2="accent2" accent3="accent3" accent4="accent4" accent5="accent5" accent6="accent6" hlink="hlink" folHlink="folHlink"/>
  <p:hf hdr="0" ftr="0" dt="0"/>
  <p:notesStyle>
    <a:lvl1pPr marL="0" algn="l" defTabSz="914241" rtl="0" eaLnBrk="1" latinLnBrk="0" hangingPunct="1">
      <a:defRPr sz="1200" kern="1200">
        <a:solidFill>
          <a:schemeClr val="tx1"/>
        </a:solidFill>
        <a:latin typeface="+mn-lt"/>
        <a:ea typeface="+mn-ea"/>
        <a:cs typeface="+mn-cs"/>
      </a:defRPr>
    </a:lvl1pPr>
    <a:lvl2pPr marL="457119" algn="l" defTabSz="914241" rtl="0" eaLnBrk="1" latinLnBrk="0" hangingPunct="1">
      <a:defRPr sz="1200" kern="1200">
        <a:solidFill>
          <a:schemeClr val="tx1"/>
        </a:solidFill>
        <a:latin typeface="+mn-lt"/>
        <a:ea typeface="+mn-ea"/>
        <a:cs typeface="+mn-cs"/>
      </a:defRPr>
    </a:lvl2pPr>
    <a:lvl3pPr marL="914241" algn="l" defTabSz="914241" rtl="0" eaLnBrk="1" latinLnBrk="0" hangingPunct="1">
      <a:defRPr sz="1200" kern="1200">
        <a:solidFill>
          <a:schemeClr val="tx1"/>
        </a:solidFill>
        <a:latin typeface="+mn-lt"/>
        <a:ea typeface="+mn-ea"/>
        <a:cs typeface="+mn-cs"/>
      </a:defRPr>
    </a:lvl3pPr>
    <a:lvl4pPr marL="1371362" algn="l" defTabSz="914241" rtl="0" eaLnBrk="1" latinLnBrk="0" hangingPunct="1">
      <a:defRPr sz="1200" kern="1200">
        <a:solidFill>
          <a:schemeClr val="tx1"/>
        </a:solidFill>
        <a:latin typeface="+mn-lt"/>
        <a:ea typeface="+mn-ea"/>
        <a:cs typeface="+mn-cs"/>
      </a:defRPr>
    </a:lvl4pPr>
    <a:lvl5pPr marL="1828482" algn="l" defTabSz="914241" rtl="0" eaLnBrk="1" latinLnBrk="0" hangingPunct="1">
      <a:defRPr sz="1200" kern="1200">
        <a:solidFill>
          <a:schemeClr val="tx1"/>
        </a:solidFill>
        <a:latin typeface="+mn-lt"/>
        <a:ea typeface="+mn-ea"/>
        <a:cs typeface="+mn-cs"/>
      </a:defRPr>
    </a:lvl5pPr>
    <a:lvl6pPr marL="2285606" algn="l" defTabSz="914241" rtl="0" eaLnBrk="1" latinLnBrk="0" hangingPunct="1">
      <a:defRPr sz="1200" kern="1200">
        <a:solidFill>
          <a:schemeClr val="tx1"/>
        </a:solidFill>
        <a:latin typeface="+mn-lt"/>
        <a:ea typeface="+mn-ea"/>
        <a:cs typeface="+mn-cs"/>
      </a:defRPr>
    </a:lvl6pPr>
    <a:lvl7pPr marL="2742722" algn="l" defTabSz="914241" rtl="0" eaLnBrk="1" latinLnBrk="0" hangingPunct="1">
      <a:defRPr sz="1200" kern="1200">
        <a:solidFill>
          <a:schemeClr val="tx1"/>
        </a:solidFill>
        <a:latin typeface="+mn-lt"/>
        <a:ea typeface="+mn-ea"/>
        <a:cs typeface="+mn-cs"/>
      </a:defRPr>
    </a:lvl7pPr>
    <a:lvl8pPr marL="3199840" algn="l" defTabSz="914241" rtl="0" eaLnBrk="1" latinLnBrk="0" hangingPunct="1">
      <a:defRPr sz="1200" kern="1200">
        <a:solidFill>
          <a:schemeClr val="tx1"/>
        </a:solidFill>
        <a:latin typeface="+mn-lt"/>
        <a:ea typeface="+mn-ea"/>
        <a:cs typeface="+mn-cs"/>
      </a:defRPr>
    </a:lvl8pPr>
    <a:lvl9pPr marL="3656959" algn="l" defTabSz="91424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762017"/>
            <a:ext cx="11582400" cy="1470025"/>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300" b="1">
                <a:solidFill>
                  <a:schemeClr val="tx1"/>
                </a:solidFill>
              </a:defRPr>
            </a:lvl1pPr>
            <a:lvl2pPr marL="609411" indent="0" algn="ctr">
              <a:buNone/>
              <a:defRPr>
                <a:solidFill>
                  <a:schemeClr val="tx1">
                    <a:tint val="75000"/>
                  </a:schemeClr>
                </a:solidFill>
              </a:defRPr>
            </a:lvl2pPr>
            <a:lvl3pPr marL="1218838"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smtClean="0"/>
              <a:t>3/26/20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3405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3/26/20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64785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884255"/>
            <a:ext cx="2641600" cy="56689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884237"/>
            <a:ext cx="77216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3/26/20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58804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3/26/20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100859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3124203"/>
            <a:ext cx="10363200" cy="762000"/>
          </a:xfrm>
        </p:spPr>
        <p:txBody>
          <a:bodyPr anchor="t"/>
          <a:lstStyle>
            <a:lvl1pPr algn="l">
              <a:defRPr sz="5300" b="1" cap="all"/>
            </a:lvl1pPr>
          </a:lstStyle>
          <a:p>
            <a:r>
              <a:rPr lang="en-US" dirty="0"/>
              <a:t>Click to edit Master title style</a:t>
            </a:r>
          </a:p>
        </p:txBody>
      </p:sp>
      <p:sp>
        <p:nvSpPr>
          <p:cNvPr id="3" name="Text Placeholder 2"/>
          <p:cNvSpPr>
            <a:spLocks noGrp="1"/>
          </p:cNvSpPr>
          <p:nvPr>
            <p:ph type="body" idx="1"/>
          </p:nvPr>
        </p:nvSpPr>
        <p:spPr>
          <a:xfrm>
            <a:off x="406400" y="762001"/>
            <a:ext cx="11480800" cy="609600"/>
          </a:xfrm>
          <a:solidFill>
            <a:srgbClr val="3399FF"/>
          </a:solidFill>
        </p:spPr>
        <p:txBody>
          <a:bodyPr anchor="b"/>
          <a:lstStyle>
            <a:lvl1pPr marL="0" indent="0" algn="ctr">
              <a:buNone/>
              <a:defRPr sz="3200" b="1">
                <a:solidFill>
                  <a:schemeClr val="bg1"/>
                </a:solidFill>
              </a:defRPr>
            </a:lvl1pPr>
            <a:lvl2pPr marL="609411" indent="0">
              <a:buNone/>
              <a:defRPr sz="2400">
                <a:solidFill>
                  <a:schemeClr val="tx1">
                    <a:tint val="75000"/>
                  </a:schemeClr>
                </a:solidFill>
              </a:defRPr>
            </a:lvl2pPr>
            <a:lvl3pPr marL="1218838" indent="0">
              <a:buNone/>
              <a:defRPr sz="2100">
                <a:solidFill>
                  <a:schemeClr val="tx1">
                    <a:tint val="75000"/>
                  </a:schemeClr>
                </a:solidFill>
              </a:defRPr>
            </a:lvl3pPr>
            <a:lvl4pPr marL="1828256" indent="0">
              <a:buNone/>
              <a:defRPr sz="1900">
                <a:solidFill>
                  <a:schemeClr val="tx1">
                    <a:tint val="75000"/>
                  </a:schemeClr>
                </a:solidFill>
              </a:defRPr>
            </a:lvl4pPr>
            <a:lvl5pPr marL="2437678" indent="0">
              <a:buNone/>
              <a:defRPr sz="1900">
                <a:solidFill>
                  <a:schemeClr val="tx1">
                    <a:tint val="75000"/>
                  </a:schemeClr>
                </a:solidFill>
              </a:defRPr>
            </a:lvl5pPr>
            <a:lvl6pPr marL="3047088" indent="0">
              <a:buNone/>
              <a:defRPr sz="1900">
                <a:solidFill>
                  <a:schemeClr val="tx1">
                    <a:tint val="75000"/>
                  </a:schemeClr>
                </a:solidFill>
              </a:defRPr>
            </a:lvl6pPr>
            <a:lvl7pPr marL="3656499" indent="0">
              <a:buNone/>
              <a:defRPr sz="1900">
                <a:solidFill>
                  <a:schemeClr val="tx1">
                    <a:tint val="75000"/>
                  </a:schemeClr>
                </a:solidFill>
              </a:defRPr>
            </a:lvl7pPr>
            <a:lvl8pPr marL="4265920" indent="0">
              <a:buNone/>
              <a:defRPr sz="1900">
                <a:solidFill>
                  <a:schemeClr val="tx1">
                    <a:tint val="75000"/>
                  </a:schemeClr>
                </a:solidFill>
              </a:defRPr>
            </a:lvl8pPr>
            <a:lvl9pPr marL="4875337" indent="0">
              <a:buNone/>
              <a:defRPr sz="19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3/26/20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80274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smtClean="0"/>
              <a:t>3/26/20</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350702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411" indent="0">
              <a:buNone/>
              <a:defRPr sz="2700" b="1"/>
            </a:lvl2pPr>
            <a:lvl3pPr marL="1218838" indent="0">
              <a:buNone/>
              <a:defRPr sz="2400" b="1"/>
            </a:lvl3pPr>
            <a:lvl4pPr marL="1828256" indent="0">
              <a:buNone/>
              <a:defRPr sz="2100" b="1"/>
            </a:lvl4pPr>
            <a:lvl5pPr marL="2437678" indent="0">
              <a:buNone/>
              <a:defRPr sz="2100" b="1"/>
            </a:lvl5pPr>
            <a:lvl6pPr marL="3047088" indent="0">
              <a:buNone/>
              <a:defRPr sz="2100" b="1"/>
            </a:lvl6pPr>
            <a:lvl7pPr marL="3656499" indent="0">
              <a:buNone/>
              <a:defRPr sz="2100" b="1"/>
            </a:lvl7pPr>
            <a:lvl8pPr marL="4265920" indent="0">
              <a:buNone/>
              <a:defRPr sz="2100" b="1"/>
            </a:lvl8pPr>
            <a:lvl9pPr marL="487533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8" y="1535113"/>
            <a:ext cx="5389033" cy="639763"/>
          </a:xfrm>
        </p:spPr>
        <p:txBody>
          <a:bodyPr anchor="b"/>
          <a:lstStyle>
            <a:lvl1pPr marL="0" indent="0">
              <a:buNone/>
              <a:defRPr sz="3200" b="1"/>
            </a:lvl1pPr>
            <a:lvl2pPr marL="609411" indent="0">
              <a:buNone/>
              <a:defRPr sz="2700" b="1"/>
            </a:lvl2pPr>
            <a:lvl3pPr marL="1218838" indent="0">
              <a:buNone/>
              <a:defRPr sz="2400" b="1"/>
            </a:lvl3pPr>
            <a:lvl4pPr marL="1828256" indent="0">
              <a:buNone/>
              <a:defRPr sz="2100" b="1"/>
            </a:lvl4pPr>
            <a:lvl5pPr marL="2437678" indent="0">
              <a:buNone/>
              <a:defRPr sz="2100" b="1"/>
            </a:lvl5pPr>
            <a:lvl6pPr marL="3047088" indent="0">
              <a:buNone/>
              <a:defRPr sz="2100" b="1"/>
            </a:lvl6pPr>
            <a:lvl7pPr marL="3656499" indent="0">
              <a:buNone/>
              <a:defRPr sz="2100" b="1"/>
            </a:lvl7pPr>
            <a:lvl8pPr marL="4265920" indent="0">
              <a:buNone/>
              <a:defRPr sz="2100" b="1"/>
            </a:lvl8pPr>
            <a:lvl9pPr marL="487533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8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smtClean="0"/>
              <a:t>3/26/20</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6722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smtClean="0"/>
              <a:t>3/26/20</a:t>
            </a:r>
            <a:endParaRPr lang="en-US" altLang="en-US" dirty="0"/>
          </a:p>
        </p:txBody>
      </p:sp>
      <p:sp>
        <p:nvSpPr>
          <p:cNvPr id="4" name="Footer Placeholder 4"/>
          <p:cNvSpPr>
            <a:spLocks noGrp="1"/>
          </p:cNvSpPr>
          <p:nvPr>
            <p:ph type="ftr" sz="quarter" idx="11"/>
          </p:nvPr>
        </p:nvSpPr>
        <p:spPr>
          <a:xfrm>
            <a:off x="4267200" y="6569076"/>
            <a:ext cx="3860800" cy="288925"/>
          </a:xfrm>
        </p:spPr>
        <p:txBody>
          <a:bodyPr/>
          <a:lstStyle>
            <a:lvl1pPr>
              <a:defRPr/>
            </a:lvl1pPr>
          </a:lstStyle>
          <a:p>
            <a:pPr>
              <a:defRPr/>
            </a:pPr>
            <a:r>
              <a:rPr lang="en-US" smtClean="0"/>
              <a:t>PMG</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03709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3/26/20</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131041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5" y="273053"/>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5" y="1435121"/>
            <a:ext cx="4011084" cy="4691063"/>
          </a:xfrm>
        </p:spPr>
        <p:txBody>
          <a:bodyPr/>
          <a:lstStyle>
            <a:lvl1pPr marL="0" indent="0">
              <a:buNone/>
              <a:defRPr sz="1900"/>
            </a:lvl1pPr>
            <a:lvl2pPr marL="609411" indent="0">
              <a:buNone/>
              <a:defRPr sz="1600"/>
            </a:lvl2pPr>
            <a:lvl3pPr marL="1218838"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3/26/20</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401251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50292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438400" y="914400"/>
            <a:ext cx="7315200" cy="4114800"/>
          </a:xfrm>
        </p:spPr>
        <p:txBody>
          <a:bodyPr rtlCol="0">
            <a:normAutofit/>
          </a:bodyPr>
          <a:lstStyle>
            <a:lvl1pPr marL="0" indent="0">
              <a:buNone/>
              <a:defRPr sz="4300"/>
            </a:lvl1pPr>
            <a:lvl2pPr marL="609411" indent="0">
              <a:buNone/>
              <a:defRPr sz="3700"/>
            </a:lvl2pPr>
            <a:lvl3pPr marL="1218838"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endParaRPr lang="en-US" noProof="0" dirty="0"/>
          </a:p>
        </p:txBody>
      </p:sp>
      <p:sp>
        <p:nvSpPr>
          <p:cNvPr id="4" name="Text Placeholder 3"/>
          <p:cNvSpPr>
            <a:spLocks noGrp="1"/>
          </p:cNvSpPr>
          <p:nvPr>
            <p:ph type="body" sz="half" idx="2"/>
          </p:nvPr>
        </p:nvSpPr>
        <p:spPr>
          <a:xfrm>
            <a:off x="2438400" y="5638819"/>
            <a:ext cx="7315200" cy="804863"/>
          </a:xfrm>
        </p:spPr>
        <p:txBody>
          <a:bodyPr/>
          <a:lstStyle>
            <a:lvl1pPr marL="0" indent="0">
              <a:buNone/>
              <a:defRPr sz="1900"/>
            </a:lvl1pPr>
            <a:lvl2pPr marL="609411" indent="0">
              <a:buNone/>
              <a:defRPr sz="1600"/>
            </a:lvl2pPr>
            <a:lvl3pPr marL="1218838"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3/26/20</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17762172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3357"/>
            <a:ext cx="10972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14" rIns="91416" bIns="45714"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14" rIns="91416"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6629400"/>
            <a:ext cx="2844800" cy="228600"/>
          </a:xfrm>
          <a:prstGeom prst="rect">
            <a:avLst/>
          </a:prstGeom>
        </p:spPr>
        <p:txBody>
          <a:bodyPr vert="horz" wrap="square" lIns="91416" tIns="45714" rIns="91416" bIns="45714" numCol="1" anchor="ctr" anchorCtr="0" compatLnSpc="1">
            <a:prstTxWarp prst="textNoShape">
              <a:avLst/>
            </a:prstTxWarp>
          </a:bodyPr>
          <a:lstStyle>
            <a:lvl1pPr>
              <a:defRPr sz="1600">
                <a:solidFill>
                  <a:schemeClr val="tx1"/>
                </a:solidFill>
                <a:latin typeface="Calibri" pitchFamily="34" charset="0"/>
                <a:ea typeface="MS PGothic" pitchFamily="34" charset="-128"/>
                <a:cs typeface="+mn-cs"/>
              </a:defRPr>
            </a:lvl1pPr>
          </a:lstStyle>
          <a:p>
            <a:pPr>
              <a:defRPr/>
            </a:pPr>
            <a:r>
              <a:rPr lang="en-US" altLang="en-US" smtClean="0"/>
              <a:t>3/26/20</a:t>
            </a:r>
            <a:endParaRPr lang="en-US" altLang="en-US" dirty="0"/>
          </a:p>
        </p:txBody>
      </p:sp>
      <p:sp>
        <p:nvSpPr>
          <p:cNvPr id="5" name="Footer Placeholder 4"/>
          <p:cNvSpPr>
            <a:spLocks noGrp="1"/>
          </p:cNvSpPr>
          <p:nvPr>
            <p:ph type="ftr" sz="quarter" idx="3"/>
          </p:nvPr>
        </p:nvSpPr>
        <p:spPr>
          <a:xfrm>
            <a:off x="4228041" y="6553217"/>
            <a:ext cx="3860800" cy="276225"/>
          </a:xfrm>
          <a:prstGeom prst="rect">
            <a:avLst/>
          </a:prstGeom>
        </p:spPr>
        <p:txBody>
          <a:bodyPr vert="horz" lIns="91416" tIns="45714" rIns="91416" bIns="45714" rtlCol="0" anchor="ctr"/>
          <a:lstStyle>
            <a:lvl1pPr algn="ctr" fontAlgn="auto">
              <a:spcBef>
                <a:spcPts val="0"/>
              </a:spcBef>
              <a:spcAft>
                <a:spcPts val="0"/>
              </a:spcAft>
              <a:defRPr sz="1600" b="0">
                <a:solidFill>
                  <a:schemeClr val="tx1"/>
                </a:solidFill>
                <a:latin typeface="+mn-lt"/>
                <a:ea typeface="+mn-ea"/>
                <a:cs typeface="+mn-cs"/>
              </a:defRPr>
            </a:lvl1pPr>
          </a:lstStyle>
          <a:p>
            <a:pPr>
              <a:defRPr/>
            </a:pPr>
            <a:r>
              <a:rPr lang="en-US" smtClean="0"/>
              <a:t>PMG</a:t>
            </a:r>
            <a:endParaRPr lang="en-US" dirty="0"/>
          </a:p>
        </p:txBody>
      </p:sp>
      <p:sp>
        <p:nvSpPr>
          <p:cNvPr id="6" name="Slide Number Placeholder 5"/>
          <p:cNvSpPr>
            <a:spLocks noGrp="1"/>
          </p:cNvSpPr>
          <p:nvPr>
            <p:ph type="sldNum" sz="quarter" idx="4"/>
          </p:nvPr>
        </p:nvSpPr>
        <p:spPr>
          <a:xfrm>
            <a:off x="11479741" y="6492876"/>
            <a:ext cx="712259" cy="365125"/>
          </a:xfrm>
          <a:prstGeom prst="rect">
            <a:avLst/>
          </a:prstGeom>
        </p:spPr>
        <p:txBody>
          <a:bodyPr vert="horz" wrap="square" lIns="91416" tIns="45714" rIns="91416" bIns="45714" numCol="1" anchor="ctr" anchorCtr="0" compatLnSpc="1">
            <a:prstTxWarp prst="textNoShape">
              <a:avLst/>
            </a:prstTxWarp>
          </a:bodyPr>
          <a:lstStyle>
            <a:lvl1pPr algn="r">
              <a:defRPr sz="16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p:nvCxnSpPr>
        <p:spPr bwMode="auto">
          <a:xfrm>
            <a:off x="402180" y="762000"/>
            <a:ext cx="11512551"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xmlns="" id="{E21E0E1C-C51F-4944-BAEC-913171417A8F}"/>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60000" y="1"/>
            <a:ext cx="193944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04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0" fontAlgn="base" hangingPunct="0">
        <a:spcBef>
          <a:spcPct val="0"/>
        </a:spcBef>
        <a:spcAft>
          <a:spcPct val="0"/>
        </a:spcAft>
        <a:defRPr sz="59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59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59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59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5900">
          <a:solidFill>
            <a:schemeClr val="tx1"/>
          </a:solidFill>
          <a:latin typeface="Calibri" charset="0"/>
          <a:ea typeface="MS PGothic" pitchFamily="34" charset="-128"/>
          <a:cs typeface="MS PGothic" charset="0"/>
        </a:defRPr>
      </a:lvl5pPr>
      <a:lvl6pPr marL="609411" algn="ctr" rtl="0" fontAlgn="base">
        <a:spcBef>
          <a:spcPct val="0"/>
        </a:spcBef>
        <a:spcAft>
          <a:spcPct val="0"/>
        </a:spcAft>
        <a:defRPr sz="5900">
          <a:solidFill>
            <a:schemeClr val="tx1"/>
          </a:solidFill>
          <a:latin typeface="Calibri" charset="0"/>
          <a:ea typeface="ＭＳ Ｐゴシック" charset="0"/>
        </a:defRPr>
      </a:lvl6pPr>
      <a:lvl7pPr marL="1218838" algn="ctr" rtl="0" fontAlgn="base">
        <a:spcBef>
          <a:spcPct val="0"/>
        </a:spcBef>
        <a:spcAft>
          <a:spcPct val="0"/>
        </a:spcAft>
        <a:defRPr sz="5900">
          <a:solidFill>
            <a:schemeClr val="tx1"/>
          </a:solidFill>
          <a:latin typeface="Calibri" charset="0"/>
          <a:ea typeface="ＭＳ Ｐゴシック" charset="0"/>
        </a:defRPr>
      </a:lvl7pPr>
      <a:lvl8pPr marL="1828256" algn="ctr" rtl="0" fontAlgn="base">
        <a:spcBef>
          <a:spcPct val="0"/>
        </a:spcBef>
        <a:spcAft>
          <a:spcPct val="0"/>
        </a:spcAft>
        <a:defRPr sz="5900">
          <a:solidFill>
            <a:schemeClr val="tx1"/>
          </a:solidFill>
          <a:latin typeface="Calibri" charset="0"/>
          <a:ea typeface="ＭＳ Ｐゴシック" charset="0"/>
        </a:defRPr>
      </a:lvl8pPr>
      <a:lvl9pPr marL="2437678" algn="ctr" rtl="0" fontAlgn="base">
        <a:spcBef>
          <a:spcPct val="0"/>
        </a:spcBef>
        <a:spcAft>
          <a:spcPct val="0"/>
        </a:spcAft>
        <a:defRPr sz="5900">
          <a:solidFill>
            <a:schemeClr val="tx1"/>
          </a:solidFill>
          <a:latin typeface="Calibri" charset="0"/>
          <a:ea typeface="ＭＳ Ｐゴシック" charset="0"/>
        </a:defRPr>
      </a:lvl9pPr>
    </p:titleStyle>
    <p:bodyStyle>
      <a:lvl1pPr marL="457059" indent="-457059"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990310" indent="-380888" algn="l" rtl="0" eaLnBrk="0" fontAlgn="base" hangingPunct="0">
        <a:spcBef>
          <a:spcPct val="20000"/>
        </a:spcBef>
        <a:spcAft>
          <a:spcPct val="0"/>
        </a:spcAft>
        <a:buFont typeface="Arial" pitchFamily="34" charset="0"/>
        <a:buChar char="–"/>
        <a:defRPr sz="2700" b="1" kern="1200">
          <a:solidFill>
            <a:schemeClr val="tx1"/>
          </a:solidFill>
          <a:latin typeface="+mn-lt"/>
          <a:ea typeface="MS PGothic" pitchFamily="34" charset="-128"/>
          <a:cs typeface="MS PGothic" charset="0"/>
        </a:defRPr>
      </a:lvl2pPr>
      <a:lvl3pPr marL="1523545" indent="-304707" algn="l" rtl="0" eaLnBrk="0" fontAlgn="base" hangingPunct="0">
        <a:spcBef>
          <a:spcPct val="20000"/>
        </a:spcBef>
        <a:spcAft>
          <a:spcPct val="0"/>
        </a:spcAft>
        <a:buFont typeface="Arial" pitchFamily="34" charset="0"/>
        <a:buChar char="•"/>
        <a:defRPr sz="2400" b="1" kern="1200">
          <a:solidFill>
            <a:schemeClr val="tx1"/>
          </a:solidFill>
          <a:latin typeface="+mn-lt"/>
          <a:ea typeface="MS PGothic" pitchFamily="34" charset="-128"/>
          <a:cs typeface="MS PGothic" charset="0"/>
        </a:defRPr>
      </a:lvl3pPr>
      <a:lvl4pPr marL="2132960" indent="-304707" algn="l" rtl="0" eaLnBrk="0" fontAlgn="base" hangingPunct="0">
        <a:spcBef>
          <a:spcPct val="20000"/>
        </a:spcBef>
        <a:spcAft>
          <a:spcPct val="0"/>
        </a:spcAft>
        <a:buFont typeface="Arial" pitchFamily="34" charset="0"/>
        <a:buChar char="–"/>
        <a:defRPr sz="2100" b="1" kern="1200">
          <a:solidFill>
            <a:schemeClr val="tx1"/>
          </a:solidFill>
          <a:latin typeface="+mn-lt"/>
          <a:ea typeface="MS PGothic" pitchFamily="34" charset="-128"/>
          <a:cs typeface="MS PGothic" charset="0"/>
        </a:defRPr>
      </a:lvl4pPr>
      <a:lvl5pPr marL="2742382" indent="-304707" algn="l" rtl="0" eaLnBrk="0" fontAlgn="base" hangingPunct="0">
        <a:spcBef>
          <a:spcPct val="20000"/>
        </a:spcBef>
        <a:spcAft>
          <a:spcPct val="0"/>
        </a:spcAft>
        <a:buFont typeface="Arial" pitchFamily="34" charset="0"/>
        <a:buChar char="»"/>
        <a:defRPr sz="1900" b="1" kern="1200">
          <a:solidFill>
            <a:schemeClr val="tx1"/>
          </a:solidFill>
          <a:latin typeface="+mn-lt"/>
          <a:ea typeface="MS PGothic" pitchFamily="34" charset="-128"/>
          <a:cs typeface="MS PGothic" charset="0"/>
        </a:defRPr>
      </a:lvl5pPr>
      <a:lvl6pPr marL="3351792" indent="-304707" algn="l" defTabSz="121883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214" indent="-304707" algn="l" defTabSz="121883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632" indent="-304707" algn="l" defTabSz="121883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048" indent="-304707" algn="l" defTabSz="121883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838" rtl="0" eaLnBrk="1" latinLnBrk="0" hangingPunct="1">
        <a:defRPr sz="2400" kern="1200">
          <a:solidFill>
            <a:schemeClr val="tx1"/>
          </a:solidFill>
          <a:latin typeface="+mn-lt"/>
          <a:ea typeface="+mn-ea"/>
          <a:cs typeface="+mn-cs"/>
        </a:defRPr>
      </a:lvl1pPr>
      <a:lvl2pPr marL="609411" algn="l" defTabSz="1218838" rtl="0" eaLnBrk="1" latinLnBrk="0" hangingPunct="1">
        <a:defRPr sz="2400" kern="1200">
          <a:solidFill>
            <a:schemeClr val="tx1"/>
          </a:solidFill>
          <a:latin typeface="+mn-lt"/>
          <a:ea typeface="+mn-ea"/>
          <a:cs typeface="+mn-cs"/>
        </a:defRPr>
      </a:lvl2pPr>
      <a:lvl3pPr marL="1218838" algn="l" defTabSz="1218838" rtl="0" eaLnBrk="1" latinLnBrk="0" hangingPunct="1">
        <a:defRPr sz="2400" kern="1200">
          <a:solidFill>
            <a:schemeClr val="tx1"/>
          </a:solidFill>
          <a:latin typeface="+mn-lt"/>
          <a:ea typeface="+mn-ea"/>
          <a:cs typeface="+mn-cs"/>
        </a:defRPr>
      </a:lvl3pPr>
      <a:lvl4pPr marL="1828256" algn="l" defTabSz="1218838" rtl="0" eaLnBrk="1" latinLnBrk="0" hangingPunct="1">
        <a:defRPr sz="2400" kern="1200">
          <a:solidFill>
            <a:schemeClr val="tx1"/>
          </a:solidFill>
          <a:latin typeface="+mn-lt"/>
          <a:ea typeface="+mn-ea"/>
          <a:cs typeface="+mn-cs"/>
        </a:defRPr>
      </a:lvl4pPr>
      <a:lvl5pPr marL="2437678" algn="l" defTabSz="1218838" rtl="0" eaLnBrk="1" latinLnBrk="0" hangingPunct="1">
        <a:defRPr sz="2400" kern="1200">
          <a:solidFill>
            <a:schemeClr val="tx1"/>
          </a:solidFill>
          <a:latin typeface="+mn-lt"/>
          <a:ea typeface="+mn-ea"/>
          <a:cs typeface="+mn-cs"/>
        </a:defRPr>
      </a:lvl5pPr>
      <a:lvl6pPr marL="3047088" algn="l" defTabSz="1218838" rtl="0" eaLnBrk="1" latinLnBrk="0" hangingPunct="1">
        <a:defRPr sz="2400" kern="1200">
          <a:solidFill>
            <a:schemeClr val="tx1"/>
          </a:solidFill>
          <a:latin typeface="+mn-lt"/>
          <a:ea typeface="+mn-ea"/>
          <a:cs typeface="+mn-cs"/>
        </a:defRPr>
      </a:lvl6pPr>
      <a:lvl7pPr marL="3656499" algn="l" defTabSz="1218838" rtl="0" eaLnBrk="1" latinLnBrk="0" hangingPunct="1">
        <a:defRPr sz="2400" kern="1200">
          <a:solidFill>
            <a:schemeClr val="tx1"/>
          </a:solidFill>
          <a:latin typeface="+mn-lt"/>
          <a:ea typeface="+mn-ea"/>
          <a:cs typeface="+mn-cs"/>
        </a:defRPr>
      </a:lvl7pPr>
      <a:lvl8pPr marL="4265920" algn="l" defTabSz="1218838" rtl="0" eaLnBrk="1" latinLnBrk="0" hangingPunct="1">
        <a:defRPr sz="2400" kern="1200">
          <a:solidFill>
            <a:schemeClr val="tx1"/>
          </a:solidFill>
          <a:latin typeface="+mn-lt"/>
          <a:ea typeface="+mn-ea"/>
          <a:cs typeface="+mn-cs"/>
        </a:defRPr>
      </a:lvl8pPr>
      <a:lvl9pPr marL="4875337" algn="l" defTabSz="121883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PMG Agenda</a:t>
            </a:r>
            <a:endParaRPr lang="en-US" dirty="0"/>
          </a:p>
        </p:txBody>
      </p:sp>
      <p:sp>
        <p:nvSpPr>
          <p:cNvPr id="6" name="Content Placeholder 5"/>
          <p:cNvSpPr>
            <a:spLocks noGrp="1"/>
          </p:cNvSpPr>
          <p:nvPr>
            <p:ph idx="1"/>
          </p:nvPr>
        </p:nvSpPr>
        <p:spPr>
          <a:xfrm>
            <a:off x="656635" y="1067089"/>
            <a:ext cx="10972800" cy="4525963"/>
          </a:xfrm>
        </p:spPr>
        <p:txBody>
          <a:bodyPr/>
          <a:lstStyle/>
          <a:p>
            <a:r>
              <a:rPr lang="en-US" dirty="0"/>
              <a:t>Plans for I&amp;F Upgrade PMP signature </a:t>
            </a:r>
          </a:p>
          <a:p>
            <a:pPr lvl="1"/>
            <a:r>
              <a:rPr lang="en-US" b="0" dirty="0"/>
              <a:t>s</a:t>
            </a:r>
            <a:r>
              <a:rPr lang="en-US" b="0" dirty="0" smtClean="0"/>
              <a:t>PHENIX Management  agree with the final text changes proposed by Maria and are ready to sign the Upgrade Management Plan.  </a:t>
            </a:r>
            <a:endParaRPr lang="en-US" b="0" dirty="0" smtClean="0"/>
          </a:p>
          <a:p>
            <a:r>
              <a:rPr lang="en-US" dirty="0" smtClean="0"/>
              <a:t>Min</a:t>
            </a:r>
            <a:r>
              <a:rPr lang="en-US" dirty="0"/>
              <a:t>-safe status &amp; plans </a:t>
            </a:r>
            <a:endParaRPr lang="en-US" dirty="0" smtClean="0"/>
          </a:p>
          <a:p>
            <a:r>
              <a:rPr lang="en-US" dirty="0" smtClean="0"/>
              <a:t>Potential </a:t>
            </a:r>
            <a:r>
              <a:rPr lang="en-US" dirty="0"/>
              <a:t>impact of COVID-19 </a:t>
            </a:r>
            <a:endParaRPr lang="en-US" dirty="0" smtClean="0"/>
          </a:p>
          <a:p>
            <a:r>
              <a:rPr lang="en-US" dirty="0"/>
              <a:t>Brief Status </a:t>
            </a:r>
            <a:r>
              <a:rPr lang="en-US" dirty="0" smtClean="0"/>
              <a:t>Report</a:t>
            </a:r>
            <a:endParaRPr lang="en-US" dirty="0" smtClean="0"/>
          </a:p>
          <a:p>
            <a:r>
              <a:rPr lang="en-US" dirty="0" smtClean="0"/>
              <a:t>Cost </a:t>
            </a:r>
            <a:r>
              <a:rPr lang="en-US" dirty="0"/>
              <a:t>&amp; Schedule performance </a:t>
            </a:r>
            <a:endParaRPr lang="en-US" dirty="0" smtClean="0"/>
          </a:p>
          <a:p>
            <a:r>
              <a:rPr lang="en-US" dirty="0" smtClean="0"/>
              <a:t>Plans </a:t>
            </a:r>
            <a:r>
              <a:rPr lang="en-US" dirty="0"/>
              <a:t>for I&amp;F Upgrade PMP signature </a:t>
            </a:r>
            <a:endParaRPr lang="en-US" dirty="0" smtClean="0"/>
          </a:p>
          <a:p>
            <a:pPr marL="0" indent="0">
              <a:buNone/>
            </a:pPr>
            <a:r>
              <a:rPr lang="en-US" dirty="0" smtClean="0"/>
              <a:t>Any other Business?</a:t>
            </a:r>
            <a:endParaRPr lang="en-US" dirty="0" smtClean="0"/>
          </a:p>
          <a:p>
            <a:pPr marL="0" indent="0">
              <a:buNone/>
            </a:pPr>
            <a:endParaRPr lang="en-US" dirty="0"/>
          </a:p>
        </p:txBody>
      </p:sp>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a:t>
            </a:fld>
            <a:endParaRPr lang="en-US" altLang="en-US" dirty="0"/>
          </a:p>
        </p:txBody>
      </p:sp>
    </p:spTree>
    <p:extLst>
      <p:ext uri="{BB962C8B-B14F-4D97-AF65-F5344CB8AC3E}">
        <p14:creationId xmlns:p14="http://schemas.microsoft.com/office/powerpoint/2010/main" val="363436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1174E2F-1024-46A1-AE28-2FC5D9441850}"/>
              </a:ext>
            </a:extLst>
          </p:cNvPr>
          <p:cNvPicPr>
            <a:picLocks noChangeAspect="1"/>
          </p:cNvPicPr>
          <p:nvPr/>
        </p:nvPicPr>
        <p:blipFill>
          <a:blip r:embed="rId2"/>
          <a:stretch>
            <a:fillRect/>
          </a:stretch>
        </p:blipFill>
        <p:spPr>
          <a:xfrm>
            <a:off x="943619" y="1262333"/>
            <a:ext cx="10304762" cy="4333333"/>
          </a:xfrm>
          <a:prstGeom prst="rect">
            <a:avLst/>
          </a:prstGeom>
        </p:spPr>
      </p:pic>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386570" y="33347"/>
            <a:ext cx="10972800" cy="728663"/>
          </a:xfrm>
        </p:spPr>
        <p:txBody>
          <a:bodyPr/>
          <a:lstStyle/>
          <a:p>
            <a:r>
              <a:rPr lang="en-US" sz="4000" dirty="0" smtClean="0"/>
              <a:t>I&amp;F: Cost </a:t>
            </a:r>
            <a:r>
              <a:rPr lang="en-US" sz="4000" dirty="0"/>
              <a:t>Performance Report (CPR) </a:t>
            </a:r>
            <a:r>
              <a:rPr lang="en-US" sz="4000" dirty="0" smtClean="0"/>
              <a:t> </a:t>
            </a:r>
            <a:endParaRPr lang="en-US" sz="4000" dirty="0"/>
          </a:p>
        </p:txBody>
      </p:sp>
      <p:sp>
        <p:nvSpPr>
          <p:cNvPr id="9" name="TextBox 8">
            <a:extLst>
              <a:ext uri="{FF2B5EF4-FFF2-40B4-BE49-F238E27FC236}">
                <a16:creationId xmlns="" xmlns:a16="http://schemas.microsoft.com/office/drawing/2014/main" id="{486B556E-4F11-43E1-9E35-BE09EBA3995D}"/>
              </a:ext>
            </a:extLst>
          </p:cNvPr>
          <p:cNvSpPr txBox="1"/>
          <p:nvPr/>
        </p:nvSpPr>
        <p:spPr>
          <a:xfrm>
            <a:off x="9480884" y="4778554"/>
            <a:ext cx="2515460" cy="1231106"/>
          </a:xfrm>
          <a:prstGeom prst="rect">
            <a:avLst/>
          </a:prstGeom>
          <a:noFill/>
          <a:ln>
            <a:solidFill>
              <a:schemeClr val="tx1"/>
            </a:solidFill>
          </a:ln>
        </p:spPr>
        <p:txBody>
          <a:bodyPr wrap="square" rtlCol="0">
            <a:spAutoFit/>
          </a:bodyPr>
          <a:lstStyle/>
          <a:p>
            <a:r>
              <a:rPr lang="en-US" sz="1400" u="sng" dirty="0"/>
              <a:t>DOE SPI or CPI Value Thresholds</a:t>
            </a:r>
          </a:p>
          <a:p>
            <a:pPr>
              <a:buClr>
                <a:srgbClr val="00B050"/>
              </a:buClr>
              <a:buSzPct val="150000"/>
            </a:pPr>
            <a:r>
              <a:rPr lang="en-US" sz="1400" dirty="0"/>
              <a:t>      0.90 to 1.15</a:t>
            </a:r>
          </a:p>
          <a:p>
            <a:pPr>
              <a:buClr>
                <a:srgbClr val="00B050"/>
              </a:buClr>
              <a:buSzPct val="150000"/>
            </a:pPr>
            <a:r>
              <a:rPr lang="en-US" sz="1400" dirty="0"/>
              <a:t>      0.85 to 0.89 or 1.16 to 1.25</a:t>
            </a:r>
          </a:p>
          <a:p>
            <a:pPr>
              <a:buClr>
                <a:srgbClr val="00B050"/>
              </a:buClr>
              <a:buSzPct val="150000"/>
            </a:pPr>
            <a:r>
              <a:rPr lang="en-US" sz="1400" dirty="0"/>
              <a:t>      &lt;0.85 or &gt;1.25</a:t>
            </a:r>
          </a:p>
          <a:p>
            <a:pPr marL="285750" indent="-285750">
              <a:buFont typeface="Arial" panose="020B0604020202020204" pitchFamily="34" charset="0"/>
              <a:buChar char="•"/>
            </a:pPr>
            <a:endParaRPr lang="en-US" dirty="0"/>
          </a:p>
        </p:txBody>
      </p:sp>
      <p:sp>
        <p:nvSpPr>
          <p:cNvPr id="10" name="Oval 9">
            <a:extLst>
              <a:ext uri="{FF2B5EF4-FFF2-40B4-BE49-F238E27FC236}">
                <a16:creationId xmlns="" xmlns:a16="http://schemas.microsoft.com/office/drawing/2014/main" id="{A603BB0E-C5D4-4D9D-9A0B-9C6ED4302350}"/>
              </a:ext>
            </a:extLst>
          </p:cNvPr>
          <p:cNvSpPr/>
          <p:nvPr/>
        </p:nvSpPr>
        <p:spPr>
          <a:xfrm>
            <a:off x="9601200" y="5077088"/>
            <a:ext cx="168442" cy="1334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 xmlns:a16="http://schemas.microsoft.com/office/drawing/2014/main" id="{F16B8F53-657B-4EA6-8B18-9A57FCEF642B}"/>
              </a:ext>
            </a:extLst>
          </p:cNvPr>
          <p:cNvSpPr/>
          <p:nvPr/>
        </p:nvSpPr>
        <p:spPr>
          <a:xfrm>
            <a:off x="9601200" y="5272625"/>
            <a:ext cx="168442" cy="1334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 xmlns:a16="http://schemas.microsoft.com/office/drawing/2014/main" id="{6FA953B8-B3C0-4651-A2E3-115D6ABDE3D4}"/>
              </a:ext>
            </a:extLst>
          </p:cNvPr>
          <p:cNvSpPr/>
          <p:nvPr/>
        </p:nvSpPr>
        <p:spPr>
          <a:xfrm>
            <a:off x="9601200" y="5469570"/>
            <a:ext cx="168442" cy="1334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5">
            <a:extLst>
              <a:ext uri="{FF2B5EF4-FFF2-40B4-BE49-F238E27FC236}">
                <a16:creationId xmlns="" xmlns:a16="http://schemas.microsoft.com/office/drawing/2014/main" id="{D4FAFB7A-3A35-4A07-A80C-26F5DB8CDD09}"/>
              </a:ext>
            </a:extLst>
          </p:cNvPr>
          <p:cNvSpPr>
            <a:spLocks noGrp="1"/>
          </p:cNvSpPr>
          <p:nvPr>
            <p:ph type="sldNum" sz="quarter" idx="12"/>
          </p:nvPr>
        </p:nvSpPr>
        <p:spPr>
          <a:xfrm>
            <a:off x="11479740" y="6216650"/>
            <a:ext cx="712259" cy="365125"/>
          </a:xfrm>
        </p:spPr>
        <p:txBody>
          <a:bodyPr/>
          <a:lstStyle/>
          <a:p>
            <a:fld id="{4B932B3A-BA38-40C7-ADEE-2A1902CEB265}" type="slidenum">
              <a:rPr lang="en-US" altLang="en-US" smtClean="0"/>
              <a:pPr/>
              <a:t>10</a:t>
            </a:fld>
            <a:endParaRPr lang="en-US" altLang="en-US" dirty="0"/>
          </a:p>
        </p:txBody>
      </p:sp>
      <p:cxnSp>
        <p:nvCxnSpPr>
          <p:cNvPr id="5" name="Straight Connector 4">
            <a:extLst>
              <a:ext uri="{FF2B5EF4-FFF2-40B4-BE49-F238E27FC236}">
                <a16:creationId xmlns="" xmlns:a16="http://schemas.microsoft.com/office/drawing/2014/main" id="{54DEBCEE-64AC-4883-911D-6C8B25D8385E}"/>
              </a:ext>
            </a:extLst>
          </p:cNvPr>
          <p:cNvCxnSpPr/>
          <p:nvPr/>
        </p:nvCxnSpPr>
        <p:spPr>
          <a:xfrm>
            <a:off x="195656" y="628650"/>
            <a:ext cx="1164021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 xmlns:a16="http://schemas.microsoft.com/office/drawing/2014/main" id="{7AF1E8A6-5BD6-4BF5-81CA-1D0CDAD3E92B}"/>
              </a:ext>
            </a:extLst>
          </p:cNvPr>
          <p:cNvSpPr>
            <a:spLocks noGrp="1"/>
          </p:cNvSpPr>
          <p:nvPr>
            <p:ph type="ftr" sz="quarter" idx="11"/>
          </p:nvPr>
        </p:nvSpPr>
        <p:spPr>
          <a:xfrm>
            <a:off x="10186737" y="6581775"/>
            <a:ext cx="2005263" cy="276225"/>
          </a:xfrm>
        </p:spPr>
        <p:txBody>
          <a:bodyPr/>
          <a:lstStyle/>
          <a:p>
            <a:pPr>
              <a:defRPr/>
            </a:pPr>
            <a:r>
              <a:rPr lang="en-US" smtClean="0"/>
              <a:t>PMG</a:t>
            </a:r>
            <a:endParaRPr lang="en-US" dirty="0"/>
          </a:p>
        </p:txBody>
      </p:sp>
      <p:sp>
        <p:nvSpPr>
          <p:cNvPr id="4" name="Date Placeholder 3"/>
          <p:cNvSpPr>
            <a:spLocks noGrp="1"/>
          </p:cNvSpPr>
          <p:nvPr>
            <p:ph type="dt" sz="half" idx="10"/>
          </p:nvPr>
        </p:nvSpPr>
        <p:spPr/>
        <p:txBody>
          <a:bodyPr/>
          <a:lstStyle/>
          <a:p>
            <a:pPr>
              <a:defRPr/>
            </a:pPr>
            <a:r>
              <a:rPr lang="en-US" altLang="en-US" smtClean="0"/>
              <a:t>3/26/20</a:t>
            </a:r>
            <a:endParaRPr lang="en-US" altLang="en-US" dirty="0"/>
          </a:p>
        </p:txBody>
      </p:sp>
    </p:spTree>
    <p:extLst>
      <p:ext uri="{BB962C8B-B14F-4D97-AF65-F5344CB8AC3E}">
        <p14:creationId xmlns:p14="http://schemas.microsoft.com/office/powerpoint/2010/main" val="19183102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AF36360-83C2-4913-8A95-B933CB4304EC}"/>
              </a:ext>
            </a:extLst>
          </p:cNvPr>
          <p:cNvSpPr>
            <a:spLocks noGrp="1"/>
          </p:cNvSpPr>
          <p:nvPr>
            <p:ph type="title"/>
          </p:nvPr>
        </p:nvSpPr>
        <p:spPr>
          <a:xfrm>
            <a:off x="609600" y="33347"/>
            <a:ext cx="10972800" cy="728663"/>
          </a:xfrm>
        </p:spPr>
        <p:txBody>
          <a:bodyPr/>
          <a:lstStyle/>
          <a:p>
            <a:r>
              <a:rPr lang="en-US" sz="4000" dirty="0" smtClean="0"/>
              <a:t>MIE: Milestones </a:t>
            </a:r>
            <a:r>
              <a:rPr lang="en-US" sz="4000" dirty="0"/>
              <a:t>Status </a:t>
            </a:r>
            <a:r>
              <a:rPr lang="en-US" sz="4000" dirty="0" smtClean="0"/>
              <a:t> </a:t>
            </a:r>
            <a:endParaRPr lang="en-US" sz="4000" dirty="0"/>
          </a:p>
        </p:txBody>
      </p:sp>
      <p:sp>
        <p:nvSpPr>
          <p:cNvPr id="17" name="Slide Number Placeholder 16">
            <a:extLst>
              <a:ext uri="{FF2B5EF4-FFF2-40B4-BE49-F238E27FC236}">
                <a16:creationId xmlns="" xmlns:a16="http://schemas.microsoft.com/office/drawing/2014/main" id="{7DA745C9-D0E5-464F-9DC4-A0C6BDC91F03}"/>
              </a:ext>
            </a:extLst>
          </p:cNvPr>
          <p:cNvSpPr>
            <a:spLocks noGrp="1"/>
          </p:cNvSpPr>
          <p:nvPr>
            <p:ph type="sldNum" sz="quarter" idx="12"/>
          </p:nvPr>
        </p:nvSpPr>
        <p:spPr>
          <a:xfrm>
            <a:off x="11479741" y="6492875"/>
            <a:ext cx="712259" cy="365125"/>
          </a:xfrm>
        </p:spPr>
        <p:txBody>
          <a:bodyPr/>
          <a:lstStyle/>
          <a:p>
            <a:fld id="{4B932B3A-BA38-40C7-ADEE-2A1902CEB265}" type="slidenum">
              <a:rPr lang="en-US" altLang="en-US" smtClean="0"/>
              <a:pPr/>
              <a:t>11</a:t>
            </a:fld>
            <a:endParaRPr lang="en-US" altLang="en-US" dirty="0"/>
          </a:p>
        </p:txBody>
      </p:sp>
      <p:graphicFrame>
        <p:nvGraphicFramePr>
          <p:cNvPr id="2" name="Table 1">
            <a:extLst>
              <a:ext uri="{FF2B5EF4-FFF2-40B4-BE49-F238E27FC236}">
                <a16:creationId xmlns="" xmlns:a16="http://schemas.microsoft.com/office/drawing/2014/main" id="{4FB13981-BD3E-4EC7-B93C-89795C7EC789}"/>
              </a:ext>
            </a:extLst>
          </p:cNvPr>
          <p:cNvGraphicFramePr>
            <a:graphicFrameLocks noGrp="1"/>
          </p:cNvGraphicFramePr>
          <p:nvPr>
            <p:extLst>
              <p:ext uri="{D42A27DB-BD31-4B8C-83A1-F6EECF244321}">
                <p14:modId xmlns:p14="http://schemas.microsoft.com/office/powerpoint/2010/main" val="1933035650"/>
              </p:ext>
            </p:extLst>
          </p:nvPr>
        </p:nvGraphicFramePr>
        <p:xfrm>
          <a:off x="518984" y="840259"/>
          <a:ext cx="9967784" cy="5741531"/>
        </p:xfrm>
        <a:graphic>
          <a:graphicData uri="http://schemas.openxmlformats.org/drawingml/2006/table">
            <a:tbl>
              <a:tblPr/>
              <a:tblGrid>
                <a:gridCol w="280125">
                  <a:extLst>
                    <a:ext uri="{9D8B030D-6E8A-4147-A177-3AD203B41FA5}">
                      <a16:colId xmlns="" xmlns:a16="http://schemas.microsoft.com/office/drawing/2014/main" val="1189040537"/>
                    </a:ext>
                  </a:extLst>
                </a:gridCol>
                <a:gridCol w="763977">
                  <a:extLst>
                    <a:ext uri="{9D8B030D-6E8A-4147-A177-3AD203B41FA5}">
                      <a16:colId xmlns="" xmlns:a16="http://schemas.microsoft.com/office/drawing/2014/main" val="1652765583"/>
                    </a:ext>
                  </a:extLst>
                </a:gridCol>
                <a:gridCol w="3635261">
                  <a:extLst>
                    <a:ext uri="{9D8B030D-6E8A-4147-A177-3AD203B41FA5}">
                      <a16:colId xmlns="" xmlns:a16="http://schemas.microsoft.com/office/drawing/2014/main" val="2985839717"/>
                    </a:ext>
                  </a:extLst>
                </a:gridCol>
                <a:gridCol w="797932">
                  <a:extLst>
                    <a:ext uri="{9D8B030D-6E8A-4147-A177-3AD203B41FA5}">
                      <a16:colId xmlns="" xmlns:a16="http://schemas.microsoft.com/office/drawing/2014/main" val="2932052891"/>
                    </a:ext>
                  </a:extLst>
                </a:gridCol>
                <a:gridCol w="797932">
                  <a:extLst>
                    <a:ext uri="{9D8B030D-6E8A-4147-A177-3AD203B41FA5}">
                      <a16:colId xmlns="" xmlns:a16="http://schemas.microsoft.com/office/drawing/2014/main" val="482848277"/>
                    </a:ext>
                  </a:extLst>
                </a:gridCol>
                <a:gridCol w="797932">
                  <a:extLst>
                    <a:ext uri="{9D8B030D-6E8A-4147-A177-3AD203B41FA5}">
                      <a16:colId xmlns="" xmlns:a16="http://schemas.microsoft.com/office/drawing/2014/main" val="3559090882"/>
                    </a:ext>
                  </a:extLst>
                </a:gridCol>
                <a:gridCol w="755488">
                  <a:extLst>
                    <a:ext uri="{9D8B030D-6E8A-4147-A177-3AD203B41FA5}">
                      <a16:colId xmlns="" xmlns:a16="http://schemas.microsoft.com/office/drawing/2014/main" val="2133932350"/>
                    </a:ext>
                  </a:extLst>
                </a:gridCol>
                <a:gridCol w="2139137">
                  <a:extLst>
                    <a:ext uri="{9D8B030D-6E8A-4147-A177-3AD203B41FA5}">
                      <a16:colId xmlns="" xmlns:a16="http://schemas.microsoft.com/office/drawing/2014/main" val="2374855752"/>
                    </a:ext>
                  </a:extLst>
                </a:gridCol>
              </a:tblGrid>
              <a:tr h="478460">
                <a:tc>
                  <a:txBody>
                    <a:bodyPr/>
                    <a:lstStyle/>
                    <a:p>
                      <a:pPr algn="ctr" fontAlgn="ctr"/>
                      <a:r>
                        <a:rPr lang="en-US" sz="900" b="0" i="0" u="none" strike="noStrike">
                          <a:solidFill>
                            <a:srgbClr val="000000"/>
                          </a:solidFill>
                          <a:effectLst/>
                          <a:latin typeface="Calibri" panose="020F0502020204030204" pitchFamily="34" charset="0"/>
                        </a:rPr>
                        <a:t>#</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WBS</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Milestone Name</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Target Milestone Date</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Forecast</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Actual Finish</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Variance </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(in work days)</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Comments</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331209154"/>
                  </a:ext>
                </a:extLst>
              </a:tr>
              <a:tr h="159487">
                <a:tc>
                  <a:txBody>
                    <a:bodyPr/>
                    <a:lstStyle/>
                    <a:p>
                      <a:pPr algn="ctr" fontAlgn="b"/>
                      <a:r>
                        <a:rPr lang="en-US" sz="900" b="0" i="0" u="none" strike="noStrike">
                          <a:solidFill>
                            <a:srgbClr val="000000"/>
                          </a:solidFill>
                          <a:effectLst/>
                          <a:latin typeface="Calibri" panose="020F0502020204030204" pitchFamily="34" charset="0"/>
                        </a:rPr>
                        <a:t>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1.01.01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Approve Project Baseline and Construction PD2/3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30-Sep-19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20-Sep-19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20-Sep-19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05430977"/>
                  </a:ext>
                </a:extLst>
              </a:tr>
              <a:tr h="159487">
                <a:tc>
                  <a:txBody>
                    <a:bodyPr/>
                    <a:lstStyle/>
                    <a:p>
                      <a:pPr algn="ctr" fontAlgn="b"/>
                      <a:r>
                        <a:rPr lang="en-US" sz="900" b="0" i="0" u="none" strike="noStrike">
                          <a:solidFill>
                            <a:srgbClr val="000000"/>
                          </a:solidFill>
                          <a:effectLst/>
                          <a:latin typeface="Calibri" panose="020F0502020204030204" pitchFamily="34" charset="0"/>
                        </a:rPr>
                        <a:t>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1.02.02.02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Production Readiness Review - TPC Module Factories</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31-Dec-19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17-Dec-19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17-Dec-19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4120734"/>
                  </a:ext>
                </a:extLst>
              </a:tr>
              <a:tr h="159487">
                <a:tc>
                  <a:txBody>
                    <a:bodyPr/>
                    <a:lstStyle/>
                    <a:p>
                      <a:pPr algn="ctr" fontAlgn="b"/>
                      <a:r>
                        <a:rPr lang="en-US" sz="900" b="0" i="0" u="none" strike="noStrike">
                          <a:solidFill>
                            <a:srgbClr val="000000"/>
                          </a:solidFill>
                          <a:effectLst/>
                          <a:latin typeface="Calibri" panose="020F0502020204030204" pitchFamily="34" charset="0"/>
                        </a:rPr>
                        <a:t>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1.03.02.03.02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EMCal Preproduction Sector 0 Assembled</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31-Dec-19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25-Nov-19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25-Nov-19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43306838"/>
                  </a:ext>
                </a:extLst>
              </a:tr>
              <a:tr h="159487">
                <a:tc>
                  <a:txBody>
                    <a:bodyPr/>
                    <a:lstStyle/>
                    <a:p>
                      <a:pPr algn="ctr" fontAlgn="b"/>
                      <a:r>
                        <a:rPr lang="en-US" sz="900" b="0" i="0" u="none" strike="noStrike">
                          <a:solidFill>
                            <a:srgbClr val="000000"/>
                          </a:solidFill>
                          <a:effectLst/>
                          <a:latin typeface="Calibri" panose="020F0502020204030204" pitchFamily="34" charset="0"/>
                        </a:rPr>
                        <a:t>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1.02.06.02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Production Readiness Review - TPC DAM</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28-Feb-20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04-Feb-20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4-Feb-20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9886012"/>
                  </a:ext>
                </a:extLst>
              </a:tr>
              <a:tr h="159487">
                <a:tc>
                  <a:txBody>
                    <a:bodyPr/>
                    <a:lstStyle/>
                    <a:p>
                      <a:pPr algn="ctr" fontAlgn="b"/>
                      <a:r>
                        <a:rPr lang="en-US" sz="900" b="0" i="0" u="none" strike="noStrike">
                          <a:solidFill>
                            <a:srgbClr val="000000"/>
                          </a:solidFill>
                          <a:effectLst/>
                          <a:latin typeface="Calibri" panose="020F0502020204030204" pitchFamily="34" charset="0"/>
                        </a:rPr>
                        <a:t>5</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1.05.02.03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HCal Preproduction FEE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30-Apr-20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22-Jan-20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22-Jan-20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68858651"/>
                  </a:ext>
                </a:extLst>
              </a:tr>
              <a:tr h="159487">
                <a:tc>
                  <a:txBody>
                    <a:bodyPr/>
                    <a:lstStyle/>
                    <a:p>
                      <a:pPr algn="ctr" fontAlgn="b"/>
                      <a:r>
                        <a:rPr lang="en-US" sz="900" b="0" i="0" u="none" strike="noStrike">
                          <a:solidFill>
                            <a:srgbClr val="000000"/>
                          </a:solidFill>
                          <a:effectLst/>
                          <a:latin typeface="Calibri" panose="020F0502020204030204" pitchFamily="34" charset="0"/>
                        </a:rPr>
                        <a:t>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1.05.02.01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EMCal Electronics Preproduction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29-May-20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1-May-20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4095411"/>
                  </a:ext>
                </a:extLst>
              </a:tr>
              <a:tr h="159487">
                <a:tc>
                  <a:txBody>
                    <a:bodyPr/>
                    <a:lstStyle/>
                    <a:p>
                      <a:pPr algn="ctr" fontAlgn="b"/>
                      <a:r>
                        <a:rPr lang="en-US" sz="900" b="0" i="0" u="none" strike="noStrike">
                          <a:solidFill>
                            <a:srgbClr val="000000"/>
                          </a:solidFill>
                          <a:effectLst/>
                          <a:latin typeface="Calibri" panose="020F0502020204030204" pitchFamily="34" charset="0"/>
                        </a:rPr>
                        <a:t>7</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1.03.01.03.01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EMCal W Powder Acquisition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30-Jun-20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8-Jun-20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165324"/>
                  </a:ext>
                </a:extLst>
              </a:tr>
              <a:tr h="159487">
                <a:tc>
                  <a:txBody>
                    <a:bodyPr/>
                    <a:lstStyle/>
                    <a:p>
                      <a:pPr algn="ctr" fontAlgn="b"/>
                      <a:r>
                        <a:rPr lang="en-US" sz="900" b="0" i="0" u="none" strike="noStrike">
                          <a:solidFill>
                            <a:srgbClr val="000000"/>
                          </a:solidFill>
                          <a:effectLst/>
                          <a:latin typeface="Calibri" panose="020F0502020204030204" pitchFamily="34" charset="0"/>
                        </a:rPr>
                        <a:t>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1.03.02.03.03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panose="020F0502020204030204" pitchFamily="34" charset="0"/>
                        </a:rPr>
                        <a:t>EMCal</a:t>
                      </a:r>
                      <a:r>
                        <a:rPr lang="en-US" sz="900" b="0" i="0" u="none" strike="noStrike" dirty="0">
                          <a:solidFill>
                            <a:srgbClr val="000000"/>
                          </a:solidFill>
                          <a:effectLst/>
                          <a:latin typeface="Calibri" panose="020F0502020204030204" pitchFamily="34" charset="0"/>
                        </a:rPr>
                        <a:t> Production Readiness Review Blocks/Modules/Sectors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31-Jul-20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19-May-20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7777767"/>
                  </a:ext>
                </a:extLst>
              </a:tr>
              <a:tr h="159487">
                <a:tc>
                  <a:txBody>
                    <a:bodyPr/>
                    <a:lstStyle/>
                    <a:p>
                      <a:pPr algn="ctr" fontAlgn="b"/>
                      <a:r>
                        <a:rPr lang="en-US" sz="900" b="0" i="0" u="none" strike="noStrike">
                          <a:solidFill>
                            <a:srgbClr val="000000"/>
                          </a:solidFill>
                          <a:effectLst/>
                          <a:latin typeface="Calibri" panose="020F0502020204030204" pitchFamily="34" charset="0"/>
                        </a:rPr>
                        <a:t>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1.02.05.03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SAMPA ASIC Performance Accepted</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30-Sep-20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28-Aug-20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10812604"/>
                  </a:ext>
                </a:extLst>
              </a:tr>
              <a:tr h="159487">
                <a:tc>
                  <a:txBody>
                    <a:bodyPr/>
                    <a:lstStyle/>
                    <a:p>
                      <a:pPr algn="ctr" fontAlgn="b"/>
                      <a:r>
                        <a:rPr lang="en-US" sz="900" b="0" i="0" u="none" strike="noStrike">
                          <a:solidFill>
                            <a:srgbClr val="000000"/>
                          </a:solidFill>
                          <a:effectLst/>
                          <a:latin typeface="Calibri" panose="020F0502020204030204" pitchFamily="34" charset="0"/>
                        </a:rPr>
                        <a:t>10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1.05.01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EMCal/HCal SiPM Sensor Procurement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30-Oct-20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28-Feb-20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28-Feb-20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171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16722952"/>
                  </a:ext>
                </a:extLst>
              </a:tr>
              <a:tr h="159487">
                <a:tc>
                  <a:txBody>
                    <a:bodyPr/>
                    <a:lstStyle/>
                    <a:p>
                      <a:pPr algn="ctr" fontAlgn="b"/>
                      <a:r>
                        <a:rPr lang="en-US" sz="900" b="0" i="0" u="none" strike="noStrike">
                          <a:solidFill>
                            <a:srgbClr val="000000"/>
                          </a:solidFill>
                          <a:effectLst/>
                          <a:latin typeface="Calibri" panose="020F0502020204030204" pitchFamily="34" charset="0"/>
                        </a:rPr>
                        <a:t>11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1.05.02.04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panose="020F0502020204030204" pitchFamily="34" charset="0"/>
                        </a:rPr>
                        <a:t>HCal</a:t>
                      </a:r>
                      <a:r>
                        <a:rPr lang="en-US" sz="900" b="0" i="0" u="none" strike="noStrike" dirty="0">
                          <a:solidFill>
                            <a:srgbClr val="000000"/>
                          </a:solidFill>
                          <a:effectLst/>
                          <a:latin typeface="Calibri" panose="020F0502020204030204" pitchFamily="34" charset="0"/>
                        </a:rPr>
                        <a:t> </a:t>
                      </a:r>
                      <a:r>
                        <a:rPr lang="en-US" sz="900" b="0" i="0" u="none" strike="noStrike" dirty="0" err="1">
                          <a:solidFill>
                            <a:srgbClr val="000000"/>
                          </a:solidFill>
                          <a:effectLst/>
                          <a:latin typeface="Calibri" panose="020F0502020204030204" pitchFamily="34" charset="0"/>
                        </a:rPr>
                        <a:t>SiPM</a:t>
                      </a:r>
                      <a:r>
                        <a:rPr lang="en-US" sz="900" b="0" i="0" u="none" strike="noStrike" dirty="0">
                          <a:solidFill>
                            <a:srgbClr val="000000"/>
                          </a:solidFill>
                          <a:effectLst/>
                          <a:latin typeface="Calibri" panose="020F0502020204030204" pitchFamily="34" charset="0"/>
                        </a:rPr>
                        <a:t> Boards Assembly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30-Nov-20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1-Jun-20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4081293"/>
                  </a:ext>
                </a:extLst>
              </a:tr>
              <a:tr h="159487">
                <a:tc>
                  <a:txBody>
                    <a:bodyPr/>
                    <a:lstStyle/>
                    <a:p>
                      <a:pPr algn="ctr" fontAlgn="b"/>
                      <a:r>
                        <a:rPr lang="en-US" sz="900" b="0" i="0" u="none" strike="noStrike">
                          <a:solidFill>
                            <a:srgbClr val="000000"/>
                          </a:solidFill>
                          <a:effectLst/>
                          <a:latin typeface="Calibri" panose="020F0502020204030204" pitchFamily="34" charset="0"/>
                        </a:rPr>
                        <a:t>12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1.02.06.03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TPC DAM Felix 2.0 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29-Jan-21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9-Feb-21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2981974"/>
                  </a:ext>
                </a:extLst>
              </a:tr>
              <a:tr h="159487">
                <a:tc>
                  <a:txBody>
                    <a:bodyPr/>
                    <a:lstStyle/>
                    <a:p>
                      <a:pPr algn="ctr" fontAlgn="b"/>
                      <a:r>
                        <a:rPr lang="en-US" sz="900" b="0" i="0" u="none" strike="noStrike">
                          <a:solidFill>
                            <a:srgbClr val="000000"/>
                          </a:solidFill>
                          <a:effectLst/>
                          <a:latin typeface="Calibri" panose="020F0502020204030204" pitchFamily="34" charset="0"/>
                        </a:rPr>
                        <a:t>13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1.06.02.03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Trigger LL1 Preproduction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26-Feb-21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11-Dec-20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72328562"/>
                  </a:ext>
                </a:extLst>
              </a:tr>
              <a:tr h="159487">
                <a:tc>
                  <a:txBody>
                    <a:bodyPr/>
                    <a:lstStyle/>
                    <a:p>
                      <a:pPr algn="ctr" fontAlgn="b"/>
                      <a:r>
                        <a:rPr lang="en-US" sz="900" b="0" i="0" u="none" strike="noStrike">
                          <a:solidFill>
                            <a:srgbClr val="000000"/>
                          </a:solidFill>
                          <a:effectLst/>
                          <a:latin typeface="Calibri" panose="020F0502020204030204" pitchFamily="34" charset="0"/>
                        </a:rPr>
                        <a:t>14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1.05.02.02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EMCal SiPM Boards 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31-Mar-21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30-Dec-20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72653329"/>
                  </a:ext>
                </a:extLst>
              </a:tr>
              <a:tr h="159487">
                <a:tc>
                  <a:txBody>
                    <a:bodyPr/>
                    <a:lstStyle/>
                    <a:p>
                      <a:pPr algn="ctr" fontAlgn="b"/>
                      <a:r>
                        <a:rPr lang="en-US" sz="900" b="0" i="0" u="none" strike="noStrike">
                          <a:solidFill>
                            <a:srgbClr val="000000"/>
                          </a:solidFill>
                          <a:effectLst/>
                          <a:latin typeface="Calibri" panose="020F0502020204030204" pitchFamily="34" charset="0"/>
                        </a:rPr>
                        <a:t>15</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1.04.04.02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First Outer HCAL Sector and Splice Plates Ready to Install</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30-Apr-21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25-Aug-20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09239705"/>
                  </a:ext>
                </a:extLst>
              </a:tr>
              <a:tr h="159487">
                <a:tc>
                  <a:txBody>
                    <a:bodyPr/>
                    <a:lstStyle/>
                    <a:p>
                      <a:pPr algn="ctr" fontAlgn="b"/>
                      <a:r>
                        <a:rPr lang="en-US" sz="900" b="0" i="0" u="none" strike="noStrike">
                          <a:solidFill>
                            <a:srgbClr val="000000"/>
                          </a:solidFill>
                          <a:effectLst/>
                          <a:latin typeface="Calibri" panose="020F0502020204030204" pitchFamily="34" charset="0"/>
                        </a:rPr>
                        <a:t>16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1.04.01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Inner HCAL Support Structure Ready for Installation</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30-Apr-21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12-Feb-21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64934757"/>
                  </a:ext>
                </a:extLst>
              </a:tr>
              <a:tr h="159487">
                <a:tc>
                  <a:txBody>
                    <a:bodyPr/>
                    <a:lstStyle/>
                    <a:p>
                      <a:pPr algn="ctr" fontAlgn="b"/>
                      <a:r>
                        <a:rPr lang="en-US" sz="900" b="0" i="0" u="none" strike="noStrike">
                          <a:solidFill>
                            <a:srgbClr val="000000"/>
                          </a:solidFill>
                          <a:effectLst/>
                          <a:latin typeface="Calibri" panose="020F0502020204030204" pitchFamily="34" charset="0"/>
                        </a:rPr>
                        <a:t>17</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1.02.01.06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GEM 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31-May-21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12-Jan-21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460220"/>
                  </a:ext>
                </a:extLst>
              </a:tr>
              <a:tr h="159487">
                <a:tc>
                  <a:txBody>
                    <a:bodyPr/>
                    <a:lstStyle/>
                    <a:p>
                      <a:pPr algn="ctr" fontAlgn="b"/>
                      <a:r>
                        <a:rPr lang="en-US" sz="900" b="0" i="0" u="none" strike="noStrike">
                          <a:solidFill>
                            <a:srgbClr val="000000"/>
                          </a:solidFill>
                          <a:effectLst/>
                          <a:latin typeface="Calibri" panose="020F0502020204030204" pitchFamily="34" charset="0"/>
                        </a:rPr>
                        <a:t>18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1.03.01.03.01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EMCal Scintillating Fiber Acquisition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31-May-21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1-Mar-21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00142279"/>
                  </a:ext>
                </a:extLst>
              </a:tr>
              <a:tr h="159487">
                <a:tc>
                  <a:txBody>
                    <a:bodyPr/>
                    <a:lstStyle/>
                    <a:p>
                      <a:pPr algn="ctr" fontAlgn="b"/>
                      <a:r>
                        <a:rPr lang="en-US" sz="900" b="0" i="0" u="none" strike="noStrike">
                          <a:solidFill>
                            <a:srgbClr val="000000"/>
                          </a:solidFill>
                          <a:effectLst/>
                          <a:latin typeface="Calibri" panose="020F0502020204030204" pitchFamily="34" charset="0"/>
                        </a:rPr>
                        <a:t>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1.06.01.03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DAQ Production: DAQ Ready for Operation</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31-May-21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6-Aug-21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45662344"/>
                  </a:ext>
                </a:extLst>
              </a:tr>
              <a:tr h="159487">
                <a:tc>
                  <a:txBody>
                    <a:bodyPr/>
                    <a:lstStyle/>
                    <a:p>
                      <a:pPr algn="ctr" fontAlgn="b"/>
                      <a:r>
                        <a:rPr lang="en-US" sz="900" b="0" i="0" u="none" strike="noStrike">
                          <a:solidFill>
                            <a:srgbClr val="000000"/>
                          </a:solidFill>
                          <a:effectLst/>
                          <a:latin typeface="Calibri" panose="020F0502020204030204" pitchFamily="34" charset="0"/>
                        </a:rPr>
                        <a:t>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1.05.02.04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HCal Electronics Complete: Production</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30-Jun-21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22-Dec-20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87093969"/>
                  </a:ext>
                </a:extLst>
              </a:tr>
              <a:tr h="159487">
                <a:tc>
                  <a:txBody>
                    <a:bodyPr/>
                    <a:lstStyle/>
                    <a:p>
                      <a:pPr algn="ctr" fontAlgn="b"/>
                      <a:r>
                        <a:rPr lang="en-US" sz="900" b="0" i="0" u="none" strike="noStrike">
                          <a:solidFill>
                            <a:srgbClr val="000000"/>
                          </a:solidFill>
                          <a:effectLst/>
                          <a:latin typeface="Calibri" panose="020F0502020204030204" pitchFamily="34" charset="0"/>
                        </a:rPr>
                        <a: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1.02.05.04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TPC FEE 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30-Jul-21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25-Jun-21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13779052"/>
                  </a:ext>
                </a:extLst>
              </a:tr>
              <a:tr h="159487">
                <a:tc>
                  <a:txBody>
                    <a:bodyPr/>
                    <a:lstStyle/>
                    <a:p>
                      <a:pPr algn="ctr" fontAlgn="b"/>
                      <a:r>
                        <a:rPr lang="en-US" sz="900" b="0" i="0" u="none" strike="noStrike">
                          <a:solidFill>
                            <a:srgbClr val="000000"/>
                          </a:solidFill>
                          <a:effectLst/>
                          <a:latin typeface="Calibri" panose="020F0502020204030204" pitchFamily="34" charset="0"/>
                        </a:rPr>
                        <a:t>22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1.05.03.02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Calorimeter Electronics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30-Jul-21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12-May-21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1303989"/>
                  </a:ext>
                </a:extLst>
              </a:tr>
              <a:tr h="159487">
                <a:tc>
                  <a:txBody>
                    <a:bodyPr/>
                    <a:lstStyle/>
                    <a:p>
                      <a:pPr algn="ctr" fontAlgn="b"/>
                      <a:r>
                        <a:rPr lang="en-US" sz="900" b="0" i="0" u="none" strike="noStrike">
                          <a:solidFill>
                            <a:srgbClr val="000000"/>
                          </a:solidFill>
                          <a:effectLst/>
                          <a:latin typeface="Calibri" panose="020F0502020204030204" pitchFamily="34" charset="0"/>
                        </a:rPr>
                        <a:t>23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1.05.02.02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EMCal Electronics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30-Jul-21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3-May-21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54137135"/>
                  </a:ext>
                </a:extLst>
              </a:tr>
              <a:tr h="159487">
                <a:tc>
                  <a:txBody>
                    <a:bodyPr/>
                    <a:lstStyle/>
                    <a:p>
                      <a:pPr algn="ctr" fontAlgn="b"/>
                      <a:r>
                        <a:rPr lang="en-US" sz="900" b="0" i="0" u="none" strike="noStrike">
                          <a:solidFill>
                            <a:srgbClr val="000000"/>
                          </a:solidFill>
                          <a:effectLst/>
                          <a:latin typeface="Calibri" panose="020F0502020204030204" pitchFamily="34" charset="0"/>
                        </a:rPr>
                        <a:t>24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1.07</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MinBias Detector Ready to Install</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30-Sep-21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77358740"/>
                  </a:ext>
                </a:extLst>
              </a:tr>
              <a:tr h="159487">
                <a:tc>
                  <a:txBody>
                    <a:bodyPr/>
                    <a:lstStyle/>
                    <a:p>
                      <a:pPr algn="ctr" fontAlgn="b"/>
                      <a:r>
                        <a:rPr lang="en-US" sz="900" b="0" i="0" u="none" strike="noStrike">
                          <a:solidFill>
                            <a:srgbClr val="000000"/>
                          </a:solidFill>
                          <a:effectLst/>
                          <a:latin typeface="Calibri" panose="020F0502020204030204" pitchFamily="34" charset="0"/>
                        </a:rPr>
                        <a:t>25</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1.06.03.03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GL1 Ready to Operate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30-Sep-21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16-Sep-21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0671145"/>
                  </a:ext>
                </a:extLst>
              </a:tr>
              <a:tr h="159487">
                <a:tc>
                  <a:txBody>
                    <a:bodyPr/>
                    <a:lstStyle/>
                    <a:p>
                      <a:pPr algn="ctr" fontAlgn="b"/>
                      <a:r>
                        <a:rPr lang="en-US" sz="900" b="0" i="0" u="none" strike="noStrike">
                          <a:solidFill>
                            <a:srgbClr val="000000"/>
                          </a:solidFill>
                          <a:effectLst/>
                          <a:latin typeface="Calibri" panose="020F0502020204030204" pitchFamily="34" charset="0"/>
                        </a:rPr>
                        <a:t>26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1.01.01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Early Project Completion</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1015988"/>
                  </a:ext>
                </a:extLst>
              </a:tr>
              <a:tr h="159487">
                <a:tc>
                  <a:txBody>
                    <a:bodyPr/>
                    <a:lstStyle/>
                    <a:p>
                      <a:pPr algn="ctr" fontAlgn="b"/>
                      <a:r>
                        <a:rPr lang="en-US" sz="900" b="0" i="0" u="none" strike="noStrike">
                          <a:solidFill>
                            <a:srgbClr val="000000"/>
                          </a:solidFill>
                          <a:effectLst/>
                          <a:latin typeface="Calibri" panose="020F0502020204030204" pitchFamily="34" charset="0"/>
                        </a:rPr>
                        <a:t>27</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1.02.01.08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TPC Ready to Install (Assembly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67799529"/>
                  </a:ext>
                </a:extLst>
              </a:tr>
              <a:tr h="159487">
                <a:tc>
                  <a:txBody>
                    <a:bodyPr/>
                    <a:lstStyle/>
                    <a:p>
                      <a:pPr algn="ctr" fontAlgn="b"/>
                      <a:r>
                        <a:rPr lang="en-US" sz="900" b="0" i="0" u="none" strike="noStrike">
                          <a:solidFill>
                            <a:srgbClr val="000000"/>
                          </a:solidFill>
                          <a:effectLst/>
                          <a:latin typeface="Calibri" panose="020F0502020204030204" pitchFamily="34" charset="0"/>
                        </a:rPr>
                        <a:t>28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1.02.06.03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TPC DAM 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15-Sep-21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14645756"/>
                  </a:ext>
                </a:extLst>
              </a:tr>
              <a:tr h="159487">
                <a:tc>
                  <a:txBody>
                    <a:bodyPr/>
                    <a:lstStyle/>
                    <a:p>
                      <a:pPr algn="ctr" fontAlgn="b"/>
                      <a:r>
                        <a:rPr lang="en-US" sz="900" b="0" i="0" u="none" strike="noStrike">
                          <a:solidFill>
                            <a:srgbClr val="000000"/>
                          </a:solidFill>
                          <a:effectLst/>
                          <a:latin typeface="Calibri" panose="020F0502020204030204" pitchFamily="34" charset="0"/>
                        </a:rPr>
                        <a:t>29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1.03.02.03.03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EMCal Ready to Install</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20-Oct-21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1695858"/>
                  </a:ext>
                </a:extLst>
              </a:tr>
              <a:tr h="159487">
                <a:tc>
                  <a:txBody>
                    <a:bodyPr/>
                    <a:lstStyle/>
                    <a:p>
                      <a:pPr algn="ctr" fontAlgn="b"/>
                      <a:r>
                        <a:rPr lang="en-US" sz="900" b="0" i="0" u="none" strike="noStrike">
                          <a:solidFill>
                            <a:srgbClr val="000000"/>
                          </a:solidFill>
                          <a:effectLst/>
                          <a:latin typeface="Calibri" panose="020F0502020204030204" pitchFamily="34" charset="0"/>
                        </a:rPr>
                        <a:t>30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1.04.04.02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Last Outer HCAL Sector Ready to Install</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1-Jun-21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7648669"/>
                  </a:ext>
                </a:extLst>
              </a:tr>
              <a:tr h="159487">
                <a:tc>
                  <a:txBody>
                    <a:bodyPr/>
                    <a:lstStyle/>
                    <a:p>
                      <a:pPr algn="ctr" fontAlgn="b"/>
                      <a:r>
                        <a:rPr lang="en-US" sz="900" b="0" i="0" u="none" strike="noStrike">
                          <a:solidFill>
                            <a:srgbClr val="000000"/>
                          </a:solidFill>
                          <a:effectLst/>
                          <a:latin typeface="Calibri" panose="020F0502020204030204" pitchFamily="34" charset="0"/>
                        </a:rPr>
                        <a:t>31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1.06.02.04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LL1 Trigger 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16-Sep-21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713279"/>
                  </a:ext>
                </a:extLst>
              </a:tr>
              <a:tr h="159487">
                <a:tc>
                  <a:txBody>
                    <a:bodyPr/>
                    <a:lstStyle/>
                    <a:p>
                      <a:pPr algn="ctr" fontAlgn="b"/>
                      <a:r>
                        <a:rPr lang="en-US" sz="900" b="0" i="0" u="none" strike="noStrike">
                          <a:solidFill>
                            <a:srgbClr val="000000"/>
                          </a:solidFill>
                          <a:effectLst/>
                          <a:latin typeface="Calibri" panose="020F0502020204030204" pitchFamily="34" charset="0"/>
                        </a:rPr>
                        <a:t>32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1.06.02.04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LL1 Ready to Operate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16-Sep-21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70574057"/>
                  </a:ext>
                </a:extLst>
              </a:tr>
              <a:tr h="159487">
                <a:tc>
                  <a:txBody>
                    <a:bodyPr/>
                    <a:lstStyle/>
                    <a:p>
                      <a:pPr algn="ctr" fontAlgn="b"/>
                      <a:r>
                        <a:rPr lang="en-US" sz="900" b="0" i="0" u="none" strike="noStrike">
                          <a:solidFill>
                            <a:srgbClr val="000000"/>
                          </a:solidFill>
                          <a:effectLst/>
                          <a:latin typeface="Calibri" panose="020F0502020204030204" pitchFamily="34" charset="0"/>
                        </a:rPr>
                        <a:t>33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1.01.01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Approve Project Closeout PD-4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30-Dec-22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29-Dec-22*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84889108"/>
                  </a:ext>
                </a:extLst>
              </a:tr>
            </a:tbl>
          </a:graphicData>
        </a:graphic>
      </p:graphicFrame>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8483109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AF36360-83C2-4913-8A95-B933CB4304EC}"/>
              </a:ext>
            </a:extLst>
          </p:cNvPr>
          <p:cNvSpPr>
            <a:spLocks noGrp="1"/>
          </p:cNvSpPr>
          <p:nvPr>
            <p:ph type="title"/>
          </p:nvPr>
        </p:nvSpPr>
        <p:spPr>
          <a:xfrm>
            <a:off x="0" y="0"/>
            <a:ext cx="10972800" cy="728663"/>
          </a:xfrm>
        </p:spPr>
        <p:txBody>
          <a:bodyPr/>
          <a:lstStyle/>
          <a:p>
            <a:r>
              <a:rPr lang="en-US" sz="4300" dirty="0"/>
              <a:t>FY20 Milestones </a:t>
            </a:r>
            <a:r>
              <a:rPr lang="en-US" sz="4300" dirty="0" smtClean="0"/>
              <a:t>Status (FY20 PEMP notable)  </a:t>
            </a:r>
            <a:endParaRPr lang="en-US" sz="4300" dirty="0"/>
          </a:p>
        </p:txBody>
      </p:sp>
      <p:graphicFrame>
        <p:nvGraphicFramePr>
          <p:cNvPr id="4" name="Table 3">
            <a:extLst>
              <a:ext uri="{FF2B5EF4-FFF2-40B4-BE49-F238E27FC236}">
                <a16:creationId xmlns:a16="http://schemas.microsoft.com/office/drawing/2014/main" xmlns="" id="{2CC92F29-AFD3-4876-AEF2-C75017475CE0}"/>
              </a:ext>
            </a:extLst>
          </p:cNvPr>
          <p:cNvGraphicFramePr>
            <a:graphicFrameLocks noGrp="1"/>
          </p:cNvGraphicFramePr>
          <p:nvPr>
            <p:extLst>
              <p:ext uri="{D42A27DB-BD31-4B8C-83A1-F6EECF244321}">
                <p14:modId xmlns:p14="http://schemas.microsoft.com/office/powerpoint/2010/main" val="4284197609"/>
              </p:ext>
            </p:extLst>
          </p:nvPr>
        </p:nvGraphicFramePr>
        <p:xfrm>
          <a:off x="406401" y="990600"/>
          <a:ext cx="9303914" cy="5384805"/>
        </p:xfrm>
        <a:graphic>
          <a:graphicData uri="http://schemas.openxmlformats.org/drawingml/2006/table">
            <a:tbl>
              <a:tblPr>
                <a:effectLst/>
              </a:tblPr>
              <a:tblGrid>
                <a:gridCol w="865240">
                  <a:extLst>
                    <a:ext uri="{9D8B030D-6E8A-4147-A177-3AD203B41FA5}">
                      <a16:colId xmlns:a16="http://schemas.microsoft.com/office/drawing/2014/main" xmlns="" val="2210061582"/>
                    </a:ext>
                  </a:extLst>
                </a:gridCol>
                <a:gridCol w="4775200">
                  <a:extLst>
                    <a:ext uri="{9D8B030D-6E8A-4147-A177-3AD203B41FA5}">
                      <a16:colId xmlns:a16="http://schemas.microsoft.com/office/drawing/2014/main" xmlns="" val="2068968526"/>
                    </a:ext>
                  </a:extLst>
                </a:gridCol>
                <a:gridCol w="1004740">
                  <a:extLst>
                    <a:ext uri="{9D8B030D-6E8A-4147-A177-3AD203B41FA5}">
                      <a16:colId xmlns:a16="http://schemas.microsoft.com/office/drawing/2014/main" xmlns="" val="2831232403"/>
                    </a:ext>
                  </a:extLst>
                </a:gridCol>
                <a:gridCol w="1236335">
                  <a:extLst>
                    <a:ext uri="{9D8B030D-6E8A-4147-A177-3AD203B41FA5}">
                      <a16:colId xmlns:a16="http://schemas.microsoft.com/office/drawing/2014/main" xmlns="" val="1305822000"/>
                    </a:ext>
                  </a:extLst>
                </a:gridCol>
                <a:gridCol w="1422399">
                  <a:extLst>
                    <a:ext uri="{9D8B030D-6E8A-4147-A177-3AD203B41FA5}">
                      <a16:colId xmlns:a16="http://schemas.microsoft.com/office/drawing/2014/main" xmlns="" val="487066051"/>
                    </a:ext>
                  </a:extLst>
                </a:gridCol>
              </a:tblGrid>
              <a:tr h="904539">
                <a:tc>
                  <a:txBody>
                    <a:bodyPr/>
                    <a:lstStyle/>
                    <a:p>
                      <a:pPr algn="ctr" fontAlgn="ctr"/>
                      <a:r>
                        <a:rPr lang="en-US" sz="1600" b="1" i="0" u="none" strike="noStrike" dirty="0">
                          <a:solidFill>
                            <a:srgbClr val="000000"/>
                          </a:solidFill>
                          <a:effectLst/>
                          <a:latin typeface="Calibri" panose="020F0502020204030204" pitchFamily="34" charset="0"/>
                        </a:rPr>
                        <a:t>WBS</a:t>
                      </a:r>
                    </a:p>
                  </a:txBody>
                  <a:tcPr marL="5029" marR="5029" marT="5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n-US" sz="1600" b="1" i="0" u="none" strike="noStrike" dirty="0">
                          <a:solidFill>
                            <a:srgbClr val="000000"/>
                          </a:solidFill>
                          <a:effectLst/>
                          <a:latin typeface="Calibri" panose="020F0502020204030204" pitchFamily="34" charset="0"/>
                        </a:rPr>
                        <a:t>Milestone Name</a:t>
                      </a:r>
                    </a:p>
                  </a:txBody>
                  <a:tcPr marL="5029" marR="5029" marT="5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n-US" sz="1600" b="1" i="0" u="none" strike="noStrike" dirty="0">
                          <a:solidFill>
                            <a:srgbClr val="000000"/>
                          </a:solidFill>
                          <a:effectLst/>
                          <a:latin typeface="Calibri" panose="020F0502020204030204" pitchFamily="34" charset="0"/>
                        </a:rPr>
                        <a:t>Target Milestone Date</a:t>
                      </a:r>
                    </a:p>
                  </a:txBody>
                  <a:tcPr marL="5029" marR="5029" marT="5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n-US" sz="1600" b="1" i="0" u="none" strike="noStrike" dirty="0">
                          <a:solidFill>
                            <a:srgbClr val="000000"/>
                          </a:solidFill>
                          <a:effectLst/>
                          <a:latin typeface="Calibri" panose="020F0502020204030204" pitchFamily="34" charset="0"/>
                        </a:rPr>
                        <a:t>Actual Finish</a:t>
                      </a:r>
                    </a:p>
                  </a:txBody>
                  <a:tcPr marL="5029" marR="5029" marT="5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n-US" sz="1600" b="1" i="0" u="none" strike="noStrike" dirty="0">
                          <a:solidFill>
                            <a:srgbClr val="000000"/>
                          </a:solidFill>
                          <a:effectLst/>
                          <a:latin typeface="Calibri" panose="020F0502020204030204" pitchFamily="34" charset="0"/>
                        </a:rPr>
                        <a:t>Variance </a:t>
                      </a:r>
                      <a:br>
                        <a:rPr lang="en-US" sz="1600" b="1" i="0" u="none" strike="noStrike" dirty="0">
                          <a:solidFill>
                            <a:srgbClr val="000000"/>
                          </a:solidFill>
                          <a:effectLst/>
                          <a:latin typeface="Calibri" panose="020F0502020204030204" pitchFamily="34" charset="0"/>
                        </a:rPr>
                      </a:br>
                      <a:r>
                        <a:rPr lang="en-US" sz="1600" b="1" i="0" u="none" strike="noStrike" dirty="0">
                          <a:solidFill>
                            <a:srgbClr val="000000"/>
                          </a:solidFill>
                          <a:effectLst/>
                          <a:latin typeface="Calibri" panose="020F0502020204030204" pitchFamily="34" charset="0"/>
                        </a:rPr>
                        <a:t>(in work days)</a:t>
                      </a:r>
                    </a:p>
                  </a:txBody>
                  <a:tcPr marL="5029" marR="5029" marT="5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xmlns="" val="3623197586"/>
                  </a:ext>
                </a:extLst>
              </a:tr>
              <a:tr h="427623">
                <a:tc>
                  <a:txBody>
                    <a:bodyPr/>
                    <a:lstStyle/>
                    <a:p>
                      <a:pPr algn="l" fontAlgn="b"/>
                      <a:r>
                        <a:rPr lang="en-US" sz="1100" b="0" i="0" u="none" strike="noStrike" dirty="0">
                          <a:solidFill>
                            <a:srgbClr val="000000"/>
                          </a:solidFill>
                          <a:effectLst/>
                          <a:latin typeface="Calibri" panose="020F0502020204030204" pitchFamily="34" charset="0"/>
                        </a:rPr>
                        <a:t>1.01.01</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l" fontAlgn="b"/>
                      <a:r>
                        <a:rPr lang="en-US" sz="1600" b="1" i="0" u="none" strike="noStrike" dirty="0">
                          <a:solidFill>
                            <a:srgbClr val="000000"/>
                          </a:solidFill>
                          <a:effectLst/>
                          <a:latin typeface="Calibri" panose="020F0502020204030204" pitchFamily="34" charset="0"/>
                        </a:rPr>
                        <a:t>Approve Project Baseline and Construction PD2/3</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30-Sep-19</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20-Sep-19</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6</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xmlns="" val="3825392321"/>
                  </a:ext>
                </a:extLst>
              </a:tr>
              <a:tr h="427623">
                <a:tc>
                  <a:txBody>
                    <a:bodyPr/>
                    <a:lstStyle/>
                    <a:p>
                      <a:pPr algn="l" fontAlgn="b"/>
                      <a:r>
                        <a:rPr lang="en-US" sz="1100" b="0" i="0" u="none" strike="noStrike">
                          <a:solidFill>
                            <a:srgbClr val="000000"/>
                          </a:solidFill>
                          <a:effectLst/>
                          <a:latin typeface="Calibri" panose="020F0502020204030204" pitchFamily="34" charset="0"/>
                        </a:rPr>
                        <a:t>1.02.02.02</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l" fontAlgn="b"/>
                      <a:r>
                        <a:rPr lang="en-US" sz="1600" b="1" i="0" u="none" strike="noStrike" dirty="0">
                          <a:solidFill>
                            <a:srgbClr val="000000"/>
                          </a:solidFill>
                          <a:effectLst/>
                          <a:latin typeface="Calibri" panose="020F0502020204030204" pitchFamily="34" charset="0"/>
                        </a:rPr>
                        <a:t>Production Readiness Review - TPC Module Factories</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31-Dec-19</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17-Dec-19 </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8</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xmlns="" val="1465961789"/>
                  </a:ext>
                </a:extLst>
              </a:tr>
              <a:tr h="638176">
                <a:tc>
                  <a:txBody>
                    <a:bodyPr/>
                    <a:lstStyle/>
                    <a:p>
                      <a:pPr algn="l" fontAlgn="b"/>
                      <a:r>
                        <a:rPr lang="en-US" sz="1100" b="0" i="0" u="none" strike="noStrike" dirty="0">
                          <a:solidFill>
                            <a:srgbClr val="000000"/>
                          </a:solidFill>
                          <a:effectLst/>
                          <a:latin typeface="Calibri" panose="020F0502020204030204" pitchFamily="34" charset="0"/>
                        </a:rPr>
                        <a:t>1.03.02.03.02</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l" fontAlgn="b"/>
                      <a:r>
                        <a:rPr lang="en-US" sz="1600" b="1" i="0" u="none" strike="noStrike" dirty="0" err="1">
                          <a:solidFill>
                            <a:srgbClr val="000000"/>
                          </a:solidFill>
                          <a:effectLst/>
                          <a:latin typeface="Calibri" panose="020F0502020204030204" pitchFamily="34" charset="0"/>
                        </a:rPr>
                        <a:t>EMCal</a:t>
                      </a:r>
                      <a:r>
                        <a:rPr lang="en-US" sz="1600" b="1" i="0" u="none" strike="noStrike" dirty="0">
                          <a:solidFill>
                            <a:srgbClr val="000000"/>
                          </a:solidFill>
                          <a:effectLst/>
                          <a:latin typeface="Calibri" panose="020F0502020204030204" pitchFamily="34" charset="0"/>
                        </a:rPr>
                        <a:t> Preproduction Sector 0 Assembled</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31-Dec-19</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25-Nov-19</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23</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xmlns="" val="2244817908"/>
                  </a:ext>
                </a:extLst>
              </a:tr>
              <a:tr h="427623">
                <a:tc>
                  <a:txBody>
                    <a:bodyPr/>
                    <a:lstStyle/>
                    <a:p>
                      <a:pPr algn="l" fontAlgn="b"/>
                      <a:r>
                        <a:rPr lang="en-US" sz="1100" b="0" i="0" u="none" strike="noStrike" dirty="0">
                          <a:solidFill>
                            <a:srgbClr val="000000"/>
                          </a:solidFill>
                          <a:effectLst/>
                          <a:latin typeface="Calibri" panose="020F0502020204030204" pitchFamily="34" charset="0"/>
                        </a:rPr>
                        <a:t>1.02.06.02</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l" fontAlgn="b"/>
                      <a:r>
                        <a:rPr lang="en-US" sz="1600" b="1" i="0" u="none" strike="noStrike" dirty="0">
                          <a:solidFill>
                            <a:srgbClr val="000000"/>
                          </a:solidFill>
                          <a:effectLst/>
                          <a:latin typeface="Calibri" panose="020F0502020204030204" pitchFamily="34" charset="0"/>
                        </a:rPr>
                        <a:t>Production Readiness Review - TPC DAM</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28-Feb-20</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7-Feb-20 </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14 </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xmlns="" val="1008278573"/>
                  </a:ext>
                </a:extLst>
              </a:tr>
              <a:tr h="427623">
                <a:tc>
                  <a:txBody>
                    <a:bodyPr/>
                    <a:lstStyle/>
                    <a:p>
                      <a:pPr algn="l" fontAlgn="b"/>
                      <a:r>
                        <a:rPr lang="en-US" sz="1100" b="0" i="0" u="none" strike="noStrike" dirty="0">
                          <a:solidFill>
                            <a:srgbClr val="000000"/>
                          </a:solidFill>
                          <a:effectLst/>
                          <a:latin typeface="Calibri" panose="020F0502020204030204" pitchFamily="34" charset="0"/>
                        </a:rPr>
                        <a:t>1.05.02.03</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l" fontAlgn="b"/>
                      <a:r>
                        <a:rPr lang="en-US" sz="1600" b="1" i="0" u="none" strike="noStrike" dirty="0" err="1">
                          <a:solidFill>
                            <a:srgbClr val="000000"/>
                          </a:solidFill>
                          <a:effectLst/>
                          <a:latin typeface="Calibri" panose="020F0502020204030204" pitchFamily="34" charset="0"/>
                        </a:rPr>
                        <a:t>HCal</a:t>
                      </a:r>
                      <a:r>
                        <a:rPr lang="en-US" sz="1600" b="1" i="0" u="none" strike="noStrike" dirty="0">
                          <a:solidFill>
                            <a:srgbClr val="000000"/>
                          </a:solidFill>
                          <a:effectLst/>
                          <a:latin typeface="Calibri" panose="020F0502020204030204" pitchFamily="34" charset="0"/>
                        </a:rPr>
                        <a:t> Preproduction FEE Complete</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30-Apr-20</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22-Jan -20 </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b"/>
                      <a:r>
                        <a:rPr lang="en-US" sz="1600" b="0" i="0" u="none" strike="noStrike" dirty="0">
                          <a:solidFill>
                            <a:srgbClr val="000000"/>
                          </a:solidFill>
                          <a:effectLst/>
                          <a:latin typeface="Calibri" panose="020F0502020204030204" pitchFamily="34" charset="0"/>
                        </a:rPr>
                        <a:t>70 </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xmlns="" val="3185645872"/>
                  </a:ext>
                </a:extLst>
              </a:tr>
              <a:tr h="427623">
                <a:tc>
                  <a:txBody>
                    <a:bodyPr/>
                    <a:lstStyle/>
                    <a:p>
                      <a:pPr algn="l" fontAlgn="b"/>
                      <a:r>
                        <a:rPr lang="en-US" sz="1100" b="0" i="0" u="none" strike="noStrike">
                          <a:solidFill>
                            <a:srgbClr val="000000"/>
                          </a:solidFill>
                          <a:effectLst/>
                          <a:latin typeface="Calibri" panose="020F0502020204030204" pitchFamily="34" charset="0"/>
                        </a:rPr>
                        <a:t>1.05.02.01</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EMCal Electronics Preproduction Complete</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29-May-20</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9356986"/>
                  </a:ext>
                </a:extLst>
              </a:tr>
              <a:tr h="638176">
                <a:tc>
                  <a:txBody>
                    <a:bodyPr/>
                    <a:lstStyle/>
                    <a:p>
                      <a:pPr algn="l" fontAlgn="b"/>
                      <a:r>
                        <a:rPr lang="en-US" sz="1100" b="0" i="0" u="none" strike="noStrike">
                          <a:solidFill>
                            <a:srgbClr val="000000"/>
                          </a:solidFill>
                          <a:effectLst/>
                          <a:latin typeface="Calibri" panose="020F0502020204030204" pitchFamily="34" charset="0"/>
                        </a:rPr>
                        <a:t>1.03.01.03.01</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EMCal W Powder Acquisition Complete</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30-Jun-20</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33008614"/>
                  </a:ext>
                </a:extLst>
              </a:tr>
              <a:tr h="638176">
                <a:tc>
                  <a:txBody>
                    <a:bodyPr/>
                    <a:lstStyle/>
                    <a:p>
                      <a:pPr algn="l" fontAlgn="b"/>
                      <a:r>
                        <a:rPr lang="en-US" sz="1100" b="0" i="0" u="none" strike="noStrike">
                          <a:solidFill>
                            <a:srgbClr val="000000"/>
                          </a:solidFill>
                          <a:effectLst/>
                          <a:latin typeface="Calibri" panose="020F0502020204030204" pitchFamily="34" charset="0"/>
                        </a:rPr>
                        <a:t>1.03.02.03.03</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err="1">
                          <a:solidFill>
                            <a:srgbClr val="000000"/>
                          </a:solidFill>
                          <a:effectLst/>
                          <a:latin typeface="Calibri" panose="020F0502020204030204" pitchFamily="34" charset="0"/>
                        </a:rPr>
                        <a:t>EMCal</a:t>
                      </a:r>
                      <a:r>
                        <a:rPr lang="en-US" sz="1600" b="1" i="0" u="none" strike="noStrike" dirty="0">
                          <a:solidFill>
                            <a:srgbClr val="000000"/>
                          </a:solidFill>
                          <a:effectLst/>
                          <a:latin typeface="Calibri" panose="020F0502020204030204" pitchFamily="34" charset="0"/>
                        </a:rPr>
                        <a:t> Prod Readiness Review Blocks/Modules/Sectors Complete</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31-Jul-20</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636031"/>
                  </a:ext>
                </a:extLst>
              </a:tr>
              <a:tr h="427623">
                <a:tc>
                  <a:txBody>
                    <a:bodyPr/>
                    <a:lstStyle/>
                    <a:p>
                      <a:pPr algn="l" fontAlgn="b"/>
                      <a:r>
                        <a:rPr lang="en-US" sz="1100" b="0" i="0" u="none" strike="noStrike">
                          <a:solidFill>
                            <a:srgbClr val="000000"/>
                          </a:solidFill>
                          <a:effectLst/>
                          <a:latin typeface="Calibri" panose="020F0502020204030204" pitchFamily="34" charset="0"/>
                        </a:rPr>
                        <a:t>1.02.05.03</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SAMPA ASIC Performance Accepted</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30-Sep-20</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029" marR="5029"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98622056"/>
                  </a:ext>
                </a:extLst>
              </a:tr>
            </a:tbl>
          </a:graphicData>
        </a:graphic>
      </p:graphicFrame>
      <p:sp>
        <p:nvSpPr>
          <p:cNvPr id="2" name="Date Placeholder 1"/>
          <p:cNvSpPr>
            <a:spLocks noGrp="1"/>
          </p:cNvSpPr>
          <p:nvPr>
            <p:ph type="dt" sz="half" idx="10"/>
          </p:nvPr>
        </p:nvSpPr>
        <p:spPr/>
        <p:txBody>
          <a:bodyPr/>
          <a:lstStyle/>
          <a:p>
            <a:pPr>
              <a:defRPr/>
            </a:pPr>
            <a:r>
              <a:rPr lang="en-US" altLang="en-US" smtClean="0"/>
              <a:t>3/26/20</a:t>
            </a:r>
            <a:endParaRPr lang="en-US" altLang="en-US" dirty="0"/>
          </a:p>
        </p:txBody>
      </p:sp>
      <p:sp>
        <p:nvSpPr>
          <p:cNvPr id="3" name="Footer Placeholder 2"/>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4B932B3A-BA38-40C7-ADEE-2A1902CEB265}" type="slidenum">
              <a:rPr lang="en-US" altLang="en-US" smtClean="0"/>
              <a:pPr/>
              <a:t>12</a:t>
            </a:fld>
            <a:endParaRPr lang="en-US" altLang="en-US" dirty="0"/>
          </a:p>
        </p:txBody>
      </p:sp>
      <p:sp>
        <p:nvSpPr>
          <p:cNvPr id="6" name="TextBox 5"/>
          <p:cNvSpPr txBox="1"/>
          <p:nvPr/>
        </p:nvSpPr>
        <p:spPr>
          <a:xfrm>
            <a:off x="7112000" y="4241800"/>
            <a:ext cx="4779796" cy="2291649"/>
          </a:xfrm>
          <a:prstGeom prst="rect">
            <a:avLst/>
          </a:prstGeom>
          <a:solidFill>
            <a:schemeClr val="bg1"/>
          </a:solidFill>
        </p:spPr>
        <p:txBody>
          <a:bodyPr wrap="none" lIns="121917" tIns="60958" rIns="121917" bIns="60958" rtlCol="0">
            <a:spAutoFit/>
          </a:bodyPr>
          <a:lstStyle/>
          <a:p>
            <a:pPr>
              <a:lnSpc>
                <a:spcPct val="150000"/>
              </a:lnSpc>
            </a:pPr>
            <a:r>
              <a:rPr lang="en-US" b="1" u="sng" dirty="0" smtClean="0">
                <a:solidFill>
                  <a:srgbClr val="0080FF"/>
                </a:solidFill>
              </a:rPr>
              <a:t>Relies </a:t>
            </a:r>
            <a:r>
              <a:rPr lang="en-US" b="1" u="sng" dirty="0">
                <a:solidFill>
                  <a:srgbClr val="0080FF"/>
                </a:solidFill>
              </a:rPr>
              <a:t>on the vendor keeping the schedule</a:t>
            </a:r>
          </a:p>
          <a:p>
            <a:pPr>
              <a:lnSpc>
                <a:spcPct val="150000"/>
              </a:lnSpc>
            </a:pPr>
            <a:r>
              <a:rPr lang="en-US" b="1" u="sng" dirty="0" smtClean="0">
                <a:solidFill>
                  <a:srgbClr val="0080FF"/>
                </a:solidFill>
              </a:rPr>
              <a:t>Relies </a:t>
            </a:r>
            <a:r>
              <a:rPr lang="en-US" b="1" u="sng" dirty="0">
                <a:solidFill>
                  <a:srgbClr val="0080FF"/>
                </a:solidFill>
              </a:rPr>
              <a:t>on the vendor keeping the schedule</a:t>
            </a:r>
          </a:p>
          <a:p>
            <a:pPr>
              <a:lnSpc>
                <a:spcPct val="150000"/>
              </a:lnSpc>
            </a:pPr>
            <a:endParaRPr lang="en-US" b="1" u="sng" dirty="0">
              <a:solidFill>
                <a:srgbClr val="0080FF"/>
              </a:solidFill>
            </a:endParaRPr>
          </a:p>
          <a:p>
            <a:pPr>
              <a:lnSpc>
                <a:spcPct val="150000"/>
              </a:lnSpc>
            </a:pPr>
            <a:r>
              <a:rPr lang="en-US" b="1" u="sng" dirty="0">
                <a:solidFill>
                  <a:srgbClr val="0080FF"/>
                </a:solidFill>
              </a:rPr>
              <a:t>OK if we are back </a:t>
            </a:r>
            <a:r>
              <a:rPr lang="en-US" b="1" u="sng" dirty="0" smtClean="0">
                <a:solidFill>
                  <a:srgbClr val="0080FF"/>
                </a:solidFill>
              </a:rPr>
              <a:t>to work by </a:t>
            </a:r>
            <a:r>
              <a:rPr lang="en-US" b="1" u="sng" dirty="0">
                <a:solidFill>
                  <a:srgbClr val="0080FF"/>
                </a:solidFill>
              </a:rPr>
              <a:t>June 1</a:t>
            </a:r>
          </a:p>
          <a:p>
            <a:pPr>
              <a:lnSpc>
                <a:spcPct val="150000"/>
              </a:lnSpc>
            </a:pPr>
            <a:r>
              <a:rPr lang="en-US" b="1" u="sng" dirty="0">
                <a:solidFill>
                  <a:srgbClr val="0080FF"/>
                </a:solidFill>
              </a:rPr>
              <a:t>Unknown what the status is at USP and Lund</a:t>
            </a:r>
          </a:p>
        </p:txBody>
      </p:sp>
    </p:spTree>
    <p:extLst>
      <p:ext uri="{BB962C8B-B14F-4D97-AF65-F5344CB8AC3E}">
        <p14:creationId xmlns:p14="http://schemas.microsoft.com/office/powerpoint/2010/main" val="28451982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AF36360-83C2-4913-8A95-B933CB4304EC}"/>
              </a:ext>
            </a:extLst>
          </p:cNvPr>
          <p:cNvSpPr>
            <a:spLocks noGrp="1"/>
          </p:cNvSpPr>
          <p:nvPr>
            <p:ph type="title"/>
          </p:nvPr>
        </p:nvSpPr>
        <p:spPr>
          <a:xfrm>
            <a:off x="609600" y="33347"/>
            <a:ext cx="10972800" cy="728663"/>
          </a:xfrm>
        </p:spPr>
        <p:txBody>
          <a:bodyPr/>
          <a:lstStyle/>
          <a:p>
            <a:r>
              <a:rPr lang="en-US" sz="4000" dirty="0" smtClean="0"/>
              <a:t>I&amp;F: Milestones </a:t>
            </a:r>
            <a:r>
              <a:rPr lang="en-US" sz="4000" dirty="0"/>
              <a:t>Status </a:t>
            </a:r>
            <a:r>
              <a:rPr lang="en-US" sz="3200" dirty="0" smtClean="0"/>
              <a:t> </a:t>
            </a:r>
            <a:endParaRPr lang="en-US" sz="3200" dirty="0"/>
          </a:p>
        </p:txBody>
      </p:sp>
      <p:sp>
        <p:nvSpPr>
          <p:cNvPr id="17" name="Slide Number Placeholder 16">
            <a:extLst>
              <a:ext uri="{FF2B5EF4-FFF2-40B4-BE49-F238E27FC236}">
                <a16:creationId xmlns="" xmlns:a16="http://schemas.microsoft.com/office/drawing/2014/main" id="{7DA745C9-D0E5-464F-9DC4-A0C6BDC91F03}"/>
              </a:ext>
            </a:extLst>
          </p:cNvPr>
          <p:cNvSpPr>
            <a:spLocks noGrp="1"/>
          </p:cNvSpPr>
          <p:nvPr>
            <p:ph type="sldNum" sz="quarter" idx="12"/>
          </p:nvPr>
        </p:nvSpPr>
        <p:spPr>
          <a:xfrm>
            <a:off x="11479741" y="6216650"/>
            <a:ext cx="712259" cy="365125"/>
          </a:xfrm>
        </p:spPr>
        <p:txBody>
          <a:bodyPr/>
          <a:lstStyle/>
          <a:p>
            <a:fld id="{4B932B3A-BA38-40C7-ADEE-2A1902CEB265}" type="slidenum">
              <a:rPr lang="en-US" altLang="en-US" smtClean="0"/>
              <a:pPr/>
              <a:t>13</a:t>
            </a:fld>
            <a:endParaRPr lang="en-US" altLang="en-US" dirty="0"/>
          </a:p>
        </p:txBody>
      </p:sp>
      <p:cxnSp>
        <p:nvCxnSpPr>
          <p:cNvPr id="10" name="Straight Connector 9">
            <a:extLst>
              <a:ext uri="{FF2B5EF4-FFF2-40B4-BE49-F238E27FC236}">
                <a16:creationId xmlns="" xmlns:a16="http://schemas.microsoft.com/office/drawing/2014/main" id="{F670B067-67E8-41BA-BE06-21ADFCBF3854}"/>
              </a:ext>
            </a:extLst>
          </p:cNvPr>
          <p:cNvCxnSpPr/>
          <p:nvPr/>
        </p:nvCxnSpPr>
        <p:spPr>
          <a:xfrm>
            <a:off x="264695" y="689811"/>
            <a:ext cx="1121504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 xmlns:a16="http://schemas.microsoft.com/office/drawing/2014/main" id="{E853FDAD-7EBA-4EE0-B7B6-08D7D9F1438B}"/>
              </a:ext>
            </a:extLst>
          </p:cNvPr>
          <p:cNvSpPr>
            <a:spLocks noGrp="1"/>
          </p:cNvSpPr>
          <p:nvPr>
            <p:ph type="ftr" sz="quarter" idx="11"/>
          </p:nvPr>
        </p:nvSpPr>
        <p:spPr>
          <a:xfrm>
            <a:off x="10186737" y="6581775"/>
            <a:ext cx="2005263" cy="276225"/>
          </a:xfrm>
        </p:spPr>
        <p:txBody>
          <a:bodyPr/>
          <a:lstStyle/>
          <a:p>
            <a:pPr>
              <a:defRPr/>
            </a:pPr>
            <a:r>
              <a:rPr lang="en-US" smtClean="0"/>
              <a:t>PMG</a:t>
            </a:r>
            <a:endParaRPr lang="en-US" dirty="0"/>
          </a:p>
        </p:txBody>
      </p:sp>
      <p:graphicFrame>
        <p:nvGraphicFramePr>
          <p:cNvPr id="3" name="Table 2">
            <a:extLst>
              <a:ext uri="{FF2B5EF4-FFF2-40B4-BE49-F238E27FC236}">
                <a16:creationId xmlns="" xmlns:a16="http://schemas.microsoft.com/office/drawing/2014/main" id="{A8EB4569-CB59-4988-BE91-9552ABA606CB}"/>
              </a:ext>
            </a:extLst>
          </p:cNvPr>
          <p:cNvGraphicFramePr>
            <a:graphicFrameLocks noGrp="1"/>
          </p:cNvGraphicFramePr>
          <p:nvPr>
            <p:extLst>
              <p:ext uri="{D42A27DB-BD31-4B8C-83A1-F6EECF244321}">
                <p14:modId xmlns:p14="http://schemas.microsoft.com/office/powerpoint/2010/main" val="172858232"/>
              </p:ext>
            </p:extLst>
          </p:nvPr>
        </p:nvGraphicFramePr>
        <p:xfrm>
          <a:off x="609600" y="1054937"/>
          <a:ext cx="10661158" cy="4525951"/>
        </p:xfrm>
        <a:graphic>
          <a:graphicData uri="http://schemas.openxmlformats.org/drawingml/2006/table">
            <a:tbl>
              <a:tblPr/>
              <a:tblGrid>
                <a:gridCol w="321846">
                  <a:extLst>
                    <a:ext uri="{9D8B030D-6E8A-4147-A177-3AD203B41FA5}">
                      <a16:colId xmlns="" xmlns:a16="http://schemas.microsoft.com/office/drawing/2014/main" val="3773614344"/>
                    </a:ext>
                  </a:extLst>
                </a:gridCol>
                <a:gridCol w="804616">
                  <a:extLst>
                    <a:ext uri="{9D8B030D-6E8A-4147-A177-3AD203B41FA5}">
                      <a16:colId xmlns="" xmlns:a16="http://schemas.microsoft.com/office/drawing/2014/main" val="3744985512"/>
                    </a:ext>
                  </a:extLst>
                </a:gridCol>
                <a:gridCol w="4521940">
                  <a:extLst>
                    <a:ext uri="{9D8B030D-6E8A-4147-A177-3AD203B41FA5}">
                      <a16:colId xmlns="" xmlns:a16="http://schemas.microsoft.com/office/drawing/2014/main" val="440665126"/>
                    </a:ext>
                  </a:extLst>
                </a:gridCol>
                <a:gridCol w="756339">
                  <a:extLst>
                    <a:ext uri="{9D8B030D-6E8A-4147-A177-3AD203B41FA5}">
                      <a16:colId xmlns="" xmlns:a16="http://schemas.microsoft.com/office/drawing/2014/main" val="1314095737"/>
                    </a:ext>
                  </a:extLst>
                </a:gridCol>
                <a:gridCol w="756339">
                  <a:extLst>
                    <a:ext uri="{9D8B030D-6E8A-4147-A177-3AD203B41FA5}">
                      <a16:colId xmlns="" xmlns:a16="http://schemas.microsoft.com/office/drawing/2014/main" val="682387363"/>
                    </a:ext>
                  </a:extLst>
                </a:gridCol>
                <a:gridCol w="756339">
                  <a:extLst>
                    <a:ext uri="{9D8B030D-6E8A-4147-A177-3AD203B41FA5}">
                      <a16:colId xmlns="" xmlns:a16="http://schemas.microsoft.com/office/drawing/2014/main" val="2967019814"/>
                    </a:ext>
                  </a:extLst>
                </a:gridCol>
                <a:gridCol w="716108">
                  <a:extLst>
                    <a:ext uri="{9D8B030D-6E8A-4147-A177-3AD203B41FA5}">
                      <a16:colId xmlns="" xmlns:a16="http://schemas.microsoft.com/office/drawing/2014/main" val="1713003886"/>
                    </a:ext>
                  </a:extLst>
                </a:gridCol>
                <a:gridCol w="2027631">
                  <a:extLst>
                    <a:ext uri="{9D8B030D-6E8A-4147-A177-3AD203B41FA5}">
                      <a16:colId xmlns="" xmlns:a16="http://schemas.microsoft.com/office/drawing/2014/main" val="2793109546"/>
                    </a:ext>
                  </a:extLst>
                </a:gridCol>
              </a:tblGrid>
              <a:tr h="452596">
                <a:tc>
                  <a:txBody>
                    <a:bodyPr/>
                    <a:lstStyle/>
                    <a:p>
                      <a:pPr algn="ctr" fontAlgn="ctr"/>
                      <a:r>
                        <a:rPr lang="en-US" sz="900" b="0" i="0" u="none" strike="noStrike">
                          <a:solidFill>
                            <a:srgbClr val="000000"/>
                          </a:solidFill>
                          <a:effectLst/>
                          <a:latin typeface="Calibri" panose="020F0502020204030204" pitchFamily="34" charset="0"/>
                        </a:rPr>
                        <a:t>#</a:t>
                      </a:r>
                    </a:p>
                  </a:txBody>
                  <a:tcPr marL="6035" marR="6035" marT="6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WBS</a:t>
                      </a:r>
                    </a:p>
                  </a:txBody>
                  <a:tcPr marL="6035" marR="6035" marT="6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Milestone Name</a:t>
                      </a:r>
                    </a:p>
                  </a:txBody>
                  <a:tcPr marL="6035" marR="6035" marT="6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Target Milestone Date</a:t>
                      </a:r>
                    </a:p>
                  </a:txBody>
                  <a:tcPr marL="6035" marR="6035" marT="6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Forecast</a:t>
                      </a:r>
                    </a:p>
                  </a:txBody>
                  <a:tcPr marL="6035" marR="6035" marT="6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Actual Finish</a:t>
                      </a:r>
                    </a:p>
                  </a:txBody>
                  <a:tcPr marL="6035" marR="6035" marT="6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Variance </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(in work days)</a:t>
                      </a:r>
                    </a:p>
                  </a:txBody>
                  <a:tcPr marL="6035" marR="6035" marT="6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a:solidFill>
                            <a:srgbClr val="000000"/>
                          </a:solidFill>
                          <a:effectLst/>
                          <a:latin typeface="Calibri" panose="020F0502020204030204" pitchFamily="34" charset="0"/>
                        </a:rPr>
                        <a:t>Comments</a:t>
                      </a:r>
                    </a:p>
                  </a:txBody>
                  <a:tcPr marL="6035" marR="6035" marT="6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3892538466"/>
                  </a:ext>
                </a:extLst>
              </a:tr>
              <a:tr h="150865">
                <a:tc>
                  <a:txBody>
                    <a:bodyPr/>
                    <a:lstStyle/>
                    <a:p>
                      <a:pPr algn="ctr" fontAlgn="b"/>
                      <a:r>
                        <a:rPr lang="en-US" sz="900" b="0" i="0" u="none" strike="noStrike">
                          <a:solidFill>
                            <a:srgbClr val="000000"/>
                          </a:solidFill>
                          <a:effectLst/>
                          <a:latin typeface="Calibri" panose="020F0502020204030204" pitchFamily="34" charset="0"/>
                        </a:rPr>
                        <a:t>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2.03.03</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Completion of Outer HCAL Sector Mechanical Structure Procurement</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30-Sep-19</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03-Sep-19 A</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3-Sep-19</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19</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1283974"/>
                  </a:ext>
                </a:extLst>
              </a:tr>
              <a:tr h="150865">
                <a:tc>
                  <a:txBody>
                    <a:bodyPr/>
                    <a:lstStyle/>
                    <a:p>
                      <a:pPr algn="ctr" fontAlgn="b"/>
                      <a:r>
                        <a:rPr lang="en-US" sz="900" b="0" i="0" u="none" strike="noStrike">
                          <a:solidFill>
                            <a:srgbClr val="000000"/>
                          </a:solidFill>
                          <a:effectLst/>
                          <a:latin typeface="Calibri" panose="020F0502020204030204" pitchFamily="34" charset="0"/>
                        </a:rPr>
                        <a:t>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2.02.03.04.01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(Controls Hardware) Power distribution drawings</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31-Oct-20</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25-Aug-20</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46</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00265764"/>
                  </a:ext>
                </a:extLst>
              </a:tr>
              <a:tr h="150865">
                <a:tc>
                  <a:txBody>
                    <a:bodyPr/>
                    <a:lstStyle/>
                    <a:p>
                      <a:pPr algn="ctr" fontAlgn="b"/>
                      <a:r>
                        <a:rPr lang="en-US" sz="900" b="0" i="0" u="none" strike="noStrike">
                          <a:solidFill>
                            <a:srgbClr val="000000"/>
                          </a:solidFill>
                          <a:effectLst/>
                          <a:latin typeface="Calibri" panose="020F0502020204030204" pitchFamily="34" charset="0"/>
                        </a:rPr>
                        <a:t>3</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2.03.01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Steel Track Modifications</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30-Nov-20</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7-Dec-20</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96092797"/>
                  </a:ext>
                </a:extLst>
              </a:tr>
              <a:tr h="150865">
                <a:tc>
                  <a:txBody>
                    <a:bodyPr/>
                    <a:lstStyle/>
                    <a:p>
                      <a:pPr algn="ctr" fontAlgn="b"/>
                      <a:r>
                        <a:rPr lang="en-US" sz="900" b="0" i="0" u="none" strike="noStrike">
                          <a:solidFill>
                            <a:srgbClr val="000000"/>
                          </a:solidFill>
                          <a:effectLst/>
                          <a:latin typeface="Calibri" panose="020F0502020204030204" pitchFamily="34" charset="0"/>
                        </a:rPr>
                        <a:t>4</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2.03.02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Magnet Supports Released for Production (Milestone)</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31-Jan-21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23-Nov-20</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44</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88578949"/>
                  </a:ext>
                </a:extLst>
              </a:tr>
              <a:tr h="150865">
                <a:tc>
                  <a:txBody>
                    <a:bodyPr/>
                    <a:lstStyle/>
                    <a:p>
                      <a:pPr algn="ctr" fontAlgn="b"/>
                      <a:r>
                        <a:rPr lang="en-US" sz="900" b="0" i="0" u="none" strike="noStrike">
                          <a:solidFill>
                            <a:srgbClr val="000000"/>
                          </a:solidFill>
                          <a:effectLst/>
                          <a:latin typeface="Calibri" panose="020F0502020204030204" pitchFamily="34" charset="0"/>
                        </a:rPr>
                        <a:t>5</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2.04.02.01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Magnet cryo, electrical and control structural support components Ready for Installation</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31-Mar-21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4-Dec-20</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78</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59427154"/>
                  </a:ext>
                </a:extLst>
              </a:tr>
              <a:tr h="150865">
                <a:tc>
                  <a:txBody>
                    <a:bodyPr/>
                    <a:lstStyle/>
                    <a:p>
                      <a:pPr algn="ctr" fontAlgn="b"/>
                      <a:r>
                        <a:rPr lang="en-US" sz="900" b="0" i="0" u="none" strike="noStrike">
                          <a:solidFill>
                            <a:srgbClr val="000000"/>
                          </a:solidFill>
                          <a:effectLst/>
                          <a:latin typeface="Calibri" panose="020F0502020204030204" pitchFamily="34" charset="0"/>
                        </a:rPr>
                        <a:t>6</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2.03.02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IHCal Structural Support Components Ready for Installation</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31-Mar-21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25-Mar-21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37366638"/>
                  </a:ext>
                </a:extLst>
              </a:tr>
              <a:tr h="150865">
                <a:tc>
                  <a:txBody>
                    <a:bodyPr/>
                    <a:lstStyle/>
                    <a:p>
                      <a:pPr algn="ctr" fontAlgn="b"/>
                      <a:r>
                        <a:rPr lang="en-US" sz="900" b="0" i="0" u="none" strike="noStrike">
                          <a:solidFill>
                            <a:srgbClr val="000000"/>
                          </a:solidFill>
                          <a:effectLst/>
                          <a:latin typeface="Calibri" panose="020F0502020204030204" pitchFamily="34" charset="0"/>
                        </a:rPr>
                        <a:t>7</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2.05.04</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Outer HCal Sectors Ready for Installation</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30-Apr-21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25-Aug-20</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168</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36641753"/>
                  </a:ext>
                </a:extLst>
              </a:tr>
              <a:tr h="150865">
                <a:tc>
                  <a:txBody>
                    <a:bodyPr/>
                    <a:lstStyle/>
                    <a:p>
                      <a:pPr algn="ctr" fontAlgn="b"/>
                      <a:r>
                        <a:rPr lang="en-US" sz="900" b="0" i="0" u="none" strike="noStrike">
                          <a:solidFill>
                            <a:srgbClr val="000000"/>
                          </a:solidFill>
                          <a:effectLst/>
                          <a:latin typeface="Calibri" panose="020F0502020204030204" pitchFamily="34" charset="0"/>
                        </a:rPr>
                        <a:t>8</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2.03.01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Carriage Cradle - Components Ready for Installation</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31-May-21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24-Feb-21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67</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04170924"/>
                  </a:ext>
                </a:extLst>
              </a:tr>
              <a:tr h="150865">
                <a:tc>
                  <a:txBody>
                    <a:bodyPr/>
                    <a:lstStyle/>
                    <a:p>
                      <a:pPr algn="ctr" fontAlgn="b"/>
                      <a:r>
                        <a:rPr lang="en-US" sz="900" b="0" i="0" u="none" strike="noStrike">
                          <a:solidFill>
                            <a:srgbClr val="000000"/>
                          </a:solidFill>
                          <a:effectLst/>
                          <a:latin typeface="Calibri" panose="020F0502020204030204" pitchFamily="34" charset="0"/>
                        </a:rPr>
                        <a:t>9</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2.03.05</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CC Bridge, Mid Platforms &amp; Access - Ready for Installation</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31-Oct-21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20-May-21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63733484"/>
                  </a:ext>
                </a:extLst>
              </a:tr>
              <a:tr h="150865">
                <a:tc>
                  <a:txBody>
                    <a:bodyPr/>
                    <a:lstStyle/>
                    <a:p>
                      <a:pPr algn="ctr" fontAlgn="b"/>
                      <a:r>
                        <a:rPr lang="en-US" sz="900" b="0" i="0" u="none" strike="noStrike">
                          <a:solidFill>
                            <a:srgbClr val="000000"/>
                          </a:solidFill>
                          <a:effectLst/>
                          <a:latin typeface="Calibri" panose="020F0502020204030204" pitchFamily="34" charset="0"/>
                        </a:rPr>
                        <a:t>10</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2.02.03.02.04.02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Procure LN2 supply transfer line system - Phase 5 - Shipping - Delivery Acceptance</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30-Nov-21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2-Sep-21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57</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05138688"/>
                  </a:ext>
                </a:extLst>
              </a:tr>
              <a:tr h="150865">
                <a:tc>
                  <a:txBody>
                    <a:bodyPr/>
                    <a:lstStyle/>
                    <a:p>
                      <a:pPr algn="ctr" fontAlgn="b"/>
                      <a:r>
                        <a:rPr lang="en-US" sz="900" b="0" i="0" u="none" strike="noStrike">
                          <a:solidFill>
                            <a:srgbClr val="000000"/>
                          </a:solidFill>
                          <a:effectLst/>
                          <a:latin typeface="Calibri" panose="020F0502020204030204" pitchFamily="34" charset="0"/>
                        </a:rPr>
                        <a:t>11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2.05.05</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Install SC Magnet on Cradle</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30-Nov-21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17-Sep-21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47</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30703815"/>
                  </a:ext>
                </a:extLst>
              </a:tr>
              <a:tr h="150865">
                <a:tc>
                  <a:txBody>
                    <a:bodyPr/>
                    <a:lstStyle/>
                    <a:p>
                      <a:pPr algn="ctr" fontAlgn="b"/>
                      <a:r>
                        <a:rPr lang="en-US" sz="900" b="0" i="0" u="none" strike="noStrike">
                          <a:solidFill>
                            <a:srgbClr val="000000"/>
                          </a:solidFill>
                          <a:effectLst/>
                          <a:latin typeface="Calibri" panose="020F0502020204030204" pitchFamily="34" charset="0"/>
                        </a:rPr>
                        <a:t>12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2.04.02.06</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Assembly Hall Components Ready for Installation</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30-Nov-21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16-Sep-21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48</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67404594"/>
                  </a:ext>
                </a:extLst>
              </a:tr>
              <a:tr h="150865">
                <a:tc>
                  <a:txBody>
                    <a:bodyPr/>
                    <a:lstStyle/>
                    <a:p>
                      <a:pPr algn="ctr" fontAlgn="b"/>
                      <a:r>
                        <a:rPr lang="en-US" sz="900" b="0" i="0" u="none" strike="noStrike">
                          <a:solidFill>
                            <a:srgbClr val="000000"/>
                          </a:solidFill>
                          <a:effectLst/>
                          <a:latin typeface="Calibri" panose="020F0502020204030204" pitchFamily="34" charset="0"/>
                        </a:rPr>
                        <a:t>13</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2.04.01.03</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Detector Electronics Racks and Rack generic support systems Components Ready for Installation</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30-Nov-21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4-Aug-21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78</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9027695"/>
                  </a:ext>
                </a:extLst>
              </a:tr>
              <a:tr h="150865">
                <a:tc>
                  <a:txBody>
                    <a:bodyPr/>
                    <a:lstStyle/>
                    <a:p>
                      <a:pPr algn="ctr" fontAlgn="b"/>
                      <a:r>
                        <a:rPr lang="en-US" sz="900" b="0" i="0" u="none" strike="noStrike">
                          <a:solidFill>
                            <a:srgbClr val="000000"/>
                          </a:solidFill>
                          <a:effectLst/>
                          <a:latin typeface="Calibri" panose="020F0502020204030204" pitchFamily="34" charset="0"/>
                        </a:rPr>
                        <a:t>14</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2.04.01.05</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Detector Safety Subsystems Components Ready for Installation</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31-Dec-21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16-Sep-21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70</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69352126"/>
                  </a:ext>
                </a:extLst>
              </a:tr>
              <a:tr h="150865">
                <a:tc>
                  <a:txBody>
                    <a:bodyPr/>
                    <a:lstStyle/>
                    <a:p>
                      <a:pPr algn="ctr" fontAlgn="b"/>
                      <a:r>
                        <a:rPr lang="en-US" sz="900" b="0" i="0" u="none" strike="noStrike">
                          <a:solidFill>
                            <a:srgbClr val="000000"/>
                          </a:solidFill>
                          <a:effectLst/>
                          <a:latin typeface="Calibri" panose="020F0502020204030204" pitchFamily="34" charset="0"/>
                        </a:rPr>
                        <a:t>15</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2.02.02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Magnet and Solenoid Valvebox - Reinstall</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31-Jan-22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8-Nov-21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53</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01056719"/>
                  </a:ext>
                </a:extLst>
              </a:tr>
              <a:tr h="150865">
                <a:tc>
                  <a:txBody>
                    <a:bodyPr/>
                    <a:lstStyle/>
                    <a:p>
                      <a:pPr algn="ctr" fontAlgn="b"/>
                      <a:r>
                        <a:rPr lang="en-US" sz="900" b="0" i="0" u="none" strike="noStrike">
                          <a:solidFill>
                            <a:srgbClr val="000000"/>
                          </a:solidFill>
                          <a:effectLst/>
                          <a:latin typeface="Calibri" panose="020F0502020204030204" pitchFamily="34" charset="0"/>
                        </a:rPr>
                        <a:t>16</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2.05.04</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Install Remainder of Outer HCal Sectors</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31-Jan-22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16-Nov-21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48</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65386429"/>
                  </a:ext>
                </a:extLst>
              </a:tr>
              <a:tr h="150865">
                <a:tc>
                  <a:txBody>
                    <a:bodyPr/>
                    <a:lstStyle/>
                    <a:p>
                      <a:pPr algn="ctr" fontAlgn="b"/>
                      <a:r>
                        <a:rPr lang="en-US" sz="900" b="0" i="0" u="none" strike="noStrike">
                          <a:solidFill>
                            <a:srgbClr val="000000"/>
                          </a:solidFill>
                          <a:effectLst/>
                          <a:latin typeface="Calibri" panose="020F0502020204030204" pitchFamily="34" charset="0"/>
                        </a:rPr>
                        <a:t>17</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2.05.03</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Install platforms &amp; access</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28-Feb-22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16-Dec-21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47</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21399364"/>
                  </a:ext>
                </a:extLst>
              </a:tr>
              <a:tr h="150865">
                <a:tc>
                  <a:txBody>
                    <a:bodyPr/>
                    <a:lstStyle/>
                    <a:p>
                      <a:pPr algn="ctr" fontAlgn="b"/>
                      <a:r>
                        <a:rPr lang="en-US" sz="900" b="0" i="0" u="none" strike="noStrike">
                          <a:solidFill>
                            <a:srgbClr val="000000"/>
                          </a:solidFill>
                          <a:effectLst/>
                          <a:latin typeface="Calibri" panose="020F0502020204030204" pitchFamily="34" charset="0"/>
                        </a:rPr>
                        <a:t>18</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2.05.07</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Install EMCal Sectors</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31-Mar-22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6-Jan-22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57</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7896223"/>
                  </a:ext>
                </a:extLst>
              </a:tr>
              <a:tr h="150865">
                <a:tc>
                  <a:txBody>
                    <a:bodyPr/>
                    <a:lstStyle/>
                    <a:p>
                      <a:pPr algn="ctr" fontAlgn="b"/>
                      <a:r>
                        <a:rPr lang="en-US" sz="900" b="0" i="0" u="none" strike="noStrike">
                          <a:solidFill>
                            <a:srgbClr val="000000"/>
                          </a:solidFill>
                          <a:effectLst/>
                          <a:latin typeface="Calibri" panose="020F0502020204030204" pitchFamily="34" charset="0"/>
                        </a:rPr>
                        <a:t>19</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2.05.03</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Install Pole Tips</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31-May-22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30-Mar-22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71547736"/>
                  </a:ext>
                </a:extLst>
              </a:tr>
              <a:tr h="150865">
                <a:tc>
                  <a:txBody>
                    <a:bodyPr/>
                    <a:lstStyle/>
                    <a:p>
                      <a:pPr algn="ctr" fontAlgn="b"/>
                      <a:r>
                        <a:rPr lang="en-US" sz="900" b="0" i="0" u="none" strike="noStrike">
                          <a:solidFill>
                            <a:srgbClr val="000000"/>
                          </a:solidFill>
                          <a:effectLst/>
                          <a:latin typeface="Calibri" panose="020F0502020204030204" pitchFamily="34" charset="0"/>
                        </a:rPr>
                        <a:t>20</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2.02.03.01.06</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RHIC Helium Interface - Installation complete</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30-Jun-22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4-May-22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39</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3034026"/>
                  </a:ext>
                </a:extLst>
              </a:tr>
              <a:tr h="150865">
                <a:tc>
                  <a:txBody>
                    <a:bodyPr/>
                    <a:lstStyle/>
                    <a:p>
                      <a:pPr algn="ctr" fontAlgn="b"/>
                      <a:r>
                        <a:rPr lang="en-US" sz="900" b="0" i="0" u="none" strike="noStrike">
                          <a:solidFill>
                            <a:srgbClr val="000000"/>
                          </a:solidFill>
                          <a:effectLst/>
                          <a:latin typeface="Calibri" panose="020F0502020204030204" pitchFamily="34" charset="0"/>
                        </a:rPr>
                        <a:t>21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2.02.03.04.03</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(Cryo Controls Hardware) Hardware Installed</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30-Jun-22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6-Apr-22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59</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56550907"/>
                  </a:ext>
                </a:extLst>
              </a:tr>
              <a:tr h="150865">
                <a:tc>
                  <a:txBody>
                    <a:bodyPr/>
                    <a:lstStyle/>
                    <a:p>
                      <a:pPr algn="ctr" fontAlgn="b"/>
                      <a:r>
                        <a:rPr lang="en-US" sz="900" b="0" i="0" u="none" strike="noStrike">
                          <a:solidFill>
                            <a:srgbClr val="000000"/>
                          </a:solidFill>
                          <a:effectLst/>
                          <a:latin typeface="Calibri" panose="020F0502020204030204" pitchFamily="34" charset="0"/>
                        </a:rPr>
                        <a:t>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2.02.01.02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Magnet is operational</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31-Jul-22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15-Jun-22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20102489"/>
                  </a:ext>
                </a:extLst>
              </a:tr>
              <a:tr h="150865">
                <a:tc>
                  <a:txBody>
                    <a:bodyPr/>
                    <a:lstStyle/>
                    <a:p>
                      <a:pPr algn="ctr" fontAlgn="b"/>
                      <a:r>
                        <a:rPr lang="en-US" sz="900" b="0" i="0" u="none" strike="noStrike">
                          <a:solidFill>
                            <a:srgbClr val="000000"/>
                          </a:solidFill>
                          <a:effectLst/>
                          <a:latin typeface="Calibri" panose="020F0502020204030204" pitchFamily="34" charset="0"/>
                        </a:rPr>
                        <a:t>23</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2.02.05.03</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Magnet Field Measurements: Map Magnetic Field of SC Magnet</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31-Aug-22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7-Jul-22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38</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62492447"/>
                  </a:ext>
                </a:extLst>
              </a:tr>
              <a:tr h="150865">
                <a:tc>
                  <a:txBody>
                    <a:bodyPr/>
                    <a:lstStyle/>
                    <a:p>
                      <a:pPr algn="ctr" fontAlgn="b"/>
                      <a:r>
                        <a:rPr lang="en-US" sz="900" b="0" i="0" u="none" strike="noStrike">
                          <a:solidFill>
                            <a:srgbClr val="000000"/>
                          </a:solidFill>
                          <a:effectLst/>
                          <a:latin typeface="Calibri" panose="020F0502020204030204" pitchFamily="34" charset="0"/>
                        </a:rPr>
                        <a:t>24</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2.05.08</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Install TPC</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30-Sep-22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26-Jul-22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46</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8315259"/>
                  </a:ext>
                </a:extLst>
              </a:tr>
              <a:tr h="150865">
                <a:tc>
                  <a:txBody>
                    <a:bodyPr/>
                    <a:lstStyle/>
                    <a:p>
                      <a:pPr algn="ctr" fontAlgn="b"/>
                      <a:r>
                        <a:rPr lang="en-US" sz="900" b="0" i="0" u="none" strike="noStrike">
                          <a:solidFill>
                            <a:srgbClr val="000000"/>
                          </a:solidFill>
                          <a:effectLst/>
                          <a:latin typeface="Calibri" panose="020F0502020204030204" pitchFamily="34" charset="0"/>
                        </a:rPr>
                        <a:t>25</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2.05.11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Install Min Bias</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31-Oct-22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26-Aug-22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43</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81282253"/>
                  </a:ext>
                </a:extLst>
              </a:tr>
              <a:tr h="150865">
                <a:tc>
                  <a:txBody>
                    <a:bodyPr/>
                    <a:lstStyle/>
                    <a:p>
                      <a:pPr algn="ctr" fontAlgn="b"/>
                      <a:r>
                        <a:rPr lang="en-US" sz="900" b="0" i="0" u="none" strike="noStrike">
                          <a:solidFill>
                            <a:srgbClr val="000000"/>
                          </a:solidFill>
                          <a:effectLst/>
                          <a:latin typeface="Calibri" panose="020F0502020204030204" pitchFamily="34" charset="0"/>
                        </a:rPr>
                        <a:t>26</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2.05.10</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Completed - Install MVTX</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30-Nov-22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4-Oct-22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36</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88387329"/>
                  </a:ext>
                </a:extLst>
              </a:tr>
              <a:tr h="150865">
                <a:tc>
                  <a:txBody>
                    <a:bodyPr/>
                    <a:lstStyle/>
                    <a:p>
                      <a:pPr algn="ctr" fontAlgn="b"/>
                      <a:r>
                        <a:rPr lang="en-US" sz="900" b="0" i="0" u="none" strike="noStrike">
                          <a:solidFill>
                            <a:srgbClr val="000000"/>
                          </a:solidFill>
                          <a:effectLst/>
                          <a:latin typeface="Calibri" panose="020F0502020204030204" pitchFamily="34" charset="0"/>
                        </a:rPr>
                        <a:t>27</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2.05.12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sPHENIX Ready for Operations</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30-Nov-22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12-Oct-22</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6035" marR="6035" marT="6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81190996"/>
                  </a:ext>
                </a:extLst>
              </a:tr>
            </a:tbl>
          </a:graphicData>
        </a:graphic>
      </p:graphicFrame>
      <p:sp>
        <p:nvSpPr>
          <p:cNvPr id="2" name="Date Placeholder 1"/>
          <p:cNvSpPr>
            <a:spLocks noGrp="1"/>
          </p:cNvSpPr>
          <p:nvPr>
            <p:ph type="dt" sz="half" idx="10"/>
          </p:nvPr>
        </p:nvSpPr>
        <p:spPr/>
        <p:txBody>
          <a:bodyPr/>
          <a:lstStyle/>
          <a:p>
            <a:pPr>
              <a:defRPr/>
            </a:pPr>
            <a:r>
              <a:rPr lang="en-US" altLang="en-US" smtClean="0"/>
              <a:t>3/26/20</a:t>
            </a:r>
            <a:endParaRPr lang="en-US" altLang="en-US" dirty="0"/>
          </a:p>
        </p:txBody>
      </p:sp>
    </p:spTree>
    <p:extLst>
      <p:ext uri="{BB962C8B-B14F-4D97-AF65-F5344CB8AC3E}">
        <p14:creationId xmlns:p14="http://schemas.microsoft.com/office/powerpoint/2010/main" val="3157078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2A536-A378-4499-96C5-424CC2739A06}"/>
              </a:ext>
            </a:extLst>
          </p:cNvPr>
          <p:cNvSpPr>
            <a:spLocks noGrp="1"/>
          </p:cNvSpPr>
          <p:nvPr>
            <p:ph type="title"/>
          </p:nvPr>
        </p:nvSpPr>
        <p:spPr/>
        <p:txBody>
          <a:bodyPr/>
          <a:lstStyle/>
          <a:p>
            <a:r>
              <a:rPr lang="en-US" dirty="0" smtClean="0"/>
              <a:t>MIE: Detailed </a:t>
            </a:r>
            <a:r>
              <a:rPr lang="en-US" dirty="0"/>
              <a:t>Critical Path</a:t>
            </a:r>
          </a:p>
        </p:txBody>
      </p:sp>
      <p:sp>
        <p:nvSpPr>
          <p:cNvPr id="3" name="Date Placeholder 2">
            <a:extLst>
              <a:ext uri="{FF2B5EF4-FFF2-40B4-BE49-F238E27FC236}">
                <a16:creationId xmlns:a16="http://schemas.microsoft.com/office/drawing/2014/main" xmlns="" id="{BF76636A-2299-4C4F-95EF-D9BF175417F1}"/>
              </a:ext>
            </a:extLst>
          </p:cNvPr>
          <p:cNvSpPr>
            <a:spLocks noGrp="1"/>
          </p:cNvSpPr>
          <p:nvPr>
            <p:ph type="dt" sz="half" idx="10"/>
          </p:nvPr>
        </p:nvSpPr>
        <p:spPr/>
        <p:txBody>
          <a:bodyPr/>
          <a:lstStyle/>
          <a:p>
            <a:pPr>
              <a:defRPr/>
            </a:pPr>
            <a:r>
              <a:rPr lang="en-US" altLang="en-US" smtClean="0"/>
              <a:t>3/26/20</a:t>
            </a:r>
            <a:endParaRPr lang="en-US" altLang="en-US" dirty="0"/>
          </a:p>
        </p:txBody>
      </p:sp>
      <p:sp>
        <p:nvSpPr>
          <p:cNvPr id="4" name="Footer Placeholder 3">
            <a:extLst>
              <a:ext uri="{FF2B5EF4-FFF2-40B4-BE49-F238E27FC236}">
                <a16:creationId xmlns:a16="http://schemas.microsoft.com/office/drawing/2014/main" xmlns="" id="{C5348F48-3944-4DCE-B731-0FD4FA7161B9}"/>
              </a:ext>
            </a:extLst>
          </p:cNvPr>
          <p:cNvSpPr>
            <a:spLocks noGrp="1"/>
          </p:cNvSpPr>
          <p:nvPr>
            <p:ph type="ftr" sz="quarter" idx="11"/>
          </p:nvPr>
        </p:nvSpPr>
        <p:spPr/>
        <p:txBody>
          <a:bodyPr/>
          <a:lstStyle/>
          <a:p>
            <a:pPr>
              <a:defRPr/>
            </a:pPr>
            <a:r>
              <a:rPr lang="en-US" smtClean="0"/>
              <a:t>PMG</a:t>
            </a:r>
            <a:endParaRPr lang="en-US" dirty="0"/>
          </a:p>
        </p:txBody>
      </p:sp>
      <p:sp>
        <p:nvSpPr>
          <p:cNvPr id="5" name="Slide Number Placeholder 4">
            <a:extLst>
              <a:ext uri="{FF2B5EF4-FFF2-40B4-BE49-F238E27FC236}">
                <a16:creationId xmlns:a16="http://schemas.microsoft.com/office/drawing/2014/main" xmlns="" id="{2F8DB9E5-462F-4450-8B46-A207B61AF869}"/>
              </a:ext>
            </a:extLst>
          </p:cNvPr>
          <p:cNvSpPr>
            <a:spLocks noGrp="1"/>
          </p:cNvSpPr>
          <p:nvPr>
            <p:ph type="sldNum" sz="quarter" idx="12"/>
          </p:nvPr>
        </p:nvSpPr>
        <p:spPr/>
        <p:txBody>
          <a:bodyPr/>
          <a:lstStyle/>
          <a:p>
            <a:fld id="{0AE0C637-5835-444B-B8C0-92C25AFA2084}" type="slidenum">
              <a:rPr lang="en-US" altLang="en-US" smtClean="0"/>
              <a:pPr/>
              <a:t>14</a:t>
            </a:fld>
            <a:endParaRPr lang="en-US" altLang="en-US" dirty="0"/>
          </a:p>
        </p:txBody>
      </p:sp>
      <p:pic>
        <p:nvPicPr>
          <p:cNvPr id="10" name="Picture 9"/>
          <p:cNvPicPr/>
          <p:nvPr/>
        </p:nvPicPr>
        <p:blipFill rotWithShape="1">
          <a:blip r:embed="rId2">
            <a:extLst>
              <a:ext uri="{28A0092B-C50C-407E-A947-70E740481C1C}">
                <a14:useLocalDpi xmlns:a14="http://schemas.microsoft.com/office/drawing/2010/main" val="0"/>
              </a:ext>
            </a:extLst>
          </a:blip>
          <a:srcRect l="539" b="3564"/>
          <a:stretch/>
        </p:blipFill>
        <p:spPr bwMode="auto">
          <a:xfrm>
            <a:off x="425956" y="895048"/>
            <a:ext cx="11572520" cy="5182553"/>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3">
            <a:extLst>
              <a:ext uri="{28A0092B-C50C-407E-A947-70E740481C1C}">
                <a14:useLocalDpi xmlns:a14="http://schemas.microsoft.com/office/drawing/2010/main" val="0"/>
              </a:ext>
            </a:extLst>
          </a:blip>
          <a:srcRect t="27659" b="14893"/>
          <a:stretch/>
        </p:blipFill>
        <p:spPr bwMode="auto">
          <a:xfrm>
            <a:off x="402292" y="6107248"/>
            <a:ext cx="11560704" cy="463811"/>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xmlns="" id="{6FD8F8EE-3BD4-49B0-B876-7BCC23F7B3DF}"/>
              </a:ext>
            </a:extLst>
          </p:cNvPr>
          <p:cNvSpPr txBox="1"/>
          <p:nvPr/>
        </p:nvSpPr>
        <p:spPr>
          <a:xfrm>
            <a:off x="9163663" y="3339821"/>
            <a:ext cx="2794193" cy="677104"/>
          </a:xfrm>
          <a:prstGeom prst="rect">
            <a:avLst/>
          </a:prstGeom>
          <a:noFill/>
        </p:spPr>
        <p:txBody>
          <a:bodyPr wrap="none" lIns="91428" tIns="45718" rIns="91428" bIns="45718" rtlCol="0">
            <a:spAutoFit/>
          </a:bodyPr>
          <a:lstStyle/>
          <a:p>
            <a:r>
              <a:rPr lang="en-US" b="1" dirty="0">
                <a:solidFill>
                  <a:srgbClr val="0F80FF"/>
                </a:solidFill>
              </a:rPr>
              <a:t>Critical path goes through</a:t>
            </a:r>
          </a:p>
          <a:p>
            <a:r>
              <a:rPr lang="en-US" b="1" dirty="0">
                <a:solidFill>
                  <a:srgbClr val="0F80FF"/>
                </a:solidFill>
              </a:rPr>
              <a:t>EMCal fabrication</a:t>
            </a:r>
          </a:p>
        </p:txBody>
      </p:sp>
    </p:spTree>
    <p:extLst>
      <p:ext uri="{BB962C8B-B14F-4D97-AF65-F5344CB8AC3E}">
        <p14:creationId xmlns:p14="http://schemas.microsoft.com/office/powerpoint/2010/main" val="11296194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423320" y="956474"/>
            <a:ext cx="11159080" cy="5169695"/>
          </a:xfrm>
        </p:spPr>
        <p:txBody>
          <a:bodyPr/>
          <a:lstStyle/>
          <a:p>
            <a:r>
              <a:rPr lang="en-US" dirty="0" smtClean="0"/>
              <a:t>The sPHENIX installation schedule must be carefully folded into any revised RHIC run plan. The number of weeks of access that we have to the 1008 IR can not be reduced if we are to stay on schedule for first collision with sPHENIX.</a:t>
            </a:r>
            <a:endParaRPr lang="en-US" dirty="0"/>
          </a:p>
        </p:txBody>
      </p:sp>
      <p:sp>
        <p:nvSpPr>
          <p:cNvPr id="4" name="Date Placeholder 3"/>
          <p:cNvSpPr>
            <a:spLocks noGrp="1"/>
          </p:cNvSpPr>
          <p:nvPr>
            <p:ph type="dt" sz="half" idx="10"/>
          </p:nvPr>
        </p:nvSpPr>
        <p:spPr/>
        <p:txBody>
          <a:bodyPr/>
          <a:lstStyle/>
          <a:p>
            <a:pPr>
              <a:defRPr/>
            </a:pPr>
            <a:r>
              <a:rPr lang="en-US" altLang="en-US" smtClean="0"/>
              <a:t>3/26/20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15</a:t>
            </a:fld>
            <a:endParaRPr lang="en-US" altLang="en-US" dirty="0"/>
          </a:p>
        </p:txBody>
      </p:sp>
    </p:spTree>
    <p:extLst>
      <p:ext uri="{BB962C8B-B14F-4D97-AF65-F5344CB8AC3E}">
        <p14:creationId xmlns:p14="http://schemas.microsoft.com/office/powerpoint/2010/main" val="321195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77978" y="845144"/>
            <a:ext cx="11541699" cy="5122264"/>
          </a:xfrm>
        </p:spPr>
        <p:txBody>
          <a:bodyPr/>
          <a:lstStyle/>
          <a:p>
            <a:r>
              <a:rPr lang="en-US" sz="2400" dirty="0" smtClean="0"/>
              <a:t>Activities have stopped at BNL and collaborating institutions due to the work- pause associated with the worldwide pandemic. sPHENIX design work, procurement, simulations, reviews, etc. will continue remotely.  Will re-plan the project file  (PCRs) if BNL and collaborating universities remain closed more than 4 weeks otherwise will take the schedule hit out of schedule contingency. </a:t>
            </a:r>
            <a:endParaRPr lang="en-US" sz="2400" dirty="0"/>
          </a:p>
          <a:p>
            <a:pPr marL="0" indent="0">
              <a:buNone/>
            </a:pPr>
            <a:r>
              <a:rPr lang="en-US" sz="2400" b="1" dirty="0" smtClean="0"/>
              <a:t>Prior to the work stoppage in March: </a:t>
            </a:r>
          </a:p>
          <a:p>
            <a:r>
              <a:rPr lang="en-US" sz="2400" dirty="0" smtClean="0"/>
              <a:t>sPHENIX </a:t>
            </a:r>
            <a:r>
              <a:rPr lang="en-US" sz="2400" dirty="0"/>
              <a:t>MIE continues to have good cost and schedule performance at summary level as measured by EV. Project End Date and Critical path remain unchanged.</a:t>
            </a:r>
          </a:p>
          <a:p>
            <a:pPr lvl="1"/>
            <a:r>
              <a:rPr lang="en-US" sz="2000" dirty="0"/>
              <a:t>We are working to correct the low SPI performance of the Calorimeter electronics. </a:t>
            </a:r>
          </a:p>
          <a:p>
            <a:r>
              <a:rPr lang="en-US" sz="2400" dirty="0"/>
              <a:t>First sPHENIX production detector component, </a:t>
            </a:r>
            <a:r>
              <a:rPr lang="en-US" sz="2400" b="1" dirty="0"/>
              <a:t>Sector 1 OHCal is complete and taking cosmic ray data</a:t>
            </a:r>
            <a:r>
              <a:rPr lang="en-US" sz="2400" dirty="0"/>
              <a:t>.  EMCal Sector 1 is being assembled.</a:t>
            </a:r>
          </a:p>
          <a:p>
            <a:r>
              <a:rPr lang="en-US" sz="2400" dirty="0"/>
              <a:t>CD-3A components continue to </a:t>
            </a:r>
            <a:r>
              <a:rPr lang="en-US" sz="2400" dirty="0" smtClean="0"/>
              <a:t>arrive and orders for production components continue to be placed.</a:t>
            </a:r>
            <a:endParaRPr lang="en-US" sz="2400" dirty="0"/>
          </a:p>
          <a:p>
            <a:r>
              <a:rPr lang="en-US" sz="2400" dirty="0"/>
              <a:t>R&amp;D and  engineering design continues to advance.</a:t>
            </a:r>
          </a:p>
          <a:p>
            <a:endParaRPr lang="en-US" dirty="0"/>
          </a:p>
        </p:txBody>
      </p:sp>
      <p:sp>
        <p:nvSpPr>
          <p:cNvPr id="4" name="Date Placeholder 3"/>
          <p:cNvSpPr>
            <a:spLocks noGrp="1"/>
          </p:cNvSpPr>
          <p:nvPr>
            <p:ph type="dt" sz="half" idx="10"/>
          </p:nvPr>
        </p:nvSpPr>
        <p:spPr/>
        <p:txBody>
          <a:bodyPr/>
          <a:lstStyle/>
          <a:p>
            <a:pPr>
              <a:defRPr/>
            </a:pPr>
            <a:r>
              <a:rPr lang="en-US" altLang="en-US" smtClean="0"/>
              <a:t>3/26/20</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16</a:t>
            </a:fld>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42191360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 Up</a:t>
            </a:r>
            <a:endParaRPr lang="en-US" dirty="0"/>
          </a:p>
        </p:txBody>
      </p:sp>
      <p:sp>
        <p:nvSpPr>
          <p:cNvPr id="4" name="Date Placeholder 3"/>
          <p:cNvSpPr>
            <a:spLocks noGrp="1"/>
          </p:cNvSpPr>
          <p:nvPr>
            <p:ph type="dt" sz="half" idx="10"/>
          </p:nvPr>
        </p:nvSpPr>
        <p:spPr/>
        <p:txBody>
          <a:bodyPr/>
          <a:lstStyle/>
          <a:p>
            <a:pPr>
              <a:defRPr/>
            </a:pPr>
            <a:r>
              <a:rPr lang="en-US" altLang="en-US" smtClean="0"/>
              <a:t>3/26/20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17</a:t>
            </a:fld>
            <a:endParaRPr lang="en-US" altLang="en-US" dirty="0"/>
          </a:p>
        </p:txBody>
      </p:sp>
    </p:spTree>
    <p:extLst>
      <p:ext uri="{BB962C8B-B14F-4D97-AF65-F5344CB8AC3E}">
        <p14:creationId xmlns:p14="http://schemas.microsoft.com/office/powerpoint/2010/main" val="3044640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357AD4D-04BA-49D9-B827-DEF4A762450E}"/>
              </a:ext>
            </a:extLst>
          </p:cNvPr>
          <p:cNvSpPr>
            <a:spLocks noGrp="1"/>
          </p:cNvSpPr>
          <p:nvPr>
            <p:ph type="title"/>
          </p:nvPr>
        </p:nvSpPr>
        <p:spPr>
          <a:xfrm>
            <a:off x="0" y="9"/>
            <a:ext cx="10972800" cy="728663"/>
          </a:xfrm>
        </p:spPr>
        <p:txBody>
          <a:bodyPr/>
          <a:lstStyle/>
          <a:p>
            <a:r>
              <a:rPr lang="en-US" sz="4400" dirty="0" smtClean="0"/>
              <a:t>MIE</a:t>
            </a:r>
            <a:r>
              <a:rPr lang="en-US" sz="4400" dirty="0" smtClean="0"/>
              <a:t> </a:t>
            </a:r>
            <a:r>
              <a:rPr lang="en-US" sz="4400" dirty="0"/>
              <a:t>Funding Profile</a:t>
            </a:r>
          </a:p>
        </p:txBody>
      </p:sp>
      <p:sp>
        <p:nvSpPr>
          <p:cNvPr id="4" name="Date Placeholder 3">
            <a:extLst>
              <a:ext uri="{FF2B5EF4-FFF2-40B4-BE49-F238E27FC236}">
                <a16:creationId xmlns:a16="http://schemas.microsoft.com/office/drawing/2014/main" xmlns="" id="{C6FFEFC9-E8EA-4155-8D7C-9A966ED5AEEC}"/>
              </a:ext>
            </a:extLst>
          </p:cNvPr>
          <p:cNvSpPr>
            <a:spLocks noGrp="1"/>
          </p:cNvSpPr>
          <p:nvPr>
            <p:ph type="dt" sz="half" idx="10"/>
          </p:nvPr>
        </p:nvSpPr>
        <p:spPr/>
        <p:txBody>
          <a:bodyPr/>
          <a:lstStyle/>
          <a:p>
            <a:pPr>
              <a:defRPr/>
            </a:pPr>
            <a:r>
              <a:rPr lang="en-US" altLang="en-US" smtClean="0"/>
              <a:t>3/26/20</a:t>
            </a:r>
            <a:endParaRPr lang="en-US" altLang="en-US" dirty="0"/>
          </a:p>
        </p:txBody>
      </p:sp>
      <p:sp>
        <p:nvSpPr>
          <p:cNvPr id="5" name="Footer Placeholder 4">
            <a:extLst>
              <a:ext uri="{FF2B5EF4-FFF2-40B4-BE49-F238E27FC236}">
                <a16:creationId xmlns:a16="http://schemas.microsoft.com/office/drawing/2014/main" xmlns="" id="{55A902FA-91FC-481C-A983-D0CF75A82CA0}"/>
              </a:ext>
            </a:extLst>
          </p:cNvPr>
          <p:cNvSpPr>
            <a:spLocks noGrp="1"/>
          </p:cNvSpPr>
          <p:nvPr>
            <p:ph type="ftr" sz="quarter" idx="11"/>
          </p:nvPr>
        </p:nvSpPr>
        <p:spPr/>
        <p:txBody>
          <a:bodyPr/>
          <a:lstStyle/>
          <a:p>
            <a:pPr>
              <a:defRPr/>
            </a:pPr>
            <a:r>
              <a:rPr lang="en-US" smtClean="0"/>
              <a:t>PMG</a:t>
            </a:r>
            <a:endParaRPr lang="en-US" dirty="0"/>
          </a:p>
        </p:txBody>
      </p:sp>
      <p:sp>
        <p:nvSpPr>
          <p:cNvPr id="6" name="Slide Number Placeholder 5">
            <a:extLst>
              <a:ext uri="{FF2B5EF4-FFF2-40B4-BE49-F238E27FC236}">
                <a16:creationId xmlns:a16="http://schemas.microsoft.com/office/drawing/2014/main" xmlns="" id="{DB51F5C4-4A16-448B-8439-F2EC7595C532}"/>
              </a:ext>
            </a:extLst>
          </p:cNvPr>
          <p:cNvSpPr>
            <a:spLocks noGrp="1"/>
          </p:cNvSpPr>
          <p:nvPr>
            <p:ph type="sldNum" sz="quarter" idx="12"/>
          </p:nvPr>
        </p:nvSpPr>
        <p:spPr/>
        <p:txBody>
          <a:bodyPr/>
          <a:lstStyle/>
          <a:p>
            <a:fld id="{4B932B3A-BA38-40C7-ADEE-2A1902CEB265}" type="slidenum">
              <a:rPr lang="en-US" altLang="en-US" smtClean="0"/>
              <a:pPr/>
              <a:t>18</a:t>
            </a:fld>
            <a:endParaRPr lang="en-US" altLang="en-US" dirty="0"/>
          </a:p>
        </p:txBody>
      </p:sp>
      <p:pic>
        <p:nvPicPr>
          <p:cNvPr id="8" name="Picture 7">
            <a:extLst>
              <a:ext uri="{FF2B5EF4-FFF2-40B4-BE49-F238E27FC236}">
                <a16:creationId xmlns:a16="http://schemas.microsoft.com/office/drawing/2014/main" xmlns="" id="{0F6DDBB2-FDC6-43A7-B250-0010BDF28B46}"/>
              </a:ext>
            </a:extLst>
          </p:cNvPr>
          <p:cNvPicPr>
            <a:picLocks noChangeAspect="1"/>
          </p:cNvPicPr>
          <p:nvPr/>
        </p:nvPicPr>
        <p:blipFill rotWithShape="1">
          <a:blip r:embed="rId2"/>
          <a:srcRect l="12461" t="35413" r="11324" b="23010"/>
          <a:stretch/>
        </p:blipFill>
        <p:spPr>
          <a:xfrm>
            <a:off x="634223" y="1394960"/>
            <a:ext cx="10338580" cy="4068097"/>
          </a:xfrm>
          <a:prstGeom prst="rect">
            <a:avLst/>
          </a:prstGeom>
        </p:spPr>
      </p:pic>
      <p:sp>
        <p:nvSpPr>
          <p:cNvPr id="2" name="TextBox 1"/>
          <p:cNvSpPr txBox="1"/>
          <p:nvPr/>
        </p:nvSpPr>
        <p:spPr>
          <a:xfrm>
            <a:off x="7666791" y="4453095"/>
            <a:ext cx="440145" cy="707886"/>
          </a:xfrm>
          <a:prstGeom prst="rect">
            <a:avLst/>
          </a:prstGeom>
          <a:noFill/>
        </p:spPr>
        <p:txBody>
          <a:bodyPr wrap="none" rtlCol="0">
            <a:spAutoFit/>
          </a:bodyPr>
          <a:lstStyle/>
          <a:p>
            <a:r>
              <a:rPr lang="en-US" sz="4000" dirty="0" smtClean="0">
                <a:solidFill>
                  <a:srgbClr val="0F80FF"/>
                </a:solidFill>
              </a:rPr>
              <a:t>*</a:t>
            </a:r>
            <a:endParaRPr lang="en-US" sz="4000" dirty="0">
              <a:solidFill>
                <a:srgbClr val="0F80FF"/>
              </a:solidFill>
            </a:endParaRPr>
          </a:p>
        </p:txBody>
      </p:sp>
      <p:sp>
        <p:nvSpPr>
          <p:cNvPr id="9" name="TextBox 8"/>
          <p:cNvSpPr txBox="1"/>
          <p:nvPr/>
        </p:nvSpPr>
        <p:spPr>
          <a:xfrm>
            <a:off x="3084282" y="5640368"/>
            <a:ext cx="8641308" cy="707886"/>
          </a:xfrm>
          <a:prstGeom prst="rect">
            <a:avLst/>
          </a:prstGeom>
          <a:noFill/>
        </p:spPr>
        <p:txBody>
          <a:bodyPr wrap="none" rtlCol="0">
            <a:spAutoFit/>
          </a:bodyPr>
          <a:lstStyle/>
          <a:p>
            <a:r>
              <a:rPr lang="en-US" sz="4000" dirty="0" smtClean="0">
                <a:solidFill>
                  <a:srgbClr val="0F80FF"/>
                </a:solidFill>
              </a:rPr>
              <a:t>*</a:t>
            </a:r>
            <a:r>
              <a:rPr lang="en-US" sz="3200" dirty="0" smtClean="0">
                <a:solidFill>
                  <a:srgbClr val="0F80FF"/>
                </a:solidFill>
              </a:rPr>
              <a:t>We have received $8.2M as of the March fin plan</a:t>
            </a:r>
            <a:endParaRPr lang="en-US" sz="3200" dirty="0">
              <a:solidFill>
                <a:srgbClr val="0F80FF"/>
              </a:solidFill>
            </a:endParaRPr>
          </a:p>
        </p:txBody>
      </p:sp>
    </p:spTree>
    <p:extLst>
      <p:ext uri="{BB962C8B-B14F-4D97-AF65-F5344CB8AC3E}">
        <p14:creationId xmlns:p14="http://schemas.microsoft.com/office/powerpoint/2010/main" val="30148288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4000" dirty="0" smtClean="0"/>
              <a:t>MIE: EAC </a:t>
            </a:r>
            <a:r>
              <a:rPr lang="en-US" sz="4000" dirty="0"/>
              <a:t>and Contingency Profile </a:t>
            </a:r>
            <a:r>
              <a:rPr lang="en-US" sz="4000" dirty="0" smtClean="0"/>
              <a:t> </a:t>
            </a:r>
            <a:endParaRPr lang="en-US" sz="4000" dirty="0"/>
          </a:p>
        </p:txBody>
      </p:sp>
      <p:sp>
        <p:nvSpPr>
          <p:cNvPr id="10" name="Slide Number Placeholder 9">
            <a:extLst>
              <a:ext uri="{FF2B5EF4-FFF2-40B4-BE49-F238E27FC236}">
                <a16:creationId xmlns="" xmlns:a16="http://schemas.microsoft.com/office/drawing/2014/main" id="{D724BA2F-AD11-4658-967B-CA655EA648F1}"/>
              </a:ext>
            </a:extLst>
          </p:cNvPr>
          <p:cNvSpPr>
            <a:spLocks noGrp="1"/>
          </p:cNvSpPr>
          <p:nvPr>
            <p:ph type="sldNum" sz="quarter" idx="12"/>
          </p:nvPr>
        </p:nvSpPr>
        <p:spPr>
          <a:xfrm>
            <a:off x="11479741" y="6492875"/>
            <a:ext cx="712259" cy="365125"/>
          </a:xfrm>
        </p:spPr>
        <p:txBody>
          <a:bodyPr/>
          <a:lstStyle/>
          <a:p>
            <a:fld id="{4B932B3A-BA38-40C7-ADEE-2A1902CEB265}" type="slidenum">
              <a:rPr lang="en-US" altLang="en-US" smtClean="0"/>
              <a:pPr/>
              <a:t>19</a:t>
            </a:fld>
            <a:endParaRPr lang="en-US" altLang="en-US" dirty="0"/>
          </a:p>
        </p:txBody>
      </p:sp>
      <p:pic>
        <p:nvPicPr>
          <p:cNvPr id="5" name="Picture 4">
            <a:extLst>
              <a:ext uri="{FF2B5EF4-FFF2-40B4-BE49-F238E27FC236}">
                <a16:creationId xmlns="" xmlns:a16="http://schemas.microsoft.com/office/drawing/2014/main" id="{8203B04D-224A-474B-8578-FDC811855890}"/>
              </a:ext>
            </a:extLst>
          </p:cNvPr>
          <p:cNvPicPr>
            <a:picLocks noChangeAspect="1"/>
          </p:cNvPicPr>
          <p:nvPr/>
        </p:nvPicPr>
        <p:blipFill>
          <a:blip r:embed="rId2"/>
          <a:stretch>
            <a:fillRect/>
          </a:stretch>
        </p:blipFill>
        <p:spPr>
          <a:xfrm>
            <a:off x="1877201" y="981047"/>
            <a:ext cx="8437595" cy="4413887"/>
          </a:xfrm>
          <a:prstGeom prst="rect">
            <a:avLst/>
          </a:prstGeom>
        </p:spPr>
      </p:pic>
      <p:pic>
        <p:nvPicPr>
          <p:cNvPr id="8" name="Picture 7">
            <a:extLst>
              <a:ext uri="{FF2B5EF4-FFF2-40B4-BE49-F238E27FC236}">
                <a16:creationId xmlns="" xmlns:a16="http://schemas.microsoft.com/office/drawing/2014/main" id="{EFDE17BF-87ED-4667-82BC-F64B68F82606}"/>
              </a:ext>
            </a:extLst>
          </p:cNvPr>
          <p:cNvPicPr>
            <a:picLocks noChangeAspect="1"/>
          </p:cNvPicPr>
          <p:nvPr/>
        </p:nvPicPr>
        <p:blipFill>
          <a:blip r:embed="rId3"/>
          <a:stretch>
            <a:fillRect/>
          </a:stretch>
        </p:blipFill>
        <p:spPr>
          <a:xfrm>
            <a:off x="2936435" y="5675702"/>
            <a:ext cx="6319126" cy="576600"/>
          </a:xfrm>
          <a:prstGeom prst="rect">
            <a:avLst/>
          </a:prstGeom>
        </p:spPr>
      </p:pic>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4231496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 y="11179"/>
            <a:ext cx="11105321" cy="765583"/>
          </a:xfrm>
        </p:spPr>
        <p:txBody>
          <a:bodyPr>
            <a:normAutofit fontScale="90000"/>
          </a:bodyPr>
          <a:lstStyle/>
          <a:p>
            <a:r>
              <a:rPr lang="en-US" b="0" dirty="0"/>
              <a:t>sPHENIX MIE Overview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431496"/>
              </p:ext>
            </p:extLst>
          </p:nvPr>
        </p:nvGraphicFramePr>
        <p:xfrm>
          <a:off x="406401" y="889000"/>
          <a:ext cx="11466667" cy="1249680"/>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xmlns="" val="4246309965"/>
                    </a:ext>
                  </a:extLst>
                </a:gridCol>
                <a:gridCol w="2251856">
                  <a:extLst>
                    <a:ext uri="{9D8B030D-6E8A-4147-A177-3AD203B41FA5}">
                      <a16:colId xmlns:a16="http://schemas.microsoft.com/office/drawing/2014/main" xmlns="" val="2547196037"/>
                    </a:ext>
                  </a:extLst>
                </a:gridCol>
                <a:gridCol w="1304144">
                  <a:extLst>
                    <a:ext uri="{9D8B030D-6E8A-4147-A177-3AD203B41FA5}">
                      <a16:colId xmlns:a16="http://schemas.microsoft.com/office/drawing/2014/main" xmlns="" val="2906043885"/>
                    </a:ext>
                  </a:extLst>
                </a:gridCol>
                <a:gridCol w="3962400">
                  <a:extLst>
                    <a:ext uri="{9D8B030D-6E8A-4147-A177-3AD203B41FA5}">
                      <a16:colId xmlns:a16="http://schemas.microsoft.com/office/drawing/2014/main" xmlns="" val="2998244554"/>
                    </a:ext>
                  </a:extLst>
                </a:gridCol>
                <a:gridCol w="1469036">
                  <a:extLst>
                    <a:ext uri="{9D8B030D-6E8A-4147-A177-3AD203B41FA5}">
                      <a16:colId xmlns:a16="http://schemas.microsoft.com/office/drawing/2014/main" xmlns="" val="859748088"/>
                    </a:ext>
                  </a:extLst>
                </a:gridCol>
                <a:gridCol w="1260031">
                  <a:extLst>
                    <a:ext uri="{9D8B030D-6E8A-4147-A177-3AD203B41FA5}">
                      <a16:colId xmlns:a16="http://schemas.microsoft.com/office/drawing/2014/main" xmlns="" val="2369523134"/>
                    </a:ext>
                  </a:extLst>
                </a:gridCol>
              </a:tblGrid>
              <a:tr h="579120">
                <a:tc>
                  <a:txBody>
                    <a:bodyPr/>
                    <a:lstStyle/>
                    <a:p>
                      <a:r>
                        <a:rPr lang="en-US" sz="1600" dirty="0"/>
                        <a:t>TPC</a:t>
                      </a:r>
                    </a:p>
                  </a:txBody>
                  <a:tcPr marL="121920" marR="121920">
                    <a:solidFill>
                      <a:srgbClr val="3399FF"/>
                    </a:solidFill>
                  </a:tcPr>
                </a:tc>
                <a:tc>
                  <a:txBody>
                    <a:bodyPr/>
                    <a:lstStyle/>
                    <a:p>
                      <a:r>
                        <a:rPr lang="en-US" sz="1600" dirty="0"/>
                        <a:t>Project Director</a:t>
                      </a:r>
                    </a:p>
                  </a:txBody>
                  <a:tcPr marL="121920" marR="121920">
                    <a:solidFill>
                      <a:srgbClr val="3399FF"/>
                    </a:solidFill>
                  </a:tcPr>
                </a:tc>
                <a:tc>
                  <a:txBody>
                    <a:bodyPr/>
                    <a:lstStyle/>
                    <a:p>
                      <a:r>
                        <a:rPr lang="en-US" sz="1600" dirty="0"/>
                        <a:t>Last CD Achieved</a:t>
                      </a:r>
                    </a:p>
                  </a:txBody>
                  <a:tcPr marL="121920" marR="121920">
                    <a:solidFill>
                      <a:srgbClr val="3399FF"/>
                    </a:solidFill>
                  </a:tcPr>
                </a:tc>
                <a:tc>
                  <a:txBody>
                    <a:bodyPr/>
                    <a:lstStyle/>
                    <a:p>
                      <a:r>
                        <a:rPr lang="en-US" sz="1600" dirty="0"/>
                        <a:t>% Complete</a:t>
                      </a:r>
                    </a:p>
                  </a:txBody>
                  <a:tcPr marL="121920" marR="121920">
                    <a:solidFill>
                      <a:srgbClr val="3399FF"/>
                    </a:solidFill>
                  </a:tcPr>
                </a:tc>
                <a:tc>
                  <a:txBody>
                    <a:bodyPr/>
                    <a:lstStyle/>
                    <a:p>
                      <a:r>
                        <a:rPr lang="en-US" sz="1600" dirty="0"/>
                        <a:t>CPI</a:t>
                      </a:r>
                    </a:p>
                  </a:txBody>
                  <a:tcPr marL="121920" marR="121920">
                    <a:solidFill>
                      <a:srgbClr val="3399FF"/>
                    </a:solidFill>
                  </a:tcPr>
                </a:tc>
                <a:tc>
                  <a:txBody>
                    <a:bodyPr/>
                    <a:lstStyle/>
                    <a:p>
                      <a:r>
                        <a:rPr lang="en-US" sz="1600" dirty="0"/>
                        <a:t>SPI</a:t>
                      </a:r>
                    </a:p>
                  </a:txBody>
                  <a:tcPr marL="121920" marR="121920">
                    <a:solidFill>
                      <a:srgbClr val="3399FF"/>
                    </a:solidFill>
                  </a:tcPr>
                </a:tc>
                <a:extLst>
                  <a:ext uri="{0D108BD9-81ED-4DB2-BD59-A6C34878D82A}">
                    <a16:rowId xmlns:a16="http://schemas.microsoft.com/office/drawing/2014/main" xmlns="" val="291641492"/>
                  </a:ext>
                </a:extLst>
              </a:tr>
              <a:tr h="670560">
                <a:tc>
                  <a:txBody>
                    <a:bodyPr/>
                    <a:lstStyle/>
                    <a:p>
                      <a:r>
                        <a:rPr lang="en-US" sz="1900" dirty="0"/>
                        <a:t>$27.0M</a:t>
                      </a:r>
                    </a:p>
                  </a:txBody>
                  <a:tcPr marL="121920" marR="121920">
                    <a:solidFill>
                      <a:srgbClr val="CCECFF"/>
                    </a:solidFill>
                  </a:tcPr>
                </a:tc>
                <a:tc>
                  <a:txBody>
                    <a:bodyPr/>
                    <a:lstStyle/>
                    <a:p>
                      <a:r>
                        <a:rPr lang="en-US" sz="1900" dirty="0"/>
                        <a:t>Edward</a:t>
                      </a:r>
                      <a:r>
                        <a:rPr lang="en-US" sz="1900" baseline="0" dirty="0"/>
                        <a:t> O’Brien</a:t>
                      </a:r>
                      <a:endParaRPr lang="en-US" sz="1900" dirty="0"/>
                    </a:p>
                  </a:txBody>
                  <a:tcPr marL="121920" marR="121920">
                    <a:solidFill>
                      <a:srgbClr val="CCECFF"/>
                    </a:solidFill>
                  </a:tcPr>
                </a:tc>
                <a:tc>
                  <a:txBody>
                    <a:bodyPr/>
                    <a:lstStyle/>
                    <a:p>
                      <a:r>
                        <a:rPr lang="en-US" sz="1900" dirty="0"/>
                        <a:t>PD-2/3</a:t>
                      </a:r>
                    </a:p>
                  </a:txBody>
                  <a:tcPr marL="121920" marR="121920">
                    <a:solidFill>
                      <a:srgbClr val="CCECFF"/>
                    </a:solidFill>
                  </a:tcPr>
                </a:tc>
                <a:tc>
                  <a:txBody>
                    <a:bodyPr/>
                    <a:lstStyle/>
                    <a:p>
                      <a:r>
                        <a:rPr lang="en-US" sz="1900" dirty="0" smtClean="0"/>
                        <a:t>40.9%  </a:t>
                      </a:r>
                      <a:r>
                        <a:rPr lang="en-US" sz="1900" dirty="0"/>
                        <a:t>BCWP/BAC @ </a:t>
                      </a:r>
                      <a:r>
                        <a:rPr lang="en-US" sz="1900" dirty="0" smtClean="0"/>
                        <a:t>2/29/</a:t>
                      </a:r>
                      <a:r>
                        <a:rPr lang="en-US" sz="1900" dirty="0"/>
                        <a:t>2019</a:t>
                      </a:r>
                    </a:p>
                  </a:txBody>
                  <a:tcPr marL="121920" marR="121920">
                    <a:solidFill>
                      <a:srgbClr val="CCECFF"/>
                    </a:solidFill>
                  </a:tcPr>
                </a:tc>
                <a:tc>
                  <a:txBody>
                    <a:bodyPr/>
                    <a:lstStyle/>
                    <a:p>
                      <a:r>
                        <a:rPr lang="en-US" sz="1900" dirty="0" smtClean="0"/>
                        <a:t>1.01</a:t>
                      </a:r>
                      <a:endParaRPr lang="en-US" sz="1900" dirty="0"/>
                    </a:p>
                  </a:txBody>
                  <a:tcPr marL="121920" marR="121920">
                    <a:solidFill>
                      <a:srgbClr val="CCECFF"/>
                    </a:solidFill>
                  </a:tcPr>
                </a:tc>
                <a:tc>
                  <a:txBody>
                    <a:bodyPr/>
                    <a:lstStyle/>
                    <a:p>
                      <a:r>
                        <a:rPr lang="en-US" sz="1900" dirty="0" smtClean="0"/>
                        <a:t>0.97</a:t>
                      </a:r>
                      <a:endParaRPr lang="en-US" sz="1900" dirty="0"/>
                    </a:p>
                  </a:txBody>
                  <a:tcPr marL="121920" marR="121920">
                    <a:solidFill>
                      <a:srgbClr val="CCECFF"/>
                    </a:solidFill>
                  </a:tcPr>
                </a:tc>
                <a:extLst>
                  <a:ext uri="{0D108BD9-81ED-4DB2-BD59-A6C34878D82A}">
                    <a16:rowId xmlns:a16="http://schemas.microsoft.com/office/drawing/2014/main" xmlns="" val="1730370277"/>
                  </a:ext>
                </a:extLst>
              </a:tr>
            </a:tbl>
          </a:graphicData>
        </a:graphic>
      </p:graphicFrame>
      <p:sp>
        <p:nvSpPr>
          <p:cNvPr id="7" name="Content Placeholder 2"/>
          <p:cNvSpPr txBox="1">
            <a:spLocks/>
          </p:cNvSpPr>
          <p:nvPr/>
        </p:nvSpPr>
        <p:spPr>
          <a:xfrm>
            <a:off x="220133" y="1905003"/>
            <a:ext cx="11971867" cy="4669620"/>
          </a:xfrm>
          <a:prstGeom prst="rect">
            <a:avLst/>
          </a:prstGeom>
          <a:solidFill>
            <a:schemeClr val="bg1"/>
          </a:solidFill>
        </p:spPr>
        <p:txBody>
          <a:bodyPr vert="horz" lIns="121898" tIns="60949" rIns="121898" bIns="60949"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100" b="1" dirty="0"/>
              <a:t>Scope</a:t>
            </a:r>
          </a:p>
          <a:p>
            <a:pPr lvl="1"/>
            <a:r>
              <a:rPr lang="en-US" sz="4400" dirty="0"/>
              <a:t>Detector systems produced, tested and ready for installation: </a:t>
            </a:r>
            <a:r>
              <a:rPr lang="en-US" sz="4400" dirty="0">
                <a:solidFill>
                  <a:srgbClr val="3399FF"/>
                </a:solidFill>
              </a:rPr>
              <a:t>Time Projection Chamber w/ electronics, Electromagnetic Calorimeter w/ electronics, Hadronic Calorimeter w/ electronics, DAQ/Trigger, Minimum Bias Detector, Project Management</a:t>
            </a:r>
          </a:p>
          <a:p>
            <a:pPr marL="0" indent="0">
              <a:buNone/>
            </a:pPr>
            <a:r>
              <a:rPr lang="en-US" sz="4900" b="1" dirty="0"/>
              <a:t>Not in scope</a:t>
            </a:r>
          </a:p>
          <a:p>
            <a:pPr lvl="1"/>
            <a:r>
              <a:rPr lang="en-US" sz="4400" dirty="0"/>
              <a:t>SC-Magnet, Bldg/Det Infrastructure, Installation and System Commissioning  </a:t>
            </a:r>
          </a:p>
          <a:p>
            <a:pPr marL="0" indent="0">
              <a:buNone/>
            </a:pPr>
            <a:r>
              <a:rPr lang="en-US" sz="5100" b="1" dirty="0"/>
              <a:t>Schedule</a:t>
            </a:r>
          </a:p>
          <a:p>
            <a:pPr lvl="1"/>
            <a:r>
              <a:rPr lang="en-US" sz="4400" dirty="0"/>
              <a:t>CD-0 received Sept 2016</a:t>
            </a:r>
          </a:p>
          <a:p>
            <a:pPr lvl="1"/>
            <a:r>
              <a:rPr lang="en-US" sz="4400" dirty="0"/>
              <a:t>CD-1/3A received Aug 2018</a:t>
            </a:r>
          </a:p>
          <a:p>
            <a:pPr lvl="1"/>
            <a:r>
              <a:rPr lang="en-US" sz="4400" dirty="0"/>
              <a:t>PD-2/3  received Sept 2019</a:t>
            </a:r>
          </a:p>
          <a:p>
            <a:pPr lvl="1"/>
            <a:r>
              <a:rPr lang="en-US" sz="4400" dirty="0"/>
              <a:t>Early completion Oct 2021 (14 months float to PD-4)</a:t>
            </a:r>
          </a:p>
          <a:p>
            <a:pPr lvl="1"/>
            <a:r>
              <a:rPr lang="en-US" sz="4400" dirty="0"/>
              <a:t>PD-4 Dec 2022</a:t>
            </a:r>
          </a:p>
          <a:p>
            <a:pPr marL="0" indent="0">
              <a:buNone/>
            </a:pPr>
            <a:r>
              <a:rPr lang="en-US" sz="5100" b="1" dirty="0"/>
              <a:t>Cost</a:t>
            </a:r>
          </a:p>
          <a:p>
            <a:pPr lvl="1"/>
            <a:r>
              <a:rPr lang="en-US" sz="4400" b="1" dirty="0"/>
              <a:t>$27.0M AY TPC  </a:t>
            </a:r>
            <a:r>
              <a:rPr lang="en-US" sz="4400" b="1" dirty="0" smtClean="0"/>
              <a:t>37.2% </a:t>
            </a:r>
            <a:r>
              <a:rPr lang="en-US" sz="4400" b="1" dirty="0"/>
              <a:t>contingency on BCWR</a:t>
            </a:r>
          </a:p>
        </p:txBody>
      </p:sp>
      <p:sp>
        <p:nvSpPr>
          <p:cNvPr id="3" name="Date Placeholder 2"/>
          <p:cNvSpPr>
            <a:spLocks noGrp="1"/>
          </p:cNvSpPr>
          <p:nvPr>
            <p:ph type="dt" sz="half" idx="4294967295"/>
          </p:nvPr>
        </p:nvSpPr>
        <p:spPr>
          <a:xfrm>
            <a:off x="0" y="6444343"/>
            <a:ext cx="3793067" cy="304800"/>
          </a:xfrm>
          <a:prstGeom prst="rect">
            <a:avLst/>
          </a:prstGeom>
        </p:spPr>
        <p:txBody>
          <a:bodyPr vert="horz" wrap="square" lIns="121885" tIns="60944" rIns="121885" bIns="60944" numCol="1" anchor="ctr" anchorCtr="0" compatLnSpc="1">
            <a:prstTxWarp prst="textNoShape">
              <a:avLst/>
            </a:prstTxWarp>
          </a:bodyPr>
          <a:lstStyle>
            <a:defPPr>
              <a:defRPr lang="en-US"/>
            </a:defPPr>
            <a:lvl1pPr marL="0" algn="l" defTabSz="1218958" rtl="0" eaLnBrk="1" latinLnBrk="0" hangingPunct="1">
              <a:defRPr sz="2100" kern="1200">
                <a:solidFill>
                  <a:schemeClr val="tx1"/>
                </a:solidFill>
                <a:latin typeface="Calibri" pitchFamily="34" charset="0"/>
                <a:ea typeface="MS PGothic" pitchFamily="34" charset="-128"/>
                <a:cs typeface="+mn-cs"/>
              </a:defRPr>
            </a:lvl1pPr>
            <a:lvl2pPr marL="609475" algn="l" defTabSz="1218958" rtl="0" eaLnBrk="1" latinLnBrk="0" hangingPunct="1">
              <a:defRPr sz="2500" kern="1200">
                <a:solidFill>
                  <a:schemeClr val="tx1"/>
                </a:solidFill>
                <a:latin typeface="+mn-lt"/>
                <a:ea typeface="+mn-ea"/>
                <a:cs typeface="+mn-cs"/>
              </a:defRPr>
            </a:lvl2pPr>
            <a:lvl3pPr marL="1218958" algn="l" defTabSz="1218958" rtl="0" eaLnBrk="1" latinLnBrk="0" hangingPunct="1">
              <a:defRPr sz="2500" kern="1200">
                <a:solidFill>
                  <a:schemeClr val="tx1"/>
                </a:solidFill>
                <a:latin typeface="+mn-lt"/>
                <a:ea typeface="+mn-ea"/>
                <a:cs typeface="+mn-cs"/>
              </a:defRPr>
            </a:lvl3pPr>
            <a:lvl4pPr marL="1828437" algn="l" defTabSz="1218958" rtl="0" eaLnBrk="1" latinLnBrk="0" hangingPunct="1">
              <a:defRPr sz="2500" kern="1200">
                <a:solidFill>
                  <a:schemeClr val="tx1"/>
                </a:solidFill>
                <a:latin typeface="+mn-lt"/>
                <a:ea typeface="+mn-ea"/>
                <a:cs typeface="+mn-cs"/>
              </a:defRPr>
            </a:lvl4pPr>
            <a:lvl5pPr marL="2437918" algn="l" defTabSz="1218958" rtl="0" eaLnBrk="1" latinLnBrk="0" hangingPunct="1">
              <a:defRPr sz="2500" kern="1200">
                <a:solidFill>
                  <a:schemeClr val="tx1"/>
                </a:solidFill>
                <a:latin typeface="+mn-lt"/>
                <a:ea typeface="+mn-ea"/>
                <a:cs typeface="+mn-cs"/>
              </a:defRPr>
            </a:lvl5pPr>
            <a:lvl6pPr marL="3047392" algn="l" defTabSz="1218958" rtl="0" eaLnBrk="1" latinLnBrk="0" hangingPunct="1">
              <a:defRPr sz="2500" kern="1200">
                <a:solidFill>
                  <a:schemeClr val="tx1"/>
                </a:solidFill>
                <a:latin typeface="+mn-lt"/>
                <a:ea typeface="+mn-ea"/>
                <a:cs typeface="+mn-cs"/>
              </a:defRPr>
            </a:lvl6pPr>
            <a:lvl7pPr marL="3656867" algn="l" defTabSz="1218958" rtl="0" eaLnBrk="1" latinLnBrk="0" hangingPunct="1">
              <a:defRPr sz="2500" kern="1200">
                <a:solidFill>
                  <a:schemeClr val="tx1"/>
                </a:solidFill>
                <a:latin typeface="+mn-lt"/>
                <a:ea typeface="+mn-ea"/>
                <a:cs typeface="+mn-cs"/>
              </a:defRPr>
            </a:lvl7pPr>
            <a:lvl8pPr marL="4266347" algn="l" defTabSz="1218958" rtl="0" eaLnBrk="1" latinLnBrk="0" hangingPunct="1">
              <a:defRPr sz="2500" kern="1200">
                <a:solidFill>
                  <a:schemeClr val="tx1"/>
                </a:solidFill>
                <a:latin typeface="+mn-lt"/>
                <a:ea typeface="+mn-ea"/>
                <a:cs typeface="+mn-cs"/>
              </a:defRPr>
            </a:lvl8pPr>
            <a:lvl9pPr marL="4875825" algn="l" defTabSz="1218958" rtl="0" eaLnBrk="1" latinLnBrk="0" hangingPunct="1">
              <a:defRPr sz="2500" kern="1200">
                <a:solidFill>
                  <a:schemeClr val="tx1"/>
                </a:solidFill>
                <a:latin typeface="+mn-lt"/>
                <a:ea typeface="+mn-ea"/>
                <a:cs typeface="+mn-cs"/>
              </a:defRPr>
            </a:lvl9pPr>
          </a:lstStyle>
          <a:p>
            <a:pPr>
              <a:defRPr/>
            </a:pPr>
            <a:r>
              <a:rPr lang="en-US" altLang="en-US" smtClean="0"/>
              <a:t>3/26/20</a:t>
            </a:r>
            <a:endParaRPr lang="en-US" altLang="en-US" dirty="0"/>
          </a:p>
        </p:txBody>
      </p:sp>
      <p:sp>
        <p:nvSpPr>
          <p:cNvPr id="6" name="Footer Placeholder 5"/>
          <p:cNvSpPr>
            <a:spLocks noGrp="1"/>
          </p:cNvSpPr>
          <p:nvPr>
            <p:ph type="ftr" sz="quarter" idx="4294967295"/>
          </p:nvPr>
        </p:nvSpPr>
        <p:spPr>
          <a:xfrm>
            <a:off x="4016626" y="6391138"/>
            <a:ext cx="5147733" cy="368300"/>
          </a:xfrm>
          <a:prstGeom prst="rect">
            <a:avLst/>
          </a:prstGeom>
        </p:spPr>
        <p:txBody>
          <a:bodyPr vert="horz" lIns="121885" tIns="60944" rIns="121885" bIns="60944" rtlCol="0" anchor="ctr"/>
          <a:lstStyle>
            <a:defPPr>
              <a:defRPr lang="en-US"/>
            </a:defPPr>
            <a:lvl1pPr marL="0" algn="ctr" defTabSz="1218958" rtl="0" eaLnBrk="1" fontAlgn="auto" latinLnBrk="0" hangingPunct="1">
              <a:spcBef>
                <a:spcPts val="0"/>
              </a:spcBef>
              <a:spcAft>
                <a:spcPts val="0"/>
              </a:spcAft>
              <a:defRPr sz="2100" b="0" kern="1200">
                <a:solidFill>
                  <a:schemeClr val="tx1"/>
                </a:solidFill>
                <a:latin typeface="+mn-lt"/>
                <a:ea typeface="+mn-ea"/>
                <a:cs typeface="+mn-cs"/>
              </a:defRPr>
            </a:lvl1pPr>
            <a:lvl2pPr marL="609475" algn="l" defTabSz="1218958" rtl="0" eaLnBrk="1" latinLnBrk="0" hangingPunct="1">
              <a:defRPr sz="2500" kern="1200">
                <a:solidFill>
                  <a:schemeClr val="tx1"/>
                </a:solidFill>
                <a:latin typeface="+mn-lt"/>
                <a:ea typeface="+mn-ea"/>
                <a:cs typeface="+mn-cs"/>
              </a:defRPr>
            </a:lvl2pPr>
            <a:lvl3pPr marL="1218958" algn="l" defTabSz="1218958" rtl="0" eaLnBrk="1" latinLnBrk="0" hangingPunct="1">
              <a:defRPr sz="2500" kern="1200">
                <a:solidFill>
                  <a:schemeClr val="tx1"/>
                </a:solidFill>
                <a:latin typeface="+mn-lt"/>
                <a:ea typeface="+mn-ea"/>
                <a:cs typeface="+mn-cs"/>
              </a:defRPr>
            </a:lvl3pPr>
            <a:lvl4pPr marL="1828437" algn="l" defTabSz="1218958" rtl="0" eaLnBrk="1" latinLnBrk="0" hangingPunct="1">
              <a:defRPr sz="2500" kern="1200">
                <a:solidFill>
                  <a:schemeClr val="tx1"/>
                </a:solidFill>
                <a:latin typeface="+mn-lt"/>
                <a:ea typeface="+mn-ea"/>
                <a:cs typeface="+mn-cs"/>
              </a:defRPr>
            </a:lvl4pPr>
            <a:lvl5pPr marL="2437918" algn="l" defTabSz="1218958" rtl="0" eaLnBrk="1" latinLnBrk="0" hangingPunct="1">
              <a:defRPr sz="2500" kern="1200">
                <a:solidFill>
                  <a:schemeClr val="tx1"/>
                </a:solidFill>
                <a:latin typeface="+mn-lt"/>
                <a:ea typeface="+mn-ea"/>
                <a:cs typeface="+mn-cs"/>
              </a:defRPr>
            </a:lvl5pPr>
            <a:lvl6pPr marL="3047392" algn="l" defTabSz="1218958" rtl="0" eaLnBrk="1" latinLnBrk="0" hangingPunct="1">
              <a:defRPr sz="2500" kern="1200">
                <a:solidFill>
                  <a:schemeClr val="tx1"/>
                </a:solidFill>
                <a:latin typeface="+mn-lt"/>
                <a:ea typeface="+mn-ea"/>
                <a:cs typeface="+mn-cs"/>
              </a:defRPr>
            </a:lvl6pPr>
            <a:lvl7pPr marL="3656867" algn="l" defTabSz="1218958" rtl="0" eaLnBrk="1" latinLnBrk="0" hangingPunct="1">
              <a:defRPr sz="2500" kern="1200">
                <a:solidFill>
                  <a:schemeClr val="tx1"/>
                </a:solidFill>
                <a:latin typeface="+mn-lt"/>
                <a:ea typeface="+mn-ea"/>
                <a:cs typeface="+mn-cs"/>
              </a:defRPr>
            </a:lvl7pPr>
            <a:lvl8pPr marL="4266347" algn="l" defTabSz="1218958" rtl="0" eaLnBrk="1" latinLnBrk="0" hangingPunct="1">
              <a:defRPr sz="2500" kern="1200">
                <a:solidFill>
                  <a:schemeClr val="tx1"/>
                </a:solidFill>
                <a:latin typeface="+mn-lt"/>
                <a:ea typeface="+mn-ea"/>
                <a:cs typeface="+mn-cs"/>
              </a:defRPr>
            </a:lvl8pPr>
            <a:lvl9pPr marL="4875825" algn="l" defTabSz="1218958" rtl="0" eaLnBrk="1" latinLnBrk="0" hangingPunct="1">
              <a:defRPr sz="2500" kern="1200">
                <a:solidFill>
                  <a:schemeClr val="tx1"/>
                </a:solidFill>
                <a:latin typeface="+mn-lt"/>
                <a:ea typeface="+mn-ea"/>
                <a:cs typeface="+mn-cs"/>
              </a:defRPr>
            </a:lvl9pPr>
          </a:lstStyle>
          <a:p>
            <a:pPr>
              <a:defRPr/>
            </a:pPr>
            <a:r>
              <a:rPr lang="en-US" smtClean="0"/>
              <a:t>PMG</a:t>
            </a:r>
            <a:endParaRPr lang="en-US" dirty="0"/>
          </a:p>
        </p:txBody>
      </p:sp>
      <p:sp>
        <p:nvSpPr>
          <p:cNvPr id="8" name="Slide Number Placeholder 7">
            <a:extLst>
              <a:ext uri="{FF2B5EF4-FFF2-40B4-BE49-F238E27FC236}">
                <a16:creationId xmlns:a16="http://schemas.microsoft.com/office/drawing/2014/main" xmlns="" id="{2D8087AA-C3CB-4551-9C02-D93B3CA1CF5F}"/>
              </a:ext>
            </a:extLst>
          </p:cNvPr>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spTree>
    <p:extLst>
      <p:ext uri="{BB962C8B-B14F-4D97-AF65-F5344CB8AC3E}">
        <p14:creationId xmlns:p14="http://schemas.microsoft.com/office/powerpoint/2010/main" val="9728675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250856" y="33357"/>
            <a:ext cx="11331544" cy="728663"/>
          </a:xfrm>
        </p:spPr>
        <p:txBody>
          <a:bodyPr/>
          <a:lstStyle/>
          <a:p>
            <a:r>
              <a:rPr lang="en-US" sz="2800" dirty="0" smtClean="0"/>
              <a:t>I</a:t>
            </a:r>
            <a:r>
              <a:rPr lang="en-US" sz="4000" dirty="0" smtClean="0"/>
              <a:t>&amp;F: EAC </a:t>
            </a:r>
            <a:r>
              <a:rPr lang="en-US" sz="4000" dirty="0"/>
              <a:t>and Contingency Profile </a:t>
            </a:r>
            <a:r>
              <a:rPr lang="en-US" sz="4000" dirty="0" smtClean="0"/>
              <a:t> </a:t>
            </a:r>
            <a:endParaRPr lang="en-US" sz="4000" dirty="0"/>
          </a:p>
        </p:txBody>
      </p:sp>
      <p:sp>
        <p:nvSpPr>
          <p:cNvPr id="10" name="Slide Number Placeholder 9">
            <a:extLst>
              <a:ext uri="{FF2B5EF4-FFF2-40B4-BE49-F238E27FC236}">
                <a16:creationId xmlns="" xmlns:a16="http://schemas.microsoft.com/office/drawing/2014/main" id="{D724BA2F-AD11-4658-967B-CA655EA648F1}"/>
              </a:ext>
            </a:extLst>
          </p:cNvPr>
          <p:cNvSpPr>
            <a:spLocks noGrp="1"/>
          </p:cNvSpPr>
          <p:nvPr>
            <p:ph type="sldNum" sz="quarter" idx="12"/>
          </p:nvPr>
        </p:nvSpPr>
        <p:spPr>
          <a:xfrm>
            <a:off x="11479740" y="6216650"/>
            <a:ext cx="712259" cy="365125"/>
          </a:xfrm>
        </p:spPr>
        <p:txBody>
          <a:bodyPr/>
          <a:lstStyle/>
          <a:p>
            <a:fld id="{4B932B3A-BA38-40C7-ADEE-2A1902CEB265}" type="slidenum">
              <a:rPr lang="en-US" altLang="en-US" smtClean="0"/>
              <a:pPr/>
              <a:t>20</a:t>
            </a:fld>
            <a:endParaRPr lang="en-US" altLang="en-US" dirty="0"/>
          </a:p>
        </p:txBody>
      </p:sp>
      <p:cxnSp>
        <p:nvCxnSpPr>
          <p:cNvPr id="6" name="Straight Connector 5">
            <a:extLst>
              <a:ext uri="{FF2B5EF4-FFF2-40B4-BE49-F238E27FC236}">
                <a16:creationId xmlns="" xmlns:a16="http://schemas.microsoft.com/office/drawing/2014/main" id="{B470AD2A-EA14-43B0-A898-782F8E026DEA}"/>
              </a:ext>
            </a:extLst>
          </p:cNvPr>
          <p:cNvCxnSpPr/>
          <p:nvPr/>
        </p:nvCxnSpPr>
        <p:spPr>
          <a:xfrm>
            <a:off x="264695" y="689811"/>
            <a:ext cx="1121504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 xmlns:a16="http://schemas.microsoft.com/office/drawing/2014/main" id="{1DEC069F-21AF-4BAE-9EA8-F6EF10D0B999}"/>
              </a:ext>
            </a:extLst>
          </p:cNvPr>
          <p:cNvPicPr>
            <a:picLocks noChangeAspect="1"/>
          </p:cNvPicPr>
          <p:nvPr/>
        </p:nvPicPr>
        <p:blipFill>
          <a:blip r:embed="rId2"/>
          <a:stretch>
            <a:fillRect/>
          </a:stretch>
        </p:blipFill>
        <p:spPr>
          <a:xfrm>
            <a:off x="1895492" y="981462"/>
            <a:ext cx="8401016" cy="4688230"/>
          </a:xfrm>
          <a:prstGeom prst="rect">
            <a:avLst/>
          </a:prstGeom>
        </p:spPr>
      </p:pic>
      <p:pic>
        <p:nvPicPr>
          <p:cNvPr id="7" name="Picture 6">
            <a:extLst>
              <a:ext uri="{FF2B5EF4-FFF2-40B4-BE49-F238E27FC236}">
                <a16:creationId xmlns="" xmlns:a16="http://schemas.microsoft.com/office/drawing/2014/main" id="{C24AC77B-B80D-4A26-BB26-9BC27D85ABB1}"/>
              </a:ext>
            </a:extLst>
          </p:cNvPr>
          <p:cNvPicPr>
            <a:picLocks noChangeAspect="1"/>
          </p:cNvPicPr>
          <p:nvPr/>
        </p:nvPicPr>
        <p:blipFill>
          <a:blip r:embed="rId3"/>
          <a:stretch>
            <a:fillRect/>
          </a:stretch>
        </p:blipFill>
        <p:spPr>
          <a:xfrm>
            <a:off x="2936437" y="5822612"/>
            <a:ext cx="6319126" cy="576600"/>
          </a:xfrm>
          <a:prstGeom prst="rect">
            <a:avLst/>
          </a:prstGeom>
        </p:spPr>
      </p:pic>
      <p:sp>
        <p:nvSpPr>
          <p:cNvPr id="11" name="Footer Placeholder 2">
            <a:extLst>
              <a:ext uri="{FF2B5EF4-FFF2-40B4-BE49-F238E27FC236}">
                <a16:creationId xmlns="" xmlns:a16="http://schemas.microsoft.com/office/drawing/2014/main" id="{EBB4C647-3133-4387-AF23-EF20EABBB20A}"/>
              </a:ext>
            </a:extLst>
          </p:cNvPr>
          <p:cNvSpPr>
            <a:spLocks noGrp="1"/>
          </p:cNvSpPr>
          <p:nvPr>
            <p:ph type="ftr" sz="quarter" idx="11"/>
          </p:nvPr>
        </p:nvSpPr>
        <p:spPr>
          <a:xfrm>
            <a:off x="10186737" y="6581775"/>
            <a:ext cx="2005263" cy="276225"/>
          </a:xfrm>
        </p:spPr>
        <p:txBody>
          <a:bodyPr/>
          <a:lstStyle/>
          <a:p>
            <a:pPr>
              <a:defRPr/>
            </a:pPr>
            <a:r>
              <a:rPr lang="en-US" smtClean="0"/>
              <a:t>PMG</a:t>
            </a:r>
            <a:endParaRPr lang="en-US" dirty="0"/>
          </a:p>
        </p:txBody>
      </p:sp>
      <p:sp>
        <p:nvSpPr>
          <p:cNvPr id="4" name="Date Placeholder 3"/>
          <p:cNvSpPr>
            <a:spLocks noGrp="1"/>
          </p:cNvSpPr>
          <p:nvPr>
            <p:ph type="dt" sz="half" idx="10"/>
          </p:nvPr>
        </p:nvSpPr>
        <p:spPr/>
        <p:txBody>
          <a:bodyPr/>
          <a:lstStyle/>
          <a:p>
            <a:pPr>
              <a:defRPr/>
            </a:pPr>
            <a:r>
              <a:rPr lang="en-US" altLang="en-US" smtClean="0"/>
              <a:t>3/26/20</a:t>
            </a:r>
            <a:endParaRPr lang="en-US" altLang="en-US" dirty="0"/>
          </a:p>
        </p:txBody>
      </p:sp>
    </p:spTree>
    <p:extLst>
      <p:ext uri="{BB962C8B-B14F-4D97-AF65-F5344CB8AC3E}">
        <p14:creationId xmlns:p14="http://schemas.microsoft.com/office/powerpoint/2010/main" val="3998561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4000" dirty="0" smtClean="0"/>
              <a:t>MIE: Baseline</a:t>
            </a:r>
            <a:r>
              <a:rPr lang="en-US" sz="4000" dirty="0"/>
              <a:t>/Contingency Log </a:t>
            </a:r>
            <a:r>
              <a:rPr lang="en-US" sz="4000" dirty="0" smtClean="0"/>
              <a:t> </a:t>
            </a:r>
            <a:endParaRPr lang="en-US" sz="4000" dirty="0"/>
          </a:p>
        </p:txBody>
      </p:sp>
      <p:sp>
        <p:nvSpPr>
          <p:cNvPr id="10" name="Slide Number Placeholder 9">
            <a:extLst>
              <a:ext uri="{FF2B5EF4-FFF2-40B4-BE49-F238E27FC236}">
                <a16:creationId xmlns="" xmlns:a16="http://schemas.microsoft.com/office/drawing/2014/main" id="{2C5DB0BB-2D2F-4180-ADC9-2DCA1574582C}"/>
              </a:ext>
            </a:extLst>
          </p:cNvPr>
          <p:cNvSpPr>
            <a:spLocks noGrp="1"/>
          </p:cNvSpPr>
          <p:nvPr>
            <p:ph type="sldNum" sz="quarter" idx="12"/>
          </p:nvPr>
        </p:nvSpPr>
        <p:spPr>
          <a:xfrm>
            <a:off x="11479741" y="6492875"/>
            <a:ext cx="712259" cy="365125"/>
          </a:xfrm>
        </p:spPr>
        <p:txBody>
          <a:bodyPr/>
          <a:lstStyle/>
          <a:p>
            <a:fld id="{4B932B3A-BA38-40C7-ADEE-2A1902CEB265}" type="slidenum">
              <a:rPr lang="en-US" altLang="en-US" smtClean="0"/>
              <a:pPr/>
              <a:t>21</a:t>
            </a:fld>
            <a:endParaRPr lang="en-US" altLang="en-US" dirty="0"/>
          </a:p>
        </p:txBody>
      </p:sp>
      <p:pic>
        <p:nvPicPr>
          <p:cNvPr id="3" name="Picture 2">
            <a:extLst>
              <a:ext uri="{FF2B5EF4-FFF2-40B4-BE49-F238E27FC236}">
                <a16:creationId xmlns="" xmlns:a16="http://schemas.microsoft.com/office/drawing/2014/main" id="{3D871B8D-C57D-4816-9982-3D9BB6E07335}"/>
              </a:ext>
            </a:extLst>
          </p:cNvPr>
          <p:cNvPicPr>
            <a:picLocks noChangeAspect="1"/>
          </p:cNvPicPr>
          <p:nvPr/>
        </p:nvPicPr>
        <p:blipFill>
          <a:blip r:embed="rId2"/>
          <a:stretch>
            <a:fillRect/>
          </a:stretch>
        </p:blipFill>
        <p:spPr>
          <a:xfrm>
            <a:off x="609600" y="1197326"/>
            <a:ext cx="9086626" cy="1581000"/>
          </a:xfrm>
          <a:prstGeom prst="rect">
            <a:avLst/>
          </a:prstGeom>
        </p:spPr>
      </p:pic>
      <p:sp>
        <p:nvSpPr>
          <p:cNvPr id="4" name="Date Placeholder 3"/>
          <p:cNvSpPr>
            <a:spLocks noGrp="1"/>
          </p:cNvSpPr>
          <p:nvPr>
            <p:ph type="dt" sz="half" idx="10"/>
          </p:nvPr>
        </p:nvSpPr>
        <p:spPr/>
        <p:txBody>
          <a:bodyPr/>
          <a:lstStyle/>
          <a:p>
            <a:pPr>
              <a:defRPr/>
            </a:pPr>
            <a:r>
              <a:rPr lang="en-US" altLang="en-US" smtClean="0"/>
              <a:t>3/26/20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26273496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4000" dirty="0" smtClean="0"/>
              <a:t>I&amp;F: Baseline</a:t>
            </a:r>
            <a:r>
              <a:rPr lang="en-US" sz="4000" dirty="0"/>
              <a:t>/Contingency Log </a:t>
            </a:r>
            <a:r>
              <a:rPr lang="en-US" sz="4000" dirty="0" smtClean="0"/>
              <a:t> </a:t>
            </a:r>
            <a:endParaRPr lang="en-US" sz="4000" dirty="0"/>
          </a:p>
        </p:txBody>
      </p:sp>
      <p:sp>
        <p:nvSpPr>
          <p:cNvPr id="10" name="Slide Number Placeholder 9">
            <a:extLst>
              <a:ext uri="{FF2B5EF4-FFF2-40B4-BE49-F238E27FC236}">
                <a16:creationId xmlns="" xmlns:a16="http://schemas.microsoft.com/office/drawing/2014/main" id="{2C5DB0BB-2D2F-4180-ADC9-2DCA1574582C}"/>
              </a:ext>
            </a:extLst>
          </p:cNvPr>
          <p:cNvSpPr>
            <a:spLocks noGrp="1"/>
          </p:cNvSpPr>
          <p:nvPr>
            <p:ph type="sldNum" sz="quarter" idx="12"/>
          </p:nvPr>
        </p:nvSpPr>
        <p:spPr>
          <a:xfrm>
            <a:off x="11479741" y="6216650"/>
            <a:ext cx="712259" cy="365125"/>
          </a:xfrm>
        </p:spPr>
        <p:txBody>
          <a:bodyPr/>
          <a:lstStyle/>
          <a:p>
            <a:fld id="{4B932B3A-BA38-40C7-ADEE-2A1902CEB265}" type="slidenum">
              <a:rPr lang="en-US" altLang="en-US" smtClean="0"/>
              <a:pPr/>
              <a:t>22</a:t>
            </a:fld>
            <a:endParaRPr lang="en-US" altLang="en-US" dirty="0"/>
          </a:p>
        </p:txBody>
      </p:sp>
      <p:cxnSp>
        <p:nvCxnSpPr>
          <p:cNvPr id="5" name="Straight Connector 4">
            <a:extLst>
              <a:ext uri="{FF2B5EF4-FFF2-40B4-BE49-F238E27FC236}">
                <a16:creationId xmlns="" xmlns:a16="http://schemas.microsoft.com/office/drawing/2014/main" id="{4A62159B-AE89-4D4E-8F10-C625480F9557}"/>
              </a:ext>
            </a:extLst>
          </p:cNvPr>
          <p:cNvCxnSpPr/>
          <p:nvPr/>
        </p:nvCxnSpPr>
        <p:spPr>
          <a:xfrm>
            <a:off x="542925" y="762010"/>
            <a:ext cx="1103947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 xmlns:a16="http://schemas.microsoft.com/office/drawing/2014/main" id="{5129AADF-9076-466B-B4ED-0BB9DD91764B}"/>
              </a:ext>
            </a:extLst>
          </p:cNvPr>
          <p:cNvPicPr>
            <a:picLocks noChangeAspect="1"/>
          </p:cNvPicPr>
          <p:nvPr/>
        </p:nvPicPr>
        <p:blipFill>
          <a:blip r:embed="rId2"/>
          <a:stretch>
            <a:fillRect/>
          </a:stretch>
        </p:blipFill>
        <p:spPr>
          <a:xfrm>
            <a:off x="609600" y="1127135"/>
            <a:ext cx="9673651" cy="942840"/>
          </a:xfrm>
          <a:prstGeom prst="rect">
            <a:avLst/>
          </a:prstGeom>
        </p:spPr>
      </p:pic>
      <p:sp>
        <p:nvSpPr>
          <p:cNvPr id="8" name="Footer Placeholder 2">
            <a:extLst>
              <a:ext uri="{FF2B5EF4-FFF2-40B4-BE49-F238E27FC236}">
                <a16:creationId xmlns="" xmlns:a16="http://schemas.microsoft.com/office/drawing/2014/main" id="{AB374B52-BB50-4878-8CDD-FD1AA2E23710}"/>
              </a:ext>
            </a:extLst>
          </p:cNvPr>
          <p:cNvSpPr>
            <a:spLocks noGrp="1"/>
          </p:cNvSpPr>
          <p:nvPr>
            <p:ph type="ftr" sz="quarter" idx="11"/>
          </p:nvPr>
        </p:nvSpPr>
        <p:spPr>
          <a:xfrm>
            <a:off x="10186737" y="6581775"/>
            <a:ext cx="2005263" cy="276225"/>
          </a:xfrm>
        </p:spPr>
        <p:txBody>
          <a:bodyPr/>
          <a:lstStyle/>
          <a:p>
            <a:pPr>
              <a:defRPr/>
            </a:pPr>
            <a:r>
              <a:rPr lang="en-US" smtClean="0"/>
              <a:t>PMG</a:t>
            </a:r>
            <a:endParaRPr lang="en-US" dirty="0"/>
          </a:p>
        </p:txBody>
      </p:sp>
      <p:sp>
        <p:nvSpPr>
          <p:cNvPr id="4" name="Date Placeholder 3"/>
          <p:cNvSpPr>
            <a:spLocks noGrp="1"/>
          </p:cNvSpPr>
          <p:nvPr>
            <p:ph type="dt" sz="half" idx="10"/>
          </p:nvPr>
        </p:nvSpPr>
        <p:spPr/>
        <p:txBody>
          <a:bodyPr/>
          <a:lstStyle/>
          <a:p>
            <a:pPr>
              <a:defRPr/>
            </a:pPr>
            <a:r>
              <a:rPr lang="en-US" altLang="en-US" smtClean="0"/>
              <a:t>3/26/20</a:t>
            </a:r>
            <a:endParaRPr lang="en-US" altLang="en-US" dirty="0"/>
          </a:p>
        </p:txBody>
      </p:sp>
    </p:spTree>
    <p:extLst>
      <p:ext uri="{BB962C8B-B14F-4D97-AF65-F5344CB8AC3E}">
        <p14:creationId xmlns:p14="http://schemas.microsoft.com/office/powerpoint/2010/main" val="177468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AF36360-83C2-4913-8A95-B933CB4304EC}"/>
              </a:ext>
            </a:extLst>
          </p:cNvPr>
          <p:cNvSpPr>
            <a:spLocks noGrp="1"/>
          </p:cNvSpPr>
          <p:nvPr>
            <p:ph type="title"/>
          </p:nvPr>
        </p:nvSpPr>
        <p:spPr>
          <a:xfrm>
            <a:off x="609600" y="33354"/>
            <a:ext cx="10972800" cy="728663"/>
          </a:xfrm>
        </p:spPr>
        <p:txBody>
          <a:bodyPr/>
          <a:lstStyle/>
          <a:p>
            <a:r>
              <a:rPr lang="en-US" sz="4000" dirty="0" smtClean="0"/>
              <a:t>MIE: Summary </a:t>
            </a:r>
            <a:r>
              <a:rPr lang="en-US" sz="4000" dirty="0"/>
              <a:t>Schedule </a:t>
            </a:r>
            <a:r>
              <a:rPr lang="en-US" sz="4000" dirty="0" smtClean="0"/>
              <a:t> </a:t>
            </a:r>
            <a:endParaRPr lang="en-US" sz="4000" dirty="0"/>
          </a:p>
        </p:txBody>
      </p:sp>
      <p:sp>
        <p:nvSpPr>
          <p:cNvPr id="17" name="Slide Number Placeholder 16">
            <a:extLst>
              <a:ext uri="{FF2B5EF4-FFF2-40B4-BE49-F238E27FC236}">
                <a16:creationId xmlns:a16="http://schemas.microsoft.com/office/drawing/2014/main" xmlns="" id="{7DA745C9-D0E5-464F-9DC4-A0C6BDC91F03}"/>
              </a:ext>
            </a:extLst>
          </p:cNvPr>
          <p:cNvSpPr>
            <a:spLocks noGrp="1"/>
          </p:cNvSpPr>
          <p:nvPr>
            <p:ph type="sldNum" sz="quarter" idx="12"/>
          </p:nvPr>
        </p:nvSpPr>
        <p:spPr>
          <a:xfrm>
            <a:off x="11479741" y="6492876"/>
            <a:ext cx="712259" cy="365125"/>
          </a:xfrm>
        </p:spPr>
        <p:txBody>
          <a:bodyPr/>
          <a:lstStyle/>
          <a:p>
            <a:fld id="{4B932B3A-BA38-40C7-ADEE-2A1902CEB265}" type="slidenum">
              <a:rPr lang="en-US" altLang="en-US" smtClean="0"/>
              <a:pPr/>
              <a:t>23</a:t>
            </a:fld>
            <a:endParaRPr lang="en-US" altLang="en-US" dirty="0"/>
          </a:p>
        </p:txBody>
      </p:sp>
      <p:sp>
        <p:nvSpPr>
          <p:cNvPr id="9" name="Footer Placeholder 2">
            <a:extLst>
              <a:ext uri="{FF2B5EF4-FFF2-40B4-BE49-F238E27FC236}">
                <a16:creationId xmlns:a16="http://schemas.microsoft.com/office/drawing/2014/main" xmlns="" id="{ED1EBDB9-0365-4267-A2A2-465E42602368}"/>
              </a:ext>
            </a:extLst>
          </p:cNvPr>
          <p:cNvSpPr>
            <a:spLocks noGrp="1"/>
          </p:cNvSpPr>
          <p:nvPr>
            <p:ph type="ftr" sz="quarter" idx="11"/>
          </p:nvPr>
        </p:nvSpPr>
        <p:spPr>
          <a:xfrm>
            <a:off x="4973695" y="6581782"/>
            <a:ext cx="2005263" cy="276225"/>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306286" y="967346"/>
            <a:ext cx="9942285" cy="5418939"/>
          </a:xfrm>
          <a:prstGeom prst="rect">
            <a:avLst/>
          </a:prstGeom>
        </p:spPr>
      </p:pic>
    </p:spTree>
    <p:extLst>
      <p:ext uri="{BB962C8B-B14F-4D97-AF65-F5344CB8AC3E}">
        <p14:creationId xmlns:p14="http://schemas.microsoft.com/office/powerpoint/2010/main" val="30124673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468494" y="1"/>
            <a:ext cx="10972800" cy="611516"/>
          </a:xfrm>
        </p:spPr>
        <p:txBody>
          <a:bodyPr/>
          <a:lstStyle/>
          <a:p>
            <a:r>
              <a:rPr lang="en-US" sz="4000" dirty="0" smtClean="0"/>
              <a:t>MIE + I&amp;F Summary </a:t>
            </a:r>
            <a:r>
              <a:rPr lang="en-US" sz="4000" dirty="0"/>
              <a:t>Schedule </a:t>
            </a:r>
            <a:r>
              <a:rPr lang="en-US" sz="4000" dirty="0" smtClean="0"/>
              <a:t> Upgrade</a:t>
            </a:r>
            <a:endParaRPr lang="en-US" sz="4000" dirty="0"/>
          </a:p>
        </p:txBody>
      </p:sp>
      <p:sp>
        <p:nvSpPr>
          <p:cNvPr id="11" name="Slide Number Placeholder 10">
            <a:extLst>
              <a:ext uri="{FF2B5EF4-FFF2-40B4-BE49-F238E27FC236}">
                <a16:creationId xmlns="" xmlns:a16="http://schemas.microsoft.com/office/drawing/2014/main" id="{F36AEA68-9766-481A-A7DB-7E2DDE8EE300}"/>
              </a:ext>
            </a:extLst>
          </p:cNvPr>
          <p:cNvSpPr>
            <a:spLocks noGrp="1"/>
          </p:cNvSpPr>
          <p:nvPr>
            <p:ph type="sldNum" sz="quarter" idx="12"/>
          </p:nvPr>
        </p:nvSpPr>
        <p:spPr>
          <a:xfrm>
            <a:off x="11479740" y="6234755"/>
            <a:ext cx="712259" cy="365125"/>
          </a:xfrm>
        </p:spPr>
        <p:txBody>
          <a:bodyPr/>
          <a:lstStyle/>
          <a:p>
            <a:fld id="{4B932B3A-BA38-40C7-ADEE-2A1902CEB265}" type="slidenum">
              <a:rPr lang="en-US" altLang="en-US" smtClean="0"/>
              <a:pPr/>
              <a:t>24</a:t>
            </a:fld>
            <a:endParaRPr lang="en-US" altLang="en-US" dirty="0"/>
          </a:p>
        </p:txBody>
      </p:sp>
      <p:cxnSp>
        <p:nvCxnSpPr>
          <p:cNvPr id="7" name="Straight Connector 6">
            <a:extLst>
              <a:ext uri="{FF2B5EF4-FFF2-40B4-BE49-F238E27FC236}">
                <a16:creationId xmlns="" xmlns:a16="http://schemas.microsoft.com/office/drawing/2014/main" id="{2EA95CDE-3397-44D4-BD4F-72BE3296D1EE}"/>
              </a:ext>
            </a:extLst>
          </p:cNvPr>
          <p:cNvCxnSpPr/>
          <p:nvPr/>
        </p:nvCxnSpPr>
        <p:spPr>
          <a:xfrm>
            <a:off x="264695" y="548640"/>
            <a:ext cx="1121504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 xmlns:a16="http://schemas.microsoft.com/office/drawing/2014/main" id="{BCE743D8-CA88-4146-BEC5-08C8FD4A8658}"/>
              </a:ext>
            </a:extLst>
          </p:cNvPr>
          <p:cNvSpPr>
            <a:spLocks noGrp="1"/>
          </p:cNvSpPr>
          <p:nvPr>
            <p:ph type="ftr" sz="quarter" idx="11"/>
          </p:nvPr>
        </p:nvSpPr>
        <p:spPr>
          <a:xfrm>
            <a:off x="10186737" y="6581775"/>
            <a:ext cx="2005263" cy="276225"/>
          </a:xfrm>
        </p:spPr>
        <p:txBody>
          <a:bodyPr/>
          <a:lstStyle/>
          <a:p>
            <a:pPr>
              <a:defRPr/>
            </a:pPr>
            <a:r>
              <a:rPr lang="en-US" smtClean="0"/>
              <a:t>PMG</a:t>
            </a:r>
            <a:endParaRPr lang="en-US" dirty="0"/>
          </a:p>
        </p:txBody>
      </p:sp>
      <p:pic>
        <p:nvPicPr>
          <p:cNvPr id="5" name="Picture 4">
            <a:extLst>
              <a:ext uri="{FF2B5EF4-FFF2-40B4-BE49-F238E27FC236}">
                <a16:creationId xmlns="" xmlns:a16="http://schemas.microsoft.com/office/drawing/2014/main" id="{554EB35A-ACD9-40BC-9920-618E087E1B47}"/>
              </a:ext>
            </a:extLst>
          </p:cNvPr>
          <p:cNvPicPr>
            <a:picLocks noChangeAspect="1"/>
          </p:cNvPicPr>
          <p:nvPr/>
        </p:nvPicPr>
        <p:blipFill>
          <a:blip r:embed="rId2"/>
          <a:stretch>
            <a:fillRect/>
          </a:stretch>
        </p:blipFill>
        <p:spPr>
          <a:xfrm>
            <a:off x="909231" y="548640"/>
            <a:ext cx="8245205" cy="6309360"/>
          </a:xfrm>
          <a:prstGeom prst="rect">
            <a:avLst/>
          </a:prstGeom>
        </p:spPr>
      </p:pic>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Tree>
    <p:extLst>
      <p:ext uri="{BB962C8B-B14F-4D97-AF65-F5344CB8AC3E}">
        <p14:creationId xmlns:p14="http://schemas.microsoft.com/office/powerpoint/2010/main" val="1373138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0" y="0"/>
            <a:ext cx="10155656" cy="728663"/>
          </a:xfrm>
        </p:spPr>
        <p:txBody>
          <a:bodyPr/>
          <a:lstStyle/>
          <a:p>
            <a:r>
              <a:rPr lang="en-US" sz="4000" dirty="0" smtClean="0"/>
              <a:t>Combined Critical </a:t>
            </a:r>
            <a:r>
              <a:rPr lang="en-US" sz="4000" dirty="0"/>
              <a:t>Path (1x, 2x and 3x </a:t>
            </a:r>
            <a:r>
              <a:rPr lang="en-US" sz="4000" dirty="0" smtClean="0"/>
              <a:t>)</a:t>
            </a:r>
            <a:endParaRPr lang="en-US" sz="4000" dirty="0"/>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11479741" y="6216650"/>
            <a:ext cx="712259" cy="365125"/>
          </a:xfrm>
        </p:spPr>
        <p:txBody>
          <a:bodyPr/>
          <a:lstStyle/>
          <a:p>
            <a:fld id="{4B932B3A-BA38-40C7-ADEE-2A1902CEB265}" type="slidenum">
              <a:rPr lang="en-US" altLang="en-US" smtClean="0"/>
              <a:pPr/>
              <a:t>25</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74220" y="608653"/>
            <a:ext cx="1103947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D1DE33A6-7CA5-4504-907F-98604F01B8FC}"/>
              </a:ext>
            </a:extLst>
          </p:cNvPr>
          <p:cNvPicPr>
            <a:picLocks noChangeAspect="1"/>
          </p:cNvPicPr>
          <p:nvPr/>
        </p:nvPicPr>
        <p:blipFill>
          <a:blip r:embed="rId2"/>
          <a:stretch>
            <a:fillRect/>
          </a:stretch>
        </p:blipFill>
        <p:spPr>
          <a:xfrm>
            <a:off x="274220" y="638470"/>
            <a:ext cx="9970830" cy="6217920"/>
          </a:xfrm>
          <a:prstGeom prst="rect">
            <a:avLst/>
          </a:prstGeom>
        </p:spPr>
      </p:pic>
      <p:sp>
        <p:nvSpPr>
          <p:cNvPr id="8" name="Footer Placeholder 2">
            <a:extLst>
              <a:ext uri="{FF2B5EF4-FFF2-40B4-BE49-F238E27FC236}">
                <a16:creationId xmlns="" xmlns:a16="http://schemas.microsoft.com/office/drawing/2014/main" id="{9AA19C47-8388-488F-9DCD-1F9990BE76C5}"/>
              </a:ext>
            </a:extLst>
          </p:cNvPr>
          <p:cNvSpPr>
            <a:spLocks noGrp="1"/>
          </p:cNvSpPr>
          <p:nvPr>
            <p:ph type="ftr" sz="quarter" idx="11"/>
          </p:nvPr>
        </p:nvSpPr>
        <p:spPr>
          <a:xfrm>
            <a:off x="10186737" y="6581775"/>
            <a:ext cx="2005263" cy="276225"/>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Tree>
    <p:extLst>
      <p:ext uri="{BB962C8B-B14F-4D97-AF65-F5344CB8AC3E}">
        <p14:creationId xmlns:p14="http://schemas.microsoft.com/office/powerpoint/2010/main" val="3472030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4000" dirty="0"/>
              <a:t>C</a:t>
            </a:r>
            <a:r>
              <a:rPr lang="en-US" sz="4000" dirty="0" smtClean="0"/>
              <a:t>ombined </a:t>
            </a:r>
            <a:r>
              <a:rPr lang="en-US" sz="4000" dirty="0" smtClean="0"/>
              <a:t>Critical </a:t>
            </a:r>
            <a:r>
              <a:rPr lang="en-US" sz="4000" dirty="0"/>
              <a:t>Path (1x, 2x and </a:t>
            </a:r>
            <a:r>
              <a:rPr lang="en-US" sz="4000" dirty="0" smtClean="0"/>
              <a:t> 3.X)</a:t>
            </a:r>
            <a:endParaRPr lang="en-US" sz="4000" dirty="0"/>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11479741" y="6216650"/>
            <a:ext cx="712259" cy="365125"/>
          </a:xfrm>
        </p:spPr>
        <p:txBody>
          <a:bodyPr/>
          <a:lstStyle/>
          <a:p>
            <a:fld id="{4B932B3A-BA38-40C7-ADEE-2A1902CEB265}" type="slidenum">
              <a:rPr lang="en-US" altLang="en-US" smtClean="0"/>
              <a:pPr/>
              <a:t>26</a:t>
            </a:fld>
            <a:endParaRPr lang="en-US" altLang="en-US" dirty="0"/>
          </a:p>
        </p:txBody>
      </p:sp>
      <p:cxnSp>
        <p:nvCxnSpPr>
          <p:cNvPr id="7" name="Straight Connector 6">
            <a:extLst>
              <a:ext uri="{FF2B5EF4-FFF2-40B4-BE49-F238E27FC236}">
                <a16:creationId xmlns="" xmlns:a16="http://schemas.microsoft.com/office/drawing/2014/main" id="{22BEAD12-554E-4D1E-8A24-61AA572825F5}"/>
              </a:ext>
            </a:extLst>
          </p:cNvPr>
          <p:cNvCxnSpPr/>
          <p:nvPr/>
        </p:nvCxnSpPr>
        <p:spPr>
          <a:xfrm>
            <a:off x="274220" y="608653"/>
            <a:ext cx="1103947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DBB7A15C-6B3C-4E74-9A05-99334F240D21}"/>
              </a:ext>
            </a:extLst>
          </p:cNvPr>
          <p:cNvPicPr>
            <a:picLocks noChangeAspect="1"/>
          </p:cNvPicPr>
          <p:nvPr/>
        </p:nvPicPr>
        <p:blipFill>
          <a:blip r:embed="rId2"/>
          <a:stretch>
            <a:fillRect/>
          </a:stretch>
        </p:blipFill>
        <p:spPr>
          <a:xfrm>
            <a:off x="274220" y="640080"/>
            <a:ext cx="9987407" cy="6217920"/>
          </a:xfrm>
          <a:prstGeom prst="rect">
            <a:avLst/>
          </a:prstGeom>
        </p:spPr>
      </p:pic>
      <p:sp>
        <p:nvSpPr>
          <p:cNvPr id="8" name="Footer Placeholder 2">
            <a:extLst>
              <a:ext uri="{FF2B5EF4-FFF2-40B4-BE49-F238E27FC236}">
                <a16:creationId xmlns="" xmlns:a16="http://schemas.microsoft.com/office/drawing/2014/main" id="{141EC28A-655A-4E21-90D0-EA6AA61B2AB3}"/>
              </a:ext>
            </a:extLst>
          </p:cNvPr>
          <p:cNvSpPr>
            <a:spLocks noGrp="1"/>
          </p:cNvSpPr>
          <p:nvPr>
            <p:ph type="ftr" sz="quarter" idx="11"/>
          </p:nvPr>
        </p:nvSpPr>
        <p:spPr>
          <a:xfrm>
            <a:off x="10186737" y="6581775"/>
            <a:ext cx="2005263" cy="276225"/>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Tree>
    <p:extLst>
      <p:ext uri="{BB962C8B-B14F-4D97-AF65-F5344CB8AC3E}">
        <p14:creationId xmlns:p14="http://schemas.microsoft.com/office/powerpoint/2010/main" val="251949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4000" dirty="0" smtClean="0"/>
              <a:t>Combined Critical </a:t>
            </a:r>
            <a:r>
              <a:rPr lang="en-US" sz="4000" dirty="0"/>
              <a:t>Path (1x, 2x and 3x </a:t>
            </a:r>
            <a:r>
              <a:rPr lang="en-US" sz="4000" dirty="0" smtClean="0"/>
              <a:t> )</a:t>
            </a:r>
            <a:endParaRPr lang="en-US" sz="4000" dirty="0"/>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11479741" y="6216650"/>
            <a:ext cx="712259" cy="365125"/>
          </a:xfrm>
        </p:spPr>
        <p:txBody>
          <a:bodyPr/>
          <a:lstStyle/>
          <a:p>
            <a:fld id="{4B932B3A-BA38-40C7-ADEE-2A1902CEB265}" type="slidenum">
              <a:rPr lang="en-US" altLang="en-US" smtClean="0"/>
              <a:pPr/>
              <a:t>27</a:t>
            </a:fld>
            <a:endParaRPr lang="en-US" altLang="en-US" dirty="0"/>
          </a:p>
        </p:txBody>
      </p:sp>
      <p:cxnSp>
        <p:nvCxnSpPr>
          <p:cNvPr id="7" name="Straight Connector 6">
            <a:extLst>
              <a:ext uri="{FF2B5EF4-FFF2-40B4-BE49-F238E27FC236}">
                <a16:creationId xmlns="" xmlns:a16="http://schemas.microsoft.com/office/drawing/2014/main" id="{123F3166-E364-4B7F-9D94-93B80DDE0D64}"/>
              </a:ext>
            </a:extLst>
          </p:cNvPr>
          <p:cNvCxnSpPr/>
          <p:nvPr/>
        </p:nvCxnSpPr>
        <p:spPr>
          <a:xfrm>
            <a:off x="274220" y="608653"/>
            <a:ext cx="1103947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12035B23-E5B6-48A9-BD25-593673F1DEB1}"/>
              </a:ext>
            </a:extLst>
          </p:cNvPr>
          <p:cNvPicPr>
            <a:picLocks noChangeAspect="1"/>
          </p:cNvPicPr>
          <p:nvPr/>
        </p:nvPicPr>
        <p:blipFill>
          <a:blip r:embed="rId2"/>
          <a:stretch>
            <a:fillRect/>
          </a:stretch>
        </p:blipFill>
        <p:spPr>
          <a:xfrm>
            <a:off x="274220" y="640080"/>
            <a:ext cx="9954187" cy="6217920"/>
          </a:xfrm>
          <a:prstGeom prst="rect">
            <a:avLst/>
          </a:prstGeom>
        </p:spPr>
      </p:pic>
      <p:sp>
        <p:nvSpPr>
          <p:cNvPr id="8" name="Footer Placeholder 2">
            <a:extLst>
              <a:ext uri="{FF2B5EF4-FFF2-40B4-BE49-F238E27FC236}">
                <a16:creationId xmlns="" xmlns:a16="http://schemas.microsoft.com/office/drawing/2014/main" id="{4585A818-50BE-454F-91EC-5858EDAF36D7}"/>
              </a:ext>
            </a:extLst>
          </p:cNvPr>
          <p:cNvSpPr>
            <a:spLocks noGrp="1"/>
          </p:cNvSpPr>
          <p:nvPr>
            <p:ph type="ftr" sz="quarter" idx="11"/>
          </p:nvPr>
        </p:nvSpPr>
        <p:spPr>
          <a:xfrm>
            <a:off x="10186737" y="6581775"/>
            <a:ext cx="2005263" cy="276225"/>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Tree>
    <p:extLst>
      <p:ext uri="{BB962C8B-B14F-4D97-AF65-F5344CB8AC3E}">
        <p14:creationId xmlns:p14="http://schemas.microsoft.com/office/powerpoint/2010/main" val="372934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0" y="0"/>
            <a:ext cx="10972800" cy="728663"/>
          </a:xfrm>
        </p:spPr>
        <p:txBody>
          <a:bodyPr/>
          <a:lstStyle/>
          <a:p>
            <a:r>
              <a:rPr lang="en-US" sz="4000" dirty="0" smtClean="0"/>
              <a:t>Combined Critical </a:t>
            </a:r>
            <a:r>
              <a:rPr lang="en-US" sz="4000" dirty="0"/>
              <a:t>Path (1x, 2x and 3x </a:t>
            </a:r>
            <a:r>
              <a:rPr lang="en-US" sz="4000" dirty="0" smtClean="0"/>
              <a:t>)</a:t>
            </a:r>
            <a:endParaRPr lang="en-US" sz="4000" dirty="0"/>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11479741" y="6216650"/>
            <a:ext cx="712259" cy="365125"/>
          </a:xfrm>
        </p:spPr>
        <p:txBody>
          <a:bodyPr/>
          <a:lstStyle/>
          <a:p>
            <a:fld id="{4B932B3A-BA38-40C7-ADEE-2A1902CEB265}" type="slidenum">
              <a:rPr lang="en-US" altLang="en-US" smtClean="0"/>
              <a:pPr/>
              <a:t>28</a:t>
            </a:fld>
            <a:endParaRPr lang="en-US" altLang="en-US" dirty="0"/>
          </a:p>
        </p:txBody>
      </p:sp>
      <p:cxnSp>
        <p:nvCxnSpPr>
          <p:cNvPr id="7" name="Straight Connector 6">
            <a:extLst>
              <a:ext uri="{FF2B5EF4-FFF2-40B4-BE49-F238E27FC236}">
                <a16:creationId xmlns="" xmlns:a16="http://schemas.microsoft.com/office/drawing/2014/main" id="{123F3166-E364-4B7F-9D94-93B80DDE0D64}"/>
              </a:ext>
            </a:extLst>
          </p:cNvPr>
          <p:cNvCxnSpPr/>
          <p:nvPr/>
        </p:nvCxnSpPr>
        <p:spPr>
          <a:xfrm>
            <a:off x="274220" y="608653"/>
            <a:ext cx="1103947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 xmlns:a16="http://schemas.microsoft.com/office/drawing/2014/main" id="{947E8593-6EC2-4314-93E8-94EA996C99B2}"/>
              </a:ext>
            </a:extLst>
          </p:cNvPr>
          <p:cNvPicPr>
            <a:picLocks noChangeAspect="1"/>
          </p:cNvPicPr>
          <p:nvPr/>
        </p:nvPicPr>
        <p:blipFill>
          <a:blip r:embed="rId2"/>
          <a:stretch>
            <a:fillRect/>
          </a:stretch>
        </p:blipFill>
        <p:spPr>
          <a:xfrm>
            <a:off x="274220" y="640080"/>
            <a:ext cx="9959740" cy="6217920"/>
          </a:xfrm>
          <a:prstGeom prst="rect">
            <a:avLst/>
          </a:prstGeom>
        </p:spPr>
      </p:pic>
      <p:sp>
        <p:nvSpPr>
          <p:cNvPr id="8" name="Footer Placeholder 2">
            <a:extLst>
              <a:ext uri="{FF2B5EF4-FFF2-40B4-BE49-F238E27FC236}">
                <a16:creationId xmlns="" xmlns:a16="http://schemas.microsoft.com/office/drawing/2014/main" id="{3DC25209-AF17-4532-98F3-D8F23C344ED6}"/>
              </a:ext>
            </a:extLst>
          </p:cNvPr>
          <p:cNvSpPr>
            <a:spLocks noGrp="1"/>
          </p:cNvSpPr>
          <p:nvPr>
            <p:ph type="ftr" sz="quarter" idx="11"/>
          </p:nvPr>
        </p:nvSpPr>
        <p:spPr>
          <a:xfrm>
            <a:off x="10186737" y="6581775"/>
            <a:ext cx="2005263" cy="276225"/>
          </a:xfrm>
        </p:spPr>
        <p:txBody>
          <a:bodyPr/>
          <a:lstStyle/>
          <a:p>
            <a:pPr>
              <a:defRPr/>
            </a:pPr>
            <a:r>
              <a:rPr lang="en-US" smtClean="0"/>
              <a:t>PMG</a:t>
            </a:r>
            <a:endParaRPr lang="en-US" dirty="0"/>
          </a:p>
        </p:txBody>
      </p:sp>
      <p:sp>
        <p:nvSpPr>
          <p:cNvPr id="4" name="Date Placeholder 3"/>
          <p:cNvSpPr>
            <a:spLocks noGrp="1"/>
          </p:cNvSpPr>
          <p:nvPr>
            <p:ph type="dt" sz="half" idx="10"/>
          </p:nvPr>
        </p:nvSpPr>
        <p:spPr/>
        <p:txBody>
          <a:bodyPr/>
          <a:lstStyle/>
          <a:p>
            <a:pPr>
              <a:defRPr/>
            </a:pPr>
            <a:r>
              <a:rPr lang="en-US" altLang="en-US" smtClean="0"/>
              <a:t>3/26/20</a:t>
            </a:r>
            <a:endParaRPr lang="en-US" altLang="en-US" dirty="0"/>
          </a:p>
        </p:txBody>
      </p:sp>
    </p:spTree>
    <p:extLst>
      <p:ext uri="{BB962C8B-B14F-4D97-AF65-F5344CB8AC3E}">
        <p14:creationId xmlns:p14="http://schemas.microsoft.com/office/powerpoint/2010/main" val="2172432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Variance Report - EMCal</a:t>
            </a:r>
          </a:p>
        </p:txBody>
      </p:sp>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29</a:t>
            </a:fld>
            <a:endParaRPr lang="en-US" alt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701120" y="995919"/>
            <a:ext cx="11198867" cy="5432844"/>
          </a:xfrm>
          <a:prstGeom prst="rect">
            <a:avLst/>
          </a:prstGeom>
        </p:spPr>
      </p:pic>
    </p:spTree>
    <p:extLst>
      <p:ext uri="{BB962C8B-B14F-4D97-AF65-F5344CB8AC3E}">
        <p14:creationId xmlns:p14="http://schemas.microsoft.com/office/powerpoint/2010/main" val="2057092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0"/>
            <a:ext cx="12192000" cy="628413"/>
          </a:xfrm>
        </p:spPr>
        <p:txBody>
          <a:bodyPr>
            <a:noAutofit/>
          </a:bodyPr>
          <a:lstStyle/>
          <a:p>
            <a:r>
              <a:rPr lang="en-US" sz="4300" dirty="0"/>
              <a:t>1008 Infrastructure &amp; Facility Upgrade</a:t>
            </a:r>
          </a:p>
        </p:txBody>
      </p:sp>
      <p:sp>
        <p:nvSpPr>
          <p:cNvPr id="7" name="Content Placeholder 2"/>
          <p:cNvSpPr txBox="1">
            <a:spLocks/>
          </p:cNvSpPr>
          <p:nvPr/>
        </p:nvSpPr>
        <p:spPr>
          <a:xfrm>
            <a:off x="59548" y="1595118"/>
            <a:ext cx="12072904" cy="4783919"/>
          </a:xfrm>
          <a:prstGeom prst="rect">
            <a:avLst/>
          </a:prstGeom>
        </p:spPr>
        <p:txBody>
          <a:bodyPr vert="horz" lIns="121912" tIns="60956" rIns="121912" bIns="60956"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00" b="1" dirty="0"/>
              <a:t>Scope</a:t>
            </a:r>
          </a:p>
          <a:p>
            <a:pPr lvl="1"/>
            <a:r>
              <a:rPr lang="en-US" sz="2100" dirty="0">
                <a:solidFill>
                  <a:srgbClr val="0080FF"/>
                </a:solidFill>
              </a:rPr>
              <a:t>SC-Magnet support including the Flux Return</a:t>
            </a:r>
            <a:r>
              <a:rPr lang="en-US" sz="2100" dirty="0"/>
              <a:t>, </a:t>
            </a:r>
            <a:r>
              <a:rPr lang="en-US" sz="2100" dirty="0">
                <a:solidFill>
                  <a:srgbClr val="0080FF"/>
                </a:solidFill>
              </a:rPr>
              <a:t>Cryogenics</a:t>
            </a:r>
            <a:r>
              <a:rPr lang="en-US" sz="2100" dirty="0"/>
              <a:t> into Bldg 1008, </a:t>
            </a:r>
            <a:r>
              <a:rPr lang="en-US" sz="2100" dirty="0">
                <a:solidFill>
                  <a:srgbClr val="0080FF"/>
                </a:solidFill>
              </a:rPr>
              <a:t>Detector Carriage/Cradle</a:t>
            </a:r>
            <a:r>
              <a:rPr lang="en-US" sz="2100" dirty="0"/>
              <a:t>, other </a:t>
            </a:r>
            <a:r>
              <a:rPr lang="en-US" sz="2100" dirty="0">
                <a:solidFill>
                  <a:srgbClr val="0080FF"/>
                </a:solidFill>
              </a:rPr>
              <a:t>Bldg 1008 Infrastructure </a:t>
            </a:r>
            <a:r>
              <a:rPr lang="en-US" sz="2100" dirty="0"/>
              <a:t>improvements</a:t>
            </a:r>
          </a:p>
          <a:p>
            <a:pPr lvl="1"/>
            <a:r>
              <a:rPr lang="en-US" sz="2100" dirty="0"/>
              <a:t>sPHENIX </a:t>
            </a:r>
            <a:r>
              <a:rPr lang="en-US" sz="2100" dirty="0">
                <a:solidFill>
                  <a:srgbClr val="0080FF"/>
                </a:solidFill>
              </a:rPr>
              <a:t>Installation</a:t>
            </a:r>
            <a:r>
              <a:rPr lang="en-US" sz="2100" dirty="0"/>
              <a:t>, </a:t>
            </a:r>
            <a:r>
              <a:rPr lang="en-US" sz="2100" dirty="0">
                <a:solidFill>
                  <a:srgbClr val="0080FF"/>
                </a:solidFill>
              </a:rPr>
              <a:t>Integration</a:t>
            </a:r>
            <a:r>
              <a:rPr lang="en-US" sz="2100" dirty="0"/>
              <a:t> and </a:t>
            </a:r>
            <a:r>
              <a:rPr lang="en-US" sz="2100" dirty="0">
                <a:solidFill>
                  <a:srgbClr val="0080FF"/>
                </a:solidFill>
              </a:rPr>
              <a:t>Commissioning of each Subsystem  </a:t>
            </a:r>
            <a:r>
              <a:rPr lang="en-US" sz="2100" dirty="0"/>
              <a:t>is part of the scope</a:t>
            </a:r>
          </a:p>
          <a:p>
            <a:pPr marL="0" indent="0">
              <a:buNone/>
            </a:pPr>
            <a:r>
              <a:rPr lang="en-US" sz="2300" b="1" dirty="0"/>
              <a:t>Not in Scope</a:t>
            </a:r>
          </a:p>
          <a:p>
            <a:pPr lvl="1"/>
            <a:r>
              <a:rPr lang="en-US" sz="2100" dirty="0" err="1"/>
              <a:t>PreOps</a:t>
            </a:r>
            <a:r>
              <a:rPr lang="en-US" sz="2100" dirty="0"/>
              <a:t> prior to RHIC collisions</a:t>
            </a:r>
          </a:p>
          <a:p>
            <a:pPr marL="0" indent="0">
              <a:buNone/>
            </a:pPr>
            <a:r>
              <a:rPr lang="en-US" sz="2300" b="1" dirty="0"/>
              <a:t>Schedule</a:t>
            </a:r>
          </a:p>
          <a:p>
            <a:pPr lvl="1"/>
            <a:r>
              <a:rPr lang="en-US" sz="2100" dirty="0"/>
              <a:t>sPHENIX Ready for Operations Oct 2022</a:t>
            </a:r>
          </a:p>
          <a:p>
            <a:pPr lvl="1"/>
            <a:r>
              <a:rPr lang="en-US" sz="2100" dirty="0"/>
              <a:t>First RHIC run of sPHENIX Feb 1, </a:t>
            </a:r>
            <a:r>
              <a:rPr lang="en-US" sz="2100" dirty="0" smtClean="0"/>
              <a:t>2023  </a:t>
            </a:r>
          </a:p>
          <a:p>
            <a:pPr lvl="1"/>
            <a:r>
              <a:rPr lang="en-US" sz="2100" dirty="0" smtClean="0"/>
              <a:t>3.5 months in schedule between sPHENIX ORR and nominal start of RHIC 2023 run.</a:t>
            </a:r>
            <a:endParaRPr lang="en-US" sz="2100" dirty="0"/>
          </a:p>
          <a:p>
            <a:pPr marL="0" indent="0">
              <a:buNone/>
            </a:pPr>
            <a:r>
              <a:rPr lang="en-US" sz="2400" b="1" dirty="0"/>
              <a:t>Cost</a:t>
            </a:r>
          </a:p>
          <a:p>
            <a:pPr lvl="1"/>
            <a:r>
              <a:rPr lang="en-US" sz="2100" b="1" dirty="0"/>
              <a:t>$33.4 M AY  Total Project Cost  with </a:t>
            </a:r>
            <a:r>
              <a:rPr lang="en-US" sz="2100" b="1" dirty="0" smtClean="0"/>
              <a:t>22.3% </a:t>
            </a:r>
            <a:r>
              <a:rPr lang="en-US" sz="2100" b="1" dirty="0"/>
              <a:t>contingency on ETC</a:t>
            </a:r>
          </a:p>
          <a:p>
            <a:pPr lvl="1"/>
            <a:endParaRPr lang="en-US" sz="1900" b="1" dirty="0"/>
          </a:p>
          <a:p>
            <a:pPr marL="609555" lvl="1" indent="0">
              <a:buNone/>
            </a:pPr>
            <a:endParaRPr lang="en-US" b="1" dirty="0">
              <a:solidFill>
                <a:srgbClr val="3399FF"/>
              </a:solidFill>
            </a:endParaRPr>
          </a:p>
          <a:p>
            <a:pPr marL="609555" lvl="1" indent="0">
              <a:buNone/>
            </a:pPr>
            <a:endParaRPr lang="en-US" dirty="0"/>
          </a:p>
        </p:txBody>
      </p:sp>
      <p:sp>
        <p:nvSpPr>
          <p:cNvPr id="3" name="Slide Number Placeholder 2"/>
          <p:cNvSpPr>
            <a:spLocks noGrp="1"/>
          </p:cNvSpPr>
          <p:nvPr>
            <p:ph type="sldNum" sz="quarter" idx="12"/>
          </p:nvPr>
        </p:nvSpPr>
        <p:spPr/>
        <p:txBody>
          <a:bodyPr/>
          <a:lstStyle/>
          <a:p>
            <a:fld id="{D96174C5-6044-42D1-B178-7EA7F4E8CD18}" type="slidenum">
              <a:rPr lang="en-US" smtClean="0"/>
              <a:pPr/>
              <a:t>3</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4216752750"/>
              </p:ext>
            </p:extLst>
          </p:nvPr>
        </p:nvGraphicFramePr>
        <p:xfrm>
          <a:off x="406403" y="708313"/>
          <a:ext cx="11514663" cy="914400"/>
        </p:xfrm>
        <a:graphic>
          <a:graphicData uri="http://schemas.openxmlformats.org/drawingml/2006/table">
            <a:tbl>
              <a:tblPr firstRow="1" bandRow="1">
                <a:tableStyleId>{F5AB1C69-6EDB-4FF4-983F-18BD219EF322}</a:tableStyleId>
              </a:tblPr>
              <a:tblGrid>
                <a:gridCol w="1510925">
                  <a:extLst>
                    <a:ext uri="{9D8B030D-6E8A-4147-A177-3AD203B41FA5}">
                      <a16:colId xmlns="" xmlns:a16="http://schemas.microsoft.com/office/drawing/2014/main" val="4246309965"/>
                    </a:ext>
                  </a:extLst>
                </a:gridCol>
                <a:gridCol w="1942616">
                  <a:extLst>
                    <a:ext uri="{9D8B030D-6E8A-4147-A177-3AD203B41FA5}">
                      <a16:colId xmlns="" xmlns:a16="http://schemas.microsoft.com/office/drawing/2014/main" val="2547196037"/>
                    </a:ext>
                  </a:extLst>
                </a:gridCol>
                <a:gridCol w="3885229">
                  <a:extLst>
                    <a:ext uri="{9D8B030D-6E8A-4147-A177-3AD203B41FA5}">
                      <a16:colId xmlns="" xmlns:a16="http://schemas.microsoft.com/office/drawing/2014/main" val="2998244554"/>
                    </a:ext>
                  </a:extLst>
                </a:gridCol>
                <a:gridCol w="2040936">
                  <a:extLst>
                    <a:ext uri="{9D8B030D-6E8A-4147-A177-3AD203B41FA5}">
                      <a16:colId xmlns="" xmlns:a16="http://schemas.microsoft.com/office/drawing/2014/main" val="859748088"/>
                    </a:ext>
                  </a:extLst>
                </a:gridCol>
                <a:gridCol w="2134957">
                  <a:extLst>
                    <a:ext uri="{9D8B030D-6E8A-4147-A177-3AD203B41FA5}">
                      <a16:colId xmlns="" xmlns:a16="http://schemas.microsoft.com/office/drawing/2014/main" val="2369523134"/>
                    </a:ext>
                  </a:extLst>
                </a:gridCol>
              </a:tblGrid>
              <a:tr h="421145">
                <a:tc>
                  <a:txBody>
                    <a:bodyPr/>
                    <a:lstStyle/>
                    <a:p>
                      <a:r>
                        <a:rPr lang="en-US" sz="1600" dirty="0"/>
                        <a:t>TPC</a:t>
                      </a:r>
                    </a:p>
                  </a:txBody>
                  <a:tcPr marL="121920" marR="121920">
                    <a:solidFill>
                      <a:srgbClr val="3399FF"/>
                    </a:solidFill>
                  </a:tcPr>
                </a:tc>
                <a:tc>
                  <a:txBody>
                    <a:bodyPr/>
                    <a:lstStyle/>
                    <a:p>
                      <a:r>
                        <a:rPr lang="en-US" sz="1600" dirty="0"/>
                        <a:t>Project Director</a:t>
                      </a:r>
                    </a:p>
                  </a:txBody>
                  <a:tcPr marL="121920" marR="121920">
                    <a:solidFill>
                      <a:srgbClr val="3399FF"/>
                    </a:solidFill>
                  </a:tcPr>
                </a:tc>
                <a:tc>
                  <a:txBody>
                    <a:bodyPr/>
                    <a:lstStyle/>
                    <a:p>
                      <a:r>
                        <a:rPr lang="en-US" sz="1600" dirty="0"/>
                        <a:t>% Complete</a:t>
                      </a:r>
                    </a:p>
                  </a:txBody>
                  <a:tcPr marL="121920" marR="121920">
                    <a:solidFill>
                      <a:srgbClr val="3399FF"/>
                    </a:solidFill>
                  </a:tcPr>
                </a:tc>
                <a:tc>
                  <a:txBody>
                    <a:bodyPr/>
                    <a:lstStyle/>
                    <a:p>
                      <a:r>
                        <a:rPr lang="en-US" sz="1600" dirty="0"/>
                        <a:t>CPI </a:t>
                      </a:r>
                    </a:p>
                  </a:txBody>
                  <a:tcPr marL="121920" marR="121920">
                    <a:solidFill>
                      <a:srgbClr val="3399FF"/>
                    </a:solidFill>
                  </a:tcPr>
                </a:tc>
                <a:tc>
                  <a:txBody>
                    <a:bodyPr/>
                    <a:lstStyle/>
                    <a:p>
                      <a:r>
                        <a:rPr lang="en-US" sz="1600" dirty="0"/>
                        <a:t>SPI</a:t>
                      </a:r>
                    </a:p>
                  </a:txBody>
                  <a:tcPr marL="121920" marR="121920">
                    <a:solidFill>
                      <a:srgbClr val="3399FF"/>
                    </a:solidFill>
                  </a:tcPr>
                </a:tc>
                <a:extLst>
                  <a:ext uri="{0D108BD9-81ED-4DB2-BD59-A6C34878D82A}">
                    <a16:rowId xmlns="" xmlns:a16="http://schemas.microsoft.com/office/drawing/2014/main" val="291641492"/>
                  </a:ext>
                </a:extLst>
              </a:tr>
              <a:tr h="493255">
                <a:tc>
                  <a:txBody>
                    <a:bodyPr/>
                    <a:lstStyle/>
                    <a:p>
                      <a:r>
                        <a:rPr lang="en-US" sz="1900" dirty="0"/>
                        <a:t>$33.4</a:t>
                      </a:r>
                      <a:r>
                        <a:rPr lang="en-US" sz="1900" baseline="0" dirty="0"/>
                        <a:t> M AY</a:t>
                      </a:r>
                      <a:endParaRPr lang="en-US" sz="1900" dirty="0"/>
                    </a:p>
                  </a:txBody>
                  <a:tcPr marL="121920" marR="121920">
                    <a:solidFill>
                      <a:srgbClr val="CCECFF"/>
                    </a:solidFill>
                  </a:tcPr>
                </a:tc>
                <a:tc>
                  <a:txBody>
                    <a:bodyPr/>
                    <a:lstStyle/>
                    <a:p>
                      <a:r>
                        <a:rPr lang="en-US" sz="1900" dirty="0"/>
                        <a:t>Edward</a:t>
                      </a:r>
                      <a:r>
                        <a:rPr lang="en-US" sz="1900" baseline="0" dirty="0"/>
                        <a:t> O’Brien</a:t>
                      </a:r>
                      <a:endParaRPr lang="en-US" sz="1900" dirty="0"/>
                    </a:p>
                  </a:txBody>
                  <a:tcPr marL="121920" marR="121920">
                    <a:solidFill>
                      <a:srgbClr val="CCECFF"/>
                    </a:solidFill>
                  </a:tcPr>
                </a:tc>
                <a:tc>
                  <a:txBody>
                    <a:bodyPr/>
                    <a:lstStyle/>
                    <a:p>
                      <a:r>
                        <a:rPr lang="en-US" sz="1900" dirty="0" smtClean="0"/>
                        <a:t>35.1%  </a:t>
                      </a:r>
                      <a:r>
                        <a:rPr lang="en-US" sz="1900" dirty="0"/>
                        <a:t>BCWP/BAC @ </a:t>
                      </a:r>
                      <a:r>
                        <a:rPr lang="en-US" sz="1900" dirty="0" smtClean="0"/>
                        <a:t>2/29/</a:t>
                      </a:r>
                      <a:r>
                        <a:rPr lang="en-US" sz="1900" dirty="0"/>
                        <a:t>2019</a:t>
                      </a:r>
                    </a:p>
                  </a:txBody>
                  <a:tcPr marL="121920" marR="121920">
                    <a:solidFill>
                      <a:srgbClr val="CCECFF"/>
                    </a:solidFill>
                  </a:tcPr>
                </a:tc>
                <a:tc>
                  <a:txBody>
                    <a:bodyPr/>
                    <a:lstStyle/>
                    <a:p>
                      <a:r>
                        <a:rPr lang="en-US" sz="1900" dirty="0"/>
                        <a:t> </a:t>
                      </a:r>
                      <a:r>
                        <a:rPr lang="en-US" sz="1900" dirty="0" smtClean="0"/>
                        <a:t>1.02</a:t>
                      </a:r>
                      <a:endParaRPr lang="en-US" sz="1900" dirty="0"/>
                    </a:p>
                  </a:txBody>
                  <a:tcPr marL="121920" marR="121920">
                    <a:solidFill>
                      <a:srgbClr val="CCECFF"/>
                    </a:solidFill>
                  </a:tcPr>
                </a:tc>
                <a:tc>
                  <a:txBody>
                    <a:bodyPr/>
                    <a:lstStyle/>
                    <a:p>
                      <a:r>
                        <a:rPr lang="en-US" sz="1900" dirty="0"/>
                        <a:t> </a:t>
                      </a:r>
                      <a:r>
                        <a:rPr lang="en-US" sz="1900" dirty="0" smtClean="0"/>
                        <a:t>0.94</a:t>
                      </a:r>
                      <a:endParaRPr lang="en-US" sz="1900" dirty="0"/>
                    </a:p>
                  </a:txBody>
                  <a:tcPr marL="121920" marR="121920">
                    <a:solidFill>
                      <a:srgbClr val="CCECFF"/>
                    </a:solidFill>
                  </a:tcPr>
                </a:tc>
                <a:extLst>
                  <a:ext uri="{0D108BD9-81ED-4DB2-BD59-A6C34878D82A}">
                    <a16:rowId xmlns="" xmlns:a16="http://schemas.microsoft.com/office/drawing/2014/main" val="1730370277"/>
                  </a:ext>
                </a:extLst>
              </a:tr>
            </a:tbl>
          </a:graphicData>
        </a:graphic>
      </p:graphicFrame>
      <p:sp>
        <p:nvSpPr>
          <p:cNvPr id="4" name="Date Placeholder 3">
            <a:extLst>
              <a:ext uri="{FF2B5EF4-FFF2-40B4-BE49-F238E27FC236}">
                <a16:creationId xmlns="" xmlns:a16="http://schemas.microsoft.com/office/drawing/2014/main" id="{985BED3A-D564-4106-A56A-8F4C9A5BE9B9}"/>
              </a:ext>
            </a:extLst>
          </p:cNvPr>
          <p:cNvSpPr>
            <a:spLocks noGrp="1"/>
          </p:cNvSpPr>
          <p:nvPr>
            <p:ph type="dt" sz="half" idx="4294967295"/>
          </p:nvPr>
        </p:nvSpPr>
        <p:spPr>
          <a:xfrm>
            <a:off x="0" y="6629400"/>
            <a:ext cx="2844800" cy="228600"/>
          </a:xfrm>
          <a:prstGeom prst="rect">
            <a:avLst/>
          </a:prstGeom>
        </p:spPr>
        <p:txBody>
          <a:bodyPr vert="horz" wrap="square" lIns="121894" tIns="60948" rIns="121894" bIns="60948" numCol="1" anchor="ctr"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Calibri" pitchFamily="34" charset="0"/>
                <a:ea typeface="MS PGothic" pitchFamily="34" charset="-128"/>
                <a:cs typeface="+mn-cs"/>
              </a:defRPr>
            </a:lvl1pPr>
            <a:lvl2pPr marL="609459"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1218928"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828392"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2437858"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3047316" algn="l" defTabSz="1218928" rtl="0" eaLnBrk="1" latinLnBrk="0" hangingPunct="1">
              <a:defRPr kern="1200">
                <a:solidFill>
                  <a:schemeClr val="tx1"/>
                </a:solidFill>
                <a:latin typeface="Calibri" pitchFamily="34" charset="0"/>
                <a:ea typeface="MS PGothic" pitchFamily="34" charset="-128"/>
                <a:cs typeface="+mn-cs"/>
              </a:defRPr>
            </a:lvl6pPr>
            <a:lvl7pPr marL="3656775" algn="l" defTabSz="1218928" rtl="0" eaLnBrk="1" latinLnBrk="0" hangingPunct="1">
              <a:defRPr kern="1200">
                <a:solidFill>
                  <a:schemeClr val="tx1"/>
                </a:solidFill>
                <a:latin typeface="Calibri" pitchFamily="34" charset="0"/>
                <a:ea typeface="MS PGothic" pitchFamily="34" charset="-128"/>
                <a:cs typeface="+mn-cs"/>
              </a:defRPr>
            </a:lvl7pPr>
            <a:lvl8pPr marL="4266240" algn="l" defTabSz="1218928" rtl="0" eaLnBrk="1" latinLnBrk="0" hangingPunct="1">
              <a:defRPr kern="1200">
                <a:solidFill>
                  <a:schemeClr val="tx1"/>
                </a:solidFill>
                <a:latin typeface="Calibri" pitchFamily="34" charset="0"/>
                <a:ea typeface="MS PGothic" pitchFamily="34" charset="-128"/>
                <a:cs typeface="+mn-cs"/>
              </a:defRPr>
            </a:lvl8pPr>
            <a:lvl9pPr marL="4875703" algn="l" defTabSz="1218928" rtl="0" eaLnBrk="1" latinLnBrk="0" hangingPunct="1">
              <a:defRPr kern="1200">
                <a:solidFill>
                  <a:schemeClr val="tx1"/>
                </a:solidFill>
                <a:latin typeface="Calibri" pitchFamily="34" charset="0"/>
                <a:ea typeface="MS PGothic" pitchFamily="34" charset="-128"/>
                <a:cs typeface="+mn-cs"/>
              </a:defRPr>
            </a:lvl9pPr>
          </a:lstStyle>
          <a:p>
            <a:pPr>
              <a:defRPr/>
            </a:pPr>
            <a:r>
              <a:rPr lang="en-US" altLang="en-US" smtClean="0"/>
              <a:t>3/26/20</a:t>
            </a:r>
            <a:endParaRPr lang="en-US" altLang="en-US" dirty="0"/>
          </a:p>
        </p:txBody>
      </p:sp>
      <p:sp>
        <p:nvSpPr>
          <p:cNvPr id="5" name="Footer Placeholder 4">
            <a:extLst>
              <a:ext uri="{FF2B5EF4-FFF2-40B4-BE49-F238E27FC236}">
                <a16:creationId xmlns="" xmlns:a16="http://schemas.microsoft.com/office/drawing/2014/main" id="{56C8E862-2B39-4440-B630-19964FBDF39D}"/>
              </a:ext>
            </a:extLst>
          </p:cNvPr>
          <p:cNvSpPr>
            <a:spLocks noGrp="1"/>
          </p:cNvSpPr>
          <p:nvPr>
            <p:ph type="ftr" sz="quarter" idx="4294967295"/>
          </p:nvPr>
        </p:nvSpPr>
        <p:spPr>
          <a:xfrm>
            <a:off x="4228041" y="6553212"/>
            <a:ext cx="3860800" cy="276225"/>
          </a:xfrm>
          <a:prstGeom prst="rect">
            <a:avLst/>
          </a:prstGeom>
        </p:spPr>
        <p:txBody>
          <a:bodyPr vert="horz" lIns="121894" tIns="60948" rIns="121894" bIns="60948" rtlCol="0" anchor="ctr"/>
          <a:lstStyle>
            <a:defPPr>
              <a:defRPr lang="en-US"/>
            </a:defPPr>
            <a:lvl1pPr algn="ctr" rtl="0" fontAlgn="auto">
              <a:spcBef>
                <a:spcPts val="0"/>
              </a:spcBef>
              <a:spcAft>
                <a:spcPts val="0"/>
              </a:spcAft>
              <a:defRPr sz="1600" b="0" kern="1200">
                <a:solidFill>
                  <a:schemeClr val="tx1"/>
                </a:solidFill>
                <a:latin typeface="+mn-lt"/>
                <a:ea typeface="+mn-ea"/>
                <a:cs typeface="+mn-cs"/>
              </a:defRPr>
            </a:lvl1pPr>
            <a:lvl2pPr marL="609459"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1218928"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828392"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2437858"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3047316" algn="l" defTabSz="1218928" rtl="0" eaLnBrk="1" latinLnBrk="0" hangingPunct="1">
              <a:defRPr kern="1200">
                <a:solidFill>
                  <a:schemeClr val="tx1"/>
                </a:solidFill>
                <a:latin typeface="Calibri" pitchFamily="34" charset="0"/>
                <a:ea typeface="MS PGothic" pitchFamily="34" charset="-128"/>
                <a:cs typeface="+mn-cs"/>
              </a:defRPr>
            </a:lvl6pPr>
            <a:lvl7pPr marL="3656775" algn="l" defTabSz="1218928" rtl="0" eaLnBrk="1" latinLnBrk="0" hangingPunct="1">
              <a:defRPr kern="1200">
                <a:solidFill>
                  <a:schemeClr val="tx1"/>
                </a:solidFill>
                <a:latin typeface="Calibri" pitchFamily="34" charset="0"/>
                <a:ea typeface="MS PGothic" pitchFamily="34" charset="-128"/>
                <a:cs typeface="+mn-cs"/>
              </a:defRPr>
            </a:lvl7pPr>
            <a:lvl8pPr marL="4266240" algn="l" defTabSz="1218928" rtl="0" eaLnBrk="1" latinLnBrk="0" hangingPunct="1">
              <a:defRPr kern="1200">
                <a:solidFill>
                  <a:schemeClr val="tx1"/>
                </a:solidFill>
                <a:latin typeface="Calibri" pitchFamily="34" charset="0"/>
                <a:ea typeface="MS PGothic" pitchFamily="34" charset="-128"/>
                <a:cs typeface="+mn-cs"/>
              </a:defRPr>
            </a:lvl8pPr>
            <a:lvl9pPr marL="4875703" algn="l" defTabSz="1218928" rtl="0" eaLnBrk="1" latinLnBrk="0" hangingPunct="1">
              <a:defRPr kern="1200">
                <a:solidFill>
                  <a:schemeClr val="tx1"/>
                </a:solidFill>
                <a:latin typeface="Calibri" pitchFamily="34" charset="0"/>
                <a:ea typeface="MS PGothic" pitchFamily="34" charset="-128"/>
                <a:cs typeface="+mn-cs"/>
              </a:defRPr>
            </a:lvl9pPr>
          </a:lstStyle>
          <a:p>
            <a:pPr>
              <a:defRPr/>
            </a:pPr>
            <a:r>
              <a:rPr lang="en-US" smtClean="0"/>
              <a:t>PMG</a:t>
            </a:r>
            <a:endParaRPr lang="en-US" dirty="0"/>
          </a:p>
        </p:txBody>
      </p:sp>
    </p:spTree>
    <p:extLst>
      <p:ext uri="{BB962C8B-B14F-4D97-AF65-F5344CB8AC3E}">
        <p14:creationId xmlns:p14="http://schemas.microsoft.com/office/powerpoint/2010/main" val="2700044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10972800" cy="728663"/>
          </a:xfrm>
        </p:spPr>
        <p:txBody>
          <a:bodyPr/>
          <a:lstStyle/>
          <a:p>
            <a:r>
              <a:rPr lang="en-US" sz="4000" dirty="0"/>
              <a:t>Variance Report </a:t>
            </a:r>
            <a:r>
              <a:rPr lang="mr-IN" sz="4000" dirty="0"/>
              <a:t>–</a:t>
            </a:r>
            <a:r>
              <a:rPr lang="en-US" sz="4000" dirty="0"/>
              <a:t> Calorimeter Electronics</a:t>
            </a:r>
          </a:p>
        </p:txBody>
      </p:sp>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30</a:t>
            </a:fld>
            <a:endParaRPr lang="en-US" alt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598323" y="966069"/>
            <a:ext cx="10737238" cy="5635172"/>
          </a:xfrm>
          <a:prstGeom prst="rect">
            <a:avLst/>
          </a:prstGeom>
        </p:spPr>
      </p:pic>
    </p:spTree>
    <p:extLst>
      <p:ext uri="{BB962C8B-B14F-4D97-AF65-F5344CB8AC3E}">
        <p14:creationId xmlns:p14="http://schemas.microsoft.com/office/powerpoint/2010/main" val="38469193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5" y="0"/>
            <a:ext cx="10972800" cy="728663"/>
          </a:xfrm>
        </p:spPr>
        <p:txBody>
          <a:bodyPr/>
          <a:lstStyle/>
          <a:p>
            <a:r>
              <a:rPr lang="en-US" sz="4800" dirty="0" smtClean="0"/>
              <a:t>Variance Report – SC Magnet</a:t>
            </a:r>
            <a:endParaRPr lang="en-US" sz="4800" dirty="0"/>
          </a:p>
        </p:txBody>
      </p:sp>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31</a:t>
            </a:fld>
            <a:endParaRPr lang="en-US" altLang="en-US" dirty="0"/>
          </a:p>
        </p:txBody>
      </p:sp>
      <p:pic>
        <p:nvPicPr>
          <p:cNvPr id="6" name="Picture 5" descr="Screen Shot 2020-03-25 at 4.02.55 PM.png"/>
          <p:cNvPicPr>
            <a:picLocks noChangeAspect="1"/>
          </p:cNvPicPr>
          <p:nvPr/>
        </p:nvPicPr>
        <p:blipFill rotWithShape="1">
          <a:blip r:embed="rId2">
            <a:extLst>
              <a:ext uri="{28A0092B-C50C-407E-A947-70E740481C1C}">
                <a14:useLocalDpi xmlns:a14="http://schemas.microsoft.com/office/drawing/2010/main" val="0"/>
              </a:ext>
            </a:extLst>
          </a:blip>
          <a:srcRect t="1602"/>
          <a:stretch/>
        </p:blipFill>
        <p:spPr>
          <a:xfrm>
            <a:off x="235178" y="1009280"/>
            <a:ext cx="11956822" cy="5569412"/>
          </a:xfrm>
          <a:prstGeom prst="rect">
            <a:avLst/>
          </a:prstGeom>
        </p:spPr>
      </p:pic>
    </p:spTree>
    <p:extLst>
      <p:ext uri="{BB962C8B-B14F-4D97-AF65-F5344CB8AC3E}">
        <p14:creationId xmlns:p14="http://schemas.microsoft.com/office/powerpoint/2010/main" val="3809323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925115"/>
          </a:xfrm>
        </p:spPr>
        <p:txBody>
          <a:bodyPr/>
          <a:lstStyle/>
          <a:p>
            <a:r>
              <a:rPr lang="en-US" sz="4800" dirty="0" smtClean="0"/>
              <a:t>Variance Report - Infrastructure</a:t>
            </a:r>
            <a:endParaRPr lang="en-US" sz="4800" dirty="0"/>
          </a:p>
        </p:txBody>
      </p:sp>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32</a:t>
            </a:fld>
            <a:endParaRPr lang="en-US" altLang="en-US" dirty="0"/>
          </a:p>
        </p:txBody>
      </p:sp>
      <p:pic>
        <p:nvPicPr>
          <p:cNvPr id="6" name="Picture 5" descr="Screen Shot 2020-03-25 at 4.07.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1518"/>
            <a:ext cx="12192000" cy="5315082"/>
          </a:xfrm>
          <a:prstGeom prst="rect">
            <a:avLst/>
          </a:prstGeom>
        </p:spPr>
      </p:pic>
    </p:spTree>
    <p:extLst>
      <p:ext uri="{BB962C8B-B14F-4D97-AF65-F5344CB8AC3E}">
        <p14:creationId xmlns:p14="http://schemas.microsoft.com/office/powerpoint/2010/main" val="3398433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57"/>
            <a:ext cx="11582400" cy="728663"/>
          </a:xfrm>
        </p:spPr>
        <p:txBody>
          <a:bodyPr/>
          <a:lstStyle/>
          <a:p>
            <a:r>
              <a:rPr lang="en-US" sz="4800" dirty="0" smtClean="0"/>
              <a:t>Variance Report -1008 I&amp;F Management</a:t>
            </a:r>
            <a:endParaRPr lang="en-US" sz="4800" dirty="0"/>
          </a:p>
        </p:txBody>
      </p:sp>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33</a:t>
            </a:fld>
            <a:endParaRPr lang="en-US" altLang="en-US" dirty="0"/>
          </a:p>
        </p:txBody>
      </p:sp>
      <p:pic>
        <p:nvPicPr>
          <p:cNvPr id="6" name="Picture 5" descr="Screen Shot 2020-03-25 at 4.14.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5100"/>
            <a:ext cx="12192000" cy="3973230"/>
          </a:xfrm>
          <a:prstGeom prst="rect">
            <a:avLst/>
          </a:prstGeom>
        </p:spPr>
      </p:pic>
    </p:spTree>
    <p:extLst>
      <p:ext uri="{BB962C8B-B14F-4D97-AF65-F5344CB8AC3E}">
        <p14:creationId xmlns:p14="http://schemas.microsoft.com/office/powerpoint/2010/main" val="263837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728663"/>
          </a:xfrm>
        </p:spPr>
        <p:txBody>
          <a:bodyPr/>
          <a:lstStyle/>
          <a:p>
            <a:r>
              <a:rPr lang="en-US" dirty="0" smtClean="0"/>
              <a:t>Impact of Worldwide Pandemic </a:t>
            </a:r>
            <a:endParaRPr lang="en-US" dirty="0"/>
          </a:p>
        </p:txBody>
      </p:sp>
      <p:sp>
        <p:nvSpPr>
          <p:cNvPr id="3" name="Content Placeholder 2"/>
          <p:cNvSpPr>
            <a:spLocks noGrp="1"/>
          </p:cNvSpPr>
          <p:nvPr>
            <p:ph idx="1"/>
          </p:nvPr>
        </p:nvSpPr>
        <p:spPr>
          <a:xfrm>
            <a:off x="425" y="889000"/>
            <a:ext cx="12192000" cy="6096000"/>
          </a:xfrm>
        </p:spPr>
        <p:txBody>
          <a:bodyPr/>
          <a:lstStyle/>
          <a:p>
            <a:r>
              <a:rPr lang="en-US" sz="2400" dirty="0" smtClean="0"/>
              <a:t>All Universities and National Labs on work-pause due to COVID-19</a:t>
            </a:r>
          </a:p>
          <a:p>
            <a:pPr lvl="1"/>
            <a:r>
              <a:rPr lang="en-US" sz="1900" dirty="0" smtClean="0"/>
              <a:t>UIUC (EMCal), GSU(HCal tiles), SBU(TPC), Columbia Univ (Cal Electronics, MBD, DAQ/Trigger) closed</a:t>
            </a:r>
          </a:p>
          <a:p>
            <a:r>
              <a:rPr lang="en-US" sz="2400" dirty="0" smtClean="0"/>
              <a:t>Equipment and material deliveries continue at BNL. sPHENIX components are continuing to come in to Brookhaven. </a:t>
            </a:r>
          </a:p>
          <a:p>
            <a:r>
              <a:rPr lang="en-US" sz="2400" dirty="0" smtClean="0"/>
              <a:t>Work is proceeding remotely at BNL.  Remote work will continue for ?? months.</a:t>
            </a:r>
          </a:p>
          <a:p>
            <a:pPr lvl="1"/>
            <a:r>
              <a:rPr lang="en-US" sz="1900" dirty="0" smtClean="0"/>
              <a:t>All but BNL essential personnel are working from home.</a:t>
            </a:r>
            <a:endParaRPr lang="en-US" sz="1900" dirty="0"/>
          </a:p>
          <a:p>
            <a:pPr lvl="1"/>
            <a:r>
              <a:rPr lang="en-US" sz="1900" dirty="0"/>
              <a:t>Work that can go on: Engineering design, reviews, documentation, procurement.</a:t>
            </a:r>
          </a:p>
          <a:p>
            <a:pPr lvl="1"/>
            <a:r>
              <a:rPr lang="en-US" sz="1900" dirty="0" smtClean="0"/>
              <a:t>We </a:t>
            </a:r>
            <a:r>
              <a:rPr lang="en-US" sz="1900" dirty="0"/>
              <a:t>have set up </a:t>
            </a:r>
            <a:r>
              <a:rPr lang="en-US" sz="1900" dirty="0" smtClean="0"/>
              <a:t>daily status </a:t>
            </a:r>
            <a:r>
              <a:rPr lang="en-US" sz="1900" dirty="0"/>
              <a:t>meetings for BNL engineering and subsystems throughout the week.</a:t>
            </a:r>
          </a:p>
          <a:p>
            <a:pPr lvl="1"/>
            <a:r>
              <a:rPr lang="en-US" sz="1900" dirty="0"/>
              <a:t>Our standard weekly and biweekly meetings </a:t>
            </a:r>
            <a:r>
              <a:rPr lang="en-US" sz="1900" dirty="0" smtClean="0"/>
              <a:t>will </a:t>
            </a:r>
            <a:r>
              <a:rPr lang="en-US" sz="1900" dirty="0"/>
              <a:t>go </a:t>
            </a:r>
            <a:r>
              <a:rPr lang="en-US" sz="1900" dirty="0" smtClean="0"/>
              <a:t>on.</a:t>
            </a:r>
            <a:endParaRPr lang="en-US" sz="1900" dirty="0"/>
          </a:p>
          <a:p>
            <a:pPr lvl="1"/>
            <a:r>
              <a:rPr lang="en-US" sz="1900" dirty="0" smtClean="0"/>
              <a:t>Expect we will lose one week of schedule for each week that BNL is shut. If BNL is shut for &gt; 8 weeks then I would expect there will be an additional ramp-up time to get back to full productivity</a:t>
            </a:r>
          </a:p>
          <a:p>
            <a:r>
              <a:rPr lang="en-US" sz="2400" dirty="0" smtClean="0">
                <a:solidFill>
                  <a:srgbClr val="0F80FF"/>
                </a:solidFill>
              </a:rPr>
              <a:t>If the </a:t>
            </a:r>
            <a:r>
              <a:rPr lang="en-US" sz="2400" dirty="0">
                <a:solidFill>
                  <a:srgbClr val="0F80FF"/>
                </a:solidFill>
              </a:rPr>
              <a:t>B</a:t>
            </a:r>
            <a:r>
              <a:rPr lang="en-US" sz="2400" dirty="0" smtClean="0">
                <a:solidFill>
                  <a:srgbClr val="0F80FF"/>
                </a:solidFill>
              </a:rPr>
              <a:t>NL shutdown is 4 weeks or less we will take the hit on schedule contingency and proceed. If the shutdown is greater than 4 weeks we will </a:t>
            </a:r>
            <a:r>
              <a:rPr lang="en-US" sz="2400" b="1" dirty="0" smtClean="0">
                <a:solidFill>
                  <a:srgbClr val="0F80FF"/>
                </a:solidFill>
              </a:rPr>
              <a:t>re-plan </a:t>
            </a:r>
            <a:r>
              <a:rPr lang="en-US" sz="2400" dirty="0" smtClean="0">
                <a:solidFill>
                  <a:srgbClr val="0F80FF"/>
                </a:solidFill>
              </a:rPr>
              <a:t>the work based on the duration of the interruption. </a:t>
            </a:r>
            <a:endParaRPr lang="en-US" sz="2400" dirty="0">
              <a:solidFill>
                <a:srgbClr val="0F80FF"/>
              </a:solidFill>
            </a:endParaRPr>
          </a:p>
          <a:p>
            <a:pPr marL="0" indent="0">
              <a:buNone/>
            </a:pPr>
            <a:endParaRPr lang="en-US" sz="2400" dirty="0"/>
          </a:p>
          <a:p>
            <a:endParaRPr lang="en-US" sz="1900" dirty="0"/>
          </a:p>
          <a:p>
            <a:pPr marL="0" indent="0">
              <a:buNone/>
            </a:pPr>
            <a:endParaRPr lang="en-US" sz="2400" dirty="0"/>
          </a:p>
          <a:p>
            <a:endParaRPr lang="en-US" dirty="0"/>
          </a:p>
        </p:txBody>
      </p:sp>
      <p:sp>
        <p:nvSpPr>
          <p:cNvPr id="4" name="Date Placeholder 3"/>
          <p:cNvSpPr>
            <a:spLocks noGrp="1"/>
          </p:cNvSpPr>
          <p:nvPr>
            <p:ph type="dt" sz="half" idx="10"/>
          </p:nvPr>
        </p:nvSpPr>
        <p:spPr/>
        <p:txBody>
          <a:bodyPr/>
          <a:lstStyle/>
          <a:p>
            <a:pPr>
              <a:defRPr/>
            </a:pPr>
            <a:r>
              <a:rPr lang="en-US" altLang="en-US" smtClean="0"/>
              <a:t>3/26/20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a:t>
            </a:fld>
            <a:endParaRPr lang="en-US" altLang="en-US" dirty="0"/>
          </a:p>
        </p:txBody>
      </p:sp>
    </p:spTree>
    <p:extLst>
      <p:ext uri="{BB962C8B-B14F-4D97-AF65-F5344CB8AC3E}">
        <p14:creationId xmlns:p14="http://schemas.microsoft.com/office/powerpoint/2010/main" val="40731709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Status</a:t>
            </a:r>
          </a:p>
        </p:txBody>
      </p:sp>
      <p:sp>
        <p:nvSpPr>
          <p:cNvPr id="3" name="Content Placeholder 2"/>
          <p:cNvSpPr>
            <a:spLocks noGrp="1"/>
          </p:cNvSpPr>
          <p:nvPr>
            <p:ph idx="1"/>
          </p:nvPr>
        </p:nvSpPr>
        <p:spPr>
          <a:xfrm>
            <a:off x="423333" y="907145"/>
            <a:ext cx="11159067" cy="5219027"/>
          </a:xfrm>
        </p:spPr>
        <p:txBody>
          <a:bodyPr/>
          <a:lstStyle/>
          <a:p>
            <a:pPr lvl="0"/>
            <a:r>
              <a:rPr lang="en-US" sz="2400" dirty="0" smtClean="0">
                <a:effectLst>
                  <a:outerShdw sx="0" sy="0">
                    <a:srgbClr val="000000"/>
                  </a:outerShdw>
                </a:effectLst>
              </a:rPr>
              <a:t>February </a:t>
            </a:r>
            <a:r>
              <a:rPr lang="en-US" sz="2400" dirty="0">
                <a:effectLst>
                  <a:outerShdw sx="0" sy="0">
                    <a:srgbClr val="000000"/>
                  </a:outerShdw>
                </a:effectLst>
              </a:rPr>
              <a:t>SPI and CPI are both close to 1</a:t>
            </a:r>
            <a:r>
              <a:rPr lang="en-US" sz="2400" dirty="0" smtClean="0">
                <a:effectLst>
                  <a:outerShdw sx="0" sy="0">
                    <a:srgbClr val="000000"/>
                  </a:outerShdw>
                </a:effectLst>
              </a:rPr>
              <a:t>.</a:t>
            </a:r>
          </a:p>
          <a:p>
            <a:pPr lvl="0"/>
            <a:r>
              <a:rPr lang="en-US" sz="2400" dirty="0" smtClean="0">
                <a:effectLst>
                  <a:outerShdw sx="0" sy="0">
                    <a:srgbClr val="000000"/>
                  </a:outerShdw>
                </a:effectLst>
              </a:rPr>
              <a:t>All major milestones have been completed ahead of schedule.</a:t>
            </a:r>
            <a:endParaRPr lang="en-US" sz="2400" dirty="0"/>
          </a:p>
          <a:p>
            <a:pPr lvl="0"/>
            <a:r>
              <a:rPr lang="en-US" sz="2400" dirty="0">
                <a:effectLst>
                  <a:outerShdw sx="0" sy="0">
                    <a:srgbClr val="000000"/>
                  </a:outerShdw>
                </a:effectLst>
              </a:rPr>
              <a:t>EVMS processing complete, shows good cost and schedule performance.</a:t>
            </a:r>
          </a:p>
          <a:p>
            <a:pPr lvl="0"/>
            <a:r>
              <a:rPr lang="en-US" sz="2400" dirty="0">
                <a:effectLst>
                  <a:outerShdw sx="0" sy="0">
                    <a:srgbClr val="000000"/>
                  </a:outerShdw>
                </a:effectLst>
              </a:rPr>
              <a:t>Cobra and P6 monthly reports uploaded to </a:t>
            </a:r>
            <a:r>
              <a:rPr lang="en-US" sz="2400" dirty="0" smtClean="0">
                <a:effectLst>
                  <a:outerShdw sx="0" sy="0">
                    <a:srgbClr val="000000"/>
                  </a:outerShdw>
                </a:effectLst>
              </a:rPr>
              <a:t>the Interactive Project Database (IPD)</a:t>
            </a:r>
            <a:r>
              <a:rPr lang="en-US" sz="2400" dirty="0" smtClean="0">
                <a:effectLst>
                  <a:outerShdw sx="0" sy="0">
                    <a:srgbClr val="000000"/>
                  </a:outerShdw>
                </a:effectLst>
              </a:rPr>
              <a:t>.</a:t>
            </a:r>
            <a:endParaRPr lang="en-US" sz="2400" dirty="0">
              <a:effectLst>
                <a:outerShdw sx="0" sy="0">
                  <a:srgbClr val="000000"/>
                </a:outerShdw>
              </a:effectLst>
            </a:endParaRPr>
          </a:p>
          <a:p>
            <a:pPr lvl="0"/>
            <a:r>
              <a:rPr lang="en-US" sz="2400" dirty="0">
                <a:effectLst>
                  <a:outerShdw sx="0" sy="0">
                    <a:srgbClr val="000000"/>
                  </a:outerShdw>
                </a:effectLst>
              </a:rPr>
              <a:t>Estimate Uncertainty and Risks updated by removing them from completed activities</a:t>
            </a:r>
            <a:r>
              <a:rPr lang="en-US" sz="2400" dirty="0" smtClean="0">
                <a:effectLst>
                  <a:outerShdw sx="0" sy="0">
                    <a:srgbClr val="000000"/>
                  </a:outerShdw>
                </a:effectLst>
              </a:rPr>
              <a:t>.</a:t>
            </a:r>
          </a:p>
          <a:p>
            <a:r>
              <a:rPr lang="en-US" sz="2400" dirty="0">
                <a:effectLst>
                  <a:outerShdw sx="0" sy="0">
                    <a:srgbClr val="000000"/>
                  </a:outerShdw>
                </a:effectLst>
              </a:rPr>
              <a:t>Baseline Change Request approved for </a:t>
            </a:r>
            <a:r>
              <a:rPr lang="en-US" sz="2400" u="sng" dirty="0" smtClean="0">
                <a:effectLst>
                  <a:outerShdw sx="0" sy="0">
                    <a:srgbClr val="000000"/>
                  </a:outerShdw>
                </a:effectLst>
              </a:rPr>
              <a:t>IHCal frame contract date</a:t>
            </a:r>
            <a:r>
              <a:rPr lang="en-US" sz="2400" dirty="0" smtClean="0">
                <a:effectLst>
                  <a:outerShdw sx="0" sy="0">
                    <a:srgbClr val="000000"/>
                  </a:outerShdw>
                </a:effectLst>
              </a:rPr>
              <a:t>, </a:t>
            </a:r>
            <a:r>
              <a:rPr lang="en-US" sz="2400" dirty="0">
                <a:effectLst>
                  <a:outerShdw sx="0" sy="0">
                    <a:srgbClr val="000000"/>
                  </a:outerShdw>
                </a:effectLst>
              </a:rPr>
              <a:t>no cost impact</a:t>
            </a:r>
            <a:r>
              <a:rPr lang="en-US" sz="2400" dirty="0" smtClean="0">
                <a:effectLst>
                  <a:outerShdw sx="0" sy="0">
                    <a:srgbClr val="000000"/>
                  </a:outerShdw>
                </a:effectLst>
              </a:rPr>
              <a:t>.</a:t>
            </a:r>
            <a:endParaRPr lang="en-US" sz="2400" dirty="0">
              <a:effectLst>
                <a:outerShdw sx="0" sy="0">
                  <a:srgbClr val="000000"/>
                </a:outerShdw>
              </a:effectLst>
            </a:endParaRPr>
          </a:p>
          <a:p>
            <a:pPr lvl="0"/>
            <a:r>
              <a:rPr lang="en-US" sz="2400" dirty="0">
                <a:effectLst>
                  <a:outerShdw sx="0" sy="0">
                    <a:srgbClr val="000000"/>
                  </a:outerShdw>
                </a:effectLst>
              </a:rPr>
              <a:t>D</a:t>
            </a:r>
            <a:r>
              <a:rPr lang="en-US" sz="2400" dirty="0" smtClean="0">
                <a:effectLst>
                  <a:outerShdw sx="0" sy="0">
                    <a:srgbClr val="000000"/>
                  </a:outerShdw>
                </a:effectLst>
              </a:rPr>
              <a:t>eliveries </a:t>
            </a:r>
            <a:r>
              <a:rPr lang="en-US" sz="2400" dirty="0">
                <a:effectLst>
                  <a:outerShdw sx="0" sy="0">
                    <a:srgbClr val="000000"/>
                  </a:outerShdw>
                </a:effectLst>
              </a:rPr>
              <a:t>for all LLP orders continue to </a:t>
            </a:r>
            <a:r>
              <a:rPr lang="en-US" sz="2400" dirty="0" smtClean="0">
                <a:effectLst>
                  <a:outerShdw sx="0" sy="0">
                    <a:srgbClr val="000000"/>
                  </a:outerShdw>
                </a:effectLst>
              </a:rPr>
              <a:t>arrive</a:t>
            </a:r>
          </a:p>
          <a:p>
            <a:r>
              <a:rPr lang="en-US" sz="2400" dirty="0">
                <a:effectLst>
                  <a:outerShdw sx="0" sy="0">
                    <a:srgbClr val="000000"/>
                  </a:outerShdw>
                </a:effectLst>
              </a:rPr>
              <a:t>TPC DAM Production Readiness Review complete</a:t>
            </a:r>
            <a:r>
              <a:rPr lang="en-US" sz="2400" dirty="0" smtClean="0">
                <a:effectLst>
                  <a:outerShdw sx="0" sy="0">
                    <a:srgbClr val="000000"/>
                  </a:outerShdw>
                </a:effectLst>
              </a:rPr>
              <a:t>.</a:t>
            </a:r>
            <a:endParaRPr lang="en-US" sz="2400" dirty="0"/>
          </a:p>
          <a:p>
            <a:pPr lvl="0"/>
            <a:r>
              <a:rPr lang="en-US" sz="2400" dirty="0">
                <a:effectLst>
                  <a:outerShdw sx="0" sy="0">
                    <a:srgbClr val="000000"/>
                  </a:outerShdw>
                </a:effectLst>
              </a:rPr>
              <a:t>Pay close attention to Milestones on Critical Path</a:t>
            </a:r>
            <a:r>
              <a:rPr lang="en-US" sz="2400" dirty="0" smtClean="0">
                <a:effectLst>
                  <a:outerShdw sx="0" sy="0">
                    <a:srgbClr val="000000"/>
                  </a:outerShdw>
                </a:effectLst>
              </a:rPr>
              <a:t>.</a:t>
            </a:r>
            <a:endParaRPr lang="en-US" sz="2400" dirty="0">
              <a:effectLst>
                <a:outerShdw sx="0" sy="0">
                  <a:srgbClr val="000000"/>
                </a:outerShdw>
              </a:effectLst>
            </a:endParaRPr>
          </a:p>
          <a:p>
            <a:pPr lvl="0"/>
            <a:r>
              <a:rPr lang="en-US" sz="2400" dirty="0" smtClean="0">
                <a:effectLst>
                  <a:outerShdw sx="0" sy="0">
                    <a:srgbClr val="000000"/>
                  </a:outerShdw>
                </a:effectLst>
              </a:rPr>
              <a:t>PD</a:t>
            </a:r>
            <a:r>
              <a:rPr lang="en-US" sz="2400" dirty="0">
                <a:effectLst>
                  <a:outerShdw sx="0" sy="0">
                    <a:srgbClr val="000000"/>
                  </a:outerShdw>
                </a:effectLst>
              </a:rPr>
              <a:t>-</a:t>
            </a:r>
            <a:r>
              <a:rPr lang="en-US" sz="2400" dirty="0" smtClean="0">
                <a:effectLst>
                  <a:outerShdw sx="0" sy="0">
                    <a:srgbClr val="000000"/>
                  </a:outerShdw>
                </a:effectLst>
              </a:rPr>
              <a:t>3 </a:t>
            </a:r>
            <a:r>
              <a:rPr lang="en-US" sz="2400" dirty="0">
                <a:effectLst>
                  <a:outerShdw sx="0" sy="0">
                    <a:srgbClr val="000000"/>
                  </a:outerShdw>
                </a:effectLst>
              </a:rPr>
              <a:t>orders </a:t>
            </a:r>
            <a:r>
              <a:rPr lang="en-US" sz="2400" dirty="0" smtClean="0">
                <a:effectLst>
                  <a:outerShdw sx="0" sy="0">
                    <a:srgbClr val="000000"/>
                  </a:outerShdw>
                </a:effectLst>
              </a:rPr>
              <a:t>are being placed and procurements are monitored.</a:t>
            </a:r>
            <a:endParaRPr lang="en-US" sz="2400" dirty="0">
              <a:effectLst>
                <a:outerShdw sx="0" sy="0">
                  <a:srgbClr val="000000"/>
                </a:outerShdw>
              </a:effectLst>
            </a:endParaRPr>
          </a:p>
          <a:p>
            <a:pPr lvl="0"/>
            <a:r>
              <a:rPr lang="en-US" sz="2400" dirty="0">
                <a:effectLst>
                  <a:outerShdw sx="0" sy="0">
                    <a:srgbClr val="000000"/>
                  </a:outerShdw>
                </a:effectLst>
              </a:rPr>
              <a:t>Hire replacements for retired personnel.</a:t>
            </a:r>
          </a:p>
          <a:p>
            <a:endParaRPr lang="en-US" sz="2000" dirty="0"/>
          </a:p>
        </p:txBody>
      </p:sp>
      <p:sp>
        <p:nvSpPr>
          <p:cNvPr id="4" name="Date Placeholder 3"/>
          <p:cNvSpPr>
            <a:spLocks noGrp="1"/>
          </p:cNvSpPr>
          <p:nvPr>
            <p:ph type="dt" sz="half" idx="10"/>
          </p:nvPr>
        </p:nvSpPr>
        <p:spPr/>
        <p:txBody>
          <a:bodyPr/>
          <a:lstStyle/>
          <a:p>
            <a:pPr>
              <a:defRPr/>
            </a:pPr>
            <a:r>
              <a:rPr lang="en-US" altLang="en-US" smtClean="0"/>
              <a:t>3/26/20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5</a:t>
            </a:fld>
            <a:endParaRPr lang="en-US" altLang="en-US" dirty="0"/>
          </a:p>
        </p:txBody>
      </p:sp>
    </p:spTree>
    <p:extLst>
      <p:ext uri="{BB962C8B-B14F-4D97-AF65-F5344CB8AC3E}">
        <p14:creationId xmlns:p14="http://schemas.microsoft.com/office/powerpoint/2010/main" val="27002647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49"/>
            <a:ext cx="11582400" cy="728663"/>
          </a:xfrm>
        </p:spPr>
        <p:txBody>
          <a:bodyPr/>
          <a:lstStyle/>
          <a:p>
            <a:r>
              <a:rPr lang="en-US" sz="3700" dirty="0"/>
              <a:t>sPHENIX Technical Accomplishments  </a:t>
            </a:r>
          </a:p>
        </p:txBody>
      </p:sp>
      <p:sp>
        <p:nvSpPr>
          <p:cNvPr id="7" name="Content Placeholder 6"/>
          <p:cNvSpPr>
            <a:spLocks noGrp="1"/>
          </p:cNvSpPr>
          <p:nvPr>
            <p:ph idx="1"/>
          </p:nvPr>
        </p:nvSpPr>
        <p:spPr>
          <a:xfrm>
            <a:off x="0" y="787400"/>
            <a:ext cx="12192000" cy="6037261"/>
          </a:xfrm>
        </p:spPr>
        <p:txBody>
          <a:bodyPr>
            <a:normAutofit lnSpcReduction="10000"/>
          </a:bodyPr>
          <a:lstStyle/>
          <a:p>
            <a:r>
              <a:rPr lang="en-US" sz="2400" b="1" dirty="0" smtClean="0">
                <a:solidFill>
                  <a:srgbClr val="0F80FF"/>
                </a:solidFill>
              </a:rPr>
              <a:t>Carriage/Cradle </a:t>
            </a:r>
            <a:r>
              <a:rPr lang="en-US" sz="2400" dirty="0" smtClean="0"/>
              <a:t>order awarded to </a:t>
            </a:r>
            <a:r>
              <a:rPr lang="en-US" sz="2400" dirty="0" err="1" smtClean="0"/>
              <a:t>Streck’s</a:t>
            </a:r>
            <a:r>
              <a:rPr lang="en-US" sz="2400" dirty="0" smtClean="0"/>
              <a:t> March 13. Delivery 41 weeks from award date. </a:t>
            </a:r>
            <a:r>
              <a:rPr lang="en-US" sz="2400" dirty="0" smtClean="0"/>
              <a:t>The vendor’s facility is up and running.</a:t>
            </a:r>
          </a:p>
          <a:p>
            <a:r>
              <a:rPr lang="en-US" sz="2400" dirty="0" smtClean="0"/>
              <a:t>The </a:t>
            </a:r>
            <a:r>
              <a:rPr lang="en-US" sz="2400" b="1" dirty="0" smtClean="0">
                <a:solidFill>
                  <a:srgbClr val="0F80FF"/>
                </a:solidFill>
              </a:rPr>
              <a:t>cryo</a:t>
            </a:r>
            <a:r>
              <a:rPr lang="en-US" sz="2400" dirty="0" smtClean="0"/>
              <a:t> vendor AET continues to work. The first spools of cryo line now due at BNL May 10. Previously the delivery date had been April 10. Plenty of float.</a:t>
            </a:r>
          </a:p>
          <a:p>
            <a:r>
              <a:rPr lang="en-US" sz="2400" dirty="0" smtClean="0"/>
              <a:t>LLP</a:t>
            </a:r>
            <a:r>
              <a:rPr lang="en-US" sz="2400" dirty="0"/>
              <a:t>-1 orders, </a:t>
            </a:r>
            <a:r>
              <a:rPr lang="en-US" sz="2400" b="1" dirty="0">
                <a:solidFill>
                  <a:srgbClr val="3399FF"/>
                </a:solidFill>
              </a:rPr>
              <a:t>100% of SiPMs </a:t>
            </a:r>
            <a:r>
              <a:rPr lang="en-US" sz="2400" dirty="0"/>
              <a:t>arrived at Univ. of Michigan. LLP-2 orders, </a:t>
            </a:r>
            <a:r>
              <a:rPr lang="en-US" sz="2400" b="1" dirty="0" smtClean="0">
                <a:solidFill>
                  <a:srgbClr val="3399FF"/>
                </a:solidFill>
              </a:rPr>
              <a:t>49% </a:t>
            </a:r>
            <a:r>
              <a:rPr lang="en-US" sz="2400" b="1" dirty="0">
                <a:solidFill>
                  <a:srgbClr val="3399FF"/>
                </a:solidFill>
              </a:rPr>
              <a:t>of scintillating fibers</a:t>
            </a:r>
            <a:r>
              <a:rPr lang="en-US" sz="2400" dirty="0">
                <a:solidFill>
                  <a:srgbClr val="3399FF"/>
                </a:solidFill>
              </a:rPr>
              <a:t> </a:t>
            </a:r>
            <a:r>
              <a:rPr lang="en-US" sz="2400" dirty="0"/>
              <a:t>have arrived at UIUC. LLP-3 orders, </a:t>
            </a:r>
            <a:r>
              <a:rPr lang="en-US" sz="2400" b="1" dirty="0" smtClean="0">
                <a:solidFill>
                  <a:srgbClr val="3399FF"/>
                </a:solidFill>
              </a:rPr>
              <a:t>57% </a:t>
            </a:r>
            <a:r>
              <a:rPr lang="en-US" sz="2400" b="1" dirty="0">
                <a:solidFill>
                  <a:srgbClr val="3399FF"/>
                </a:solidFill>
              </a:rPr>
              <a:t>of scintillating tiles </a:t>
            </a:r>
            <a:r>
              <a:rPr lang="en-US" sz="2400" dirty="0"/>
              <a:t>have arrived at GSU. LLP-4 order  </a:t>
            </a:r>
            <a:r>
              <a:rPr lang="en-US" sz="2400" b="1" dirty="0">
                <a:solidFill>
                  <a:srgbClr val="3399FF"/>
                </a:solidFill>
              </a:rPr>
              <a:t>50% of tungsten powder</a:t>
            </a:r>
            <a:r>
              <a:rPr lang="en-US" sz="2400" b="1" dirty="0"/>
              <a:t> </a:t>
            </a:r>
            <a:r>
              <a:rPr lang="en-US" sz="2400" dirty="0"/>
              <a:t>at UIUC. </a:t>
            </a:r>
            <a:r>
              <a:rPr lang="en-US" sz="2400" dirty="0" smtClean="0"/>
              <a:t>Balance </a:t>
            </a:r>
            <a:r>
              <a:rPr lang="en-US" sz="2400" dirty="0"/>
              <a:t>of W powder </a:t>
            </a:r>
            <a:r>
              <a:rPr lang="en-US" sz="2400" dirty="0" smtClean="0"/>
              <a:t>due May 15.  </a:t>
            </a:r>
            <a:endParaRPr lang="en-US" sz="2400" dirty="0"/>
          </a:p>
          <a:p>
            <a:r>
              <a:rPr lang="en-US" sz="2400" b="1" dirty="0">
                <a:solidFill>
                  <a:srgbClr val="3399FF"/>
                </a:solidFill>
              </a:rPr>
              <a:t>1</a:t>
            </a:r>
            <a:r>
              <a:rPr lang="en-US" sz="2400" b="1" baseline="30000" dirty="0">
                <a:solidFill>
                  <a:srgbClr val="3399FF"/>
                </a:solidFill>
              </a:rPr>
              <a:t>st</a:t>
            </a:r>
            <a:r>
              <a:rPr lang="en-US" sz="2400" b="1" dirty="0">
                <a:solidFill>
                  <a:srgbClr val="3399FF"/>
                </a:solidFill>
              </a:rPr>
              <a:t> OHCal sector </a:t>
            </a:r>
            <a:r>
              <a:rPr lang="en-US" sz="2400" dirty="0"/>
              <a:t>fully instrumented and reading out cosmic-ray  events. 6/32 OHCal sectors instrumented with scintillating tiles. </a:t>
            </a:r>
            <a:r>
              <a:rPr lang="en-US" sz="2400" dirty="0" smtClean="0"/>
              <a:t> Cabling has begun on Sectors 2-5.</a:t>
            </a:r>
            <a:endParaRPr lang="en-US" sz="2400" dirty="0"/>
          </a:p>
          <a:p>
            <a:r>
              <a:rPr lang="en-US" sz="2400" dirty="0"/>
              <a:t>SAMPA v5 (</a:t>
            </a:r>
            <a:r>
              <a:rPr lang="en-US" sz="2400" b="1" dirty="0">
                <a:solidFill>
                  <a:srgbClr val="3399FF"/>
                </a:solidFill>
              </a:rPr>
              <a:t>TPC ASIC</a:t>
            </a:r>
            <a:r>
              <a:rPr lang="en-US" sz="2400" dirty="0"/>
              <a:t>). Four wafers diced and packaged. </a:t>
            </a:r>
            <a:r>
              <a:rPr lang="en-US" sz="2400" dirty="0" smtClean="0"/>
              <a:t>Testing had just begun at USP and Lund when work was paused due to COVID-19</a:t>
            </a:r>
            <a:r>
              <a:rPr lang="en-US" sz="2400" dirty="0" smtClean="0"/>
              <a:t>.Initial tests are positive.</a:t>
            </a:r>
            <a:endParaRPr lang="en-US" sz="2400" dirty="0"/>
          </a:p>
          <a:p>
            <a:r>
              <a:rPr lang="en-US" sz="2400" b="1" dirty="0">
                <a:solidFill>
                  <a:srgbClr val="3399FF"/>
                </a:solidFill>
              </a:rPr>
              <a:t>10 TPC Data Aggregator Module at </a:t>
            </a:r>
            <a:r>
              <a:rPr lang="en-US" sz="2400" b="1" dirty="0" smtClean="0">
                <a:solidFill>
                  <a:srgbClr val="3399FF"/>
                </a:solidFill>
              </a:rPr>
              <a:t>BNL. </a:t>
            </a:r>
            <a:r>
              <a:rPr lang="en-US" sz="2400" dirty="0" smtClean="0"/>
              <a:t>First 3 DAM cards  passed test. Balance to be completed after work pause.</a:t>
            </a:r>
            <a:endParaRPr lang="en-US" sz="2400" dirty="0"/>
          </a:p>
          <a:p>
            <a:r>
              <a:rPr lang="en-US" sz="2400" b="1" dirty="0" smtClean="0">
                <a:solidFill>
                  <a:srgbClr val="3399FF"/>
                </a:solidFill>
              </a:rPr>
              <a:t>EMCal  Sectors 1 &amp; 2 </a:t>
            </a:r>
            <a:r>
              <a:rPr lang="en-US" sz="2400" dirty="0"/>
              <a:t>being assembled at BNL. Sector </a:t>
            </a:r>
            <a:r>
              <a:rPr lang="en-US" sz="2400" dirty="0" smtClean="0"/>
              <a:t>4-</a:t>
            </a:r>
            <a:r>
              <a:rPr lang="en-US" sz="2400" dirty="0"/>
              <a:t>12 block fab continues at UIUC</a:t>
            </a:r>
            <a:r>
              <a:rPr lang="en-US" sz="2400" dirty="0" smtClean="0"/>
              <a:t>.</a:t>
            </a:r>
            <a:endParaRPr lang="en-US" sz="2400" dirty="0"/>
          </a:p>
          <a:p>
            <a:r>
              <a:rPr lang="en-US" sz="2400" dirty="0"/>
              <a:t>Production/ final R&amp;D work  progressing on all sPHENIX detector components.</a:t>
            </a:r>
          </a:p>
          <a:p>
            <a:pPr marL="0" indent="0">
              <a:buNone/>
            </a:pPr>
            <a:endParaRPr lang="en-US" sz="1900" dirty="0"/>
          </a:p>
          <a:p>
            <a:endParaRPr lang="en-US" sz="2100" dirty="0"/>
          </a:p>
          <a:p>
            <a:pPr marL="0" indent="0">
              <a:buNone/>
            </a:pPr>
            <a:endParaRPr lang="en-US" sz="1900" dirty="0"/>
          </a:p>
        </p:txBody>
      </p:sp>
      <p:sp>
        <p:nvSpPr>
          <p:cNvPr id="3" name="Date Placeholder 2"/>
          <p:cNvSpPr>
            <a:spLocks noGrp="1"/>
          </p:cNvSpPr>
          <p:nvPr>
            <p:ph type="dt" sz="half" idx="4294967295"/>
          </p:nvPr>
        </p:nvSpPr>
        <p:spPr>
          <a:xfrm>
            <a:off x="1" y="8839200"/>
            <a:ext cx="3793067" cy="304800"/>
          </a:xfrm>
          <a:prstGeom prst="rect">
            <a:avLst/>
          </a:prstGeom>
        </p:spPr>
        <p:txBody>
          <a:bodyPr vert="horz" wrap="square" lIns="121888" tIns="60945" rIns="121888" bIns="60945" numCol="1" anchor="ctr" anchorCtr="0" compatLnSpc="1">
            <a:prstTxWarp prst="textNoShape">
              <a:avLst/>
            </a:prstTxWarp>
          </a:bodyPr>
          <a:lstStyle>
            <a:defPPr>
              <a:defRPr lang="en-US"/>
            </a:defPPr>
            <a:lvl1pPr marL="0" algn="l" defTabSz="1218988" rtl="0" eaLnBrk="1" latinLnBrk="0" hangingPunct="1">
              <a:defRPr sz="2100" kern="1200">
                <a:solidFill>
                  <a:schemeClr val="tx1"/>
                </a:solidFill>
                <a:latin typeface="Calibri" pitchFamily="34" charset="0"/>
                <a:ea typeface="MS PGothic" pitchFamily="34" charset="-128"/>
                <a:cs typeface="+mn-cs"/>
              </a:defRPr>
            </a:lvl1pPr>
            <a:lvl2pPr marL="609491" algn="l" defTabSz="1218988" rtl="0" eaLnBrk="1" latinLnBrk="0" hangingPunct="1">
              <a:defRPr sz="2500" kern="1200">
                <a:solidFill>
                  <a:schemeClr val="tx1"/>
                </a:solidFill>
                <a:latin typeface="+mn-lt"/>
                <a:ea typeface="+mn-ea"/>
                <a:cs typeface="+mn-cs"/>
              </a:defRPr>
            </a:lvl2pPr>
            <a:lvl3pPr marL="1218988" algn="l" defTabSz="1218988" rtl="0" eaLnBrk="1" latinLnBrk="0" hangingPunct="1">
              <a:defRPr sz="2500" kern="1200">
                <a:solidFill>
                  <a:schemeClr val="tx1"/>
                </a:solidFill>
                <a:latin typeface="+mn-lt"/>
                <a:ea typeface="+mn-ea"/>
                <a:cs typeface="+mn-cs"/>
              </a:defRPr>
            </a:lvl3pPr>
            <a:lvl4pPr marL="1828482" algn="l" defTabSz="1218988" rtl="0" eaLnBrk="1" latinLnBrk="0" hangingPunct="1">
              <a:defRPr sz="2500" kern="1200">
                <a:solidFill>
                  <a:schemeClr val="tx1"/>
                </a:solidFill>
                <a:latin typeface="+mn-lt"/>
                <a:ea typeface="+mn-ea"/>
                <a:cs typeface="+mn-cs"/>
              </a:defRPr>
            </a:lvl4pPr>
            <a:lvl5pPr marL="2437978" algn="l" defTabSz="1218988" rtl="0" eaLnBrk="1" latinLnBrk="0" hangingPunct="1">
              <a:defRPr sz="2500" kern="1200">
                <a:solidFill>
                  <a:schemeClr val="tx1"/>
                </a:solidFill>
                <a:latin typeface="+mn-lt"/>
                <a:ea typeface="+mn-ea"/>
                <a:cs typeface="+mn-cs"/>
              </a:defRPr>
            </a:lvl5pPr>
            <a:lvl6pPr marL="3047468" algn="l" defTabSz="1218988" rtl="0" eaLnBrk="1" latinLnBrk="0" hangingPunct="1">
              <a:defRPr sz="2500" kern="1200">
                <a:solidFill>
                  <a:schemeClr val="tx1"/>
                </a:solidFill>
                <a:latin typeface="+mn-lt"/>
                <a:ea typeface="+mn-ea"/>
                <a:cs typeface="+mn-cs"/>
              </a:defRPr>
            </a:lvl6pPr>
            <a:lvl7pPr marL="3656959" algn="l" defTabSz="1218988" rtl="0" eaLnBrk="1" latinLnBrk="0" hangingPunct="1">
              <a:defRPr sz="2500" kern="1200">
                <a:solidFill>
                  <a:schemeClr val="tx1"/>
                </a:solidFill>
                <a:latin typeface="+mn-lt"/>
                <a:ea typeface="+mn-ea"/>
                <a:cs typeface="+mn-cs"/>
              </a:defRPr>
            </a:lvl7pPr>
            <a:lvl8pPr marL="4266453" algn="l" defTabSz="1218988" rtl="0" eaLnBrk="1" latinLnBrk="0" hangingPunct="1">
              <a:defRPr sz="2500" kern="1200">
                <a:solidFill>
                  <a:schemeClr val="tx1"/>
                </a:solidFill>
                <a:latin typeface="+mn-lt"/>
                <a:ea typeface="+mn-ea"/>
                <a:cs typeface="+mn-cs"/>
              </a:defRPr>
            </a:lvl8pPr>
            <a:lvl9pPr marL="4875947" algn="l" defTabSz="1218988" rtl="0" eaLnBrk="1" latinLnBrk="0" hangingPunct="1">
              <a:defRPr sz="2500" kern="1200">
                <a:solidFill>
                  <a:schemeClr val="tx1"/>
                </a:solidFill>
                <a:latin typeface="+mn-lt"/>
                <a:ea typeface="+mn-ea"/>
                <a:cs typeface="+mn-cs"/>
              </a:defRPr>
            </a:lvl9pPr>
          </a:lstStyle>
          <a:p>
            <a:pPr>
              <a:defRPr/>
            </a:pPr>
            <a:r>
              <a:rPr lang="en-US" altLang="en-US" smtClean="0"/>
              <a:t>3/26/20</a:t>
            </a:r>
            <a:endParaRPr lang="en-US" altLang="en-US" dirty="0"/>
          </a:p>
        </p:txBody>
      </p:sp>
      <p:sp>
        <p:nvSpPr>
          <p:cNvPr id="4" name="Footer Placeholder 3"/>
          <p:cNvSpPr>
            <a:spLocks noGrp="1"/>
          </p:cNvSpPr>
          <p:nvPr>
            <p:ph type="ftr" sz="quarter" idx="4294967295"/>
          </p:nvPr>
        </p:nvSpPr>
        <p:spPr>
          <a:xfrm>
            <a:off x="5637388" y="8737615"/>
            <a:ext cx="5147733" cy="368300"/>
          </a:xfrm>
          <a:prstGeom prst="rect">
            <a:avLst/>
          </a:prstGeom>
        </p:spPr>
        <p:txBody>
          <a:bodyPr vert="horz" lIns="121888" tIns="60945" rIns="121888" bIns="60945" rtlCol="0" anchor="ctr"/>
          <a:lstStyle>
            <a:defPPr>
              <a:defRPr lang="en-US"/>
            </a:defPPr>
            <a:lvl1pPr marL="0" algn="ctr" defTabSz="1218988" rtl="0" eaLnBrk="1" fontAlgn="auto" latinLnBrk="0" hangingPunct="1">
              <a:spcBef>
                <a:spcPts val="0"/>
              </a:spcBef>
              <a:spcAft>
                <a:spcPts val="0"/>
              </a:spcAft>
              <a:defRPr sz="2100" b="0" kern="1200">
                <a:solidFill>
                  <a:schemeClr val="tx1"/>
                </a:solidFill>
                <a:latin typeface="+mn-lt"/>
                <a:ea typeface="+mn-ea"/>
                <a:cs typeface="+mn-cs"/>
              </a:defRPr>
            </a:lvl1pPr>
            <a:lvl2pPr marL="609491" algn="l" defTabSz="1218988" rtl="0" eaLnBrk="1" latinLnBrk="0" hangingPunct="1">
              <a:defRPr sz="2500" kern="1200">
                <a:solidFill>
                  <a:schemeClr val="tx1"/>
                </a:solidFill>
                <a:latin typeface="+mn-lt"/>
                <a:ea typeface="+mn-ea"/>
                <a:cs typeface="+mn-cs"/>
              </a:defRPr>
            </a:lvl2pPr>
            <a:lvl3pPr marL="1218988" algn="l" defTabSz="1218988" rtl="0" eaLnBrk="1" latinLnBrk="0" hangingPunct="1">
              <a:defRPr sz="2500" kern="1200">
                <a:solidFill>
                  <a:schemeClr val="tx1"/>
                </a:solidFill>
                <a:latin typeface="+mn-lt"/>
                <a:ea typeface="+mn-ea"/>
                <a:cs typeface="+mn-cs"/>
              </a:defRPr>
            </a:lvl3pPr>
            <a:lvl4pPr marL="1828482" algn="l" defTabSz="1218988" rtl="0" eaLnBrk="1" latinLnBrk="0" hangingPunct="1">
              <a:defRPr sz="2500" kern="1200">
                <a:solidFill>
                  <a:schemeClr val="tx1"/>
                </a:solidFill>
                <a:latin typeface="+mn-lt"/>
                <a:ea typeface="+mn-ea"/>
                <a:cs typeface="+mn-cs"/>
              </a:defRPr>
            </a:lvl4pPr>
            <a:lvl5pPr marL="2437978" algn="l" defTabSz="1218988" rtl="0" eaLnBrk="1" latinLnBrk="0" hangingPunct="1">
              <a:defRPr sz="2500" kern="1200">
                <a:solidFill>
                  <a:schemeClr val="tx1"/>
                </a:solidFill>
                <a:latin typeface="+mn-lt"/>
                <a:ea typeface="+mn-ea"/>
                <a:cs typeface="+mn-cs"/>
              </a:defRPr>
            </a:lvl5pPr>
            <a:lvl6pPr marL="3047468" algn="l" defTabSz="1218988" rtl="0" eaLnBrk="1" latinLnBrk="0" hangingPunct="1">
              <a:defRPr sz="2500" kern="1200">
                <a:solidFill>
                  <a:schemeClr val="tx1"/>
                </a:solidFill>
                <a:latin typeface="+mn-lt"/>
                <a:ea typeface="+mn-ea"/>
                <a:cs typeface="+mn-cs"/>
              </a:defRPr>
            </a:lvl6pPr>
            <a:lvl7pPr marL="3656959" algn="l" defTabSz="1218988" rtl="0" eaLnBrk="1" latinLnBrk="0" hangingPunct="1">
              <a:defRPr sz="2500" kern="1200">
                <a:solidFill>
                  <a:schemeClr val="tx1"/>
                </a:solidFill>
                <a:latin typeface="+mn-lt"/>
                <a:ea typeface="+mn-ea"/>
                <a:cs typeface="+mn-cs"/>
              </a:defRPr>
            </a:lvl7pPr>
            <a:lvl8pPr marL="4266453" algn="l" defTabSz="1218988" rtl="0" eaLnBrk="1" latinLnBrk="0" hangingPunct="1">
              <a:defRPr sz="2500" kern="1200">
                <a:solidFill>
                  <a:schemeClr val="tx1"/>
                </a:solidFill>
                <a:latin typeface="+mn-lt"/>
                <a:ea typeface="+mn-ea"/>
                <a:cs typeface="+mn-cs"/>
              </a:defRPr>
            </a:lvl8pPr>
            <a:lvl9pPr marL="4875947" algn="l" defTabSz="1218988" rtl="0" eaLnBrk="1" latinLnBrk="0" hangingPunct="1">
              <a:defRPr sz="2500" kern="1200">
                <a:solidFill>
                  <a:schemeClr val="tx1"/>
                </a:solidFill>
                <a:latin typeface="+mn-lt"/>
                <a:ea typeface="+mn-ea"/>
                <a:cs typeface="+mn-cs"/>
              </a:defRPr>
            </a:lvl9pPr>
          </a:lstStyle>
          <a:p>
            <a:pPr>
              <a:defRPr/>
            </a:pPr>
            <a:r>
              <a:rPr lang="en-US" smtClean="0"/>
              <a:t>PMG</a:t>
            </a:r>
            <a:endParaRPr lang="en-US" dirty="0"/>
          </a:p>
        </p:txBody>
      </p:sp>
      <p:sp>
        <p:nvSpPr>
          <p:cNvPr id="5" name="Slide Number Placeholder 4">
            <a:extLst>
              <a:ext uri="{FF2B5EF4-FFF2-40B4-BE49-F238E27FC236}">
                <a16:creationId xmlns:a16="http://schemas.microsoft.com/office/drawing/2014/main" xmlns="" id="{C7D1637B-B362-454A-9A1C-C3FACC6BB625}"/>
              </a:ext>
            </a:extLst>
          </p:cNvPr>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spTree>
    <p:extLst>
      <p:ext uri="{BB962C8B-B14F-4D97-AF65-F5344CB8AC3E}">
        <p14:creationId xmlns:p14="http://schemas.microsoft.com/office/powerpoint/2010/main" val="41468764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4000" dirty="0" smtClean="0"/>
              <a:t>MIE: Performance </a:t>
            </a:r>
            <a:r>
              <a:rPr lang="en-US" sz="4000" dirty="0"/>
              <a:t>Indices </a:t>
            </a:r>
            <a:r>
              <a:rPr lang="en-US" sz="4000" dirty="0" smtClean="0"/>
              <a:t> </a:t>
            </a:r>
            <a:endParaRPr lang="en-US" sz="4000" dirty="0"/>
          </a:p>
        </p:txBody>
      </p:sp>
      <p:sp>
        <p:nvSpPr>
          <p:cNvPr id="7" name="TextBox 6">
            <a:extLst>
              <a:ext uri="{FF2B5EF4-FFF2-40B4-BE49-F238E27FC236}">
                <a16:creationId xmlns="" xmlns:a16="http://schemas.microsoft.com/office/drawing/2014/main" id="{3F5D4301-D3F7-4152-A349-91E55DAEF760}"/>
              </a:ext>
            </a:extLst>
          </p:cNvPr>
          <p:cNvSpPr txBox="1"/>
          <p:nvPr/>
        </p:nvSpPr>
        <p:spPr>
          <a:xfrm>
            <a:off x="681788" y="5360889"/>
            <a:ext cx="3242512" cy="1231106"/>
          </a:xfrm>
          <a:prstGeom prst="rect">
            <a:avLst/>
          </a:prstGeom>
          <a:noFill/>
        </p:spPr>
        <p:txBody>
          <a:bodyPr wrap="square" rtlCol="0">
            <a:spAutoFit/>
          </a:bodyPr>
          <a:lstStyle/>
          <a:p>
            <a:r>
              <a:rPr lang="en-US" sz="1400" u="sng" dirty="0"/>
              <a:t>DOE SPI or CPI Value Thresholds</a:t>
            </a:r>
          </a:p>
          <a:p>
            <a:pPr>
              <a:buClr>
                <a:srgbClr val="00B050"/>
              </a:buClr>
              <a:buSzPct val="150000"/>
            </a:pPr>
            <a:r>
              <a:rPr lang="en-US" sz="1400" dirty="0"/>
              <a:t>      0.90 to 1.15</a:t>
            </a:r>
          </a:p>
          <a:p>
            <a:pPr>
              <a:buClr>
                <a:srgbClr val="00B050"/>
              </a:buClr>
              <a:buSzPct val="150000"/>
            </a:pPr>
            <a:r>
              <a:rPr lang="en-US" sz="1400" dirty="0"/>
              <a:t>      0.85 to 0.89 or 1.16 to 1.25</a:t>
            </a:r>
          </a:p>
          <a:p>
            <a:pPr>
              <a:buClr>
                <a:srgbClr val="00B050"/>
              </a:buClr>
              <a:buSzPct val="150000"/>
            </a:pPr>
            <a:r>
              <a:rPr lang="en-US" sz="1400" dirty="0"/>
              <a:t>      &lt;0.85 or &gt;1.25</a:t>
            </a:r>
          </a:p>
          <a:p>
            <a:pPr marL="285750" indent="-285750">
              <a:buFont typeface="Arial" panose="020B0604020202020204" pitchFamily="34" charset="0"/>
              <a:buChar char="•"/>
            </a:pPr>
            <a:endParaRPr lang="en-US" dirty="0"/>
          </a:p>
        </p:txBody>
      </p:sp>
      <p:sp>
        <p:nvSpPr>
          <p:cNvPr id="9" name="Oval 8">
            <a:extLst>
              <a:ext uri="{FF2B5EF4-FFF2-40B4-BE49-F238E27FC236}">
                <a16:creationId xmlns="" xmlns:a16="http://schemas.microsoft.com/office/drawing/2014/main" id="{C50F335E-82B0-441A-8DED-50C1D0D22B78}"/>
              </a:ext>
            </a:extLst>
          </p:cNvPr>
          <p:cNvSpPr/>
          <p:nvPr/>
        </p:nvSpPr>
        <p:spPr>
          <a:xfrm>
            <a:off x="681789" y="5659207"/>
            <a:ext cx="168442" cy="1334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 xmlns:a16="http://schemas.microsoft.com/office/drawing/2014/main" id="{3AAAA70B-D131-43A7-90FA-0B360C8DD32D}"/>
              </a:ext>
            </a:extLst>
          </p:cNvPr>
          <p:cNvSpPr/>
          <p:nvPr/>
        </p:nvSpPr>
        <p:spPr>
          <a:xfrm>
            <a:off x="681789" y="5855424"/>
            <a:ext cx="168442" cy="1334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 xmlns:a16="http://schemas.microsoft.com/office/drawing/2014/main" id="{298FED93-97FA-4BCA-AAC6-BFAFA8C7CFD7}"/>
              </a:ext>
            </a:extLst>
          </p:cNvPr>
          <p:cNvSpPr/>
          <p:nvPr/>
        </p:nvSpPr>
        <p:spPr>
          <a:xfrm>
            <a:off x="681787" y="6069197"/>
            <a:ext cx="168442" cy="1334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 xmlns:a16="http://schemas.microsoft.com/office/drawing/2014/main" id="{CB00AF92-DBFE-4EDC-BB53-94F83627E7B7}"/>
              </a:ext>
            </a:extLst>
          </p:cNvPr>
          <p:cNvGraphicFramePr>
            <a:graphicFrameLocks noGrp="1"/>
          </p:cNvGraphicFramePr>
          <p:nvPr>
            <p:extLst>
              <p:ext uri="{D42A27DB-BD31-4B8C-83A1-F6EECF244321}">
                <p14:modId xmlns:p14="http://schemas.microsoft.com/office/powerpoint/2010/main" val="2517445593"/>
              </p:ext>
            </p:extLst>
          </p:nvPr>
        </p:nvGraphicFramePr>
        <p:xfrm>
          <a:off x="681788" y="4408030"/>
          <a:ext cx="3242512" cy="609599"/>
        </p:xfrm>
        <a:graphic>
          <a:graphicData uri="http://schemas.openxmlformats.org/drawingml/2006/table">
            <a:tbl>
              <a:tblPr firstRow="1" bandRow="1">
                <a:tableStyleId>{5C22544A-7EE6-4342-B048-85BDC9FD1C3A}</a:tableStyleId>
              </a:tblPr>
              <a:tblGrid>
                <a:gridCol w="1621256">
                  <a:extLst>
                    <a:ext uri="{9D8B030D-6E8A-4147-A177-3AD203B41FA5}">
                      <a16:colId xmlns="" xmlns:a16="http://schemas.microsoft.com/office/drawing/2014/main" val="256262324"/>
                    </a:ext>
                  </a:extLst>
                </a:gridCol>
                <a:gridCol w="1621256">
                  <a:extLst>
                    <a:ext uri="{9D8B030D-6E8A-4147-A177-3AD203B41FA5}">
                      <a16:colId xmlns="" xmlns:a16="http://schemas.microsoft.com/office/drawing/2014/main" val="2362584969"/>
                    </a:ext>
                  </a:extLst>
                </a:gridCol>
              </a:tblGrid>
              <a:tr h="241314">
                <a:tc>
                  <a:txBody>
                    <a:bodyPr/>
                    <a:lstStyle/>
                    <a:p>
                      <a:pPr algn="ctr"/>
                      <a:r>
                        <a:rPr lang="en-US" sz="1400" b="0" dirty="0">
                          <a:solidFill>
                            <a:schemeClr val="tx1"/>
                          </a:solidFill>
                        </a:rPr>
                        <a:t>Cumulative SPI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Cumulative CPI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01887522"/>
                  </a:ext>
                </a:extLst>
              </a:tr>
              <a:tr h="301642">
                <a:tc>
                  <a:txBody>
                    <a:bodyPr/>
                    <a:lstStyle/>
                    <a:p>
                      <a:pPr algn="ctr"/>
                      <a:r>
                        <a:rPr lang="en-US" sz="1400" b="0" dirty="0">
                          <a:solidFill>
                            <a:schemeClr val="tx1"/>
                          </a:solidFill>
                        </a:rPr>
                        <a:t>0.97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9021835"/>
                  </a:ext>
                </a:extLst>
              </a:tr>
            </a:tbl>
          </a:graphicData>
        </a:graphic>
      </p:graphicFrame>
      <p:graphicFrame>
        <p:nvGraphicFramePr>
          <p:cNvPr id="14" name="Table 13">
            <a:extLst>
              <a:ext uri="{FF2B5EF4-FFF2-40B4-BE49-F238E27FC236}">
                <a16:creationId xmlns="" xmlns:a16="http://schemas.microsoft.com/office/drawing/2014/main" id="{5A082FD5-392D-44AC-ACA7-9ADD8EF7EFE5}"/>
              </a:ext>
            </a:extLst>
          </p:cNvPr>
          <p:cNvGraphicFramePr>
            <a:graphicFrameLocks noGrp="1"/>
          </p:cNvGraphicFramePr>
          <p:nvPr>
            <p:extLst>
              <p:ext uri="{D42A27DB-BD31-4B8C-83A1-F6EECF244321}">
                <p14:modId xmlns:p14="http://schemas.microsoft.com/office/powerpoint/2010/main" val="2137173974"/>
              </p:ext>
            </p:extLst>
          </p:nvPr>
        </p:nvGraphicFramePr>
        <p:xfrm>
          <a:off x="6372226" y="4680150"/>
          <a:ext cx="3124200" cy="1112520"/>
        </p:xfrm>
        <a:graphic>
          <a:graphicData uri="http://schemas.openxmlformats.org/drawingml/2006/table">
            <a:tbl>
              <a:tblPr firstRow="1" bandRow="1">
                <a:tableStyleId>{5C22544A-7EE6-4342-B048-85BDC9FD1C3A}</a:tableStyleId>
              </a:tblPr>
              <a:tblGrid>
                <a:gridCol w="2219324">
                  <a:extLst>
                    <a:ext uri="{9D8B030D-6E8A-4147-A177-3AD203B41FA5}">
                      <a16:colId xmlns="" xmlns:a16="http://schemas.microsoft.com/office/drawing/2014/main" val="2785976325"/>
                    </a:ext>
                  </a:extLst>
                </a:gridCol>
                <a:gridCol w="904876">
                  <a:extLst>
                    <a:ext uri="{9D8B030D-6E8A-4147-A177-3AD203B41FA5}">
                      <a16:colId xmlns="" xmlns:a16="http://schemas.microsoft.com/office/drawing/2014/main" val="1842318650"/>
                    </a:ext>
                  </a:extLst>
                </a:gridCol>
              </a:tblGrid>
              <a:tr h="370840">
                <a:tc>
                  <a:txBody>
                    <a:bodyPr/>
                    <a:lstStyle/>
                    <a:p>
                      <a:r>
                        <a:rPr lang="en-US" sz="1200" b="0" dirty="0">
                          <a:solidFill>
                            <a:schemeClr val="tx1"/>
                          </a:solidFill>
                        </a:rPr>
                        <a:t>Cumulative BCWS (Scheduled)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$9,305,511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766966"/>
                  </a:ext>
                </a:extLst>
              </a:tr>
              <a:tr h="370840">
                <a:tc>
                  <a:txBody>
                    <a:bodyPr/>
                    <a:lstStyle/>
                    <a:p>
                      <a:r>
                        <a:rPr lang="en-US" sz="1200" b="0" dirty="0">
                          <a:solidFill>
                            <a:schemeClr val="tx1"/>
                          </a:solidFill>
                        </a:rPr>
                        <a:t>Cumulative BCWP (Performed)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$9,055,520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7875247"/>
                  </a:ext>
                </a:extLst>
              </a:tr>
              <a:tr h="370840">
                <a:tc>
                  <a:txBody>
                    <a:bodyPr/>
                    <a:lstStyle/>
                    <a:p>
                      <a:r>
                        <a:rPr lang="en-US" sz="1200" b="0" dirty="0">
                          <a:solidFill>
                            <a:schemeClr val="tx1"/>
                          </a:solidFill>
                        </a:rPr>
                        <a:t>Cumulative ACWP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$9,009,379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57030756"/>
                  </a:ext>
                </a:extLst>
              </a:tr>
            </a:tbl>
          </a:graphicData>
        </a:graphic>
      </p:graphicFrame>
      <p:sp>
        <p:nvSpPr>
          <p:cNvPr id="15" name="Oval 14">
            <a:extLst>
              <a:ext uri="{FF2B5EF4-FFF2-40B4-BE49-F238E27FC236}">
                <a16:creationId xmlns="" xmlns:a16="http://schemas.microsoft.com/office/drawing/2014/main" id="{8328C4F8-4735-4AFC-917F-B459ECF0EBDA}"/>
              </a:ext>
            </a:extLst>
          </p:cNvPr>
          <p:cNvSpPr/>
          <p:nvPr/>
        </p:nvSpPr>
        <p:spPr>
          <a:xfrm>
            <a:off x="1796715" y="4802471"/>
            <a:ext cx="168442" cy="1334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 xmlns:a16="http://schemas.microsoft.com/office/drawing/2014/main" id="{6AA8877B-2DFB-48DC-BB5D-6196FC1BF6BC}"/>
              </a:ext>
            </a:extLst>
          </p:cNvPr>
          <p:cNvSpPr/>
          <p:nvPr/>
        </p:nvSpPr>
        <p:spPr>
          <a:xfrm>
            <a:off x="3424989" y="4802471"/>
            <a:ext cx="168442" cy="1334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19">
            <a:extLst>
              <a:ext uri="{FF2B5EF4-FFF2-40B4-BE49-F238E27FC236}">
                <a16:creationId xmlns="" xmlns:a16="http://schemas.microsoft.com/office/drawing/2014/main" id="{9B0114B7-40C8-4089-A9B9-CD2D41043857}"/>
              </a:ext>
            </a:extLst>
          </p:cNvPr>
          <p:cNvSpPr>
            <a:spLocks noGrp="1"/>
          </p:cNvSpPr>
          <p:nvPr>
            <p:ph type="sldNum" sz="quarter" idx="12"/>
          </p:nvPr>
        </p:nvSpPr>
        <p:spPr>
          <a:xfrm>
            <a:off x="11479741" y="6492875"/>
            <a:ext cx="712259" cy="365125"/>
          </a:xfrm>
        </p:spPr>
        <p:txBody>
          <a:bodyPr/>
          <a:lstStyle/>
          <a:p>
            <a:fld id="{4B932B3A-BA38-40C7-ADEE-2A1902CEB265}" type="slidenum">
              <a:rPr lang="en-US" altLang="en-US" smtClean="0"/>
              <a:pPr/>
              <a:t>7</a:t>
            </a:fld>
            <a:endParaRPr lang="en-US" altLang="en-US" dirty="0"/>
          </a:p>
        </p:txBody>
      </p:sp>
      <p:pic>
        <p:nvPicPr>
          <p:cNvPr id="1026" name="Picture 2">
            <a:extLst>
              <a:ext uri="{FF2B5EF4-FFF2-40B4-BE49-F238E27FC236}">
                <a16:creationId xmlns="" xmlns:a16="http://schemas.microsoft.com/office/drawing/2014/main" id="{35F2F540-0B6A-4B7C-9321-A0D1CA53A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7778"/>
            <a:ext cx="48196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B01B48E4-A9C2-4F79-9FA1-841480824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003" y="1212761"/>
            <a:ext cx="4810125" cy="322897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35668450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6715F9-3D39-445B-8DFC-E3F47C2EDC02}"/>
              </a:ext>
            </a:extLst>
          </p:cNvPr>
          <p:cNvPicPr>
            <a:picLocks noChangeAspect="1"/>
          </p:cNvPicPr>
          <p:nvPr/>
        </p:nvPicPr>
        <p:blipFill>
          <a:blip r:embed="rId2"/>
          <a:stretch>
            <a:fillRect/>
          </a:stretch>
        </p:blipFill>
        <p:spPr>
          <a:xfrm>
            <a:off x="355007" y="1066234"/>
            <a:ext cx="11388530" cy="5174369"/>
          </a:xfrm>
          <a:prstGeom prst="rect">
            <a:avLst/>
          </a:prstGeom>
        </p:spPr>
      </p:pic>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4000" dirty="0" smtClean="0"/>
              <a:t>MIE: Cost </a:t>
            </a:r>
            <a:r>
              <a:rPr lang="en-US" sz="4000" dirty="0"/>
              <a:t>Performance Report (CPR) </a:t>
            </a:r>
            <a:r>
              <a:rPr lang="en-US" sz="4000" dirty="0" smtClean="0"/>
              <a:t> </a:t>
            </a:r>
            <a:endParaRPr lang="en-US" sz="4000" dirty="0"/>
          </a:p>
        </p:txBody>
      </p:sp>
      <p:sp>
        <p:nvSpPr>
          <p:cNvPr id="9" name="TextBox 8">
            <a:extLst>
              <a:ext uri="{FF2B5EF4-FFF2-40B4-BE49-F238E27FC236}">
                <a16:creationId xmlns="" xmlns:a16="http://schemas.microsoft.com/office/drawing/2014/main" id="{486B556E-4F11-43E1-9E35-BE09EBA3995D}"/>
              </a:ext>
            </a:extLst>
          </p:cNvPr>
          <p:cNvSpPr txBox="1"/>
          <p:nvPr/>
        </p:nvSpPr>
        <p:spPr>
          <a:xfrm>
            <a:off x="9543597" y="4778554"/>
            <a:ext cx="2515460" cy="1231106"/>
          </a:xfrm>
          <a:prstGeom prst="rect">
            <a:avLst/>
          </a:prstGeom>
          <a:noFill/>
          <a:ln>
            <a:solidFill>
              <a:schemeClr val="tx1"/>
            </a:solidFill>
          </a:ln>
        </p:spPr>
        <p:txBody>
          <a:bodyPr wrap="square" rtlCol="0">
            <a:spAutoFit/>
          </a:bodyPr>
          <a:lstStyle/>
          <a:p>
            <a:r>
              <a:rPr lang="en-US" sz="1400" u="sng" dirty="0"/>
              <a:t>DOE SPI or CPI Value Thresholds</a:t>
            </a:r>
          </a:p>
          <a:p>
            <a:pPr>
              <a:buClr>
                <a:srgbClr val="00B050"/>
              </a:buClr>
              <a:buSzPct val="150000"/>
            </a:pPr>
            <a:r>
              <a:rPr lang="en-US" sz="1400" dirty="0"/>
              <a:t>      0.90 to 1.15</a:t>
            </a:r>
          </a:p>
          <a:p>
            <a:pPr>
              <a:buClr>
                <a:srgbClr val="00B050"/>
              </a:buClr>
              <a:buSzPct val="150000"/>
            </a:pPr>
            <a:r>
              <a:rPr lang="en-US" sz="1400" dirty="0"/>
              <a:t>      0.85 to 0.89 or 1.16 to 1.25</a:t>
            </a:r>
          </a:p>
          <a:p>
            <a:pPr>
              <a:buClr>
                <a:srgbClr val="00B050"/>
              </a:buClr>
              <a:buSzPct val="150000"/>
            </a:pPr>
            <a:r>
              <a:rPr lang="en-US" sz="1400" dirty="0"/>
              <a:t>      &lt;0.85 or &gt;1.25</a:t>
            </a:r>
          </a:p>
          <a:p>
            <a:pPr marL="285750" indent="-285750">
              <a:buFont typeface="Arial" panose="020B0604020202020204" pitchFamily="34" charset="0"/>
              <a:buChar char="•"/>
            </a:pPr>
            <a:endParaRPr lang="en-US" dirty="0"/>
          </a:p>
        </p:txBody>
      </p:sp>
      <p:sp>
        <p:nvSpPr>
          <p:cNvPr id="10" name="Oval 9">
            <a:extLst>
              <a:ext uri="{FF2B5EF4-FFF2-40B4-BE49-F238E27FC236}">
                <a16:creationId xmlns="" xmlns:a16="http://schemas.microsoft.com/office/drawing/2014/main" id="{A603BB0E-C5D4-4D9D-9A0B-9C6ED4302350}"/>
              </a:ext>
            </a:extLst>
          </p:cNvPr>
          <p:cNvSpPr/>
          <p:nvPr/>
        </p:nvSpPr>
        <p:spPr>
          <a:xfrm>
            <a:off x="9601200" y="5077088"/>
            <a:ext cx="168442" cy="1334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 xmlns:a16="http://schemas.microsoft.com/office/drawing/2014/main" id="{F16B8F53-657B-4EA6-8B18-9A57FCEF642B}"/>
              </a:ext>
            </a:extLst>
          </p:cNvPr>
          <p:cNvSpPr/>
          <p:nvPr/>
        </p:nvSpPr>
        <p:spPr>
          <a:xfrm>
            <a:off x="9601200" y="5272625"/>
            <a:ext cx="168442" cy="1334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 xmlns:a16="http://schemas.microsoft.com/office/drawing/2014/main" id="{6FA953B8-B3C0-4651-A2E3-115D6ABDE3D4}"/>
              </a:ext>
            </a:extLst>
          </p:cNvPr>
          <p:cNvSpPr/>
          <p:nvPr/>
        </p:nvSpPr>
        <p:spPr>
          <a:xfrm>
            <a:off x="9601200" y="5469570"/>
            <a:ext cx="168442" cy="1334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5">
            <a:extLst>
              <a:ext uri="{FF2B5EF4-FFF2-40B4-BE49-F238E27FC236}">
                <a16:creationId xmlns="" xmlns:a16="http://schemas.microsoft.com/office/drawing/2014/main" id="{D4FAFB7A-3A35-4A07-A80C-26F5DB8CDD09}"/>
              </a:ext>
            </a:extLst>
          </p:cNvPr>
          <p:cNvSpPr>
            <a:spLocks noGrp="1"/>
          </p:cNvSpPr>
          <p:nvPr>
            <p:ph type="sldNum" sz="quarter" idx="12"/>
          </p:nvPr>
        </p:nvSpPr>
        <p:spPr>
          <a:xfrm>
            <a:off x="11479741" y="6492875"/>
            <a:ext cx="712259" cy="365125"/>
          </a:xfrm>
        </p:spPr>
        <p:txBody>
          <a:bodyPr/>
          <a:lstStyle/>
          <a:p>
            <a:fld id="{4B932B3A-BA38-40C7-ADEE-2A1902CEB265}" type="slidenum">
              <a:rPr lang="en-US" altLang="en-US" smtClean="0"/>
              <a:pPr/>
              <a:t>8</a:t>
            </a:fld>
            <a:endParaRPr lang="en-US" altLang="en-US" dirty="0"/>
          </a:p>
        </p:txBody>
      </p:sp>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17996620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4000" dirty="0" smtClean="0"/>
              <a:t>I&amp;F: Performance </a:t>
            </a:r>
            <a:r>
              <a:rPr lang="en-US" sz="4000" dirty="0"/>
              <a:t>Indices </a:t>
            </a:r>
            <a:r>
              <a:rPr lang="en-US" sz="4000" dirty="0" smtClean="0"/>
              <a:t> </a:t>
            </a:r>
            <a:endParaRPr lang="en-US" sz="4000" dirty="0"/>
          </a:p>
        </p:txBody>
      </p:sp>
      <p:sp>
        <p:nvSpPr>
          <p:cNvPr id="7" name="TextBox 6">
            <a:extLst>
              <a:ext uri="{FF2B5EF4-FFF2-40B4-BE49-F238E27FC236}">
                <a16:creationId xmlns="" xmlns:a16="http://schemas.microsoft.com/office/drawing/2014/main" id="{3F5D4301-D3F7-4152-A349-91E55DAEF760}"/>
              </a:ext>
            </a:extLst>
          </p:cNvPr>
          <p:cNvSpPr txBox="1"/>
          <p:nvPr/>
        </p:nvSpPr>
        <p:spPr>
          <a:xfrm>
            <a:off x="681788" y="5360889"/>
            <a:ext cx="3242512" cy="1231106"/>
          </a:xfrm>
          <a:prstGeom prst="rect">
            <a:avLst/>
          </a:prstGeom>
          <a:noFill/>
        </p:spPr>
        <p:txBody>
          <a:bodyPr wrap="square" rtlCol="0">
            <a:spAutoFit/>
          </a:bodyPr>
          <a:lstStyle/>
          <a:p>
            <a:r>
              <a:rPr lang="en-US" sz="1400" u="sng" dirty="0"/>
              <a:t>DOE SPI or CPI Value Thresholds</a:t>
            </a:r>
          </a:p>
          <a:p>
            <a:pPr>
              <a:buClr>
                <a:srgbClr val="00B050"/>
              </a:buClr>
              <a:buSzPct val="150000"/>
            </a:pPr>
            <a:r>
              <a:rPr lang="en-US" sz="1400" dirty="0"/>
              <a:t>      0.90 to 1.15</a:t>
            </a:r>
          </a:p>
          <a:p>
            <a:pPr>
              <a:buClr>
                <a:srgbClr val="00B050"/>
              </a:buClr>
              <a:buSzPct val="150000"/>
            </a:pPr>
            <a:r>
              <a:rPr lang="en-US" sz="1400" dirty="0"/>
              <a:t>      0.85 to 0.89 or 1.16 to 1.25</a:t>
            </a:r>
          </a:p>
          <a:p>
            <a:pPr>
              <a:buClr>
                <a:srgbClr val="00B050"/>
              </a:buClr>
              <a:buSzPct val="150000"/>
            </a:pPr>
            <a:r>
              <a:rPr lang="en-US" sz="1400" dirty="0"/>
              <a:t>      &lt;0.85 or &gt;1.25</a:t>
            </a:r>
          </a:p>
          <a:p>
            <a:pPr marL="285750" indent="-285750">
              <a:buFont typeface="Arial" panose="020B0604020202020204" pitchFamily="34" charset="0"/>
              <a:buChar char="•"/>
            </a:pPr>
            <a:endParaRPr lang="en-US" dirty="0"/>
          </a:p>
        </p:txBody>
      </p:sp>
      <p:sp>
        <p:nvSpPr>
          <p:cNvPr id="9" name="Oval 8">
            <a:extLst>
              <a:ext uri="{FF2B5EF4-FFF2-40B4-BE49-F238E27FC236}">
                <a16:creationId xmlns="" xmlns:a16="http://schemas.microsoft.com/office/drawing/2014/main" id="{C50F335E-82B0-441A-8DED-50C1D0D22B78}"/>
              </a:ext>
            </a:extLst>
          </p:cNvPr>
          <p:cNvSpPr/>
          <p:nvPr/>
        </p:nvSpPr>
        <p:spPr>
          <a:xfrm>
            <a:off x="681789" y="5659207"/>
            <a:ext cx="168442" cy="1334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 xmlns:a16="http://schemas.microsoft.com/office/drawing/2014/main" id="{3AAAA70B-D131-43A7-90FA-0B360C8DD32D}"/>
              </a:ext>
            </a:extLst>
          </p:cNvPr>
          <p:cNvSpPr/>
          <p:nvPr/>
        </p:nvSpPr>
        <p:spPr>
          <a:xfrm>
            <a:off x="681789" y="5855424"/>
            <a:ext cx="168442" cy="1334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 xmlns:a16="http://schemas.microsoft.com/office/drawing/2014/main" id="{298FED93-97FA-4BCA-AAC6-BFAFA8C7CFD7}"/>
              </a:ext>
            </a:extLst>
          </p:cNvPr>
          <p:cNvSpPr/>
          <p:nvPr/>
        </p:nvSpPr>
        <p:spPr>
          <a:xfrm>
            <a:off x="681787" y="6069197"/>
            <a:ext cx="168442" cy="1334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 xmlns:a16="http://schemas.microsoft.com/office/drawing/2014/main" id="{CB00AF92-DBFE-4EDC-BB53-94F83627E7B7}"/>
              </a:ext>
            </a:extLst>
          </p:cNvPr>
          <p:cNvGraphicFramePr>
            <a:graphicFrameLocks noGrp="1"/>
          </p:cNvGraphicFramePr>
          <p:nvPr>
            <p:extLst>
              <p:ext uri="{D42A27DB-BD31-4B8C-83A1-F6EECF244321}">
                <p14:modId xmlns:p14="http://schemas.microsoft.com/office/powerpoint/2010/main" val="2117516444"/>
              </p:ext>
            </p:extLst>
          </p:nvPr>
        </p:nvGraphicFramePr>
        <p:xfrm>
          <a:off x="681788" y="4408030"/>
          <a:ext cx="3242512" cy="609599"/>
        </p:xfrm>
        <a:graphic>
          <a:graphicData uri="http://schemas.openxmlformats.org/drawingml/2006/table">
            <a:tbl>
              <a:tblPr firstRow="1" bandRow="1">
                <a:tableStyleId>{5C22544A-7EE6-4342-B048-85BDC9FD1C3A}</a:tableStyleId>
              </a:tblPr>
              <a:tblGrid>
                <a:gridCol w="1621256">
                  <a:extLst>
                    <a:ext uri="{9D8B030D-6E8A-4147-A177-3AD203B41FA5}">
                      <a16:colId xmlns="" xmlns:a16="http://schemas.microsoft.com/office/drawing/2014/main" val="256262324"/>
                    </a:ext>
                  </a:extLst>
                </a:gridCol>
                <a:gridCol w="1621256">
                  <a:extLst>
                    <a:ext uri="{9D8B030D-6E8A-4147-A177-3AD203B41FA5}">
                      <a16:colId xmlns="" xmlns:a16="http://schemas.microsoft.com/office/drawing/2014/main" val="2362584969"/>
                    </a:ext>
                  </a:extLst>
                </a:gridCol>
              </a:tblGrid>
              <a:tr h="241314">
                <a:tc>
                  <a:txBody>
                    <a:bodyPr/>
                    <a:lstStyle/>
                    <a:p>
                      <a:pPr algn="ctr"/>
                      <a:r>
                        <a:rPr lang="en-US" sz="1400" b="0" dirty="0">
                          <a:solidFill>
                            <a:schemeClr val="tx1"/>
                          </a:solidFill>
                        </a:rPr>
                        <a:t>Cumulative SPI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Cumulative CPI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01887522"/>
                  </a:ext>
                </a:extLst>
              </a:tr>
              <a:tr h="301642">
                <a:tc>
                  <a:txBody>
                    <a:bodyPr/>
                    <a:lstStyle/>
                    <a:p>
                      <a:pPr algn="ctr"/>
                      <a:r>
                        <a:rPr lang="en-US" sz="1400" b="0" dirty="0">
                          <a:solidFill>
                            <a:schemeClr val="tx1"/>
                          </a:solidFill>
                        </a:rPr>
                        <a:t>0.94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9021835"/>
                  </a:ext>
                </a:extLst>
              </a:tr>
            </a:tbl>
          </a:graphicData>
        </a:graphic>
      </p:graphicFrame>
      <p:graphicFrame>
        <p:nvGraphicFramePr>
          <p:cNvPr id="14" name="Table 13">
            <a:extLst>
              <a:ext uri="{FF2B5EF4-FFF2-40B4-BE49-F238E27FC236}">
                <a16:creationId xmlns="" xmlns:a16="http://schemas.microsoft.com/office/drawing/2014/main" id="{5A082FD5-392D-44AC-ACA7-9ADD8EF7EFE5}"/>
              </a:ext>
            </a:extLst>
          </p:cNvPr>
          <p:cNvGraphicFramePr>
            <a:graphicFrameLocks noGrp="1"/>
          </p:cNvGraphicFramePr>
          <p:nvPr>
            <p:extLst>
              <p:ext uri="{D42A27DB-BD31-4B8C-83A1-F6EECF244321}">
                <p14:modId xmlns:p14="http://schemas.microsoft.com/office/powerpoint/2010/main" val="2299299479"/>
              </p:ext>
            </p:extLst>
          </p:nvPr>
        </p:nvGraphicFramePr>
        <p:xfrm>
          <a:off x="6372226" y="4680150"/>
          <a:ext cx="3242512" cy="1112520"/>
        </p:xfrm>
        <a:graphic>
          <a:graphicData uri="http://schemas.openxmlformats.org/drawingml/2006/table">
            <a:tbl>
              <a:tblPr firstRow="1" bandRow="1">
                <a:tableStyleId>{5C22544A-7EE6-4342-B048-85BDC9FD1C3A}</a:tableStyleId>
              </a:tblPr>
              <a:tblGrid>
                <a:gridCol w="2218321">
                  <a:extLst>
                    <a:ext uri="{9D8B030D-6E8A-4147-A177-3AD203B41FA5}">
                      <a16:colId xmlns="" xmlns:a16="http://schemas.microsoft.com/office/drawing/2014/main" val="2785976325"/>
                    </a:ext>
                  </a:extLst>
                </a:gridCol>
                <a:gridCol w="1024191">
                  <a:extLst>
                    <a:ext uri="{9D8B030D-6E8A-4147-A177-3AD203B41FA5}">
                      <a16:colId xmlns="" xmlns:a16="http://schemas.microsoft.com/office/drawing/2014/main" val="1842318650"/>
                    </a:ext>
                  </a:extLst>
                </a:gridCol>
              </a:tblGrid>
              <a:tr h="370840">
                <a:tc>
                  <a:txBody>
                    <a:bodyPr/>
                    <a:lstStyle/>
                    <a:p>
                      <a:r>
                        <a:rPr lang="en-US" sz="1200" b="0" dirty="0">
                          <a:solidFill>
                            <a:schemeClr val="tx1"/>
                          </a:solidFill>
                        </a:rPr>
                        <a:t>Cumulative BCWS (Scheduled)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$10,917,190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766966"/>
                  </a:ext>
                </a:extLst>
              </a:tr>
              <a:tr h="370840">
                <a:tc>
                  <a:txBody>
                    <a:bodyPr/>
                    <a:lstStyle/>
                    <a:p>
                      <a:r>
                        <a:rPr lang="en-US" sz="1200" b="0" dirty="0">
                          <a:solidFill>
                            <a:schemeClr val="tx1"/>
                          </a:solidFill>
                        </a:rPr>
                        <a:t>Cumulative BCWP (Performed)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$10,245,157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7875247"/>
                  </a:ext>
                </a:extLst>
              </a:tr>
              <a:tr h="370840">
                <a:tc>
                  <a:txBody>
                    <a:bodyPr/>
                    <a:lstStyle/>
                    <a:p>
                      <a:r>
                        <a:rPr lang="en-US" sz="1200" b="0" dirty="0">
                          <a:solidFill>
                            <a:schemeClr val="tx1"/>
                          </a:solidFill>
                        </a:rPr>
                        <a:t>Cumulative ACWP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rPr>
                        <a:t>$10,086,131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57030756"/>
                  </a:ext>
                </a:extLst>
              </a:tr>
            </a:tbl>
          </a:graphicData>
        </a:graphic>
      </p:graphicFrame>
      <p:sp>
        <p:nvSpPr>
          <p:cNvPr id="15" name="Oval 14">
            <a:extLst>
              <a:ext uri="{FF2B5EF4-FFF2-40B4-BE49-F238E27FC236}">
                <a16:creationId xmlns="" xmlns:a16="http://schemas.microsoft.com/office/drawing/2014/main" id="{8328C4F8-4735-4AFC-917F-B459ECF0EBDA}"/>
              </a:ext>
            </a:extLst>
          </p:cNvPr>
          <p:cNvSpPr/>
          <p:nvPr/>
        </p:nvSpPr>
        <p:spPr>
          <a:xfrm>
            <a:off x="1796715" y="4802471"/>
            <a:ext cx="168442" cy="1334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 xmlns:a16="http://schemas.microsoft.com/office/drawing/2014/main" id="{6AA8877B-2DFB-48DC-BB5D-6196FC1BF6BC}"/>
              </a:ext>
            </a:extLst>
          </p:cNvPr>
          <p:cNvSpPr/>
          <p:nvPr/>
        </p:nvSpPr>
        <p:spPr>
          <a:xfrm>
            <a:off x="3424989" y="4802471"/>
            <a:ext cx="168442" cy="1334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19">
            <a:extLst>
              <a:ext uri="{FF2B5EF4-FFF2-40B4-BE49-F238E27FC236}">
                <a16:creationId xmlns="" xmlns:a16="http://schemas.microsoft.com/office/drawing/2014/main" id="{9B0114B7-40C8-4089-A9B9-CD2D41043857}"/>
              </a:ext>
            </a:extLst>
          </p:cNvPr>
          <p:cNvSpPr>
            <a:spLocks noGrp="1"/>
          </p:cNvSpPr>
          <p:nvPr>
            <p:ph type="sldNum" sz="quarter" idx="12"/>
          </p:nvPr>
        </p:nvSpPr>
        <p:spPr>
          <a:xfrm>
            <a:off x="11479740" y="6226870"/>
            <a:ext cx="712259" cy="365125"/>
          </a:xfrm>
        </p:spPr>
        <p:txBody>
          <a:bodyPr/>
          <a:lstStyle/>
          <a:p>
            <a:fld id="{4B932B3A-BA38-40C7-ADEE-2A1902CEB265}" type="slidenum">
              <a:rPr lang="en-US" altLang="en-US" smtClean="0"/>
              <a:pPr/>
              <a:t>9</a:t>
            </a:fld>
            <a:endParaRPr lang="en-US" altLang="en-US" dirty="0"/>
          </a:p>
        </p:txBody>
      </p:sp>
      <p:cxnSp>
        <p:nvCxnSpPr>
          <p:cNvPr id="19" name="Straight Connector 18">
            <a:extLst>
              <a:ext uri="{FF2B5EF4-FFF2-40B4-BE49-F238E27FC236}">
                <a16:creationId xmlns="" xmlns:a16="http://schemas.microsoft.com/office/drawing/2014/main" id="{08B44467-2FFC-4B16-9486-8796274BB846}"/>
              </a:ext>
            </a:extLst>
          </p:cNvPr>
          <p:cNvCxnSpPr/>
          <p:nvPr/>
        </p:nvCxnSpPr>
        <p:spPr>
          <a:xfrm>
            <a:off x="681787" y="762010"/>
            <a:ext cx="11221455" cy="0"/>
          </a:xfrm>
          <a:prstGeom prst="line">
            <a:avLst/>
          </a:prstGeom>
          <a:ln w="19050"/>
        </p:spPr>
        <p:style>
          <a:lnRef idx="1">
            <a:schemeClr val="accent5"/>
          </a:lnRef>
          <a:fillRef idx="0">
            <a:schemeClr val="accent5"/>
          </a:fillRef>
          <a:effectRef idx="0">
            <a:schemeClr val="accent5"/>
          </a:effectRef>
          <a:fontRef idx="minor">
            <a:schemeClr val="tx1"/>
          </a:fontRef>
        </p:style>
      </p:cxnSp>
      <p:pic>
        <p:nvPicPr>
          <p:cNvPr id="2052" name="Picture 4">
            <a:extLst>
              <a:ext uri="{FF2B5EF4-FFF2-40B4-BE49-F238E27FC236}">
                <a16:creationId xmlns="" xmlns:a16="http://schemas.microsoft.com/office/drawing/2014/main" id="{7D0DD30D-622D-46C5-81C2-8B1DAB0A0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56451"/>
            <a:ext cx="481012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 xmlns:a16="http://schemas.microsoft.com/office/drawing/2014/main" id="{7EABAB93-1350-4A8D-91DD-DE904C0D1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514" y="1156451"/>
            <a:ext cx="4838700" cy="3257550"/>
          </a:xfrm>
          <a:prstGeom prst="rect">
            <a:avLst/>
          </a:prstGeom>
          <a:noFill/>
          <a:extLst>
            <a:ext uri="{909E8E84-426E-40dd-AFC4-6F175D3DCCD1}">
              <a14:hiddenFill xmlns:a14="http://schemas.microsoft.com/office/drawing/2010/main">
                <a:solidFill>
                  <a:srgbClr val="FFFFFF"/>
                </a:solidFill>
              </a14:hiddenFill>
            </a:ext>
          </a:extLst>
        </p:spPr>
      </p:pic>
      <p:sp>
        <p:nvSpPr>
          <p:cNvPr id="21" name="Footer Placeholder 2">
            <a:extLst>
              <a:ext uri="{FF2B5EF4-FFF2-40B4-BE49-F238E27FC236}">
                <a16:creationId xmlns="" xmlns:a16="http://schemas.microsoft.com/office/drawing/2014/main" id="{D64557C3-42CC-4FF1-96A9-B60302A2CAAF}"/>
              </a:ext>
            </a:extLst>
          </p:cNvPr>
          <p:cNvSpPr>
            <a:spLocks noGrp="1"/>
          </p:cNvSpPr>
          <p:nvPr>
            <p:ph type="ftr" sz="quarter" idx="11"/>
          </p:nvPr>
        </p:nvSpPr>
        <p:spPr>
          <a:xfrm>
            <a:off x="10186737" y="6581775"/>
            <a:ext cx="2005263" cy="276225"/>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3/26/20</a:t>
            </a:r>
            <a:endParaRPr lang="en-US" altLang="en-US" dirty="0"/>
          </a:p>
        </p:txBody>
      </p:sp>
    </p:spTree>
    <p:extLst>
      <p:ext uri="{BB962C8B-B14F-4D97-AF65-F5344CB8AC3E}">
        <p14:creationId xmlns:p14="http://schemas.microsoft.com/office/powerpoint/2010/main" val="1882059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2781</TotalTime>
  <Words>3103</Words>
  <Application>Microsoft Macintosh PowerPoint</Application>
  <PresentationFormat>Custom</PresentationFormat>
  <Paragraphs>816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1_Office Theme</vt:lpstr>
      <vt:lpstr>PMG Agenda</vt:lpstr>
      <vt:lpstr>sPHENIX MIE Overview</vt:lpstr>
      <vt:lpstr>1008 Infrastructure &amp; Facility Upgrade</vt:lpstr>
      <vt:lpstr>Impact of Worldwide Pandemic </vt:lpstr>
      <vt:lpstr>Project Status</vt:lpstr>
      <vt:lpstr>sPHENIX Technical Accomplishments  </vt:lpstr>
      <vt:lpstr>MIE: Performance Indices  </vt:lpstr>
      <vt:lpstr>MIE: Cost Performance Report (CPR)  </vt:lpstr>
      <vt:lpstr>I&amp;F: Performance Indices  </vt:lpstr>
      <vt:lpstr>I&amp;F: Cost Performance Report (CPR)  </vt:lpstr>
      <vt:lpstr>MIE: Milestones Status  </vt:lpstr>
      <vt:lpstr>FY20 Milestones Status (FY20 PEMP notable)  </vt:lpstr>
      <vt:lpstr>I&amp;F: Milestones Status  </vt:lpstr>
      <vt:lpstr>MIE: Detailed Critical Path</vt:lpstr>
      <vt:lpstr>Issues</vt:lpstr>
      <vt:lpstr>Summary</vt:lpstr>
      <vt:lpstr>Back Up</vt:lpstr>
      <vt:lpstr>MIE Funding Profile</vt:lpstr>
      <vt:lpstr>MIE: EAC and Contingency Profile  </vt:lpstr>
      <vt:lpstr>I&amp;F: EAC and Contingency Profile  </vt:lpstr>
      <vt:lpstr>MIE: Baseline/Contingency Log  </vt:lpstr>
      <vt:lpstr>I&amp;F: Baseline/Contingency Log  </vt:lpstr>
      <vt:lpstr>MIE: Summary Schedule  </vt:lpstr>
      <vt:lpstr>MIE + I&amp;F Summary Schedule  Upgrade</vt:lpstr>
      <vt:lpstr>Combined Critical Path (1x, 2x and 3x )</vt:lpstr>
      <vt:lpstr>Combined Critical Path (1x, 2x and  3.X)</vt:lpstr>
      <vt:lpstr>Combined Critical Path (1x, 2x and 3x  )</vt:lpstr>
      <vt:lpstr>Combined Critical Path (1x, 2x and 3x )</vt:lpstr>
      <vt:lpstr>Variance Report - EMCal</vt:lpstr>
      <vt:lpstr>Variance Report – Calorimeter Electronics</vt:lpstr>
      <vt:lpstr>Variance Report – SC Magnet</vt:lpstr>
      <vt:lpstr>Variance Report - Infrastructure</vt:lpstr>
      <vt:lpstr>Variance Report -1008 I&amp;F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PMG Cost and Schedule Data</dc:title>
  <dc:creator>Gutta, Rajendra Rao</dc:creator>
  <cp:lastModifiedBy>Ann O'Brien</cp:lastModifiedBy>
  <cp:revision>151</cp:revision>
  <cp:lastPrinted>2019-12-04T16:59:27Z</cp:lastPrinted>
  <dcterms:created xsi:type="dcterms:W3CDTF">2019-11-14T20:42:09Z</dcterms:created>
  <dcterms:modified xsi:type="dcterms:W3CDTF">2020-03-26T04:48:38Z</dcterms:modified>
</cp:coreProperties>
</file>