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4309" r:id="rId2"/>
    <p:sldMasterId id="2147484335" r:id="rId3"/>
  </p:sldMasterIdLst>
  <p:notesMasterIdLst>
    <p:notesMasterId r:id="rId21"/>
  </p:notesMasterIdLst>
  <p:handoutMasterIdLst>
    <p:handoutMasterId r:id="rId22"/>
  </p:handoutMasterIdLst>
  <p:sldIdLst>
    <p:sldId id="489" r:id="rId4"/>
    <p:sldId id="682" r:id="rId5"/>
    <p:sldId id="731" r:id="rId6"/>
    <p:sldId id="694" r:id="rId7"/>
    <p:sldId id="733" r:id="rId8"/>
    <p:sldId id="648" r:id="rId9"/>
    <p:sldId id="447" r:id="rId10"/>
    <p:sldId id="726" r:id="rId11"/>
    <p:sldId id="727" r:id="rId12"/>
    <p:sldId id="708" r:id="rId13"/>
    <p:sldId id="734" r:id="rId14"/>
    <p:sldId id="722" r:id="rId15"/>
    <p:sldId id="658" r:id="rId16"/>
    <p:sldId id="660" r:id="rId17"/>
    <p:sldId id="622" r:id="rId18"/>
    <p:sldId id="718" r:id="rId19"/>
    <p:sldId id="681" r:id="rId20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D04FF"/>
    <a:srgbClr val="969696"/>
    <a:srgbClr val="F4E4EB"/>
    <a:srgbClr val="D3E0FF"/>
    <a:srgbClr val="EDDDFF"/>
    <a:srgbClr val="DFFFED"/>
    <a:srgbClr val="5F5F5F"/>
    <a:srgbClr val="008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55"/>
    <p:restoredTop sz="97685" autoAdjust="0"/>
  </p:normalViewPr>
  <p:slideViewPr>
    <p:cSldViewPr>
      <p:cViewPr>
        <p:scale>
          <a:sx n="70" d="100"/>
          <a:sy n="70" d="100"/>
        </p:scale>
        <p:origin x="22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12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9.emf"/><Relationship Id="rId2" Type="http://schemas.openxmlformats.org/officeDocument/2006/relationships/image" Target="../media/image12.emf"/><Relationship Id="rId1" Type="http://schemas.openxmlformats.org/officeDocument/2006/relationships/image" Target="../media/image17.emf"/><Relationship Id="rId6" Type="http://schemas.openxmlformats.org/officeDocument/2006/relationships/image" Target="../media/image18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3.emf"/><Relationship Id="rId7" Type="http://schemas.openxmlformats.org/officeDocument/2006/relationships/image" Target="../media/image18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7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25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XXVth International Workshop on Nuclear Theory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924925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B89646D-F334-9641-933C-68DDD50DB9F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58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5700" y="704850"/>
            <a:ext cx="4699000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64050"/>
            <a:ext cx="5607050" cy="4227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4925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XXVth International Workshop on Nuclear Theory</a:t>
            </a: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24925"/>
            <a:ext cx="3038475" cy="469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744" tIns="46872" rIns="93744" bIns="4687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0883D98-43AA-1E45-8A41-807BCDC21E90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2410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2BA9DF-1FE2-3C4A-9699-2FABF5EA3238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32137-A1E3-7945-8FEB-2265F69E589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5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32137-A1E3-7945-8FEB-2265F69E5892}" type="slidenum">
              <a:rPr lang="en-US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450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32137-A1E3-7945-8FEB-2265F69E5892}" type="slidenum">
              <a:rPr lang="en-US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247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80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318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AFCCA0-5E0D-5C4A-BC50-8BA8EF0EAE59}" type="slidenum">
              <a:rPr lang="fr-FR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4850"/>
            <a:ext cx="4699000" cy="35242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664" y="4463296"/>
            <a:ext cx="5605074" cy="4228386"/>
          </a:xfrm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187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E2F8AD-946D-6342-A72D-8D60212FBA4B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54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842333-3598-1B48-9D96-2C11FC9C4477}" type="slidenum">
              <a:rPr lang="en-US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55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842333-3598-1B48-9D96-2C11FC9C4477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79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842333-3598-1B48-9D96-2C11FC9C4477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543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842333-3598-1B48-9D96-2C11FC9C4477}" type="slidenum">
              <a:rPr lang="en-US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461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FC7A51-8976-D34A-A934-E6DA594BB4F3}" type="slidenum">
              <a:rPr lang="en-US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57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32137-A1E3-7945-8FEB-2265F69E5892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016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32137-A1E3-7945-8FEB-2265F69E5892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13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XXVth International Workshop on Nuclear Theory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C32137-A1E3-7945-8FEB-2265F69E5892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98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C43E-C7FC-5546-A650-91E2E56DD61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6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04DD8-4657-3642-BB14-6AEAC02299B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9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27822-C6E9-474A-A429-6FC62BE6F38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8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1D72-4971-9B48-863D-50A409A816D8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3973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046F5-0990-1D41-BCDA-486603E91F31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6739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F3439-4054-D44E-B228-BD7600B1EB50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6138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B98D7-BBC9-CC42-8B99-FFBCEB8BB4A7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24258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53B91-95F5-604D-B79E-DEE2E2244909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3049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3A6DA-8379-AC47-99E6-58204C7CB3C1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9719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70B24-F3CD-9E4F-81A1-B9300DC16739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131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8841D-924E-8142-84C9-9BB2295735AD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105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8F361-4769-EE4B-B451-EAC271BA0FC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59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353B7-15E0-B841-B09F-7E684244752A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2097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7EFC8-C1F0-4F44-82B9-3A8E31DB4DA1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26871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5E3B8-AC19-1745-BC98-E83315CF97A8}" type="slidenum">
              <a:rPr lang="fr-FR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4488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C43E-C7FC-5546-A650-91E2E56DD61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3979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8F361-4769-EE4B-B451-EAC271BA0FC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034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420A-B2A6-E44A-A0A8-29C0FCEBBF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1733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C8F7-4CDC-6B4A-A5B3-99B19FA0848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653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FF7BF-D6D8-CB4E-8C01-F3124AAE4C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631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666D-57E5-2847-AD33-95321643D03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016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D71A-7768-BA44-96B0-B5778E21CE4D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2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B420A-B2A6-E44A-A0A8-29C0FCEBBFA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3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4FC60-E3D4-B045-96E8-B8170A2AC77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719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01FF-56BD-4549-9554-97DDFE5551D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799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04DD8-4657-3642-BB14-6AEAC02299B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975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27822-C6E9-474A-A429-6FC62BE6F381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15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C8F7-4CDC-6B4A-A5B3-99B19FA0848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4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FF7BF-D6D8-CB4E-8C01-F3124AAE4CA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666D-57E5-2847-AD33-95321643D03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8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D71A-7768-BA44-96B0-B5778E21CE4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4FC60-E3D4-B045-96E8-B8170A2AC77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3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01FF-56BD-4549-9554-97DDFE5551D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Eric Voutier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04A056-F75C-254E-8293-21047A6754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FC7F0815-5523-E048-9EB8-F8C5F89B92D6}" type="slidenum">
              <a:rPr lang="fr-FR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8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Eric Voutier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04A056-F75C-254E-8293-21047A6754EF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‹N°›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9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.tiff"/><Relationship Id="rId10" Type="http://schemas.openxmlformats.org/officeDocument/2006/relationships/image" Target="../media/image21.jpeg"/><Relationship Id="rId4" Type="http://schemas.openxmlformats.org/officeDocument/2006/relationships/image" Target="../media/image20.emf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24.e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9" Type="http://schemas.openxmlformats.org/officeDocument/2006/relationships/image" Target="../media/image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tiff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aip.scitation.org/toc/apc/1970/1?size=all&amp;expanded=1970" TargetMode="Externa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5" Type="http://schemas.openxmlformats.org/officeDocument/2006/relationships/image" Target="../media/image3.tif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emf"/><Relationship Id="rId18" Type="http://schemas.openxmlformats.org/officeDocument/2006/relationships/image" Target="../media/image19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5" Type="http://schemas.openxmlformats.org/officeDocument/2006/relationships/image" Target="../media/image17.emf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.tif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.emf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emf"/><Relationship Id="rId18" Type="http://schemas.openxmlformats.org/officeDocument/2006/relationships/image" Target="../media/image18.emf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3.tiff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emf"/><Relationship Id="rId20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8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emf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P15122-Picture.eps">
            <a:extLst>
              <a:ext uri="{FF2B5EF4-FFF2-40B4-BE49-F238E27FC236}">
                <a16:creationId xmlns:a16="http://schemas.microsoft.com/office/drawing/2014/main" id="{73C4B0EF-3D01-F94B-BBE1-B4432AC5D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2" y="3830768"/>
            <a:ext cx="2944866" cy="2944866"/>
          </a:xfrm>
          <a:prstGeom prst="rect">
            <a:avLst/>
          </a:prstGeom>
        </p:spPr>
      </p:pic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151258" y="261125"/>
            <a:ext cx="8853488" cy="6334125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dirty="0">
              <a:cs typeface="+mn-cs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603147" y="779115"/>
            <a:ext cx="3955588" cy="123110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400" b="1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cs typeface="+mn-cs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Po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sitron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P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hysics</a:t>
            </a:r>
          </a:p>
          <a:p>
            <a:pPr algn="ctr">
              <a:defRPr/>
            </a:pPr>
            <a:endParaRPr lang="en-US" sz="500" b="1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cs typeface="+mn-cs"/>
            </a:endParaRPr>
          </a:p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at the</a:t>
            </a:r>
          </a:p>
          <a:p>
            <a:pPr algn="ctr">
              <a:defRPr/>
            </a:pPr>
            <a:endParaRPr lang="en-US" sz="500" b="1" dirty="0">
              <a:effectLst>
                <a:outerShdw blurRad="38100" dist="38100" dir="2700000" algn="tl">
                  <a:srgbClr val="FFFFFF"/>
                </a:outerShdw>
              </a:effectLst>
              <a:latin typeface="Lucida Calligraphy" charset="0"/>
              <a:cs typeface="+mn-cs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lectron-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I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on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C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Calligraphy" charset="0"/>
                <a:cs typeface="+mn-cs"/>
              </a:rPr>
              <a:t>ollider</a:t>
            </a:r>
          </a:p>
        </p:txBody>
      </p:sp>
      <p:grpSp>
        <p:nvGrpSpPr>
          <p:cNvPr id="113669" name="Group 41"/>
          <p:cNvGrpSpPr>
            <a:grpSpLocks/>
          </p:cNvGrpSpPr>
          <p:nvPr/>
        </p:nvGrpSpPr>
        <p:grpSpPr bwMode="auto">
          <a:xfrm>
            <a:off x="168874" y="2327953"/>
            <a:ext cx="8852423" cy="1601735"/>
            <a:chOff x="1064" y="1677"/>
            <a:chExt cx="3651" cy="1085"/>
          </a:xfrm>
        </p:grpSpPr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>
              <a:off x="1064" y="1677"/>
              <a:ext cx="3651" cy="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chemeClr val="tx2"/>
                  </a:solidFill>
                  <a:latin typeface="Microsoft Sans Serif" charset="0"/>
                  <a:cs typeface="+mn-cs"/>
                </a:rPr>
                <a:t>E. </a:t>
              </a:r>
              <a:r>
                <a:rPr lang="en-US" sz="1800" b="1" dirty="0" err="1">
                  <a:solidFill>
                    <a:schemeClr val="tx2"/>
                  </a:solidFill>
                  <a:latin typeface="Microsoft Sans Serif" charset="0"/>
                  <a:cs typeface="+mn-cs"/>
                </a:rPr>
                <a:t>Voutier</a:t>
              </a:r>
              <a:endParaRPr lang="en-US" sz="1800" b="1" dirty="0">
                <a:solidFill>
                  <a:schemeClr val="tx2"/>
                </a:solidFill>
                <a:latin typeface="Microsoft Sans Serif" charset="0"/>
                <a:cs typeface="+mn-cs"/>
              </a:endParaRPr>
            </a:p>
            <a:p>
              <a:pPr algn="ctr">
                <a:defRPr/>
              </a:pPr>
              <a:endParaRPr lang="en-US" sz="500" b="1" dirty="0">
                <a:solidFill>
                  <a:schemeClr val="tx2"/>
                </a:solidFill>
                <a:latin typeface="Microsoft Sans Serif" charset="0"/>
                <a:cs typeface="+mn-cs"/>
              </a:endParaRPr>
            </a:p>
            <a:p>
              <a:pPr algn="ctr">
                <a:defRPr/>
              </a:pPr>
              <a:r>
                <a:rPr lang="en-US" sz="1600" b="1" dirty="0">
                  <a:solidFill>
                    <a:schemeClr val="tx2"/>
                  </a:solidFill>
                  <a:latin typeface="Microsoft Sans Serif" charset="0"/>
                  <a:cs typeface="+mn-cs"/>
                </a:rPr>
                <a:t>and the </a:t>
              </a:r>
              <a:r>
                <a:rPr lang="en-US" sz="1600" b="1" dirty="0" err="1">
                  <a:solidFill>
                    <a:srgbClr val="0000FF"/>
                  </a:solidFill>
                  <a:latin typeface="Microsoft Sans Serif" charset="0"/>
                  <a:cs typeface="+mn-cs"/>
                </a:rPr>
                <a:t>JLab</a:t>
              </a:r>
              <a:r>
                <a:rPr lang="en-US" sz="1600" b="1" dirty="0">
                  <a:solidFill>
                    <a:srgbClr val="0000FF"/>
                  </a:solidFill>
                  <a:latin typeface="Microsoft Sans Serif" charset="0"/>
                  <a:cs typeface="+mn-cs"/>
                </a:rPr>
                <a:t> Positron Working Group</a:t>
              </a:r>
              <a:r>
                <a:rPr lang="en-US" sz="1600" b="1" dirty="0">
                  <a:latin typeface="Microsoft Sans Serif" charset="0"/>
                  <a:ea typeface="SimSun" charset="0"/>
                  <a:cs typeface="SimSun" charset="0"/>
                </a:rPr>
                <a:t> </a:t>
              </a:r>
            </a:p>
          </p:txBody>
        </p:sp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1804" y="2262"/>
              <a:ext cx="2177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i="1" dirty="0" err="1">
                  <a:solidFill>
                    <a:srgbClr val="FF0000"/>
                  </a:solidFill>
                  <a:latin typeface="Arial"/>
                  <a:cs typeface="Arial"/>
                </a:rPr>
                <a:t>Université</a:t>
              </a:r>
              <a:r>
                <a:rPr lang="en-US" i="1" dirty="0">
                  <a:solidFill>
                    <a:srgbClr val="FF0000"/>
                  </a:solidFill>
                  <a:latin typeface="Arial"/>
                  <a:cs typeface="Arial"/>
                </a:rPr>
                <a:t> Paris </a:t>
              </a:r>
              <a:r>
                <a:rPr lang="en-US" i="1" dirty="0" err="1">
                  <a:solidFill>
                    <a:srgbClr val="FF0000"/>
                  </a:solidFill>
                  <a:latin typeface="Arial"/>
                  <a:cs typeface="Arial"/>
                </a:rPr>
                <a:t>Saclay</a:t>
              </a:r>
              <a:r>
                <a:rPr lang="en-US" i="1" dirty="0">
                  <a:solidFill>
                    <a:srgbClr val="FF0000"/>
                  </a:solidFill>
                  <a:latin typeface="Arial"/>
                  <a:cs typeface="Arial"/>
                </a:rPr>
                <a:t>, CNRS/IN2P3</a:t>
              </a:r>
            </a:p>
            <a:p>
              <a:pPr algn="ctr">
                <a:defRPr/>
              </a:pPr>
              <a:r>
                <a:rPr lang="en-US" i="1" dirty="0" err="1">
                  <a:solidFill>
                    <a:srgbClr val="FF0000"/>
                  </a:solidFill>
                  <a:latin typeface="Arial"/>
                  <a:cs typeface="Arial"/>
                </a:rPr>
                <a:t>Laboratoire</a:t>
              </a:r>
              <a:r>
                <a:rPr lang="en-US" i="1" dirty="0">
                  <a:solidFill>
                    <a:srgbClr val="FF0000"/>
                  </a:solidFill>
                  <a:latin typeface="Arial"/>
                  <a:cs typeface="Arial"/>
                </a:rPr>
                <a:t> de Physique des 2 </a:t>
              </a:r>
              <a:r>
                <a:rPr lang="en-US" i="1" dirty="0" err="1">
                  <a:solidFill>
                    <a:srgbClr val="FF0000"/>
                  </a:solidFill>
                  <a:latin typeface="Arial"/>
                  <a:cs typeface="Arial"/>
                </a:rPr>
                <a:t>Infinis</a:t>
              </a:r>
              <a:r>
                <a:rPr lang="en-US" i="1" dirty="0">
                  <a:solidFill>
                    <a:srgbClr val="FF0000"/>
                  </a:solidFill>
                  <a:latin typeface="Arial"/>
                  <a:cs typeface="Arial"/>
                </a:rPr>
                <a:t> Irène Joliot-Curie (</a:t>
              </a:r>
              <a:r>
                <a:rPr lang="en-US" i="1" dirty="0" err="1">
                  <a:solidFill>
                    <a:srgbClr val="FF0000"/>
                  </a:solidFill>
                  <a:latin typeface="Arial"/>
                  <a:cs typeface="Arial"/>
                </a:rPr>
                <a:t>IJCLab</a:t>
              </a:r>
              <a:r>
                <a:rPr lang="en-US" i="1" dirty="0">
                  <a:solidFill>
                    <a:srgbClr val="FF0000"/>
                  </a:solidFill>
                  <a:latin typeface="Arial"/>
                  <a:cs typeface="Arial"/>
                </a:rPr>
                <a:t>)</a:t>
              </a:r>
            </a:p>
            <a:p>
              <a:pPr algn="ctr">
                <a:defRPr/>
              </a:pPr>
              <a:r>
                <a:rPr lang="en-US" i="1" dirty="0">
                  <a:solidFill>
                    <a:srgbClr val="FF0000"/>
                  </a:solidFill>
                  <a:latin typeface="Arial"/>
                  <a:cs typeface="Arial"/>
                </a:rPr>
                <a:t>Orsay, France</a:t>
              </a:r>
            </a:p>
          </p:txBody>
        </p:sp>
      </p:grp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708056" y="6585231"/>
            <a:ext cx="13178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i="1" dirty="0">
                <a:solidFill>
                  <a:srgbClr val="CC00FF"/>
                </a:solidFill>
                <a:latin typeface="Footlight MT Light" charset="0"/>
                <a:cs typeface="+mn-cs"/>
              </a:rPr>
              <a:t>March 27</a:t>
            </a:r>
            <a:r>
              <a:rPr lang="en-US" sz="1200" i="1" baseline="30000" dirty="0">
                <a:solidFill>
                  <a:srgbClr val="CC00FF"/>
                </a:solidFill>
                <a:latin typeface="Footlight MT Light" charset="0"/>
                <a:cs typeface="+mn-cs"/>
              </a:rPr>
              <a:t>th</a:t>
            </a:r>
            <a:r>
              <a:rPr lang="en-US" sz="1200" i="1" dirty="0">
                <a:solidFill>
                  <a:srgbClr val="CC00FF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849A7BD4-3CD9-EC43-ADE7-22AFA6688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348" y="6580418"/>
            <a:ext cx="38784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rgbClr val="CC00FF"/>
                </a:solidFill>
                <a:latin typeface="Footlight MT Light" charset="0"/>
                <a:cs typeface="+mn-cs"/>
              </a:rPr>
              <a:t>Weekly Meeting of the Exclusive Processes Working Group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2593FAA-B959-FA48-AAA5-BC94F32B9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312" y="4533914"/>
            <a:ext cx="403244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286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romanLcParenBoth"/>
              <a:defRPr/>
            </a:pPr>
            <a:r>
              <a:rPr lang="en-US" sz="1600" dirty="0">
                <a:latin typeface="Comic Sans MS" charset="0"/>
                <a:cs typeface="+mn-cs"/>
              </a:rPr>
              <a:t>   Physics motivations</a:t>
            </a:r>
          </a:p>
          <a:p>
            <a:pPr>
              <a:buFontTx/>
              <a:buAutoNum type="romanLcParenBoth"/>
              <a:defRPr/>
            </a:pPr>
            <a:r>
              <a:rPr lang="en-US" sz="1600" dirty="0">
                <a:latin typeface="Comic Sans MS" charset="0"/>
                <a:cs typeface="+mn-cs"/>
              </a:rPr>
              <a:t>   Generalized </a:t>
            </a:r>
            <a:r>
              <a:rPr lang="en-US" sz="1600" dirty="0" err="1">
                <a:latin typeface="Comic Sans MS" charset="0"/>
                <a:cs typeface="+mn-cs"/>
              </a:rPr>
              <a:t>parton</a:t>
            </a:r>
            <a:r>
              <a:rPr lang="en-US" sz="1600" dirty="0">
                <a:latin typeface="Comic Sans MS" charset="0"/>
                <a:cs typeface="+mn-cs"/>
              </a:rPr>
              <a:t> distributions</a:t>
            </a:r>
          </a:p>
          <a:p>
            <a:pPr>
              <a:buFontTx/>
              <a:buAutoNum type="romanLcParenBoth"/>
              <a:defRPr/>
            </a:pPr>
            <a:r>
              <a:rPr lang="en-US" sz="1600" dirty="0">
                <a:latin typeface="Comic Sans MS" charset="0"/>
                <a:cs typeface="+mn-cs"/>
              </a:rPr>
              <a:t>   Charm production</a:t>
            </a:r>
          </a:p>
          <a:p>
            <a:pPr>
              <a:buFontTx/>
              <a:buAutoNum type="romanLcParenBoth"/>
              <a:defRPr/>
            </a:pPr>
            <a:r>
              <a:rPr lang="en-US" sz="1600" dirty="0">
                <a:latin typeface="Comic Sans MS" charset="0"/>
                <a:cs typeface="+mn-cs"/>
              </a:rPr>
              <a:t>   Right-handed W-bosons</a:t>
            </a:r>
          </a:p>
          <a:p>
            <a:pPr>
              <a:buFontTx/>
              <a:buAutoNum type="romanLcParenBoth"/>
              <a:defRPr/>
            </a:pPr>
            <a:r>
              <a:rPr lang="en-US" sz="1600" dirty="0">
                <a:latin typeface="Comic Sans MS" charset="0"/>
                <a:cs typeface="+mn-cs"/>
              </a:rPr>
              <a:t>   Polarized positron beams</a:t>
            </a:r>
          </a:p>
          <a:p>
            <a:pPr>
              <a:buFontTx/>
              <a:buAutoNum type="romanLcParenBoth"/>
              <a:defRPr/>
            </a:pPr>
            <a:r>
              <a:rPr lang="en-US" sz="1600" dirty="0">
                <a:latin typeface="Comic Sans MS" charset="0"/>
                <a:cs typeface="+mn-cs"/>
              </a:rPr>
              <a:t>   Questions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6D9D769-BF9C-FD41-B446-6202B40ECF09}"/>
                  </a:ext>
                </a:extLst>
              </p:cNvPr>
              <p:cNvSpPr txBox="1"/>
              <p:nvPr/>
            </p:nvSpPr>
            <p:spPr>
              <a:xfrm>
                <a:off x="149903" y="2215314"/>
                <a:ext cx="3066160" cy="4825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6D9D769-BF9C-FD41-B446-6202B40EC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03" y="2215314"/>
                <a:ext cx="3066160" cy="482568"/>
              </a:xfrm>
              <a:prstGeom prst="rect">
                <a:avLst/>
              </a:prstGeom>
              <a:blipFill>
                <a:blip r:embed="rId3"/>
                <a:stretch>
                  <a:fillRect l="-22822" t="-176923" b="-26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3689" name="Text Box 9"/>
          <p:cNvSpPr txBox="1">
            <a:spLocks noChangeArrowheads="1"/>
          </p:cNvSpPr>
          <p:nvPr/>
        </p:nvSpPr>
        <p:spPr bwMode="auto">
          <a:xfrm>
            <a:off x="2630530" y="977900"/>
            <a:ext cx="389722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Lucida Calligraphy" charset="0"/>
                <a:cs typeface="+mn-cs"/>
              </a:rPr>
              <a:t>Nucleon Internal Pressure </a:t>
            </a:r>
          </a:p>
        </p:txBody>
      </p:sp>
      <p:sp>
        <p:nvSpPr>
          <p:cNvPr id="583709" name="Line 29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583768" name="Text Box 88"/>
          <p:cNvSpPr txBox="1">
            <a:spLocks noChangeArrowheads="1"/>
          </p:cNvSpPr>
          <p:nvPr/>
        </p:nvSpPr>
        <p:spPr bwMode="auto">
          <a:xfrm>
            <a:off x="190500" y="276225"/>
            <a:ext cx="371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>
                <a:solidFill>
                  <a:srgbClr val="969696"/>
                </a:solidFill>
                <a:cs typeface="+mn-cs"/>
              </a:rPr>
              <a:t>Generalized parton distributions </a:t>
            </a:r>
            <a:endParaRPr lang="fr-FR" sz="1800" i="1">
              <a:solidFill>
                <a:srgbClr val="B2B2B2"/>
              </a:solidFill>
              <a:cs typeface="+mn-cs"/>
            </a:endParaRPr>
          </a:p>
        </p:txBody>
      </p:sp>
      <p:sp>
        <p:nvSpPr>
          <p:cNvPr id="34" name="Rectangle 43">
            <a:extLst>
              <a:ext uri="{FF2B5EF4-FFF2-40B4-BE49-F238E27FC236}">
                <a16:creationId xmlns:a16="http://schemas.microsoft.com/office/drawing/2014/main" id="{AFDE3AD3-8A4D-B84A-BCB3-9D965E4C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200" y="1554245"/>
            <a:ext cx="77091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V.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Burkert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L.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Elouadrhiri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F.-X. Girod, Nature 557 (2018) 396      M.V.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Polyakov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P. Schweitzer, </a:t>
            </a:r>
            <a:r>
              <a:rPr lang="fr-FR" sz="1000" dirty="0">
                <a:solidFill>
                  <a:srgbClr val="5F5F5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Int. J. </a:t>
            </a:r>
            <a:r>
              <a:rPr lang="fr-FR" sz="1000" dirty="0" err="1">
                <a:solidFill>
                  <a:srgbClr val="5F5F5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Mod</a:t>
            </a:r>
            <a:r>
              <a:rPr lang="fr-FR" sz="1000" dirty="0">
                <a:solidFill>
                  <a:srgbClr val="5F5F5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 Phys. A33 (2018) 1830025</a:t>
            </a:r>
          </a:p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K. </a:t>
            </a:r>
            <a:r>
              <a:rPr lang="fr-FR" sz="1000" dirty="0" err="1">
                <a:solidFill>
                  <a:srgbClr val="5F5F5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Kumerički</a:t>
            </a:r>
            <a:r>
              <a:rPr lang="fr-FR" sz="1000" dirty="0">
                <a:solidFill>
                  <a:srgbClr val="5F5F5F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, Nature 570 (2019) E1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E73D3E-F6D7-6E49-933C-DD667A6F2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660" y="3803584"/>
            <a:ext cx="3236166" cy="30012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95C55E0B-C4CB-5246-9EA1-67E81A6B81D4}"/>
                  </a:ext>
                </a:extLst>
              </p:cNvPr>
              <p:cNvSpPr txBox="1"/>
              <p:nvPr/>
            </p:nvSpPr>
            <p:spPr>
              <a:xfrm>
                <a:off x="1047706" y="3142401"/>
                <a:ext cx="3973140" cy="482568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95C55E0B-C4CB-5246-9EA1-67E81A6B8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06" y="3142401"/>
                <a:ext cx="3973140" cy="482568"/>
              </a:xfrm>
              <a:prstGeom prst="rect">
                <a:avLst/>
              </a:prstGeom>
              <a:blipFill>
                <a:blip r:embed="rId6"/>
                <a:stretch>
                  <a:fillRect t="-165854" b="-246341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4B71CC9F-01E4-FC46-9AF3-2044B5AF0B9A}"/>
                  </a:ext>
                </a:extLst>
              </p:cNvPr>
              <p:cNvSpPr txBox="1"/>
              <p:nvPr/>
            </p:nvSpPr>
            <p:spPr>
              <a:xfrm>
                <a:off x="120531" y="4129286"/>
                <a:ext cx="4077397" cy="7040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𝔑𝔢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𝒫</m:t>
                      </m:r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ℑ𝔪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ℋ</m:t>
                                  </m:r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4B71CC9F-01E4-FC46-9AF3-2044B5AF0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31" y="4129286"/>
                <a:ext cx="4077397" cy="704039"/>
              </a:xfrm>
              <a:prstGeom prst="rect">
                <a:avLst/>
              </a:prstGeom>
              <a:blipFill>
                <a:blip r:embed="rId7"/>
                <a:stretch>
                  <a:fillRect l="-1238" t="-92982" b="-1771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622C267-5B7B-5844-B58F-A3727EB3E0E4}"/>
                  </a:ext>
                </a:extLst>
              </p:cNvPr>
              <p:cNvSpPr txBox="1"/>
              <p:nvPr/>
            </p:nvSpPr>
            <p:spPr>
              <a:xfrm>
                <a:off x="58646" y="4911679"/>
                <a:ext cx="2154602" cy="4825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8622C267-5B7B-5844-B58F-A3727EB3E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6" y="4911679"/>
                <a:ext cx="2154602" cy="482568"/>
              </a:xfrm>
              <a:prstGeom prst="rect">
                <a:avLst/>
              </a:prstGeom>
              <a:blipFill>
                <a:blip r:embed="rId8"/>
                <a:stretch>
                  <a:fillRect t="-179487" b="-26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1609356-EE13-7649-9A22-709E82B3B835}"/>
                  </a:ext>
                </a:extLst>
              </p:cNvPr>
              <p:cNvSpPr txBox="1"/>
              <p:nvPr/>
            </p:nvSpPr>
            <p:spPr>
              <a:xfrm>
                <a:off x="164036" y="5445336"/>
                <a:ext cx="3151584" cy="320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 …</m:t>
                          </m: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1609356-EE13-7649-9A22-709E82B3B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36" y="5445336"/>
                <a:ext cx="3151584" cy="320857"/>
              </a:xfrm>
              <a:prstGeom prst="rect">
                <a:avLst/>
              </a:prstGeom>
              <a:blipFill>
                <a:blip r:embed="rId9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ZoneTexte 45">
            <a:extLst>
              <a:ext uri="{FF2B5EF4-FFF2-40B4-BE49-F238E27FC236}">
                <a16:creationId xmlns:a16="http://schemas.microsoft.com/office/drawing/2014/main" id="{D938D995-1EB8-0B49-AA8A-C7FA3E3BBF28}"/>
              </a:ext>
            </a:extLst>
          </p:cNvPr>
          <p:cNvSpPr txBox="1"/>
          <p:nvPr/>
        </p:nvSpPr>
        <p:spPr>
          <a:xfrm>
            <a:off x="861725" y="5957445"/>
            <a:ext cx="3096617" cy="5847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part of Compton </a:t>
            </a:r>
            <a:r>
              <a:rPr lang="fr-FR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600" b="1" dirty="0" err="1">
                <a:solidFill>
                  <a:srgbClr val="FF0000"/>
                </a:solidFill>
                <a:latin typeface="Symbol" pitchFamily="2" charset="2"/>
                <a:cs typeface="Calibri" panose="020F0502020204030204" pitchFamily="34" charset="0"/>
              </a:rPr>
              <a:t>s</a:t>
            </a:r>
            <a:r>
              <a:rPr lang="fr-FR" sz="1600" b="1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fr-F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2" name="Bouée 11">
            <a:extLst>
              <a:ext uri="{FF2B5EF4-FFF2-40B4-BE49-F238E27FC236}">
                <a16:creationId xmlns:a16="http://schemas.microsoft.com/office/drawing/2014/main" id="{8C586143-483D-9F4C-AE15-A006B204B8C4}"/>
              </a:ext>
            </a:extLst>
          </p:cNvPr>
          <p:cNvSpPr/>
          <p:nvPr/>
        </p:nvSpPr>
        <p:spPr>
          <a:xfrm rot="322525">
            <a:off x="2481282" y="2236287"/>
            <a:ext cx="747003" cy="472972"/>
          </a:xfrm>
          <a:prstGeom prst="donut">
            <a:avLst>
              <a:gd name="adj" fmla="val 941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droite à entaille 13">
            <a:extLst>
              <a:ext uri="{FF2B5EF4-FFF2-40B4-BE49-F238E27FC236}">
                <a16:creationId xmlns:a16="http://schemas.microsoft.com/office/drawing/2014/main" id="{99369198-DC74-A44C-895C-7CCD587C7271}"/>
              </a:ext>
            </a:extLst>
          </p:cNvPr>
          <p:cNvSpPr/>
          <p:nvPr/>
        </p:nvSpPr>
        <p:spPr>
          <a:xfrm>
            <a:off x="3372131" y="2374965"/>
            <a:ext cx="496190" cy="235439"/>
          </a:xfrm>
          <a:prstGeom prst="notchedRightArrow">
            <a:avLst>
              <a:gd name="adj1" fmla="val 35670"/>
              <a:gd name="adj2" fmla="val 92990"/>
            </a:avLst>
          </a:prstGeom>
          <a:solidFill>
            <a:srgbClr val="EDDDFF"/>
          </a:solidFill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59F14A1-B5B5-C247-9017-F87F0E57C2B8}"/>
              </a:ext>
            </a:extLst>
          </p:cNvPr>
          <p:cNvGrpSpPr/>
          <p:nvPr/>
        </p:nvGrpSpPr>
        <p:grpSpPr>
          <a:xfrm>
            <a:off x="6059306" y="2614609"/>
            <a:ext cx="3049198" cy="2931967"/>
            <a:chOff x="6059306" y="2614609"/>
            <a:chExt cx="3049198" cy="29319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86F1514-9819-DB44-A5A1-61019479E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02761" y="2698034"/>
              <a:ext cx="2805743" cy="2848542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795071A-60D2-8242-855C-D4B9334B68B7}"/>
                </a:ext>
              </a:extLst>
            </p:cNvPr>
            <p:cNvSpPr txBox="1"/>
            <p:nvPr/>
          </p:nvSpPr>
          <p:spPr>
            <a:xfrm>
              <a:off x="6603702" y="2614609"/>
              <a:ext cx="5549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       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4DE8BC6-9D0F-AF41-98DA-8E35AE1839B9}"/>
                </a:ext>
              </a:extLst>
            </p:cNvPr>
            <p:cNvSpPr txBox="1"/>
            <p:nvPr/>
          </p:nvSpPr>
          <p:spPr>
            <a:xfrm rot="16200000">
              <a:off x="5929560" y="3300100"/>
              <a:ext cx="5672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D(</a:t>
              </a:r>
              <a:r>
                <a:rPr lang="fr-FR" dirty="0" err="1"/>
                <a:t>t</a:t>
              </a:r>
              <a:r>
                <a:rPr lang="fr-FR" dirty="0"/>
                <a:t>)</a:t>
              </a:r>
            </a:p>
          </p:txBody>
        </p:sp>
      </p:grpSp>
      <p:sp>
        <p:nvSpPr>
          <p:cNvPr id="49" name="Text Box 6">
            <a:extLst>
              <a:ext uri="{FF2B5EF4-FFF2-40B4-BE49-F238E27FC236}">
                <a16:creationId xmlns:a16="http://schemas.microsoft.com/office/drawing/2014/main" id="{8B224CD1-1260-E146-81E9-2F286156F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682" y="2004316"/>
            <a:ext cx="47783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defRPr/>
            </a:pPr>
            <a:r>
              <a:rPr lang="en-US" sz="1600" dirty="0">
                <a:cs typeface="+mn-cs"/>
              </a:rPr>
              <a:t>The 2</a:t>
            </a:r>
            <a:r>
              <a:rPr lang="en-US" sz="1600" baseline="30000" dirty="0">
                <a:cs typeface="+mn-cs"/>
              </a:rPr>
              <a:t>nd</a:t>
            </a:r>
            <a:r>
              <a:rPr lang="en-US" sz="1600" dirty="0">
                <a:cs typeface="+mn-cs"/>
              </a:rPr>
              <a:t> order </a:t>
            </a:r>
            <a:r>
              <a:rPr lang="en-US" sz="1600" b="1" dirty="0" err="1">
                <a:solidFill>
                  <a:srgbClr val="0000FF"/>
                </a:solidFill>
                <a:cs typeface="+mn-cs"/>
              </a:rPr>
              <a:t>Mellin</a:t>
            </a:r>
            <a:r>
              <a:rPr lang="en-US" sz="1600" b="1" dirty="0">
                <a:solidFill>
                  <a:srgbClr val="0000FF"/>
                </a:solidFill>
                <a:cs typeface="+mn-cs"/>
              </a:rPr>
              <a:t> moment</a:t>
            </a:r>
            <a:r>
              <a:rPr lang="en-US" sz="1600" dirty="0">
                <a:cs typeface="+mn-cs"/>
              </a:rPr>
              <a:t> of GPDs allow to access the pressure distribution inside hadrons through the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skewness dependency</a:t>
            </a:r>
            <a:r>
              <a:rPr lang="en-US" sz="1600" dirty="0">
                <a:cs typeface="+mn-cs"/>
              </a:rPr>
              <a:t> of GPDs… (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DDVCS</a:t>
            </a:r>
            <a:r>
              <a:rPr lang="en-US" sz="1600" dirty="0">
                <a:cs typeface="+mn-cs"/>
              </a:rPr>
              <a:t>).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C4FD078-FFAF-DC44-9A90-88038A0F5C6E}"/>
              </a:ext>
            </a:extLst>
          </p:cNvPr>
          <p:cNvSpPr txBox="1"/>
          <p:nvPr/>
        </p:nvSpPr>
        <p:spPr>
          <a:xfrm>
            <a:off x="963809" y="4005064"/>
            <a:ext cx="3369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AAE10DF-3262-324F-951B-B0C7EC868F62}"/>
              </a:ext>
            </a:extLst>
          </p:cNvPr>
          <p:cNvSpPr txBox="1"/>
          <p:nvPr/>
        </p:nvSpPr>
        <p:spPr>
          <a:xfrm>
            <a:off x="512719" y="3229389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CFF</a:t>
            </a: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F0664EE9-EDD6-BF4F-A9DF-8FD1BE767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7/14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8656E3C-4115-FD48-B73C-2BED57DFE1BB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5" name="Text Box 64">
              <a:extLst>
                <a:ext uri="{FF2B5EF4-FFF2-40B4-BE49-F238E27FC236}">
                  <a16:creationId xmlns:a16="http://schemas.microsoft.com/office/drawing/2014/main" id="{6FF24CBF-68A5-5E49-A0DC-7E4117302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76A92477-1CDB-D64E-8A7F-F65B6CFB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37" name="Text Box 18">
            <a:extLst>
              <a:ext uri="{FF2B5EF4-FFF2-40B4-BE49-F238E27FC236}">
                <a16:creationId xmlns:a16="http://schemas.microsoft.com/office/drawing/2014/main" id="{5585DEB2-034A-B94F-81A3-1527B838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38073604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9" name="Line 29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23" name="Rectangle 43"/>
          <p:cNvSpPr>
            <a:spLocks noChangeArrowheads="1"/>
          </p:cNvSpPr>
          <p:nvPr/>
        </p:nvSpPr>
        <p:spPr bwMode="auto">
          <a:xfrm>
            <a:off x="3715797" y="1575126"/>
            <a:ext cx="172194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S.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Niccolai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E.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Voutier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et al.</a:t>
            </a:r>
          </a:p>
        </p:txBody>
      </p:sp>
      <p:sp>
        <p:nvSpPr>
          <p:cNvPr id="13" name="Text Box 88">
            <a:extLst>
              <a:ext uri="{FF2B5EF4-FFF2-40B4-BE49-F238E27FC236}">
                <a16:creationId xmlns:a16="http://schemas.microsoft.com/office/drawing/2014/main" id="{DB986E19-276D-254D-BC08-CEFEAB2BC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371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 err="1">
                <a:solidFill>
                  <a:srgbClr val="969696"/>
                </a:solidFill>
              </a:rPr>
              <a:t>Generalized</a:t>
            </a:r>
            <a:r>
              <a:rPr lang="fr-FR" sz="1800" i="1" dirty="0">
                <a:solidFill>
                  <a:srgbClr val="969696"/>
                </a:solidFill>
              </a:rPr>
              <a:t> parton distributions 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5FD72772-A1F2-4F4A-AC1B-C4E0395BF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816" y="977900"/>
            <a:ext cx="185980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LOI12-18-004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9133D7-0909-5A49-B70E-3FEB9479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23785" y="2807398"/>
            <a:ext cx="3400886" cy="4392488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4F43467E-A990-5341-8ED0-E5A795B7F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51" y="1946419"/>
            <a:ext cx="81194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600" dirty="0">
                <a:cs typeface="+mn-cs"/>
              </a:rPr>
              <a:t> Contrary to </a:t>
            </a:r>
            <a:r>
              <a:rPr lang="en-US" sz="1600" b="1" dirty="0">
                <a:solidFill>
                  <a:srgbClr val="0000FF"/>
                </a:solidFill>
                <a:cs typeface="+mn-cs"/>
              </a:rPr>
              <a:t>H</a:t>
            </a:r>
            <a:r>
              <a:rPr lang="en-US" sz="1600" dirty="0">
                <a:cs typeface="+mn-cs"/>
              </a:rPr>
              <a:t>, the GPD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E</a:t>
            </a:r>
            <a:r>
              <a:rPr lang="en-US" sz="1600" dirty="0">
                <a:cs typeface="+mn-cs"/>
              </a:rPr>
              <a:t>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flips the spin of the nucleon </a:t>
            </a:r>
            <a:r>
              <a:rPr lang="en-US" sz="1600" dirty="0">
                <a:cs typeface="+mn-cs"/>
              </a:rPr>
              <a:t>and is consequently not constrained by </a:t>
            </a:r>
            <a:r>
              <a:rPr lang="en-US" sz="1600" dirty="0">
                <a:solidFill>
                  <a:srgbClr val="0000FF"/>
                </a:solidFill>
                <a:cs typeface="+mn-cs"/>
              </a:rPr>
              <a:t>Deep Inelastic Scattering</a:t>
            </a:r>
            <a:r>
              <a:rPr lang="en-US" sz="1600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en-US" sz="1600" dirty="0">
                <a:cs typeface="+mn-cs"/>
              </a:rPr>
              <a:t>data.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8A499C2-9F8F-8347-B2DF-4968A8F114BE}"/>
              </a:ext>
            </a:extLst>
          </p:cNvPr>
          <p:cNvGrpSpPr>
            <a:grpSpLocks noChangeAspect="1"/>
          </p:cNvGrpSpPr>
          <p:nvPr/>
        </p:nvGrpSpPr>
        <p:grpSpPr>
          <a:xfrm>
            <a:off x="323528" y="2829457"/>
            <a:ext cx="3888432" cy="3920775"/>
            <a:chOff x="2282825" y="1626659"/>
            <a:chExt cx="4262438" cy="4297891"/>
          </a:xfrm>
        </p:grpSpPr>
        <p:sp>
          <p:nvSpPr>
            <p:cNvPr id="17" name="Text Box 8">
              <a:extLst>
                <a:ext uri="{FF2B5EF4-FFF2-40B4-BE49-F238E27FC236}">
                  <a16:creationId xmlns:a16="http://schemas.microsoft.com/office/drawing/2014/main" id="{B26D720D-FAC3-6242-B595-8BACAAB3F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738" y="5584825"/>
              <a:ext cx="2635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u</a:t>
              </a:r>
            </a:p>
          </p:txBody>
        </p:sp>
        <p:pic>
          <p:nvPicPr>
            <p:cNvPr id="18" name="Picture 9" descr="JuJd">
              <a:extLst>
                <a:ext uri="{FF2B5EF4-FFF2-40B4-BE49-F238E27FC236}">
                  <a16:creationId xmlns:a16="http://schemas.microsoft.com/office/drawing/2014/main" id="{897E24AF-A734-1249-9283-CFCA39F87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825" y="1839913"/>
              <a:ext cx="4192588" cy="4084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0">
              <a:extLst>
                <a:ext uri="{FF2B5EF4-FFF2-40B4-BE49-F238E27FC236}">
                  <a16:creationId xmlns:a16="http://schemas.microsoft.com/office/drawing/2014/main" id="{6E93FE9E-9518-A44A-8961-5D21145051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7175" y="1626659"/>
              <a:ext cx="2704661" cy="269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fr-FR" sz="1000" dirty="0">
                  <a:solidFill>
                    <a:schemeClr val="bg2">
                      <a:lumMod val="75000"/>
                    </a:schemeClr>
                  </a:solidFill>
                  <a:latin typeface="Microsoft Sans Serif" panose="020B0604020202020204" pitchFamily="34" charset="0"/>
                </a:rPr>
                <a:t>M. </a:t>
              </a:r>
              <a:r>
                <a:rPr lang="en-US" altLang="fr-FR" sz="1000" dirty="0" err="1">
                  <a:solidFill>
                    <a:schemeClr val="bg2">
                      <a:lumMod val="75000"/>
                    </a:schemeClr>
                  </a:solidFill>
                  <a:latin typeface="Microsoft Sans Serif" panose="020B0604020202020204" pitchFamily="34" charset="0"/>
                </a:rPr>
                <a:t>Mazouz</a:t>
              </a:r>
              <a:r>
                <a:rPr lang="en-US" altLang="fr-FR" sz="1000" dirty="0">
                  <a:solidFill>
                    <a:schemeClr val="bg2">
                      <a:lumMod val="75000"/>
                    </a:schemeClr>
                  </a:solidFill>
                  <a:latin typeface="Microsoft Sans Serif" panose="020B0604020202020204" pitchFamily="34" charset="0"/>
                </a:rPr>
                <a:t> et al.,</a:t>
              </a:r>
              <a:r>
                <a:rPr lang="fr-FR" altLang="fr-FR" sz="1000" dirty="0">
                  <a:solidFill>
                    <a:schemeClr val="bg2">
                      <a:lumMod val="75000"/>
                    </a:schemeClr>
                  </a:solidFill>
                  <a:latin typeface="Microsoft Sans Serif" panose="020B0604020202020204" pitchFamily="34" charset="0"/>
                </a:rPr>
                <a:t> PRL 99 (2007) 242501</a:t>
              </a:r>
              <a:endParaRPr lang="en-US" altLang="fr-FR" sz="1000" dirty="0">
                <a:solidFill>
                  <a:schemeClr val="bg2">
                    <a:lumMod val="75000"/>
                  </a:schemeClr>
                </a:solidFill>
                <a:latin typeface="Microsoft Sans Serif" panose="020B0604020202020204" pitchFamily="34" charset="0"/>
              </a:endParaRPr>
            </a:p>
          </p:txBody>
        </p:sp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1D9CC92F-743E-CC4F-899E-497AA5F5C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688" y="2998788"/>
              <a:ext cx="144462" cy="1444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395EB01A-20D7-F045-8808-11774E535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963" y="4487863"/>
              <a:ext cx="144462" cy="1444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Rectangle 18">
              <a:extLst>
                <a:ext uri="{FF2B5EF4-FFF2-40B4-BE49-F238E27FC236}">
                  <a16:creationId xmlns:a16="http://schemas.microsoft.com/office/drawing/2014/main" id="{814FB64F-8128-5D48-AF5C-D77F722C0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8" y="1774825"/>
              <a:ext cx="123825" cy="193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id="{F3C2EFEC-E79C-8A4C-A72E-DFD46CD64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714" y="2061103"/>
              <a:ext cx="2439769" cy="269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fr-FR" sz="1000" dirty="0">
                  <a:solidFill>
                    <a:schemeClr val="bg2">
                      <a:lumMod val="75000"/>
                    </a:schemeClr>
                  </a:solidFill>
                  <a:latin typeface="Microsoft Sans Serif" panose="020B0604020202020204" pitchFamily="34" charset="0"/>
                </a:rPr>
                <a:t>A. </a:t>
              </a:r>
              <a:r>
                <a:rPr lang="en-US" altLang="fr-FR" sz="1000" dirty="0" err="1">
                  <a:solidFill>
                    <a:schemeClr val="bg2">
                      <a:lumMod val="75000"/>
                    </a:schemeClr>
                  </a:solidFill>
                  <a:latin typeface="Microsoft Sans Serif" panose="020B0604020202020204" pitchFamily="34" charset="0"/>
                </a:rPr>
                <a:t>Airapetian</a:t>
              </a:r>
              <a:r>
                <a:rPr lang="en-US" altLang="fr-FR" sz="1000" dirty="0">
                  <a:solidFill>
                    <a:schemeClr val="bg2">
                      <a:lumMod val="75000"/>
                    </a:schemeClr>
                  </a:solidFill>
                  <a:latin typeface="Microsoft Sans Serif" panose="020B0604020202020204" pitchFamily="34" charset="0"/>
                </a:rPr>
                <a:t> et al. arXiv:0802.2499</a:t>
              </a:r>
            </a:p>
          </p:txBody>
        </p:sp>
        <p:sp>
          <p:nvSpPr>
            <p:cNvPr id="28" name="Text Box 22">
              <a:extLst>
                <a:ext uri="{FF2B5EF4-FFF2-40B4-BE49-F238E27FC236}">
                  <a16:creationId xmlns:a16="http://schemas.microsoft.com/office/drawing/2014/main" id="{479A496D-E180-674E-8ECE-256D41352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321719" y="1816406"/>
              <a:ext cx="2730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 dirty="0"/>
                <a:t>d</a:t>
              </a:r>
            </a:p>
          </p:txBody>
        </p: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705814D7-2F39-5742-B833-C163BD2C2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3871913"/>
              <a:ext cx="201612" cy="96837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Rectangle 24">
              <a:extLst>
                <a:ext uri="{FF2B5EF4-FFF2-40B4-BE49-F238E27FC236}">
                  <a16:creationId xmlns:a16="http://schemas.microsoft.com/office/drawing/2014/main" id="{610E6D72-2FCB-8049-B3D8-927FF66B9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988" y="4325938"/>
              <a:ext cx="130175" cy="96837"/>
            </a:xfrm>
            <a:prstGeom prst="rect">
              <a:avLst/>
            </a:prstGeom>
            <a:solidFill>
              <a:srgbClr val="CC99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Text Box 25">
              <a:extLst>
                <a:ext uri="{FF2B5EF4-FFF2-40B4-BE49-F238E27FC236}">
                  <a16:creationId xmlns:a16="http://schemas.microsoft.com/office/drawing/2014/main" id="{697E3130-FE5C-5741-809D-7B9E62260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249" y="4175125"/>
              <a:ext cx="2455141" cy="371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900" dirty="0">
                  <a:latin typeface="Arial" panose="020B0604020202020204" pitchFamily="34" charset="0"/>
                </a:rPr>
                <a:t>A.W. Thomas, </a:t>
              </a:r>
              <a:r>
                <a:rPr lang="fr-FR" altLang="fr-FR" sz="900" dirty="0" err="1">
                  <a:latin typeface="Arial" panose="020B0604020202020204" pitchFamily="34" charset="0"/>
                </a:rPr>
                <a:t>arXiv</a:t>
              </a:r>
              <a:r>
                <a:rPr lang="fr-FR" altLang="fr-FR" sz="900" dirty="0">
                  <a:latin typeface="Arial" panose="020B0604020202020204" pitchFamily="34" charset="0"/>
                </a:rPr>
                <a:t>/hep-ph:0803.2775</a:t>
              </a:r>
              <a:r>
                <a:rPr lang="fr-FR" altLang="fr-FR" sz="1600" dirty="0"/>
                <a:t>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45EDC310-88D7-CC4B-A819-4E2F33D0E7E6}"/>
              </a:ext>
            </a:extLst>
          </p:cNvPr>
          <p:cNvGrpSpPr/>
          <p:nvPr/>
        </p:nvGrpSpPr>
        <p:grpSpPr>
          <a:xfrm>
            <a:off x="4635065" y="2546282"/>
            <a:ext cx="4018241" cy="770955"/>
            <a:chOff x="4739240" y="2546282"/>
            <a:chExt cx="4018241" cy="770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7374E8B3-B488-4140-98D3-F82E1F2082CA}"/>
                    </a:ext>
                  </a:extLst>
                </p:cNvPr>
                <p:cNvSpPr txBox="1"/>
                <p:nvPr/>
              </p:nvSpPr>
              <p:spPr>
                <a:xfrm>
                  <a:off x="4739240" y="2765676"/>
                  <a:ext cx="3906372" cy="551561"/>
                </a:xfrm>
                <a:prstGeom prst="rect">
                  <a:avLst/>
                </a:prstGeom>
                <a:solidFill>
                  <a:srgbClr val="F4E4EB"/>
                </a:solidFill>
                <a:ln w="6350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fr-FR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fr-F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fr-F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𝜉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fr-FR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  <m:r>
                          <a:rPr lang="fr-FR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7374E8B3-B488-4140-98D3-F82E1F208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9240" y="2765676"/>
                  <a:ext cx="3906372" cy="551561"/>
                </a:xfrm>
                <a:prstGeom prst="rect">
                  <a:avLst/>
                </a:prstGeom>
                <a:blipFill>
                  <a:blip r:embed="rId6"/>
                  <a:stretch>
                    <a:fillRect l="-20323" t="-175556" b="-253333"/>
                  </a:stretch>
                </a:blipFill>
                <a:ln w="6350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C71067F-C6B8-A649-96B0-093AAF1F5C7D}"/>
                </a:ext>
              </a:extLst>
            </p:cNvPr>
            <p:cNvSpPr/>
            <p:nvPr/>
          </p:nvSpPr>
          <p:spPr>
            <a:xfrm>
              <a:off x="7186217" y="2546282"/>
              <a:ext cx="157126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000" dirty="0">
                  <a:solidFill>
                    <a:srgbClr val="808080">
                      <a:lumMod val="75000"/>
                    </a:srgbClr>
                  </a:solidFill>
                  <a:latin typeface="Microsoft Sans Serif" charset="0"/>
                  <a:cs typeface="+mn-cs"/>
                </a:rPr>
                <a:t>X. Ji, </a:t>
              </a:r>
              <a:r>
                <a:rPr lang="fr-FR" sz="1000" dirty="0">
                  <a:solidFill>
                    <a:schemeClr val="bg2">
                      <a:lumMod val="75000"/>
                    </a:schemeClr>
                  </a:solidFill>
                  <a:latin typeface="Microsoft Sans Serif" charset="0"/>
                  <a:cs typeface="+mn-cs"/>
                </a:rPr>
                <a:t>PRL 78 (1997) </a:t>
              </a:r>
              <a:r>
                <a:rPr lang="fr-FR" sz="1000" dirty="0">
                  <a:solidFill>
                    <a:srgbClr val="808080">
                      <a:lumMod val="75000"/>
                    </a:srgbClr>
                  </a:solidFill>
                  <a:latin typeface="Microsoft Sans Serif" charset="0"/>
                  <a:cs typeface="+mn-cs"/>
                </a:rPr>
                <a:t>610</a:t>
              </a:r>
              <a:endParaRPr lang="fr-FR" dirty="0"/>
            </a:p>
          </p:txBody>
        </p:sp>
      </p:grpSp>
      <p:sp>
        <p:nvSpPr>
          <p:cNvPr id="36" name="Text Box 11">
            <a:extLst>
              <a:ext uri="{FF2B5EF4-FFF2-40B4-BE49-F238E27FC236}">
                <a16:creationId xmlns:a16="http://schemas.microsoft.com/office/drawing/2014/main" id="{CCC851A7-C76D-0240-AA6D-4CF879BF0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8/14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8141866-7D10-2D42-B1D5-93B79310C37A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8" name="Text Box 64">
              <a:extLst>
                <a:ext uri="{FF2B5EF4-FFF2-40B4-BE49-F238E27FC236}">
                  <a16:creationId xmlns:a16="http://schemas.microsoft.com/office/drawing/2014/main" id="{1E9342D6-D013-CD48-93A3-243FAC57C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E975B83B-FB31-A642-97C7-DD392695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40" name="Text Box 18">
            <a:extLst>
              <a:ext uri="{FF2B5EF4-FFF2-40B4-BE49-F238E27FC236}">
                <a16:creationId xmlns:a16="http://schemas.microsoft.com/office/drawing/2014/main" id="{7FEFCFC1-8225-B542-ACED-885ACC33C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09584577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9" name="Line 29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Text Box 88">
            <a:extLst>
              <a:ext uri="{FF2B5EF4-FFF2-40B4-BE49-F238E27FC236}">
                <a16:creationId xmlns:a16="http://schemas.microsoft.com/office/drawing/2014/main" id="{DB986E19-276D-254D-BC08-CEFEAB2BC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371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 err="1">
                <a:solidFill>
                  <a:srgbClr val="969696"/>
                </a:solidFill>
              </a:rPr>
              <a:t>Generalized</a:t>
            </a:r>
            <a:r>
              <a:rPr lang="fr-FR" sz="1800" i="1" dirty="0">
                <a:solidFill>
                  <a:srgbClr val="969696"/>
                </a:solidFill>
              </a:rPr>
              <a:t> parton distributions </a:t>
            </a:r>
            <a:endParaRPr lang="fr-FR" sz="1800" i="1" dirty="0">
              <a:solidFill>
                <a:srgbClr val="B2B2B2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6FD3FFF-8C03-3D49-9976-2EB47E880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4092" y="2036511"/>
            <a:ext cx="3960439" cy="5115191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172FE55C-4FE9-264B-B8BC-976B70E74F5F}"/>
              </a:ext>
            </a:extLst>
          </p:cNvPr>
          <p:cNvSpPr/>
          <p:nvPr/>
        </p:nvSpPr>
        <p:spPr>
          <a:xfrm>
            <a:off x="820242" y="3519737"/>
            <a:ext cx="72000" cy="720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EE81926-881D-2140-B1E1-18FACF734592}"/>
              </a:ext>
            </a:extLst>
          </p:cNvPr>
          <p:cNvSpPr/>
          <p:nvPr/>
        </p:nvSpPr>
        <p:spPr>
          <a:xfrm>
            <a:off x="820792" y="3714503"/>
            <a:ext cx="70568" cy="7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91BEE13-1214-9D44-BBC8-1A0D028A2053}"/>
              </a:ext>
            </a:extLst>
          </p:cNvPr>
          <p:cNvSpPr txBox="1"/>
          <p:nvPr/>
        </p:nvSpPr>
        <p:spPr>
          <a:xfrm>
            <a:off x="865100" y="3436900"/>
            <a:ext cx="1119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0000FF"/>
                </a:solidFill>
                <a:latin typeface="+mj-lt"/>
              </a:rPr>
              <a:t>e</a:t>
            </a:r>
            <a:r>
              <a:rPr lang="fr-FR" sz="1000" baseline="30000" dirty="0">
                <a:solidFill>
                  <a:srgbClr val="0000FF"/>
                </a:solidFill>
                <a:latin typeface="+mj-lt"/>
              </a:rPr>
              <a:t>+</a:t>
            </a:r>
            <a:r>
              <a:rPr lang="fr-FR" sz="1000" dirty="0">
                <a:solidFill>
                  <a:srgbClr val="0000FF"/>
                </a:solidFill>
                <a:latin typeface="+mj-lt"/>
              </a:rPr>
              <a:t> and e</a:t>
            </a:r>
            <a:r>
              <a:rPr lang="fr-FR" sz="1000" baseline="30000" dirty="0">
                <a:solidFill>
                  <a:srgbClr val="0000FF"/>
                </a:solidFill>
                <a:latin typeface="+mj-lt"/>
              </a:rPr>
              <a:t>- </a:t>
            </a:r>
            <a:r>
              <a:rPr lang="fr-FR" sz="1000" dirty="0" err="1">
                <a:solidFill>
                  <a:srgbClr val="0000FF"/>
                </a:solidFill>
                <a:latin typeface="+mj-lt"/>
              </a:rPr>
              <a:t>beams</a:t>
            </a:r>
            <a:endParaRPr lang="fr-FR" sz="1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6B64ADB-A0C1-8240-8225-B709F247FC51}"/>
              </a:ext>
            </a:extLst>
          </p:cNvPr>
          <p:cNvSpPr txBox="1"/>
          <p:nvPr/>
        </p:nvSpPr>
        <p:spPr>
          <a:xfrm>
            <a:off x="863489" y="3619785"/>
            <a:ext cx="9220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  <a:latin typeface="+mj-lt"/>
              </a:rPr>
              <a:t>e</a:t>
            </a:r>
            <a:r>
              <a:rPr lang="fr-FR" sz="1000" baseline="30000" dirty="0">
                <a:solidFill>
                  <a:srgbClr val="FF0000"/>
                </a:solidFill>
                <a:latin typeface="+mj-lt"/>
              </a:rPr>
              <a:t>-</a:t>
            </a:r>
            <a:r>
              <a:rPr lang="fr-FR" sz="1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000" dirty="0" err="1">
                <a:solidFill>
                  <a:srgbClr val="FF0000"/>
                </a:solidFill>
                <a:latin typeface="+mj-lt"/>
              </a:rPr>
              <a:t>beam</a:t>
            </a:r>
            <a:r>
              <a:rPr lang="fr-FR" sz="1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000" dirty="0" err="1">
                <a:solidFill>
                  <a:srgbClr val="FF0000"/>
                </a:solidFill>
                <a:latin typeface="+mj-lt"/>
              </a:rPr>
              <a:t>only</a:t>
            </a:r>
            <a:endParaRPr lang="fr-FR" sz="10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8460F308-46BC-A043-AE99-62EC8F0E213C}"/>
                  </a:ext>
                </a:extLst>
              </p:cNvPr>
              <p:cNvSpPr txBox="1"/>
              <p:nvPr/>
            </p:nvSpPr>
            <p:spPr>
              <a:xfrm>
                <a:off x="1324912" y="2138096"/>
                <a:ext cx="2596112" cy="502895"/>
              </a:xfrm>
              <a:prstGeom prst="rect">
                <a:avLst/>
              </a:prstGeom>
              <a:solidFill>
                <a:srgbClr val="D3E0FF"/>
              </a:solidFill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ℜ𝔢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8460F308-46BC-A043-AE99-62EC8F0E2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912" y="2138096"/>
                <a:ext cx="2596112" cy="502895"/>
              </a:xfrm>
              <a:prstGeom prst="rect">
                <a:avLst/>
              </a:prstGeom>
              <a:blipFill>
                <a:blip r:embed="rId4"/>
                <a:stretch>
                  <a:fillRect b="-4651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F0B0192-ECE7-1C43-AD7C-E09D424E5647}"/>
                  </a:ext>
                </a:extLst>
              </p:cNvPr>
              <p:cNvSpPr txBox="1"/>
              <p:nvPr/>
            </p:nvSpPr>
            <p:spPr>
              <a:xfrm>
                <a:off x="4895623" y="3224739"/>
                <a:ext cx="3361433" cy="492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F0B0192-ECE7-1C43-AD7C-E09D424E5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623" y="3224739"/>
                <a:ext cx="3361433" cy="492507"/>
              </a:xfrm>
              <a:prstGeom prst="rect">
                <a:avLst/>
              </a:prstGeom>
              <a:blipFill>
                <a:blip r:embed="rId5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7884254-9886-8B4C-9CF7-138351E31C0B}"/>
                  </a:ext>
                </a:extLst>
              </p:cNvPr>
              <p:cNvSpPr txBox="1"/>
              <p:nvPr/>
            </p:nvSpPr>
            <p:spPr>
              <a:xfrm>
                <a:off x="4907405" y="3773906"/>
                <a:ext cx="3351815" cy="4791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fr-F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7884254-9886-8B4C-9CF7-138351E31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405" y="3773906"/>
                <a:ext cx="3351815" cy="479170"/>
              </a:xfrm>
              <a:prstGeom prst="rect">
                <a:avLst/>
              </a:prstGeom>
              <a:blipFill>
                <a:blip r:embed="rId6"/>
                <a:stretch>
                  <a:fillRect l="-377" b="-5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4234118-5A3D-DA46-BE7C-7EB66F22FC43}"/>
                  </a:ext>
                </a:extLst>
              </p:cNvPr>
              <p:cNvSpPr txBox="1"/>
              <p:nvPr/>
            </p:nvSpPr>
            <p:spPr>
              <a:xfrm>
                <a:off x="5907985" y="4505746"/>
                <a:ext cx="2376264" cy="542264"/>
              </a:xfrm>
              <a:prstGeom prst="rect">
                <a:avLst/>
              </a:prstGeom>
              <a:solidFill>
                <a:srgbClr val="F4E4EB"/>
              </a:solidFill>
              <a:ln w="1905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𝐿𝑈</m:t>
                              </m:r>
                            </m:sub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𝐿𝑈</m:t>
                              </m:r>
                            </m:sub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D4234118-5A3D-DA46-BE7C-7EB66F22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985" y="4505746"/>
                <a:ext cx="2376264" cy="542264"/>
              </a:xfrm>
              <a:prstGeom prst="rect">
                <a:avLst/>
              </a:prstGeom>
              <a:blipFill>
                <a:blip r:embed="rId7"/>
                <a:stretch>
                  <a:fillRect b="-4444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 Box 6">
            <a:extLst>
              <a:ext uri="{FF2B5EF4-FFF2-40B4-BE49-F238E27FC236}">
                <a16:creationId xmlns:a16="http://schemas.microsoft.com/office/drawing/2014/main" id="{AE9EAA2B-871C-244C-B867-B691671C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313" y="2000883"/>
            <a:ext cx="47783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D60093"/>
              </a:buClr>
              <a:buFont typeface="Wingdings" pitchFamily="2" charset="2"/>
              <a:buChar char="Ø"/>
              <a:defRPr/>
            </a:pPr>
            <a:r>
              <a:rPr lang="en-US" sz="1600" dirty="0">
                <a:cs typeface="+mn-c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BCA</a:t>
            </a:r>
            <a:r>
              <a:rPr lang="en-US" sz="1600" dirty="0">
                <a:cs typeface="+mn-cs"/>
              </a:rPr>
              <a:t> on the neutron accesses the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real part</a:t>
            </a:r>
            <a:r>
              <a:rPr lang="en-US" sz="1600" dirty="0">
                <a:cs typeface="+mn-cs"/>
              </a:rPr>
              <a:t> of the CFF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E</a:t>
            </a:r>
            <a:r>
              <a:rPr lang="en-US" sz="1600" dirty="0">
                <a:cs typeface="+mn-cs"/>
              </a:rPr>
              <a:t>, and is sensitive to H at some kinematics.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C293CA-6B21-584D-95E2-C5B56B3767BF}"/>
              </a:ext>
            </a:extLst>
          </p:cNvPr>
          <p:cNvSpPr txBox="1"/>
          <p:nvPr/>
        </p:nvSpPr>
        <p:spPr>
          <a:xfrm>
            <a:off x="8457983" y="2135538"/>
            <a:ext cx="292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B63FFB-E4C9-9246-B094-4668C219C65A}"/>
              </a:ext>
            </a:extLst>
          </p:cNvPr>
          <p:cNvSpPr txBox="1"/>
          <p:nvPr/>
        </p:nvSpPr>
        <p:spPr>
          <a:xfrm>
            <a:off x="5142948" y="5432956"/>
            <a:ext cx="3906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Polarized</a:t>
            </a:r>
            <a:r>
              <a:rPr lang="fr-FR" dirty="0"/>
              <a:t> positron </a:t>
            </a:r>
            <a:r>
              <a:rPr lang="fr-FR" dirty="0" err="1"/>
              <a:t>beams</a:t>
            </a:r>
            <a:r>
              <a:rPr lang="fr-FR" dirty="0"/>
              <a:t> </a:t>
            </a:r>
            <a:r>
              <a:rPr lang="fr-FR" dirty="0" err="1"/>
              <a:t>provide</a:t>
            </a:r>
            <a:r>
              <a:rPr lang="fr-FR" dirty="0"/>
              <a:t> a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b="1" dirty="0" err="1">
                <a:solidFill>
                  <a:srgbClr val="FF0000"/>
                </a:solidFill>
              </a:rPr>
              <a:t>access</a:t>
            </a:r>
            <a:r>
              <a:rPr lang="fr-FR" dirty="0"/>
              <a:t> to the </a:t>
            </a:r>
            <a:r>
              <a:rPr lang="fr-FR" b="1" dirty="0" err="1">
                <a:solidFill>
                  <a:srgbClr val="FF0000"/>
                </a:solidFill>
              </a:rPr>
              <a:t>imaginary</a:t>
            </a:r>
            <a:r>
              <a:rPr lang="fr-FR" b="1" dirty="0">
                <a:solidFill>
                  <a:srgbClr val="FF0000"/>
                </a:solidFill>
              </a:rPr>
              <a:t> part</a:t>
            </a:r>
            <a:r>
              <a:rPr lang="fr-FR" dirty="0"/>
              <a:t>, and </a:t>
            </a:r>
            <a:r>
              <a:rPr lang="fr-FR" b="1" dirty="0">
                <a:solidFill>
                  <a:srgbClr val="0000FF"/>
                </a:solidFill>
              </a:rPr>
              <a:t>probe</a:t>
            </a:r>
            <a:r>
              <a:rPr lang="fr-FR" dirty="0"/>
              <a:t> the importance of </a:t>
            </a:r>
            <a:r>
              <a:rPr lang="fr-FR" b="1" dirty="0" err="1">
                <a:solidFill>
                  <a:srgbClr val="0000FF"/>
                </a:solidFill>
              </a:rPr>
              <a:t>higher</a:t>
            </a:r>
            <a:r>
              <a:rPr lang="fr-FR" b="1" dirty="0">
                <a:solidFill>
                  <a:srgbClr val="0000FF"/>
                </a:solidFill>
              </a:rPr>
              <a:t> twists</a:t>
            </a:r>
            <a:r>
              <a:rPr lang="fr-FR" dirty="0"/>
              <a:t>.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7DE1A19C-B306-3D45-AC7F-B11A0C1E1E3D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24" name="Text Box 64">
              <a:extLst>
                <a:ext uri="{FF2B5EF4-FFF2-40B4-BE49-F238E27FC236}">
                  <a16:creationId xmlns:a16="http://schemas.microsoft.com/office/drawing/2014/main" id="{F5882105-24FF-4C42-912C-38388E720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6257D645-2DF9-F042-9903-9E56CA95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18B94A1-8E08-9C46-A2BB-E985F77E0775}"/>
                  </a:ext>
                </a:extLst>
              </p:cNvPr>
              <p:cNvSpPr txBox="1"/>
              <p:nvPr/>
            </p:nvSpPr>
            <p:spPr>
              <a:xfrm>
                <a:off x="8324626" y="3363839"/>
                <a:ext cx="587394" cy="215444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r-FR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𝛔</m:t>
                              </m:r>
                            </m:e>
                          </m:acc>
                        </m:e>
                        <m:sub>
                          <m:r>
                            <a:rPr lang="fr-FR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𝐈𝐍𝐓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18B94A1-8E08-9C46-A2BB-E985F77E0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626" y="3363839"/>
                <a:ext cx="587394" cy="215444"/>
              </a:xfrm>
              <a:prstGeom prst="rect">
                <a:avLst/>
              </a:prstGeom>
              <a:blipFill>
                <a:blip r:embed="rId9"/>
                <a:stretch>
                  <a:fillRect t="-10526" b="-5263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EE2E4383-81E6-9B48-80B4-D1F45410EDE2}"/>
                  </a:ext>
                </a:extLst>
              </p:cNvPr>
              <p:cNvSpPr txBox="1"/>
              <p:nvPr/>
            </p:nvSpPr>
            <p:spPr>
              <a:xfrm>
                <a:off x="8309147" y="3911313"/>
                <a:ext cx="720080" cy="215444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fr-FR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fr-FR" b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𝛔</m:t>
                              </m:r>
                            </m:e>
                          </m:acc>
                        </m:e>
                        <m:sub>
                          <m:r>
                            <a:rPr lang="fr-FR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𝐃𝐕𝐂𝐒</m:t>
                          </m:r>
                        </m:sub>
                      </m:sSub>
                    </m:oMath>
                  </m:oMathPara>
                </a14:m>
                <a:endParaRPr lang="fr-FR" b="1" dirty="0"/>
              </a:p>
            </p:txBody>
          </p:sp>
        </mc:Choice>
        <mc:Fallback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EE2E4383-81E6-9B48-80B4-D1F45410E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147" y="3911313"/>
                <a:ext cx="720080" cy="215444"/>
              </a:xfrm>
              <a:prstGeom prst="rect">
                <a:avLst/>
              </a:prstGeom>
              <a:blipFill>
                <a:blip r:embed="rId10"/>
                <a:stretch>
                  <a:fillRect t="-5000" b="-5000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3">
            <a:extLst>
              <a:ext uri="{FF2B5EF4-FFF2-40B4-BE49-F238E27FC236}">
                <a16:creationId xmlns:a16="http://schemas.microsoft.com/office/drawing/2014/main" id="{18A17543-DDBD-D340-8874-CBEB995F7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797" y="1575126"/>
            <a:ext cx="172194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S.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Niccolai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E.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Voutier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et al.</a:t>
            </a: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76852D8F-DC3F-E142-BA29-5FB9C30D0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816" y="977900"/>
            <a:ext cx="185980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LOI12-18-004</a:t>
            </a:r>
          </a:p>
        </p:txBody>
      </p:sp>
      <p:sp>
        <p:nvSpPr>
          <p:cNvPr id="45" name="Text Box 11">
            <a:extLst>
              <a:ext uri="{FF2B5EF4-FFF2-40B4-BE49-F238E27FC236}">
                <a16:creationId xmlns:a16="http://schemas.microsoft.com/office/drawing/2014/main" id="{D1824B14-434A-6F4E-A83C-369341B05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9/14</a:t>
            </a:r>
          </a:p>
        </p:txBody>
      </p:sp>
      <p:sp>
        <p:nvSpPr>
          <p:cNvPr id="46" name="Text Box 18">
            <a:extLst>
              <a:ext uri="{FF2B5EF4-FFF2-40B4-BE49-F238E27FC236}">
                <a16:creationId xmlns:a16="http://schemas.microsoft.com/office/drawing/2014/main" id="{8AE97B39-738C-0D41-970A-FD39ED81C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5412355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3084600" y="982663"/>
            <a:ext cx="2988319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Strangeness Tagging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C4C810A-AB11-044E-B7B4-14B26C914EDE}"/>
              </a:ext>
            </a:extLst>
          </p:cNvPr>
          <p:cNvGrpSpPr>
            <a:grpSpLocks noChangeAspect="1"/>
          </p:cNvGrpSpPr>
          <p:nvPr/>
        </p:nvGrpSpPr>
        <p:grpSpPr>
          <a:xfrm>
            <a:off x="4695005" y="2255685"/>
            <a:ext cx="4755979" cy="5977526"/>
            <a:chOff x="3203848" y="1256123"/>
            <a:chExt cx="3972356" cy="4992634"/>
          </a:xfrm>
        </p:grpSpPr>
        <p:pic>
          <p:nvPicPr>
            <p:cNvPr id="30" name="Picture 17">
              <a:extLst>
                <a:ext uri="{FF2B5EF4-FFF2-40B4-BE49-F238E27FC236}">
                  <a16:creationId xmlns:a16="http://schemas.microsoft.com/office/drawing/2014/main" id="{EFDB69B9-208C-6946-83D8-749FA242D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3848" y="1256123"/>
              <a:ext cx="3972356" cy="499263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E9CE44-B79F-E24B-85E4-F90EF0E688CF}"/>
                </a:ext>
              </a:extLst>
            </p:cNvPr>
            <p:cNvSpPr/>
            <p:nvPr/>
          </p:nvSpPr>
          <p:spPr>
            <a:xfrm>
              <a:off x="3203848" y="3869403"/>
              <a:ext cx="3972356" cy="2379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Text Box 88">
            <a:extLst>
              <a:ext uri="{FF2B5EF4-FFF2-40B4-BE49-F238E27FC236}">
                <a16:creationId xmlns:a16="http://schemas.microsoft.com/office/drawing/2014/main" id="{06FCF667-BCDC-3843-AA8F-03C97E699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214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 err="1">
                <a:solidFill>
                  <a:srgbClr val="969696"/>
                </a:solidFill>
              </a:rPr>
              <a:t>Charm</a:t>
            </a:r>
            <a:r>
              <a:rPr lang="fr-FR" sz="1800" i="1" dirty="0">
                <a:solidFill>
                  <a:srgbClr val="969696"/>
                </a:solidFill>
              </a:rPr>
              <a:t> production 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8DED99-95CA-5F41-8BCA-52909A8FE756}"/>
              </a:ext>
            </a:extLst>
          </p:cNvPr>
          <p:cNvSpPr txBox="1"/>
          <p:nvPr/>
        </p:nvSpPr>
        <p:spPr>
          <a:xfrm>
            <a:off x="707801" y="1622083"/>
            <a:ext cx="7740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D04FF"/>
              </a:buClr>
              <a:buFont typeface="Wingdings" pitchFamily="2" charset="2"/>
              <a:buChar char="Ø"/>
            </a:pPr>
            <a:r>
              <a:rPr lang="fr-FR" sz="1600" dirty="0"/>
              <a:t>The </a:t>
            </a:r>
            <a:r>
              <a:rPr lang="fr-FR" sz="1600" b="1" dirty="0" err="1"/>
              <a:t>modest</a:t>
            </a:r>
            <a:r>
              <a:rPr lang="fr-FR" sz="1600" b="1" dirty="0"/>
              <a:t> center-of-mass </a:t>
            </a:r>
            <a:r>
              <a:rPr lang="fr-FR" sz="1600" b="1" dirty="0" err="1"/>
              <a:t>energy</a:t>
            </a:r>
            <a:r>
              <a:rPr lang="fr-FR" sz="1600" b="1" dirty="0"/>
              <a:t> </a:t>
            </a:r>
            <a:r>
              <a:rPr lang="fr-FR" sz="1600" dirty="0"/>
              <a:t>at the EIC </a:t>
            </a:r>
            <a:r>
              <a:rPr lang="fr-FR" sz="1600" dirty="0" err="1"/>
              <a:t>can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b="1" dirty="0" err="1"/>
              <a:t>compensated</a:t>
            </a:r>
            <a:r>
              <a:rPr lang="fr-FR" sz="1600" dirty="0"/>
              <a:t> by the </a:t>
            </a:r>
            <a:r>
              <a:rPr lang="fr-FR" sz="1600" b="1" dirty="0">
                <a:solidFill>
                  <a:srgbClr val="FF0000"/>
                </a:solidFill>
              </a:rPr>
              <a:t>high </a:t>
            </a:r>
            <a:r>
              <a:rPr lang="fr-FR" sz="1600" b="1" dirty="0" err="1">
                <a:solidFill>
                  <a:srgbClr val="FF0000"/>
                </a:solidFill>
              </a:rPr>
              <a:t>luminosity</a:t>
            </a:r>
            <a:r>
              <a:rPr lang="fr-FR" sz="1600" dirty="0"/>
              <a:t> and </a:t>
            </a:r>
            <a:r>
              <a:rPr lang="fr-FR" sz="1600" b="1" dirty="0" err="1">
                <a:solidFill>
                  <a:srgbClr val="FF0000"/>
                </a:solidFill>
              </a:rPr>
              <a:t>polarization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degree</a:t>
            </a:r>
            <a:r>
              <a:rPr lang="fr-FR" sz="1600" dirty="0"/>
              <a:t> of the lepton </a:t>
            </a:r>
            <a:r>
              <a:rPr lang="fr-FR" sz="1600" dirty="0" err="1"/>
              <a:t>beam</a:t>
            </a:r>
            <a:r>
              <a:rPr lang="fr-FR" sz="1600" dirty="0"/>
              <a:t>, to help for </a:t>
            </a:r>
            <a:r>
              <a:rPr lang="fr-FR" sz="1600" b="1" dirty="0" err="1">
                <a:solidFill>
                  <a:srgbClr val="0000FF"/>
                </a:solidFill>
              </a:rPr>
              <a:t>precise</a:t>
            </a:r>
            <a:r>
              <a:rPr lang="fr-FR" sz="1600" b="1" dirty="0">
                <a:solidFill>
                  <a:srgbClr val="0000FF"/>
                </a:solidFill>
              </a:rPr>
              <a:t> </a:t>
            </a:r>
            <a:r>
              <a:rPr lang="fr-FR" sz="1600" b="1" dirty="0" err="1">
                <a:solidFill>
                  <a:srgbClr val="0000FF"/>
                </a:solidFill>
              </a:rPr>
              <a:t>measurements</a:t>
            </a:r>
            <a:r>
              <a:rPr lang="fr-FR" sz="1600" dirty="0"/>
              <a:t> of the </a:t>
            </a:r>
            <a:r>
              <a:rPr lang="fr-FR" sz="1600" dirty="0" err="1"/>
              <a:t>small</a:t>
            </a:r>
            <a:r>
              <a:rPr lang="fr-FR" sz="1600" dirty="0"/>
              <a:t> </a:t>
            </a:r>
            <a:r>
              <a:rPr lang="fr-FR" sz="1600" b="1" dirty="0">
                <a:solidFill>
                  <a:srgbClr val="0000FF"/>
                </a:solidFill>
              </a:rPr>
              <a:t>charge </a:t>
            </a:r>
            <a:r>
              <a:rPr lang="fr-FR" sz="1600" b="1" dirty="0" err="1">
                <a:solidFill>
                  <a:srgbClr val="0000FF"/>
                </a:solidFill>
              </a:rPr>
              <a:t>current</a:t>
            </a:r>
            <a:r>
              <a:rPr lang="fr-FR" sz="1600" b="1" dirty="0">
                <a:solidFill>
                  <a:srgbClr val="0000FF"/>
                </a:solidFill>
              </a:rPr>
              <a:t> cross section</a:t>
            </a:r>
            <a:r>
              <a:rPr lang="fr-FR" sz="1600" dirty="0"/>
              <a:t>.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2BA058DA-D109-1046-9514-550D85C76D2D}"/>
              </a:ext>
            </a:extLst>
          </p:cNvPr>
          <p:cNvSpPr txBox="1"/>
          <p:nvPr/>
        </p:nvSpPr>
        <p:spPr>
          <a:xfrm>
            <a:off x="365360" y="2977234"/>
            <a:ext cx="4055400" cy="1353960"/>
          </a:xfrm>
          <a:prstGeom prst="rect">
            <a:avLst/>
          </a:prstGeom>
          <a:noFill/>
          <a:ln>
            <a:noFill/>
          </a:ln>
        </p:spPr>
        <p:txBody>
          <a:bodyPr vert="horz" wrap="none" lIns="99000" tIns="54000" rIns="99000" bIns="54000" anchorCtr="0" compatLnSpc="1">
            <a:spAutoFit/>
          </a:bodyPr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/>
            </a:pPr>
            <a:r>
              <a:rPr lang="en-US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E5BCC2-2B85-1449-8C08-DCEEF540FB91}"/>
              </a:ext>
            </a:extLst>
          </p:cNvPr>
          <p:cNvSpPr/>
          <p:nvPr/>
        </p:nvSpPr>
        <p:spPr>
          <a:xfrm>
            <a:off x="5516747" y="2607400"/>
            <a:ext cx="914400" cy="2286000"/>
          </a:xfrm>
          <a:prstGeom prst="rect">
            <a:avLst/>
          </a:prstGeom>
          <a:solidFill>
            <a:srgbClr val="F4E4EB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CFF95E-10F5-0644-A904-8B297F0B31B5}"/>
              </a:ext>
            </a:extLst>
          </p:cNvPr>
          <p:cNvSpPr txBox="1"/>
          <p:nvPr/>
        </p:nvSpPr>
        <p:spPr>
          <a:xfrm>
            <a:off x="5777293" y="4642903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CD04FF"/>
                </a:solidFill>
                <a:latin typeface="+mn-lt"/>
              </a:rPr>
              <a:t>EIC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CE9752-7193-A340-A16A-AED9B5A5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41" y="2842497"/>
            <a:ext cx="1383147" cy="1224000"/>
          </a:xfrm>
          <a:prstGeom prst="rect">
            <a:avLst/>
          </a:prstGeom>
        </p:spPr>
      </p:pic>
      <p:cxnSp>
        <p:nvCxnSpPr>
          <p:cNvPr id="46" name="Straight Connector 19">
            <a:extLst>
              <a:ext uri="{FF2B5EF4-FFF2-40B4-BE49-F238E27FC236}">
                <a16:creationId xmlns:a16="http://schemas.microsoft.com/office/drawing/2014/main" id="{0B82C6E2-7947-4F45-BD91-3C1885088D69}"/>
              </a:ext>
            </a:extLst>
          </p:cNvPr>
          <p:cNvCxnSpPr/>
          <p:nvPr/>
        </p:nvCxnSpPr>
        <p:spPr bwMode="auto">
          <a:xfrm>
            <a:off x="7380312" y="4160654"/>
            <a:ext cx="491761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TextBox 20">
            <a:extLst>
              <a:ext uri="{FF2B5EF4-FFF2-40B4-BE49-F238E27FC236}">
                <a16:creationId xmlns:a16="http://schemas.microsoft.com/office/drawing/2014/main" id="{3FB72979-3236-3949-B111-C7689A9FF50C}"/>
              </a:ext>
            </a:extLst>
          </p:cNvPr>
          <p:cNvSpPr txBox="1"/>
          <p:nvPr/>
        </p:nvSpPr>
        <p:spPr>
          <a:xfrm>
            <a:off x="7845137" y="3995952"/>
            <a:ext cx="1007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CC e</a:t>
            </a:r>
            <a:r>
              <a:rPr lang="en-US" baseline="30000" dirty="0">
                <a:solidFill>
                  <a:schemeClr val="tx1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p</a:t>
            </a:r>
          </a:p>
        </p:txBody>
      </p:sp>
      <p:cxnSp>
        <p:nvCxnSpPr>
          <p:cNvPr id="48" name="Straight Connector 23">
            <a:extLst>
              <a:ext uri="{FF2B5EF4-FFF2-40B4-BE49-F238E27FC236}">
                <a16:creationId xmlns:a16="http://schemas.microsoft.com/office/drawing/2014/main" id="{C40A2EF7-0CBF-4541-92BD-06DC881B014D}"/>
              </a:ext>
            </a:extLst>
          </p:cNvPr>
          <p:cNvCxnSpPr/>
          <p:nvPr/>
        </p:nvCxnSpPr>
        <p:spPr bwMode="auto">
          <a:xfrm>
            <a:off x="7371341" y="4370891"/>
            <a:ext cx="491761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Connector 24">
            <a:extLst>
              <a:ext uri="{FF2B5EF4-FFF2-40B4-BE49-F238E27FC236}">
                <a16:creationId xmlns:a16="http://schemas.microsoft.com/office/drawing/2014/main" id="{7917E614-7387-3740-B08E-17B42292FC24}"/>
              </a:ext>
            </a:extLst>
          </p:cNvPr>
          <p:cNvCxnSpPr/>
          <p:nvPr/>
        </p:nvCxnSpPr>
        <p:spPr bwMode="auto">
          <a:xfrm>
            <a:off x="7365554" y="4581128"/>
            <a:ext cx="491761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0" name="TextBox 25">
            <a:extLst>
              <a:ext uri="{FF2B5EF4-FFF2-40B4-BE49-F238E27FC236}">
                <a16:creationId xmlns:a16="http://schemas.microsoft.com/office/drawing/2014/main" id="{78ECB019-CCA0-2545-AC77-6BD6D89AAB4F}"/>
              </a:ext>
            </a:extLst>
          </p:cNvPr>
          <p:cNvSpPr txBox="1"/>
          <p:nvPr/>
        </p:nvSpPr>
        <p:spPr>
          <a:xfrm>
            <a:off x="7832466" y="4211976"/>
            <a:ext cx="100723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CC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e</a:t>
            </a:r>
            <a:r>
              <a:rPr lang="en-US" baseline="30000" dirty="0" err="1">
                <a:solidFill>
                  <a:srgbClr val="FF000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+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p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Comic Sans MS" charset="0"/>
              <a:cs typeface="Calibri" panose="020F0502020204030204" pitchFamily="34" charset="0"/>
            </a:endParaRPr>
          </a:p>
        </p:txBody>
      </p:sp>
      <p:sp>
        <p:nvSpPr>
          <p:cNvPr id="51" name="TextBox 26">
            <a:extLst>
              <a:ext uri="{FF2B5EF4-FFF2-40B4-BE49-F238E27FC236}">
                <a16:creationId xmlns:a16="http://schemas.microsoft.com/office/drawing/2014/main" id="{D5769A92-B7BE-604B-932A-5454979A2231}"/>
              </a:ext>
            </a:extLst>
          </p:cNvPr>
          <p:cNvSpPr txBox="1"/>
          <p:nvPr/>
        </p:nvSpPr>
        <p:spPr>
          <a:xfrm>
            <a:off x="7837318" y="4419790"/>
            <a:ext cx="1249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CC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e</a:t>
            </a:r>
            <a:r>
              <a:rPr lang="en-US" baseline="30000" dirty="0" err="1">
                <a:solidFill>
                  <a:srgbClr val="0000FF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+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p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omic Sans MS" charset="0"/>
                <a:cs typeface="Calibri" panose="020F0502020204030204" pitchFamily="34" charset="0"/>
              </a:rPr>
              <a:t> (s-&gt;c)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70DB04A-0D6B-FD46-A086-4750F19AB981}"/>
              </a:ext>
            </a:extLst>
          </p:cNvPr>
          <p:cNvGrpSpPr/>
          <p:nvPr/>
        </p:nvGrpSpPr>
        <p:grpSpPr>
          <a:xfrm>
            <a:off x="7798583" y="3495906"/>
            <a:ext cx="1165905" cy="439458"/>
            <a:chOff x="6991574" y="3458876"/>
            <a:chExt cx="1165905" cy="439458"/>
          </a:xfrm>
        </p:grpSpPr>
        <p:sp>
          <p:nvSpPr>
            <p:cNvPr id="52" name="TextBox 22">
              <a:extLst>
                <a:ext uri="{FF2B5EF4-FFF2-40B4-BE49-F238E27FC236}">
                  <a16:creationId xmlns:a16="http://schemas.microsoft.com/office/drawing/2014/main" id="{BAF87A9F-BA7E-6A4C-ABE8-EF4C6478857A}"/>
                </a:ext>
              </a:extLst>
            </p:cNvPr>
            <p:cNvSpPr txBox="1"/>
            <p:nvPr/>
          </p:nvSpPr>
          <p:spPr>
            <a:xfrm>
              <a:off x="6991574" y="3501008"/>
              <a:ext cx="11659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sz="1200" baseline="300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2</a:t>
              </a:r>
              <a:r>
                <a:rPr lang="en-US" sz="1200" baseline="30000" dirty="0">
                  <a:ea typeface="Comic Sans MS" charset="0"/>
                  <a:cs typeface="Comic Sans MS" charset="0"/>
                </a:rPr>
                <a:t> </a:t>
              </a:r>
              <a:r>
                <a:rPr lang="en-US" sz="12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&gt;      GeV</a:t>
              </a:r>
              <a:r>
                <a:rPr lang="en-US" sz="1200" baseline="300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2</a:t>
              </a:r>
            </a:p>
          </p:txBody>
        </p: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27B4262-95E8-DD4C-990A-8D578D32EE42}"/>
                </a:ext>
              </a:extLst>
            </p:cNvPr>
            <p:cNvSpPr txBox="1"/>
            <p:nvPr/>
          </p:nvSpPr>
          <p:spPr>
            <a:xfrm>
              <a:off x="7326290" y="3458876"/>
              <a:ext cx="373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10</a:t>
              </a:r>
              <a:endParaRPr lang="en-US" sz="1200" baseline="30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54" name="TextBox 22">
              <a:extLst>
                <a:ext uri="{FF2B5EF4-FFF2-40B4-BE49-F238E27FC236}">
                  <a16:creationId xmlns:a16="http://schemas.microsoft.com/office/drawing/2014/main" id="{C751AAC4-AD84-9440-8AC5-FFF5FB49F666}"/>
                </a:ext>
              </a:extLst>
            </p:cNvPr>
            <p:cNvSpPr txBox="1"/>
            <p:nvPr/>
          </p:nvSpPr>
          <p:spPr>
            <a:xfrm>
              <a:off x="7275627" y="3621335"/>
              <a:ext cx="4753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100</a:t>
              </a: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29FC2743-51A8-524C-9352-0E0B47173AD1}"/>
              </a:ext>
            </a:extLst>
          </p:cNvPr>
          <p:cNvSpPr txBox="1"/>
          <p:nvPr/>
        </p:nvSpPr>
        <p:spPr>
          <a:xfrm>
            <a:off x="365360" y="4464516"/>
            <a:ext cx="44226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b="1" dirty="0" err="1">
                <a:solidFill>
                  <a:srgbClr val="FF0000"/>
                </a:solidFill>
              </a:rPr>
              <a:t>Charm</a:t>
            </a:r>
            <a:r>
              <a:rPr lang="fr-FR" b="1" dirty="0">
                <a:solidFill>
                  <a:srgbClr val="FF0000"/>
                </a:solidFill>
              </a:rPr>
              <a:t> production</a:t>
            </a:r>
            <a:r>
              <a:rPr lang="fr-FR" dirty="0"/>
              <a:t> via </a:t>
            </a:r>
            <a:r>
              <a:rPr lang="fr-FR" b="1" dirty="0">
                <a:solidFill>
                  <a:srgbClr val="0000FF"/>
                </a:solidFill>
              </a:rPr>
              <a:t>charge </a:t>
            </a:r>
            <a:r>
              <a:rPr lang="fr-FR" b="1" dirty="0" err="1">
                <a:solidFill>
                  <a:srgbClr val="0000FF"/>
                </a:solidFill>
              </a:rPr>
              <a:t>current</a:t>
            </a:r>
            <a:r>
              <a:rPr lang="fr-FR" b="1" dirty="0">
                <a:solidFill>
                  <a:srgbClr val="0000FF"/>
                </a:solidFill>
              </a:rPr>
              <a:t> </a:t>
            </a:r>
            <a:r>
              <a:rPr lang="fr-FR" dirty="0"/>
              <a:t>exchange </a:t>
            </a:r>
            <a:r>
              <a:rPr lang="fr-FR" dirty="0" err="1"/>
              <a:t>preferentially</a:t>
            </a:r>
            <a:r>
              <a:rPr lang="fr-FR" dirty="0"/>
              <a:t> couples to the </a:t>
            </a:r>
            <a:r>
              <a:rPr lang="fr-FR" b="1" dirty="0" err="1">
                <a:solidFill>
                  <a:srgbClr val="FF0000"/>
                </a:solidFill>
              </a:rPr>
              <a:t>strange</a:t>
            </a:r>
            <a:r>
              <a:rPr lang="fr-FR" b="1" dirty="0">
                <a:solidFill>
                  <a:srgbClr val="FF0000"/>
                </a:solidFill>
              </a:rPr>
              <a:t> content</a:t>
            </a:r>
            <a:r>
              <a:rPr lang="fr-FR" dirty="0"/>
              <a:t> of the </a:t>
            </a:r>
            <a:r>
              <a:rPr lang="fr-FR" dirty="0" err="1"/>
              <a:t>nucleon</a:t>
            </a:r>
            <a:r>
              <a:rPr lang="fr-FR" dirty="0"/>
              <a:t>.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800" dirty="0"/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1200" dirty="0"/>
              <a:t>The boson-gluon-fusion </a:t>
            </a:r>
            <a:r>
              <a:rPr lang="fr-FR" sz="1200" dirty="0" err="1"/>
              <a:t>mechanism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a source of </a:t>
            </a:r>
            <a:r>
              <a:rPr lang="fr-FR" sz="1200" b="1" dirty="0">
                <a:solidFill>
                  <a:srgbClr val="FF0000"/>
                </a:solidFill>
              </a:rPr>
              <a:t>background</a:t>
            </a:r>
            <a:r>
              <a:rPr lang="fr-FR" sz="1200" dirty="0"/>
              <a:t>, </a:t>
            </a:r>
            <a:r>
              <a:rPr lang="fr-FR" sz="1200" b="1" dirty="0" err="1">
                <a:solidFill>
                  <a:srgbClr val="FF0000"/>
                </a:solidFill>
              </a:rPr>
              <a:t>manageable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good </a:t>
            </a:r>
            <a:r>
              <a:rPr lang="fr-FR" sz="1200" b="1" dirty="0">
                <a:solidFill>
                  <a:srgbClr val="0000FF"/>
                </a:solidFill>
              </a:rPr>
              <a:t>PID</a:t>
            </a:r>
            <a:r>
              <a:rPr lang="fr-FR" sz="1200" dirty="0"/>
              <a:t> and </a:t>
            </a:r>
            <a:r>
              <a:rPr lang="fr-FR" sz="1200" b="1" dirty="0">
                <a:solidFill>
                  <a:srgbClr val="0000FF"/>
                </a:solidFill>
              </a:rPr>
              <a:t>vertex reconstruction</a:t>
            </a:r>
            <a:r>
              <a:rPr lang="fr-FR" sz="1200" dirty="0"/>
              <a:t>. 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8023B093-BEA2-AA4C-9F2B-428C3643D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875" y="2858174"/>
            <a:ext cx="1414016" cy="1224000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2D8E5E53-124B-0045-91C6-2F790FEA9EB7}"/>
              </a:ext>
            </a:extLst>
          </p:cNvPr>
          <p:cNvSpPr txBox="1"/>
          <p:nvPr/>
        </p:nvSpPr>
        <p:spPr>
          <a:xfrm>
            <a:off x="832619" y="6209092"/>
            <a:ext cx="7521257" cy="33855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buClr>
                <a:srgbClr val="CD04FF"/>
              </a:buClr>
            </a:pPr>
            <a:r>
              <a:rPr lang="fr-FR" sz="1600" dirty="0"/>
              <a:t>An </a:t>
            </a:r>
            <a:r>
              <a:rPr lang="fr-FR" sz="1600" dirty="0" err="1"/>
              <a:t>integrated</a:t>
            </a:r>
            <a:r>
              <a:rPr lang="fr-FR" sz="1600" dirty="0"/>
              <a:t> </a:t>
            </a:r>
            <a:r>
              <a:rPr lang="fr-FR" sz="1600" dirty="0" err="1"/>
              <a:t>luminosity</a:t>
            </a:r>
            <a:r>
              <a:rPr lang="fr-FR" sz="1600" dirty="0"/>
              <a:t> of </a:t>
            </a:r>
            <a:r>
              <a:rPr lang="fr-FR" sz="1600" dirty="0">
                <a:solidFill>
                  <a:srgbClr val="0000FF"/>
                </a:solidFill>
              </a:rPr>
              <a:t>10 fb</a:t>
            </a:r>
            <a:r>
              <a:rPr lang="fr-FR" sz="1600" baseline="30000" dirty="0">
                <a:solidFill>
                  <a:srgbClr val="0000FF"/>
                </a:solidFill>
              </a:rPr>
              <a:t>-1</a:t>
            </a:r>
            <a:r>
              <a:rPr lang="fr-FR" sz="1600" dirty="0">
                <a:solidFill>
                  <a:srgbClr val="0000FF"/>
                </a:solidFill>
              </a:rPr>
              <a:t>/</a:t>
            </a:r>
            <a:r>
              <a:rPr lang="fr-FR" sz="1600" dirty="0" err="1">
                <a:solidFill>
                  <a:srgbClr val="0000FF"/>
                </a:solidFill>
              </a:rPr>
              <a:t>year</a:t>
            </a:r>
            <a:r>
              <a:rPr lang="fr-FR" sz="1600" dirty="0"/>
              <a:t> </a:t>
            </a:r>
            <a:r>
              <a:rPr lang="fr-FR" sz="1600" dirty="0" err="1"/>
              <a:t>would</a:t>
            </a:r>
            <a:r>
              <a:rPr lang="fr-FR" sz="1600" dirty="0"/>
              <a:t> </a:t>
            </a:r>
            <a:r>
              <a:rPr lang="fr-FR" sz="1600" dirty="0" err="1"/>
              <a:t>provide</a:t>
            </a:r>
            <a:r>
              <a:rPr lang="fr-FR" sz="1600" dirty="0"/>
              <a:t> ~</a:t>
            </a:r>
            <a:r>
              <a:rPr lang="fr-FR" sz="1600" b="1" dirty="0">
                <a:solidFill>
                  <a:srgbClr val="CD04FF"/>
                </a:solidFill>
              </a:rPr>
              <a:t>1500 </a:t>
            </a:r>
            <a:r>
              <a:rPr lang="fr-FR" sz="1600" b="1" dirty="0" err="1">
                <a:solidFill>
                  <a:srgbClr val="CD04FF"/>
                </a:solidFill>
              </a:rPr>
              <a:t>events</a:t>
            </a:r>
            <a:r>
              <a:rPr lang="fr-FR" sz="1600" b="1" dirty="0">
                <a:solidFill>
                  <a:srgbClr val="CD04FF"/>
                </a:solidFill>
              </a:rPr>
              <a:t>/</a:t>
            </a:r>
            <a:r>
              <a:rPr lang="fr-FR" sz="1600" b="1" dirty="0" err="1">
                <a:solidFill>
                  <a:srgbClr val="CD04FF"/>
                </a:solidFill>
              </a:rPr>
              <a:t>year</a:t>
            </a:r>
            <a:r>
              <a:rPr lang="fr-FR" sz="1600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93F98864-1611-F245-9125-4DC8B2D20530}"/>
                  </a:ext>
                </a:extLst>
              </p:cNvPr>
              <p:cNvSpPr txBox="1"/>
              <p:nvPr/>
            </p:nvSpPr>
            <p:spPr>
              <a:xfrm>
                <a:off x="6394502" y="5312573"/>
                <a:ext cx="1872208" cy="43088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fr-FR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fr-FR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93F98864-1611-F245-9125-4DC8B2D20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4502" y="5312573"/>
                <a:ext cx="1872208" cy="430887"/>
              </a:xfrm>
              <a:prstGeom prst="rect">
                <a:avLst/>
              </a:prstGeom>
              <a:blipFill>
                <a:blip r:embed="rId7"/>
                <a:stretch>
                  <a:fillRect t="-2857" b="-17143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 Box 11">
            <a:extLst>
              <a:ext uri="{FF2B5EF4-FFF2-40B4-BE49-F238E27FC236}">
                <a16:creationId xmlns:a16="http://schemas.microsoft.com/office/drawing/2014/main" id="{E4972CAE-7FAC-F947-ADCB-522BB8A07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518" y="6582020"/>
            <a:ext cx="5902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10/14</a:t>
            </a: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AEFADAC3-53E1-9648-9BB6-C0273431D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DCC197D-5DF6-9B42-B3F4-134FA3FD5D94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8" name="Text Box 64">
              <a:extLst>
                <a:ext uri="{FF2B5EF4-FFF2-40B4-BE49-F238E27FC236}">
                  <a16:creationId xmlns:a16="http://schemas.microsoft.com/office/drawing/2014/main" id="{276072F3-A4E8-144D-998B-138242BD0E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A5DB8D8D-31DC-3448-AC9E-69D89DC8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413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7BF54B-51EE-6246-BA92-C85EBABA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491" y="3028723"/>
            <a:ext cx="3515638" cy="3375775"/>
          </a:xfrm>
          <a:prstGeom prst="rect">
            <a:avLst/>
          </a:prstGeom>
        </p:spPr>
      </p:pic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1718846" y="982663"/>
            <a:ext cx="5719836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Polarized Charged Current Cross Section</a:t>
            </a:r>
          </a:p>
        </p:txBody>
      </p:sp>
      <p:sp>
        <p:nvSpPr>
          <p:cNvPr id="9" name="Text Box 88">
            <a:extLst>
              <a:ext uri="{FF2B5EF4-FFF2-40B4-BE49-F238E27FC236}">
                <a16:creationId xmlns:a16="http://schemas.microsoft.com/office/drawing/2014/main" id="{E6E89708-8299-7041-824B-AD13335AE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2754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>
                <a:solidFill>
                  <a:srgbClr val="969696"/>
                </a:solidFill>
              </a:rPr>
              <a:t>Right-</a:t>
            </a:r>
            <a:r>
              <a:rPr lang="fr-FR" sz="1800" i="1" dirty="0" err="1">
                <a:solidFill>
                  <a:srgbClr val="969696"/>
                </a:solidFill>
              </a:rPr>
              <a:t>handed</a:t>
            </a:r>
            <a:r>
              <a:rPr lang="fr-FR" sz="1800" i="1" dirty="0">
                <a:solidFill>
                  <a:srgbClr val="969696"/>
                </a:solidFill>
              </a:rPr>
              <a:t> W-bosons</a:t>
            </a:r>
            <a:endParaRPr lang="fr-FR" sz="1800" i="1" dirty="0">
              <a:solidFill>
                <a:srgbClr val="B2B2B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6CB3243-71BA-054C-8C53-39BFA26045CC}"/>
                  </a:ext>
                </a:extLst>
              </p:cNvPr>
              <p:cNvSpPr txBox="1"/>
              <p:nvPr/>
            </p:nvSpPr>
            <p:spPr>
              <a:xfrm>
                <a:off x="570496" y="3158615"/>
                <a:ext cx="4752528" cy="543097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fr-FR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fr-FR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fr-FR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6CB3243-71BA-054C-8C53-39BFA2604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96" y="3158615"/>
                <a:ext cx="4752528" cy="543097"/>
              </a:xfrm>
              <a:prstGeom prst="rect">
                <a:avLst/>
              </a:prstGeom>
              <a:blipFill>
                <a:blip r:embed="rId5"/>
                <a:stretch>
                  <a:fillRect l="-1867" b="-13953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7A15E91-3EBE-4442-B81D-966B2D404E89}"/>
                  </a:ext>
                </a:extLst>
              </p:cNvPr>
              <p:cNvSpPr txBox="1"/>
              <p:nvPr/>
            </p:nvSpPr>
            <p:spPr>
              <a:xfrm>
                <a:off x="559720" y="3807907"/>
                <a:ext cx="4752528" cy="534313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fr-FR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fr-FR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7A15E91-3EBE-4442-B81D-966B2D404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20" y="3807907"/>
                <a:ext cx="4752528" cy="534313"/>
              </a:xfrm>
              <a:prstGeom prst="rect">
                <a:avLst/>
              </a:prstGeom>
              <a:blipFill>
                <a:blip r:embed="rId6"/>
                <a:stretch>
                  <a:fillRect l="-1333" b="-11905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9A3EA032-2AD2-3D41-9800-A931DD616811}"/>
              </a:ext>
            </a:extLst>
          </p:cNvPr>
          <p:cNvSpPr txBox="1"/>
          <p:nvPr/>
        </p:nvSpPr>
        <p:spPr>
          <a:xfrm>
            <a:off x="592096" y="2099403"/>
            <a:ext cx="796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D04FF"/>
              </a:buClr>
              <a:buFont typeface="Wingdings" pitchFamily="2" charset="2"/>
              <a:buChar char="Ø"/>
            </a:pPr>
            <a:r>
              <a:rPr lang="fr-FR" sz="1600" dirty="0"/>
              <a:t>The </a:t>
            </a:r>
            <a:r>
              <a:rPr lang="fr-FR" sz="1600" b="1" dirty="0" err="1">
                <a:solidFill>
                  <a:srgbClr val="0000FF"/>
                </a:solidFill>
              </a:rPr>
              <a:t>polarization</a:t>
            </a:r>
            <a:r>
              <a:rPr lang="fr-FR" sz="1600" b="1" dirty="0">
                <a:solidFill>
                  <a:srgbClr val="0000FF"/>
                </a:solidFill>
              </a:rPr>
              <a:t> </a:t>
            </a:r>
            <a:r>
              <a:rPr lang="fr-FR" sz="1600" b="1" dirty="0" err="1">
                <a:solidFill>
                  <a:srgbClr val="0000FF"/>
                </a:solidFill>
              </a:rPr>
              <a:t>dependence</a:t>
            </a:r>
            <a:r>
              <a:rPr lang="fr-FR" sz="1600" b="1" dirty="0">
                <a:solidFill>
                  <a:srgbClr val="0000FF"/>
                </a:solidFill>
              </a:rPr>
              <a:t> </a:t>
            </a:r>
            <a:r>
              <a:rPr lang="fr-FR" sz="1600" dirty="0"/>
              <a:t>of the charge </a:t>
            </a:r>
            <a:r>
              <a:rPr lang="fr-FR" sz="1600" dirty="0" err="1"/>
              <a:t>current</a:t>
            </a:r>
            <a:r>
              <a:rPr lang="fr-FR" sz="1600" dirty="0"/>
              <a:t> cross section </a:t>
            </a:r>
            <a:r>
              <a:rPr lang="fr-FR" sz="1600" dirty="0" err="1"/>
              <a:t>can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</a:t>
            </a:r>
            <a:r>
              <a:rPr lang="fr-FR" sz="1600" dirty="0" err="1"/>
              <a:t>measured</a:t>
            </a:r>
            <a:r>
              <a:rPr lang="fr-FR" sz="1600" dirty="0"/>
              <a:t> to </a:t>
            </a:r>
            <a:r>
              <a:rPr lang="fr-FR" sz="1600" dirty="0" err="1"/>
              <a:t>potentially</a:t>
            </a:r>
            <a:r>
              <a:rPr lang="fr-FR" sz="1600" dirty="0"/>
              <a:t> </a:t>
            </a:r>
            <a:r>
              <a:rPr lang="fr-FR" sz="1600" dirty="0" err="1"/>
              <a:t>reveal</a:t>
            </a:r>
            <a:r>
              <a:rPr lang="fr-FR" sz="1600" dirty="0"/>
              <a:t> </a:t>
            </a:r>
            <a:r>
              <a:rPr lang="fr-FR" sz="1600" i="1" dirty="0" err="1">
                <a:solidFill>
                  <a:srgbClr val="FF0000"/>
                </a:solidFill>
              </a:rPr>
              <a:t>deviations</a:t>
            </a:r>
            <a:r>
              <a:rPr lang="fr-FR" sz="1600" i="1" dirty="0">
                <a:solidFill>
                  <a:srgbClr val="FF0000"/>
                </a:solidFill>
              </a:rPr>
              <a:t> </a:t>
            </a:r>
            <a:r>
              <a:rPr lang="fr-FR" sz="1600" i="1" dirty="0" err="1">
                <a:solidFill>
                  <a:srgbClr val="FF0000"/>
                </a:solidFill>
              </a:rPr>
              <a:t>from</a:t>
            </a:r>
            <a:r>
              <a:rPr lang="fr-FR" sz="1600" i="1" dirty="0">
                <a:solidFill>
                  <a:srgbClr val="FF0000"/>
                </a:solidFill>
              </a:rPr>
              <a:t> the Standard Model </a:t>
            </a:r>
            <a:r>
              <a:rPr lang="fr-FR" sz="1600" i="1" dirty="0" err="1">
                <a:solidFill>
                  <a:srgbClr val="FF0000"/>
                </a:solidFill>
              </a:rPr>
              <a:t>prediction</a:t>
            </a:r>
            <a:r>
              <a:rPr lang="fr-FR" sz="1600" dirty="0"/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67CD5A-0789-0F49-BE4E-1825E4B347B3}"/>
              </a:ext>
            </a:extLst>
          </p:cNvPr>
          <p:cNvSpPr txBox="1"/>
          <p:nvPr/>
        </p:nvSpPr>
        <p:spPr>
          <a:xfrm>
            <a:off x="7654749" y="2804177"/>
            <a:ext cx="1220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100" i="1" dirty="0"/>
              <a:t>EIC projections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8C3058E-530A-BA46-8FF4-C06F6295055E}"/>
              </a:ext>
            </a:extLst>
          </p:cNvPr>
          <p:cNvGrpSpPr/>
          <p:nvPr/>
        </p:nvGrpSpPr>
        <p:grpSpPr>
          <a:xfrm>
            <a:off x="785303" y="4645215"/>
            <a:ext cx="4227762" cy="584775"/>
            <a:chOff x="251520" y="5315341"/>
            <a:chExt cx="4227762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58C867CF-3F28-C940-A18A-1E385940AFAD}"/>
                    </a:ext>
                  </a:extLst>
                </p:cNvPr>
                <p:cNvSpPr txBox="1"/>
                <p:nvPr/>
              </p:nvSpPr>
              <p:spPr>
                <a:xfrm>
                  <a:off x="251520" y="5434941"/>
                  <a:ext cx="2160240" cy="286489"/>
                </a:xfrm>
                <a:prstGeom prst="rect">
                  <a:avLst/>
                </a:prstGeom>
                <a:noFill/>
                <a:ln w="22225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∓1</m:t>
                          </m:r>
                        </m:e>
                      </m:d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fr-FR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r>
                        <a:rPr lang="fr-FR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</m:oMath>
                  </a14:m>
                  <a:r>
                    <a:rPr lang="fr-FR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58C867CF-3F28-C940-A18A-1E385940AF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520" y="5434941"/>
                  <a:ext cx="2160240" cy="286489"/>
                </a:xfrm>
                <a:prstGeom prst="rect">
                  <a:avLst/>
                </a:prstGeom>
                <a:blipFill>
                  <a:blip r:embed="rId7"/>
                  <a:stretch>
                    <a:fillRect r="-1754" b="-25000"/>
                  </a:stretch>
                </a:blipFill>
                <a:ln w="22225"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0A6F727-1D47-8C41-847D-4512F22FAB16}"/>
                </a:ext>
              </a:extLst>
            </p:cNvPr>
            <p:cNvSpPr txBox="1"/>
            <p:nvPr/>
          </p:nvSpPr>
          <p:spPr>
            <a:xfrm>
              <a:off x="2423335" y="5315341"/>
              <a:ext cx="20559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Limit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on the mass of </a:t>
              </a:r>
            </a:p>
            <a:p>
              <a:pPr algn="ctr"/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right-</a:t>
              </a:r>
              <a:r>
                <a:rPr lang="fr-F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handed</a:t>
              </a:r>
              <a:r>
                <a:rPr lang="fr-F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W-boson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A7441A86-097A-0D4D-8DB0-7B232EBC3036}"/>
              </a:ext>
            </a:extLst>
          </p:cNvPr>
          <p:cNvSpPr txBox="1"/>
          <p:nvPr/>
        </p:nvSpPr>
        <p:spPr>
          <a:xfrm>
            <a:off x="6101610" y="3312388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Symbol" pitchFamily="2" charset="2"/>
              </a:rPr>
              <a:t>D</a:t>
            </a:r>
            <a:r>
              <a:rPr lang="fr-FR" sz="1200" dirty="0" err="1"/>
              <a:t>P</a:t>
            </a:r>
            <a:r>
              <a:rPr lang="fr-FR" sz="1200" baseline="-25000" dirty="0" err="1"/>
              <a:t>e</a:t>
            </a:r>
            <a:r>
              <a:rPr lang="fr-FR" sz="1200" dirty="0"/>
              <a:t>/</a:t>
            </a:r>
            <a:r>
              <a:rPr lang="fr-FR" sz="1200" dirty="0" err="1"/>
              <a:t>P</a:t>
            </a:r>
            <a:r>
              <a:rPr lang="fr-FR" sz="1200" baseline="-25000" dirty="0" err="1"/>
              <a:t>e</a:t>
            </a:r>
            <a:r>
              <a:rPr lang="fr-FR" sz="1200" dirty="0"/>
              <a:t>=1%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0038D59-DCBE-CA40-B3B0-8CF37FD2F1D9}"/>
                  </a:ext>
                </a:extLst>
              </p:cNvPr>
              <p:cNvSpPr txBox="1"/>
              <p:nvPr/>
            </p:nvSpPr>
            <p:spPr>
              <a:xfrm>
                <a:off x="706202" y="6040741"/>
                <a:ext cx="4755601" cy="322204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sSup>
                          <m:sSupPr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=∓</m:t>
                        </m:r>
                        <m:r>
                          <a:rPr lang="fr-F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0.0776 </m:t>
                    </m:r>
                    <m:r>
                      <m:rPr>
                        <m:sty m:val="p"/>
                      </m:rPr>
                      <a:rPr lang="fr-FR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pb</m:t>
                    </m:r>
                    <m:r>
                      <a:rPr lang="fr-FR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fr-F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fr-FR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fr-F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fr-F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𝟐𝟕𝟎</m:t>
                    </m:r>
                    <m:r>
                      <a:rPr lang="fr-FR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8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𝐆𝐞𝐕</m:t>
                    </m:r>
                  </m:oMath>
                </a14:m>
                <a:r>
                  <a:rPr lang="fr-FR" sz="1800" b="1" dirty="0">
                    <a:solidFill>
                      <a:srgbClr val="FF0000"/>
                    </a:solidFill>
                  </a:rPr>
                  <a:t> </a:t>
                </a:r>
                <a:endParaRPr lang="fr-FR" sz="1800" b="1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0038D59-DCBE-CA40-B3B0-8CF37FD2F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02" y="6040741"/>
                <a:ext cx="4755601" cy="322204"/>
              </a:xfrm>
              <a:prstGeom prst="rect">
                <a:avLst/>
              </a:prstGeom>
              <a:blipFill>
                <a:blip r:embed="rId8"/>
                <a:stretch>
                  <a:fillRect l="-800" r="-1333" b="-30769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19EC7BD0-993E-6744-A50D-48673D0EF1B2}"/>
              </a:ext>
            </a:extLst>
          </p:cNvPr>
          <p:cNvSpPr txBox="1"/>
          <p:nvPr/>
        </p:nvSpPr>
        <p:spPr>
          <a:xfrm>
            <a:off x="17886" y="5435232"/>
            <a:ext cx="2411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95% confidence </a:t>
            </a:r>
            <a:r>
              <a:rPr lang="fr-FR" sz="1100" dirty="0" err="1"/>
              <a:t>level</a:t>
            </a:r>
            <a:r>
              <a:rPr lang="fr-FR" sz="1100" dirty="0"/>
              <a:t> </a:t>
            </a:r>
            <a:r>
              <a:rPr lang="fr-FR" sz="1100" dirty="0" err="1"/>
              <a:t>upper</a:t>
            </a:r>
            <a:r>
              <a:rPr lang="fr-FR" sz="1100" dirty="0"/>
              <a:t> </a:t>
            </a:r>
            <a:r>
              <a:rPr lang="fr-FR" sz="1100" dirty="0" err="1"/>
              <a:t>bound</a:t>
            </a:r>
            <a:endParaRPr lang="fr-FR" sz="1100" dirty="0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0D85131A-1FD4-7542-8098-6FA20D573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613" y="1564550"/>
            <a:ext cx="7048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Y.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Furletova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S.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Mantry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(JPos17) AIP CP 1970 (2018) 030005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13177BE-C027-3841-843D-0C1EACF2D54A}"/>
              </a:ext>
            </a:extLst>
          </p:cNvPr>
          <p:cNvSpPr/>
          <p:nvPr/>
        </p:nvSpPr>
        <p:spPr>
          <a:xfrm>
            <a:off x="2760649" y="5988166"/>
            <a:ext cx="324000" cy="288000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" name="Connecteur en angle 9">
            <a:extLst>
              <a:ext uri="{FF2B5EF4-FFF2-40B4-BE49-F238E27FC236}">
                <a16:creationId xmlns:a16="http://schemas.microsoft.com/office/drawing/2014/main" id="{D1DDC6E0-4E2D-E544-8BB1-4399AB2162C9}"/>
              </a:ext>
            </a:extLst>
          </p:cNvPr>
          <p:cNvCxnSpPr>
            <a:cxnSpLocks/>
            <a:stCxn id="12" idx="3"/>
            <a:endCxn id="23" idx="0"/>
          </p:cNvCxnSpPr>
          <p:nvPr/>
        </p:nvCxnSpPr>
        <p:spPr>
          <a:xfrm>
            <a:off x="2429124" y="5566037"/>
            <a:ext cx="654879" cy="474704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8156FB41-16DC-464E-8C7E-D70DD0B350F3}"/>
              </a:ext>
            </a:extLst>
          </p:cNvPr>
          <p:cNvSpPr txBox="1"/>
          <p:nvPr/>
        </p:nvSpPr>
        <p:spPr>
          <a:xfrm>
            <a:off x="3230402" y="6456741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0000FF"/>
                </a:solidFill>
              </a:rPr>
              <a:t>(HERA </a:t>
            </a:r>
            <a:r>
              <a:rPr lang="fr-FR" i="1" dirty="0" err="1">
                <a:solidFill>
                  <a:srgbClr val="0000FF"/>
                </a:solidFill>
              </a:rPr>
              <a:t>limit</a:t>
            </a:r>
            <a:r>
              <a:rPr lang="fr-FR" i="1" dirty="0">
                <a:solidFill>
                  <a:srgbClr val="0000FF"/>
                </a:solidFill>
              </a:rPr>
              <a:t> in </a:t>
            </a:r>
            <a:r>
              <a:rPr lang="fr-FR" i="1" dirty="0" err="1">
                <a:solidFill>
                  <a:srgbClr val="0000FF"/>
                </a:solidFill>
              </a:rPr>
              <a:t>e</a:t>
            </a:r>
            <a:r>
              <a:rPr lang="fr-FR" i="1" baseline="30000" dirty="0" err="1">
                <a:solidFill>
                  <a:srgbClr val="0000FF"/>
                </a:solidFill>
              </a:rPr>
              <a:t>+</a:t>
            </a:r>
            <a:r>
              <a:rPr lang="fr-FR" i="1" dirty="0" err="1">
                <a:solidFill>
                  <a:srgbClr val="0000FF"/>
                </a:solidFill>
              </a:rPr>
              <a:t>p</a:t>
            </a:r>
            <a:r>
              <a:rPr lang="fr-FR" i="1" dirty="0">
                <a:solidFill>
                  <a:srgbClr val="0000FF"/>
                </a:solidFill>
              </a:rPr>
              <a:t> </a:t>
            </a:r>
            <a:r>
              <a:rPr lang="fr-FR" i="1" dirty="0" err="1">
                <a:solidFill>
                  <a:srgbClr val="0000FF"/>
                </a:solidFill>
              </a:rPr>
              <a:t>is</a:t>
            </a:r>
            <a:r>
              <a:rPr lang="fr-FR" i="1" dirty="0">
                <a:solidFill>
                  <a:srgbClr val="0000FF"/>
                </a:solidFill>
              </a:rPr>
              <a:t> 208 </a:t>
            </a:r>
            <a:r>
              <a:rPr lang="fr-FR" i="1" dirty="0" err="1">
                <a:solidFill>
                  <a:srgbClr val="0000FF"/>
                </a:solidFill>
              </a:rPr>
              <a:t>GeV</a:t>
            </a:r>
            <a:r>
              <a:rPr lang="fr-FR" i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A4733387-8652-5443-9232-74164F2BF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6166" y="6582020"/>
            <a:ext cx="5645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11/14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C5F5A6-DBF9-3D49-9448-D94D4F0CC93D}"/>
              </a:ext>
            </a:extLst>
          </p:cNvPr>
          <p:cNvSpPr txBox="1"/>
          <p:nvPr/>
        </p:nvSpPr>
        <p:spPr>
          <a:xfrm>
            <a:off x="7194136" y="3374480"/>
            <a:ext cx="120898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800" b="1" dirty="0" err="1">
                <a:latin typeface="+mj-lt"/>
              </a:rPr>
              <a:t>ep</a:t>
            </a:r>
            <a:r>
              <a:rPr lang="fr-FR" sz="800" b="1" dirty="0">
                <a:latin typeface="+mj-lt"/>
              </a:rPr>
              <a:t> 10 </a:t>
            </a:r>
            <a:r>
              <a:rPr lang="fr-FR" sz="800" b="1" dirty="0" err="1">
                <a:latin typeface="+mj-lt"/>
              </a:rPr>
              <a:t>GeV</a:t>
            </a:r>
            <a:r>
              <a:rPr lang="fr-FR" sz="800" b="1" dirty="0">
                <a:latin typeface="+mj-lt"/>
              </a:rPr>
              <a:t> x 100 </a:t>
            </a:r>
            <a:r>
              <a:rPr lang="fr-FR" sz="800" b="1" dirty="0" err="1">
                <a:latin typeface="+mj-lt"/>
              </a:rPr>
              <a:t>GeV</a:t>
            </a:r>
            <a:endParaRPr lang="fr-FR" sz="800" b="1" dirty="0">
              <a:latin typeface="+mj-lt"/>
            </a:endParaRP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C43A04C8-C463-8B43-BF04-0BD5AA758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4162838-EEFA-F547-98DD-AFD87200E55B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2" name="Text Box 64">
              <a:extLst>
                <a:ext uri="{FF2B5EF4-FFF2-40B4-BE49-F238E27FC236}">
                  <a16:creationId xmlns:a16="http://schemas.microsoft.com/office/drawing/2014/main" id="{56F2FD23-2B0B-0240-88FE-A5FFFC6353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4DB1870-917B-7B4E-8410-2C3C7F771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04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1540914" y="982663"/>
            <a:ext cx="6075702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Polarized Electrons for Polarized Positrons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5400" y="1947609"/>
            <a:ext cx="91330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en-US" sz="1600" dirty="0">
                <a:cs typeface="+mn-cs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cs typeface="+mn-cs"/>
              </a:rPr>
              <a:t>PEPPo</a:t>
            </a:r>
            <a:r>
              <a:rPr lang="en-US" sz="1600" dirty="0">
                <a:cs typeface="+mn-cs"/>
              </a:rPr>
              <a:t> demonstrated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efficient polarization transfer </a:t>
            </a:r>
            <a:r>
              <a:rPr lang="en-US" sz="1600" dirty="0">
                <a:cs typeface="+mn-cs"/>
              </a:rPr>
              <a:t>from </a:t>
            </a:r>
            <a:r>
              <a:rPr lang="en-US" sz="1600" b="1" dirty="0">
                <a:cs typeface="+mn-cs"/>
              </a:rPr>
              <a:t>8.2 MeV/</a:t>
            </a:r>
            <a:r>
              <a:rPr lang="en-US" sz="1600" b="1" i="1" dirty="0">
                <a:cs typeface="+mn-cs"/>
              </a:rPr>
              <a:t>c</a:t>
            </a:r>
            <a:r>
              <a:rPr lang="en-US" sz="1600" b="1" dirty="0">
                <a:cs typeface="+mn-cs"/>
              </a:rPr>
              <a:t>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electrons to positrons</a:t>
            </a:r>
            <a:r>
              <a:rPr lang="en-US" sz="1600" dirty="0">
                <a:cs typeface="+mn-cs"/>
              </a:rPr>
              <a:t>, expanding polarized positron capabilities </a:t>
            </a:r>
            <a:r>
              <a:rPr lang="en-US" sz="1600" b="1" dirty="0">
                <a:solidFill>
                  <a:srgbClr val="0000FF"/>
                </a:solidFill>
                <a:cs typeface="+mn-cs"/>
              </a:rPr>
              <a:t>from GeV to MeV accelerators</a:t>
            </a:r>
            <a:r>
              <a:rPr lang="en-US" sz="1600" dirty="0">
                <a:cs typeface="+mn-cs"/>
              </a:rPr>
              <a:t>.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059613" y="1584325"/>
            <a:ext cx="7048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(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PEPPo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 Collaboration) D. Abbott et al. , PRL 116 (2016) 214801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90500" y="276225"/>
            <a:ext cx="2863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i="1" dirty="0" err="1">
                <a:solidFill>
                  <a:srgbClr val="969696"/>
                </a:solidFill>
                <a:latin typeface="Comic Sans MS" charset="0"/>
              </a:rPr>
              <a:t>Polarized</a:t>
            </a:r>
            <a:r>
              <a:rPr lang="fr-FR" sz="1800" i="1" dirty="0">
                <a:solidFill>
                  <a:srgbClr val="969696"/>
                </a:solidFill>
                <a:latin typeface="Comic Sans MS" charset="0"/>
              </a:rPr>
              <a:t> positron </a:t>
            </a:r>
            <a:r>
              <a:rPr lang="fr-FR" sz="1800" i="1" dirty="0" err="1">
                <a:solidFill>
                  <a:srgbClr val="969696"/>
                </a:solidFill>
                <a:latin typeface="Comic Sans MS" charset="0"/>
              </a:rPr>
              <a:t>beams</a:t>
            </a:r>
            <a:endParaRPr lang="fr-FR" sz="1800" i="1" dirty="0">
              <a:solidFill>
                <a:srgbClr val="B2B2B2"/>
              </a:solidFill>
              <a:latin typeface="Comic Sans MS" charset="0"/>
            </a:endParaRPr>
          </a:p>
        </p:txBody>
      </p:sp>
      <p:grpSp>
        <p:nvGrpSpPr>
          <p:cNvPr id="22" name="Grouper 21"/>
          <p:cNvGrpSpPr>
            <a:grpSpLocks noChangeAspect="1"/>
          </p:cNvGrpSpPr>
          <p:nvPr/>
        </p:nvGrpSpPr>
        <p:grpSpPr>
          <a:xfrm>
            <a:off x="4384552" y="2840079"/>
            <a:ext cx="3718728" cy="2954761"/>
            <a:chOff x="4948773" y="3261407"/>
            <a:chExt cx="3428703" cy="2736304"/>
          </a:xfrm>
        </p:grpSpPr>
        <p:pic>
          <p:nvPicPr>
            <p:cNvPr id="7" name="Image 6" descr="PosPo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5409304" y="3262041"/>
              <a:ext cx="1184592" cy="466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38ABA6"/>
                  </a:solidFill>
                  <a:latin typeface="+mn-lt"/>
                </a:rPr>
                <a:t>e</a:t>
              </a:r>
              <a:r>
                <a:rPr lang="en-US" sz="1050" b="1" baseline="30000">
                  <a:solidFill>
                    <a:srgbClr val="38ABA6"/>
                  </a:solidFill>
                  <a:latin typeface="+mn-lt"/>
                </a:rPr>
                <a:t>-</a:t>
              </a:r>
              <a:r>
                <a:rPr lang="en-US" sz="1050" b="1">
                  <a:solidFill>
                    <a:srgbClr val="38ABA6"/>
                  </a:solidFill>
                  <a:latin typeface="+mn-lt"/>
                </a:rPr>
                <a:t> beam polarization</a:t>
              </a:r>
            </a:p>
            <a:p>
              <a:pPr algn="ctr"/>
              <a:endParaRPr lang="en-US" sz="1050" b="1">
                <a:solidFill>
                  <a:srgbClr val="38ABA6"/>
                </a:solidFill>
                <a:latin typeface="+mn-lt"/>
              </a:endParaRPr>
            </a:p>
            <a:p>
              <a:pPr algn="ctr"/>
              <a:r>
                <a:rPr lang="en-US" sz="1050" b="1">
                  <a:solidFill>
                    <a:srgbClr val="38ABA6"/>
                  </a:solidFill>
                  <a:latin typeface="+mn-lt"/>
                </a:rPr>
                <a:t>85.2 ± 0.6 ± 0.7 %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10" descr="PRLMay2016illustration_F2b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16" y="3061691"/>
            <a:ext cx="2897681" cy="2897681"/>
          </a:xfrm>
          <a:prstGeom prst="rect">
            <a:avLst/>
          </a:prstGeom>
        </p:spPr>
      </p:pic>
      <p:sp>
        <p:nvSpPr>
          <p:cNvPr id="29" name="Text Box 35">
            <a:extLst>
              <a:ext uri="{FF2B5EF4-FFF2-40B4-BE49-F238E27FC236}">
                <a16:creationId xmlns:a16="http://schemas.microsoft.com/office/drawing/2014/main" id="{C90DDD40-26B0-9A42-BA6F-6956B269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468" y="6135990"/>
            <a:ext cx="6945671" cy="338554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990099"/>
              </a:buClr>
              <a:buFont typeface="Wingdings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The </a:t>
            </a:r>
            <a:r>
              <a:rPr lang="en-US" sz="1600" b="1" dirty="0" err="1">
                <a:solidFill>
                  <a:srgbClr val="CD04FF"/>
                </a:solidFill>
                <a:latin typeface="Comic Sans MS"/>
                <a:cs typeface="Comic Sans MS"/>
              </a:rPr>
              <a:t>PEPPo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technique can achieve up to </a:t>
            </a:r>
            <a:r>
              <a:rPr lang="en-US" sz="1600" b="1" dirty="0">
                <a:solidFill>
                  <a:srgbClr val="CD04FF"/>
                </a:solidFill>
                <a:latin typeface="Comic Sans MS"/>
                <a:cs typeface="Comic Sans MS"/>
              </a:rPr>
              <a:t>100%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>
                <a:solidFill>
                  <a:srgbClr val="CD04FF"/>
                </a:solidFill>
                <a:latin typeface="Comic Sans MS"/>
                <a:cs typeface="Comic Sans MS"/>
              </a:rPr>
              <a:t>transfer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of the electron. </a:t>
            </a:r>
          </a:p>
        </p:txBody>
      </p:sp>
      <p:pic>
        <p:nvPicPr>
          <p:cNvPr id="19" name="Picture 13" descr="Screen shot 2012-03-31 at 6.08.09 AM.png">
            <a:extLst>
              <a:ext uri="{FF2B5EF4-FFF2-40B4-BE49-F238E27FC236}">
                <a16:creationId xmlns:a16="http://schemas.microsoft.com/office/drawing/2014/main" id="{C0464065-1ACB-774C-8C84-71414A9BBB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391" b="2954"/>
          <a:stretch/>
        </p:blipFill>
        <p:spPr>
          <a:xfrm>
            <a:off x="802184" y="2770162"/>
            <a:ext cx="2174852" cy="540222"/>
          </a:xfrm>
          <a:prstGeom prst="rect">
            <a:avLst/>
          </a:prstGeom>
        </p:spPr>
      </p:pic>
      <p:sp>
        <p:nvSpPr>
          <p:cNvPr id="32" name="Text Box 11">
            <a:extLst>
              <a:ext uri="{FF2B5EF4-FFF2-40B4-BE49-F238E27FC236}">
                <a16:creationId xmlns:a16="http://schemas.microsoft.com/office/drawing/2014/main" id="{C428287C-119A-8840-96AB-45B12EF91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518" y="6582020"/>
            <a:ext cx="5902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12/14</a:t>
            </a: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38756AEC-D4A2-274D-BEB8-CB6D7F76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DD8EBBF-3089-184B-9626-DD6F62553F15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3" name="Text Box 64">
              <a:extLst>
                <a:ext uri="{FF2B5EF4-FFF2-40B4-BE49-F238E27FC236}">
                  <a16:creationId xmlns:a16="http://schemas.microsoft.com/office/drawing/2014/main" id="{E2A8ABFF-ABA6-6F4E-964A-DB8F1627E1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E8770F3-AF92-A44A-BB73-762F444F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34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9" name="Text Box 2">
            <a:extLst>
              <a:ext uri="{FF2B5EF4-FFF2-40B4-BE49-F238E27FC236}">
                <a16:creationId xmlns:a16="http://schemas.microsoft.com/office/drawing/2014/main" id="{133543D8-E23F-3B44-8773-FE61E9116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460" y="1041504"/>
            <a:ext cx="4035079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  <a:cs typeface="+mn-cs"/>
              </a:rPr>
              <a:t>Positron Production Scheme</a:t>
            </a:r>
            <a:endParaRPr lang="en-US" b="1" dirty="0">
              <a:solidFill>
                <a:srgbClr val="009999"/>
              </a:solidFill>
              <a:latin typeface="Microsoft Sans Serif" charset="0"/>
              <a:cs typeface="+mn-cs"/>
            </a:endParaRPr>
          </a:p>
        </p:txBody>
      </p:sp>
      <p:sp>
        <p:nvSpPr>
          <p:cNvPr id="53" name="Rectangle 19">
            <a:extLst>
              <a:ext uri="{FF2B5EF4-FFF2-40B4-BE49-F238E27FC236}">
                <a16:creationId xmlns:a16="http://schemas.microsoft.com/office/drawing/2014/main" id="{BBA30EA9-8E52-3D49-BAA3-BA60D8ED6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613" y="1670551"/>
            <a:ext cx="70485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F. Lin, J.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Grames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J. Guo, V. Morozov, Y. Zhang, (JPos17) AIP CP 1970 (2018) 050005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51CBD9B-31EE-B14F-BE64-F9E7AA517A3C}"/>
              </a:ext>
            </a:extLst>
          </p:cNvPr>
          <p:cNvGrpSpPr/>
          <p:nvPr/>
        </p:nvGrpSpPr>
        <p:grpSpPr>
          <a:xfrm>
            <a:off x="163495" y="2695768"/>
            <a:ext cx="8599779" cy="3690889"/>
            <a:chOff x="163495" y="2181275"/>
            <a:chExt cx="8599779" cy="3690889"/>
          </a:xfrm>
        </p:grpSpPr>
        <p:grpSp>
          <p:nvGrpSpPr>
            <p:cNvPr id="11" name="Group 1"/>
            <p:cNvGrpSpPr>
              <a:grpSpLocks/>
            </p:cNvGrpSpPr>
            <p:nvPr/>
          </p:nvGrpSpPr>
          <p:grpSpPr bwMode="auto">
            <a:xfrm>
              <a:off x="339000" y="2181275"/>
              <a:ext cx="8424274" cy="2176261"/>
              <a:chOff x="326295" y="850327"/>
              <a:chExt cx="8424832" cy="2176515"/>
            </a:xfrm>
          </p:grpSpPr>
          <p:grpSp>
            <p:nvGrpSpPr>
              <p:cNvPr id="12" name="Group 5"/>
              <p:cNvGrpSpPr>
                <a:grpSpLocks/>
              </p:cNvGrpSpPr>
              <p:nvPr/>
            </p:nvGrpSpPr>
            <p:grpSpPr bwMode="auto">
              <a:xfrm>
                <a:off x="326295" y="850327"/>
                <a:ext cx="8424832" cy="2176515"/>
                <a:chOff x="325681" y="850540"/>
                <a:chExt cx="8424985" cy="2176323"/>
              </a:xfrm>
            </p:grpSpPr>
            <p:sp>
              <p:nvSpPr>
                <p:cNvPr id="15" name="AutoShape 44"/>
                <p:cNvSpPr>
                  <a:spLocks noChangeArrowheads="1"/>
                </p:cNvSpPr>
                <p:nvPr/>
              </p:nvSpPr>
              <p:spPr bwMode="auto">
                <a:xfrm>
                  <a:off x="4017656" y="2030086"/>
                  <a:ext cx="2143306" cy="104778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eaLnBrk="0" hangingPunct="0"/>
                  <a:endParaRPr lang="fr-FR" altLang="fr-FR" b="1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</p:txBody>
            </p:sp>
            <p:sp>
              <p:nvSpPr>
                <p:cNvPr id="1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904514" y="2430148"/>
                  <a:ext cx="1676541" cy="393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4861" tIns="27431" rIns="54861" bIns="27431">
                  <a:spAutoFit/>
                </a:bodyPr>
                <a:lstStyle>
                  <a:lvl1pPr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444500" indent="-171450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685800" indent="-138113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958850" indent="-134938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1233488" indent="-134938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16906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1478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26050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0622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algn="ctr" eaLnBrk="0" hangingPunct="0"/>
                  <a:r>
                    <a:rPr lang="en-US" altLang="fr-FR" sz="1100" b="1" dirty="0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50 MeV polarized e</a:t>
                  </a:r>
                  <a:r>
                    <a:rPr lang="en-US" altLang="fr-FR" sz="1100" b="1" baseline="30000" dirty="0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-</a:t>
                  </a:r>
                  <a:endParaRPr lang="en-US" altLang="fr-FR" sz="1100" b="1" dirty="0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  <a:p>
                  <a:pPr algn="ctr" eaLnBrk="0" hangingPunct="0"/>
                  <a:r>
                    <a:rPr lang="en-US" altLang="fr-FR" sz="1100" b="1" dirty="0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4 </a:t>
                  </a:r>
                  <a:r>
                    <a:rPr lang="en-US" altLang="fr-FR" sz="1100" b="1" dirty="0" err="1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nC</a:t>
                  </a:r>
                  <a:r>
                    <a:rPr lang="en-US" altLang="fr-FR" sz="1100" b="1" dirty="0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 @ 748.5 MHz</a:t>
                  </a:r>
                </a:p>
              </p:txBody>
            </p:sp>
            <p:sp>
              <p:nvSpPr>
                <p:cNvPr id="1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742914" y="908616"/>
                  <a:ext cx="1989305" cy="5635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4861" tIns="27431" rIns="54861" bIns="27431">
                  <a:spAutoFit/>
                </a:bodyPr>
                <a:lstStyle>
                  <a:lvl1pPr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444500" indent="-171450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2pPr>
                  <a:lvl3pPr marL="685800" indent="-138113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3pPr>
                  <a:lvl4pPr marL="958850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4pPr>
                  <a:lvl5pPr marL="1233488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5pPr>
                  <a:lvl6pPr marL="16906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6pPr>
                  <a:lvl7pPr marL="21478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7pPr>
                  <a:lvl8pPr marL="26050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8pPr>
                  <a:lvl9pPr marL="30622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9pPr>
                </a:lstStyle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Accumulator Ring (36m) </a:t>
                  </a:r>
                </a:p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500-turn </a:t>
                  </a:r>
                </a:p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phase-space painting</a:t>
                  </a:r>
                </a:p>
              </p:txBody>
            </p:sp>
            <p:sp>
              <p:nvSpPr>
                <p:cNvPr id="20" name="AutoShape 47"/>
                <p:cNvSpPr>
                  <a:spLocks noChangeArrowheads="1"/>
                </p:cNvSpPr>
                <p:nvPr/>
              </p:nvSpPr>
              <p:spPr bwMode="auto">
                <a:xfrm>
                  <a:off x="5028978" y="1764966"/>
                  <a:ext cx="119073" cy="609618"/>
                </a:xfrm>
                <a:prstGeom prst="diamond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eaLnBrk="0" hangingPunct="0"/>
                  <a:endParaRPr lang="fr-FR" altLang="fr-FR" b="1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</p:txBody>
            </p:sp>
            <p:sp>
              <p:nvSpPr>
                <p:cNvPr id="25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615731" y="1245101"/>
                  <a:ext cx="982745" cy="39529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1" tIns="27431" rIns="54861" bIns="27431">
                  <a:spAutoFit/>
                </a:bodyPr>
                <a:lstStyle>
                  <a:lvl1pPr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444500" indent="-171450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2pPr>
                  <a:lvl3pPr marL="685800" indent="-138113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3pPr>
                  <a:lvl4pPr marL="958850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4pPr>
                  <a:lvl5pPr marL="1233488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5pPr>
                  <a:lvl6pPr marL="16906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6pPr>
                  <a:lvl7pPr marL="21478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7pPr>
                  <a:lvl8pPr marL="26050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8pPr>
                  <a:lvl9pPr marL="30622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9pPr>
                </a:lstStyle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Bunch</a:t>
                  </a:r>
                </a:p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Management</a:t>
                  </a:r>
                </a:p>
              </p:txBody>
            </p:sp>
            <p:sp>
              <p:nvSpPr>
                <p:cNvPr id="2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681258" y="2505951"/>
                  <a:ext cx="1401881" cy="393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1" tIns="27431" rIns="54861" bIns="27431">
                  <a:spAutoFit/>
                </a:bodyPr>
                <a:lstStyle>
                  <a:lvl1pPr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444500" indent="-171450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685800" indent="-138113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958850" indent="-134938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1233488" indent="-134938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16906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1478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26050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0622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algn="ctr" eaLnBrk="0" hangingPunct="0"/>
                  <a:r>
                    <a:rPr lang="en-US" altLang="fr-FR" sz="1100" b="1" dirty="0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50 MeV polarized e</a:t>
                  </a:r>
                  <a:r>
                    <a:rPr lang="en-US" altLang="fr-FR" sz="1100" b="1" baseline="30000" dirty="0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-</a:t>
                  </a:r>
                  <a:endParaRPr lang="en-US" altLang="fr-FR" sz="1100" b="1" dirty="0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  <a:p>
                  <a:pPr algn="ctr" eaLnBrk="0" hangingPunct="0"/>
                  <a:r>
                    <a:rPr lang="en-US" altLang="fr-FR" sz="1100" b="1" dirty="0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4 </a:t>
                  </a:r>
                  <a:r>
                    <a:rPr lang="en-US" altLang="fr-FR" sz="1100" b="1" dirty="0" err="1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nC</a:t>
                  </a:r>
                  <a:r>
                    <a:rPr lang="en-US" altLang="fr-FR" sz="1100" b="1" dirty="0">
                      <a:solidFill>
                        <a:srgbClr val="000000"/>
                      </a:solidFill>
                      <a:latin typeface="Arial" charset="0"/>
                      <a:cs typeface=""/>
                    </a:rPr>
                    <a:t> @ 17 MHz</a:t>
                  </a:r>
                </a:p>
              </p:txBody>
            </p:sp>
            <p:sp>
              <p:nvSpPr>
                <p:cNvPr id="27" name="AutoShape 56"/>
                <p:cNvSpPr>
                  <a:spLocks noChangeArrowheads="1"/>
                </p:cNvSpPr>
                <p:nvPr/>
              </p:nvSpPr>
              <p:spPr bwMode="auto">
                <a:xfrm>
                  <a:off x="6151436" y="1874507"/>
                  <a:ext cx="1309798" cy="381011"/>
                </a:xfrm>
                <a:prstGeom prst="diamond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eaLnBrk="0" hangingPunct="0"/>
                  <a:endParaRPr lang="fr-FR" altLang="fr-FR" b="1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</p:txBody>
            </p:sp>
            <p:sp>
              <p:nvSpPr>
                <p:cNvPr id="28" name="AutoShape 57"/>
                <p:cNvSpPr>
                  <a:spLocks noChangeArrowheads="1"/>
                </p:cNvSpPr>
                <p:nvPr/>
              </p:nvSpPr>
              <p:spPr bwMode="auto">
                <a:xfrm>
                  <a:off x="6754737" y="1525247"/>
                  <a:ext cx="123835" cy="1123982"/>
                </a:xfrm>
                <a:prstGeom prst="diamond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eaLnBrk="0" hangingPunct="0"/>
                  <a:endParaRPr lang="fr-FR" altLang="fr-FR" b="1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</p:txBody>
            </p:sp>
            <p:sp>
              <p:nvSpPr>
                <p:cNvPr id="29" name="Rectangle 48"/>
                <p:cNvSpPr>
                  <a:spLocks noChangeArrowheads="1"/>
                </p:cNvSpPr>
                <p:nvPr/>
              </p:nvSpPr>
              <p:spPr bwMode="auto">
                <a:xfrm>
                  <a:off x="6089517" y="1687177"/>
                  <a:ext cx="152413" cy="763609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eaLnBrk="0" hangingPunct="0"/>
                  <a:endParaRPr lang="fr-FR" altLang="fr-FR" b="1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</p:txBody>
            </p:sp>
            <p:sp>
              <p:nvSpPr>
                <p:cNvPr id="3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5617991" y="850540"/>
                  <a:ext cx="2468770" cy="5635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4861" tIns="27431" rIns="54861" bIns="27431">
                  <a:spAutoFit/>
                </a:bodyPr>
                <a:lstStyle>
                  <a:lvl1pPr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444500" indent="-171450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2pPr>
                  <a:lvl3pPr marL="685800" indent="-138113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3pPr>
                  <a:lvl4pPr marL="958850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4pPr>
                  <a:lvl5pPr marL="1233488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5pPr>
                  <a:lvl6pPr marL="16906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6pPr>
                  <a:lvl7pPr marL="21478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7pPr>
                  <a:lvl8pPr marL="26050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8pPr>
                  <a:lvl9pPr marL="30622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9pPr>
                </a:lstStyle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Positron Conversion/Collection Efficiency ~ 10</a:t>
                  </a:r>
                  <a:r>
                    <a:rPr lang="en-US" sz="1100" b="1" baseline="300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-5</a:t>
                  </a: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- 10</a:t>
                  </a:r>
                  <a:r>
                    <a:rPr lang="en-US" sz="1100" b="1" baseline="30000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-3</a:t>
                  </a:r>
                </a:p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 &gt;40% in polarization</a:t>
                  </a:r>
                </a:p>
              </p:txBody>
            </p:sp>
            <p:sp>
              <p:nvSpPr>
                <p:cNvPr id="31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235514" y="2430148"/>
                  <a:ext cx="1515152" cy="393963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prstDash val="lg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1" tIns="27431" rIns="54861" bIns="27431">
                  <a:spAutoFit/>
                </a:bodyPr>
                <a:lstStyle>
                  <a:lvl1pPr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444500" indent="-171450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685800" indent="-138113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958850" indent="-134938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1233488" indent="-134938" defTabSz="547688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16906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1478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26050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062288" indent="-134938" defTabSz="5476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algn="ctr" eaLnBrk="0" hangingPunct="0"/>
                  <a:r>
                    <a:rPr lang="en-US" altLang="fr-FR" sz="1100" b="1" dirty="0">
                      <a:solidFill>
                        <a:srgbClr val="FF0000"/>
                      </a:solidFill>
                      <a:latin typeface="Arial" charset="0"/>
                      <a:cs typeface=""/>
                    </a:rPr>
                    <a:t>~25 MeV Polarized e</a:t>
                  </a:r>
                  <a:r>
                    <a:rPr lang="en-US" altLang="fr-FR" sz="1100" b="1" baseline="30000" dirty="0">
                      <a:solidFill>
                        <a:srgbClr val="FF0000"/>
                      </a:solidFill>
                      <a:latin typeface="Arial" charset="0"/>
                      <a:cs typeface=""/>
                    </a:rPr>
                    <a:t>+</a:t>
                  </a:r>
                  <a:endParaRPr lang="en-US" altLang="fr-FR" sz="1100" b="1" dirty="0">
                    <a:solidFill>
                      <a:srgbClr val="FF0000"/>
                    </a:solidFill>
                    <a:latin typeface="Arial" charset="0"/>
                    <a:cs typeface=""/>
                  </a:endParaRPr>
                </a:p>
                <a:p>
                  <a:pPr algn="ctr" eaLnBrk="0" hangingPunct="0"/>
                  <a:r>
                    <a:rPr lang="en-US" altLang="fr-FR" sz="1100" b="1" dirty="0">
                      <a:solidFill>
                        <a:srgbClr val="FF0000"/>
                      </a:solidFill>
                      <a:latin typeface="Arial" charset="0"/>
                      <a:cs typeface=""/>
                    </a:rPr>
                    <a:t>2 </a:t>
                  </a:r>
                  <a:r>
                    <a:rPr lang="en-US" altLang="fr-FR" sz="1100" b="1" dirty="0" err="1">
                      <a:solidFill>
                        <a:srgbClr val="FF0000"/>
                      </a:solidFill>
                      <a:latin typeface="Arial" charset="0"/>
                      <a:cs typeface=""/>
                    </a:rPr>
                    <a:t>pC</a:t>
                  </a:r>
                  <a:r>
                    <a:rPr lang="en-US" altLang="fr-FR" sz="1100" b="1" dirty="0">
                      <a:solidFill>
                        <a:srgbClr val="FF0000"/>
                      </a:solidFill>
                      <a:latin typeface="Arial" charset="0"/>
                      <a:cs typeface=""/>
                    </a:rPr>
                    <a:t> @ 17 MHz</a:t>
                  </a:r>
                </a:p>
              </p:txBody>
            </p:sp>
            <p:sp>
              <p:nvSpPr>
                <p:cNvPr id="3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872431" y="1691939"/>
                  <a:ext cx="771590" cy="2254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1" tIns="27431" rIns="54861" bIns="27431">
                  <a:spAutoFit/>
                </a:bodyPr>
                <a:lstStyle>
                  <a:lvl1pPr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444500" indent="-171450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2pPr>
                  <a:lvl3pPr marL="685800" indent="-138113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3pPr>
                  <a:lvl4pPr marL="958850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4pPr>
                  <a:lvl5pPr marL="1233488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5pPr>
                  <a:lvl6pPr marL="16906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6pPr>
                  <a:lvl7pPr marL="21478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7pPr>
                  <a:lvl8pPr marL="26050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8pPr>
                  <a:lvl9pPr marL="30622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9pPr>
                </a:lstStyle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to CEBAF</a:t>
                  </a:r>
                </a:p>
              </p:txBody>
            </p:sp>
            <p:sp>
              <p:nvSpPr>
                <p:cNvPr id="33" name="Rectangle 68"/>
                <p:cNvSpPr>
                  <a:spLocks noChangeArrowheads="1"/>
                </p:cNvSpPr>
                <p:nvPr/>
              </p:nvSpPr>
              <p:spPr bwMode="auto">
                <a:xfrm>
                  <a:off x="1177378" y="2030086"/>
                  <a:ext cx="320702" cy="1047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eaLnBrk="0" hangingPunct="0"/>
                  <a:endParaRPr lang="fr-FR" altLang="fr-FR" b="1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</p:txBody>
            </p:sp>
            <p:sp>
              <p:nvSpPr>
                <p:cNvPr id="34" name="Rectangle 69"/>
                <p:cNvSpPr>
                  <a:spLocks noChangeArrowheads="1"/>
                </p:cNvSpPr>
                <p:nvPr/>
              </p:nvSpPr>
              <p:spPr bwMode="auto">
                <a:xfrm>
                  <a:off x="983687" y="1949121"/>
                  <a:ext cx="574723" cy="30004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eaLnBrk="0" hangingPunct="0"/>
                  <a:endParaRPr lang="fr-FR" altLang="fr-FR" b="1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</p:txBody>
            </p:sp>
            <p:sp>
              <p:nvSpPr>
                <p:cNvPr id="35" name="Rectangle 70"/>
                <p:cNvSpPr>
                  <a:spLocks noChangeArrowheads="1"/>
                </p:cNvSpPr>
                <p:nvPr/>
              </p:nvSpPr>
              <p:spPr bwMode="auto">
                <a:xfrm>
                  <a:off x="1653668" y="2023736"/>
                  <a:ext cx="650930" cy="10477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MS PGothic" charset="-128"/>
                    </a:defRPr>
                  </a:lvl9pPr>
                </a:lstStyle>
                <a:p>
                  <a:pPr eaLnBrk="0" hangingPunct="0"/>
                  <a:endParaRPr lang="fr-FR" altLang="fr-FR" b="1">
                    <a:solidFill>
                      <a:srgbClr val="000000"/>
                    </a:solidFill>
                    <a:latin typeface="Arial" charset="0"/>
                    <a:cs typeface=""/>
                  </a:endParaRPr>
                </a:p>
              </p:txBody>
            </p:sp>
            <p:sp>
              <p:nvSpPr>
                <p:cNvPr id="36" name="Line 43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1329791" y="2084063"/>
                  <a:ext cx="3214959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endParaRPr lang="fr-FR" sz="2400">
                    <a:solidFill>
                      <a:srgbClr val="000000"/>
                    </a:solidFill>
                    <a:latin typeface="Times" charset="0"/>
                    <a:ea typeface="MS PGothic" charset="-128"/>
                    <a:cs typeface=""/>
                  </a:endParaRPr>
                </a:p>
              </p:txBody>
            </p:sp>
            <p:sp>
              <p:nvSpPr>
                <p:cNvPr id="37" name="Oval 38"/>
                <p:cNvSpPr>
                  <a:spLocks noChangeArrowheads="1"/>
                </p:cNvSpPr>
                <p:nvPr/>
              </p:nvSpPr>
              <p:spPr bwMode="auto">
                <a:xfrm>
                  <a:off x="2279247" y="1613234"/>
                  <a:ext cx="914400" cy="455612"/>
                </a:xfrm>
                <a:prstGeom prst="ellips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  <a:buFontTx/>
                    <a:buNone/>
                  </a:pPr>
                  <a:endParaRPr lang="en-US" altLang="en-US" sz="24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193673" y="1703052"/>
                  <a:ext cx="1208190" cy="39529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54861" tIns="27431" rIns="54861" bIns="27431">
                  <a:spAutoFit/>
                </a:bodyPr>
                <a:lstStyle>
                  <a:lvl1pPr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444500" indent="-171450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2pPr>
                  <a:lvl3pPr marL="685800" indent="-138113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3pPr>
                  <a:lvl4pPr marL="958850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4pPr>
                  <a:lvl5pPr marL="1233488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5pPr>
                  <a:lvl6pPr marL="16906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6pPr>
                  <a:lvl7pPr marL="21478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7pPr>
                  <a:lvl8pPr marL="26050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8pPr>
                  <a:lvl9pPr marL="30622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9pPr>
                </a:lstStyle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Harmonic kicker</a:t>
                  </a:r>
                </a:p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Extraction</a:t>
                  </a:r>
                </a:p>
              </p:txBody>
            </p:sp>
            <p:sp>
              <p:nvSpPr>
                <p:cNvPr id="39" name="Left Brace 1"/>
                <p:cNvSpPr>
                  <a:spLocks/>
                </p:cNvSpPr>
                <p:nvPr/>
              </p:nvSpPr>
              <p:spPr bwMode="auto">
                <a:xfrm rot="5400000">
                  <a:off x="6546446" y="761999"/>
                  <a:ext cx="228601" cy="1447800"/>
                </a:xfrm>
                <a:prstGeom prst="leftBrace">
                  <a:avLst>
                    <a:gd name="adj1" fmla="val 49933"/>
                    <a:gd name="adj2" fmla="val 50000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  <a:buFontTx/>
                    <a:buNone/>
                  </a:pPr>
                  <a:endParaRPr lang="en-US" altLang="en-US" sz="24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25681" y="1424156"/>
                  <a:ext cx="1684480" cy="393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54861" tIns="27431" rIns="54861" bIns="27431">
                  <a:spAutoFit/>
                </a:bodyPr>
                <a:lstStyle>
                  <a:lvl1pPr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444500" indent="-171450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2pPr>
                  <a:lvl3pPr marL="685800" indent="-138113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3pPr>
                  <a:lvl4pPr marL="958850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4pPr>
                  <a:lvl5pPr marL="1233488" indent="-134938" defTabSz="547688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5pPr>
                  <a:lvl6pPr marL="16906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6pPr>
                  <a:lvl7pPr marL="21478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7pPr>
                  <a:lvl8pPr marL="26050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8pPr>
                  <a:lvl9pPr marL="3062288" indent="-134938" defTabSz="547688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9pPr>
                </a:lstStyle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Polarized Electron</a:t>
                  </a:r>
                </a:p>
                <a:p>
                  <a:pPr algn="ctr" eaLnBrk="0" hangingPunct="0">
                    <a:defRPr/>
                  </a:pPr>
                  <a:r>
                    <a:rPr lang="en-U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50 MeV Injector</a:t>
                  </a:r>
                </a:p>
              </p:txBody>
            </p:sp>
            <p:sp>
              <p:nvSpPr>
                <p:cNvPr id="41" name="Right Arrow 57"/>
                <p:cNvSpPr>
                  <a:spLocks noChangeArrowheads="1"/>
                </p:cNvSpPr>
                <p:nvPr/>
              </p:nvSpPr>
              <p:spPr bwMode="auto">
                <a:xfrm>
                  <a:off x="7232247" y="1951371"/>
                  <a:ext cx="685800" cy="2286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  <a:buFontTx/>
                    <a:buNone/>
                  </a:pPr>
                  <a:endParaRPr lang="en-US" altLang="en-US" sz="32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2" name="Rectangle 2"/>
                <p:cNvSpPr>
                  <a:spLocks noChangeArrowheads="1"/>
                </p:cNvSpPr>
                <p:nvPr/>
              </p:nvSpPr>
              <p:spPr bwMode="auto">
                <a:xfrm>
                  <a:off x="1842538" y="867802"/>
                  <a:ext cx="3820695" cy="2159061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sz="2000"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Arial" charset="0"/>
                      <a:ea typeface="MS PGothic" charset="-128"/>
                      <a:cs typeface="Arial" charset="0"/>
                    </a:defRPr>
                  </a:lvl9pPr>
                </a:lstStyle>
                <a:p>
                  <a:pPr eaLnBrk="0" hangingPunct="0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rgbClr val="000000"/>
                    </a:solidFill>
                    <a:latin typeface="Times" charset="0"/>
                  </a:endParaRPr>
                </a:p>
              </p:txBody>
            </p:sp>
          </p:grpSp>
          <p:sp>
            <p:nvSpPr>
              <p:cNvPr id="13" name="Block Arc 8"/>
              <p:cNvSpPr/>
              <p:nvPr/>
            </p:nvSpPr>
            <p:spPr bwMode="auto">
              <a:xfrm>
                <a:off x="2233735" y="1561609"/>
                <a:ext cx="984315" cy="557278"/>
              </a:xfrm>
              <a:prstGeom prst="blockArc">
                <a:avLst>
                  <a:gd name="adj1" fmla="val 9020828"/>
                  <a:gd name="adj2" fmla="val 1289892"/>
                  <a:gd name="adj3" fmla="val 10447"/>
                </a:avLst>
              </a:prstGeom>
              <a:solidFill>
                <a:srgbClr val="00B050"/>
              </a:solidFill>
              <a:ln w="9525" algn="ctr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en-US" sz="1000" kern="0">
                  <a:solidFill>
                    <a:prstClr val="black"/>
                  </a:solidFill>
                  <a:latin typeface="Times New Roman" panose="02020603050405020304" pitchFamily="18" charset="0"/>
                  <a:ea typeface="MS PGothic" pitchFamily="34" charset="-128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D2E10B9-8F28-3E49-A878-2944B659F20B}"/>
                </a:ext>
              </a:extLst>
            </p:cNvPr>
            <p:cNvGrpSpPr/>
            <p:nvPr/>
          </p:nvGrpSpPr>
          <p:grpSpPr>
            <a:xfrm>
              <a:off x="2365152" y="3781474"/>
              <a:ext cx="3813399" cy="1636609"/>
              <a:chOff x="2365152" y="3781474"/>
              <a:chExt cx="3813399" cy="163660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365152" y="4771752"/>
                <a:ext cx="1326004" cy="646331"/>
              </a:xfrm>
              <a:prstGeom prst="rect">
                <a:avLst/>
              </a:prstGeom>
              <a:solidFill>
                <a:srgbClr val="FDFFE3"/>
              </a:solidFill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en-US" sz="1200" dirty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Power on target</a:t>
                </a:r>
              </a:p>
              <a:p>
                <a:pPr lvl="0" algn="ctr"/>
                <a:r>
                  <a:rPr lang="en-US" altLang="en-US" sz="1200" dirty="0">
                    <a:ea typeface="Comic Sans MS" charset="0"/>
                    <a:cs typeface="Comic Sans MS" charset="0"/>
                  </a:rPr>
                  <a:t>3.4 MW peak </a:t>
                </a:r>
              </a:p>
              <a:p>
                <a:pPr lvl="0" algn="ctr"/>
                <a:r>
                  <a:rPr lang="en-US" altLang="en-US" sz="1200" dirty="0">
                    <a:ea typeface="Comic Sans MS" charset="0"/>
                    <a:cs typeface="Comic Sans MS" charset="0"/>
                  </a:rPr>
                  <a:t>0.6 kW average</a:t>
                </a:r>
              </a:p>
            </p:txBody>
          </p:sp>
          <p:cxnSp>
            <p:nvCxnSpPr>
              <p:cNvPr id="4" name="Connecteur en arc 3"/>
              <p:cNvCxnSpPr>
                <a:stCxn id="29" idx="2"/>
                <a:endCxn id="2" idx="0"/>
              </p:cNvCxnSpPr>
              <p:nvPr/>
            </p:nvCxnSpPr>
            <p:spPr>
              <a:xfrm rot="5400000">
                <a:off x="4108214" y="2701415"/>
                <a:ext cx="990277" cy="3150396"/>
              </a:xfrm>
              <a:prstGeom prst="curvedConnector3">
                <a:avLst>
                  <a:gd name="adj1" fmla="val 2548"/>
                </a:avLst>
              </a:prstGeom>
              <a:ln w="12700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0DCBB799-9939-9E47-B968-472869789059}"/>
                </a:ext>
              </a:extLst>
            </p:cNvPr>
            <p:cNvGrpSpPr/>
            <p:nvPr/>
          </p:nvGrpSpPr>
          <p:grpSpPr>
            <a:xfrm>
              <a:off x="361923" y="3352086"/>
              <a:ext cx="2058574" cy="2520078"/>
              <a:chOff x="361923" y="3352086"/>
              <a:chExt cx="2058574" cy="252007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61923" y="5410499"/>
                <a:ext cx="1896673" cy="461665"/>
              </a:xfrm>
              <a:prstGeom prst="rect">
                <a:avLst/>
              </a:prstGeom>
              <a:solidFill>
                <a:srgbClr val="FDFFE3"/>
              </a:solidFill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en-US" sz="1200" dirty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Accumulator</a:t>
                </a:r>
              </a:p>
              <a:p>
                <a:pPr lvl="0" algn="ctr"/>
                <a:r>
                  <a:rPr lang="en-US" altLang="en-US" sz="1200" dirty="0">
                    <a:ea typeface="Comic Sans MS" charset="0"/>
                    <a:cs typeface="Comic Sans MS" charset="0"/>
                  </a:rPr>
                  <a:t>has to be demonstrated</a:t>
                </a:r>
              </a:p>
            </p:txBody>
          </p:sp>
          <p:cxnSp>
            <p:nvCxnSpPr>
              <p:cNvPr id="48" name="Connecteur en arc 47"/>
              <p:cNvCxnSpPr>
                <a:stCxn id="13" idx="0"/>
                <a:endCxn id="47" idx="0"/>
              </p:cNvCxnSpPr>
              <p:nvPr/>
            </p:nvCxnSpPr>
            <p:spPr>
              <a:xfrm rot="5400000">
                <a:off x="836172" y="3826174"/>
                <a:ext cx="2058414" cy="1110237"/>
              </a:xfrm>
              <a:prstGeom prst="curvedConnector3">
                <a:avLst>
                  <a:gd name="adj1" fmla="val 50000"/>
                </a:avLst>
              </a:prstGeom>
              <a:ln w="12700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E9101FE-4FF1-7143-83F9-2F2627E16ED9}"/>
                </a:ext>
              </a:extLst>
            </p:cNvPr>
            <p:cNvGrpSpPr/>
            <p:nvPr/>
          </p:nvGrpSpPr>
          <p:grpSpPr>
            <a:xfrm>
              <a:off x="163495" y="4143426"/>
              <a:ext cx="1107997" cy="887792"/>
              <a:chOff x="163495" y="4143426"/>
              <a:chExt cx="1107997" cy="887792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163495" y="4569553"/>
                <a:ext cx="1107997" cy="461665"/>
              </a:xfrm>
              <a:prstGeom prst="rect">
                <a:avLst/>
              </a:prstGeom>
              <a:solidFill>
                <a:srgbClr val="FDFFE3"/>
              </a:solidFill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en-US" sz="1200" dirty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Electron gun</a:t>
                </a:r>
              </a:p>
              <a:p>
                <a:pPr lvl="0" algn="ctr"/>
                <a:r>
                  <a:rPr lang="en-US" altLang="en-US" sz="1200" dirty="0">
                    <a:ea typeface="Comic Sans MS" charset="0"/>
                    <a:cs typeface="Comic Sans MS" charset="0"/>
                  </a:rPr>
                  <a:t>demanding</a:t>
                </a:r>
              </a:p>
            </p:txBody>
          </p:sp>
          <p:cxnSp>
            <p:nvCxnSpPr>
              <p:cNvPr id="61" name="Connecteur en arc 60"/>
              <p:cNvCxnSpPr>
                <a:endCxn id="46" idx="0"/>
              </p:cNvCxnSpPr>
              <p:nvPr/>
            </p:nvCxnSpPr>
            <p:spPr>
              <a:xfrm rot="5400000">
                <a:off x="729290" y="4131630"/>
                <a:ext cx="426128" cy="449719"/>
              </a:xfrm>
              <a:prstGeom prst="curvedConnector3">
                <a:avLst>
                  <a:gd name="adj1" fmla="val 50000"/>
                </a:avLst>
              </a:prstGeom>
              <a:ln w="12700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6"/>
            <p:cNvSpPr txBox="1">
              <a:spLocks noChangeArrowheads="1"/>
            </p:cNvSpPr>
            <p:nvPr/>
          </p:nvSpPr>
          <p:spPr bwMode="auto">
            <a:xfrm>
              <a:off x="426532" y="3749725"/>
              <a:ext cx="1481362" cy="393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1pPr>
              <a:lvl2pPr marL="444500" indent="-171450" defTabSz="547688"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2pPr>
              <a:lvl3pPr marL="685800" indent="-138113" defTabSz="547688"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3pPr>
              <a:lvl4pPr marL="958850" indent="-134938" defTabSz="547688"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4pPr>
              <a:lvl5pPr marL="1233488" indent="-134938" defTabSz="547688"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5pPr>
              <a:lvl6pPr marL="1690688" indent="-134938" defTabSz="547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6pPr>
              <a:lvl7pPr marL="2147888" indent="-134938" defTabSz="547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7pPr>
              <a:lvl8pPr marL="2605088" indent="-134938" defTabSz="547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8pPr>
              <a:lvl9pPr marL="3062288" indent="-134938" defTabSz="5476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MS PGothic" charset="-128"/>
                </a:defRPr>
              </a:lvl9pPr>
            </a:lstStyle>
            <a:p>
              <a:pPr algn="ctr" eaLnBrk="0" hangingPunct="0"/>
              <a:r>
                <a:rPr lang="en-US" altLang="fr-FR" sz="1100" b="1" dirty="0">
                  <a:solidFill>
                    <a:srgbClr val="000000"/>
                  </a:solidFill>
                  <a:latin typeface="Arial" charset="0"/>
                  <a:cs typeface=""/>
                </a:rPr>
                <a:t> 200 </a:t>
              </a:r>
              <a:r>
                <a:rPr lang="en-US" altLang="fr-FR" sz="1100" b="1" dirty="0" err="1">
                  <a:solidFill>
                    <a:srgbClr val="000000"/>
                  </a:solidFill>
                  <a:latin typeface="Arial" charset="0"/>
                  <a:cs typeface=""/>
                </a:rPr>
                <a:t>keV</a:t>
              </a:r>
              <a:r>
                <a:rPr lang="en-US" altLang="fr-FR" sz="1100" b="1" dirty="0">
                  <a:solidFill>
                    <a:srgbClr val="000000"/>
                  </a:solidFill>
                  <a:latin typeface="Arial" charset="0"/>
                  <a:cs typeface=""/>
                </a:rPr>
                <a:t> polarized e</a:t>
              </a:r>
              <a:r>
                <a:rPr lang="en-US" altLang="fr-FR" sz="1100" b="1" baseline="30000" dirty="0">
                  <a:solidFill>
                    <a:srgbClr val="000000"/>
                  </a:solidFill>
                  <a:latin typeface="Arial" charset="0"/>
                  <a:cs typeface=""/>
                </a:rPr>
                <a:t>-</a:t>
              </a:r>
              <a:endParaRPr lang="en-US" altLang="fr-FR" sz="1100" b="1" dirty="0">
                <a:solidFill>
                  <a:srgbClr val="000000"/>
                </a:solidFill>
                <a:latin typeface="Arial" charset="0"/>
                <a:cs typeface=""/>
              </a:endParaRPr>
            </a:p>
            <a:p>
              <a:pPr algn="ctr" eaLnBrk="0" hangingPunct="0"/>
              <a:r>
                <a:rPr lang="en-US" altLang="fr-FR" sz="1100" b="1" dirty="0">
                  <a:solidFill>
                    <a:srgbClr val="000000"/>
                  </a:solidFill>
                  <a:latin typeface="Arial" charset="0"/>
                  <a:cs typeface=""/>
                </a:rPr>
                <a:t> 8 </a:t>
              </a:r>
              <a:r>
                <a:rPr lang="en-US" altLang="fr-FR" sz="1100" b="1" dirty="0" err="1">
                  <a:solidFill>
                    <a:srgbClr val="000000"/>
                  </a:solidFill>
                  <a:latin typeface="Arial" charset="0"/>
                  <a:cs typeface=""/>
                </a:rPr>
                <a:t>pC</a:t>
              </a:r>
              <a:r>
                <a:rPr lang="en-US" altLang="fr-FR" sz="1100" b="1" dirty="0">
                  <a:solidFill>
                    <a:srgbClr val="000000"/>
                  </a:solidFill>
                  <a:latin typeface="Arial" charset="0"/>
                  <a:cs typeface=""/>
                </a:rPr>
                <a:t> @ 748.5 MHz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875B78A7-5F1F-0C42-818B-754CCA0FD4CC}"/>
                </a:ext>
              </a:extLst>
            </p:cNvPr>
            <p:cNvGrpSpPr/>
            <p:nvPr/>
          </p:nvGrpSpPr>
          <p:grpSpPr>
            <a:xfrm>
              <a:off x="5600123" y="3979913"/>
              <a:ext cx="1497526" cy="771767"/>
              <a:chOff x="5600123" y="3979913"/>
              <a:chExt cx="1497526" cy="77176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87C838A-F604-034F-BA0D-5FEBD6701332}"/>
                  </a:ext>
                </a:extLst>
              </p:cNvPr>
              <p:cNvSpPr/>
              <p:nvPr/>
            </p:nvSpPr>
            <p:spPr>
              <a:xfrm>
                <a:off x="5600123" y="4474681"/>
                <a:ext cx="1497526" cy="276999"/>
              </a:xfrm>
              <a:prstGeom prst="rect">
                <a:avLst/>
              </a:prstGeom>
              <a:solidFill>
                <a:srgbClr val="FDFFE3"/>
              </a:solidFill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en-US" sz="1200" dirty="0">
                    <a:solidFill>
                      <a:srgbClr val="0000FF"/>
                    </a:solidFill>
                    <a:ea typeface="Comic Sans MS" charset="0"/>
                    <a:cs typeface="Comic Sans MS" charset="0"/>
                  </a:rPr>
                  <a:t>Positron collection</a:t>
                </a:r>
              </a:p>
            </p:txBody>
          </p:sp>
          <p:cxnSp>
            <p:nvCxnSpPr>
              <p:cNvPr id="55" name="Connecteur en arc 54">
                <a:extLst>
                  <a:ext uri="{FF2B5EF4-FFF2-40B4-BE49-F238E27FC236}">
                    <a16:creationId xmlns:a16="http://schemas.microsoft.com/office/drawing/2014/main" id="{B715C3EA-532C-1848-9DCB-E8904467ED33}"/>
                  </a:ext>
                </a:extLst>
              </p:cNvPr>
              <p:cNvCxnSpPr>
                <a:cxnSpLocks/>
                <a:stCxn id="28" idx="2"/>
                <a:endCxn id="54" idx="0"/>
              </p:cNvCxnSpPr>
              <p:nvPr/>
            </p:nvCxnSpPr>
            <p:spPr>
              <a:xfrm rot="5400000">
                <a:off x="6341772" y="3987027"/>
                <a:ext cx="494768" cy="480540"/>
              </a:xfrm>
              <a:prstGeom prst="curvedConnector3">
                <a:avLst>
                  <a:gd name="adj1" fmla="val 50000"/>
                </a:avLst>
              </a:prstGeom>
              <a:ln w="12700">
                <a:solidFill>
                  <a:srgbClr val="FF0000"/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Text Box 11">
            <a:extLst>
              <a:ext uri="{FF2B5EF4-FFF2-40B4-BE49-F238E27FC236}">
                <a16:creationId xmlns:a16="http://schemas.microsoft.com/office/drawing/2014/main" id="{BD98EBB3-D613-7646-883F-F5FAEFDA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518" y="6582020"/>
            <a:ext cx="5902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13/14</a:t>
            </a:r>
          </a:p>
        </p:txBody>
      </p:sp>
      <p:sp>
        <p:nvSpPr>
          <p:cNvPr id="56" name="Text Box 7">
            <a:extLst>
              <a:ext uri="{FF2B5EF4-FFF2-40B4-BE49-F238E27FC236}">
                <a16:creationId xmlns:a16="http://schemas.microsoft.com/office/drawing/2014/main" id="{748E75FF-66B1-A64C-88F9-E4F449953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2863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i="1" dirty="0" err="1">
                <a:solidFill>
                  <a:srgbClr val="969696"/>
                </a:solidFill>
                <a:latin typeface="Comic Sans MS" charset="0"/>
              </a:rPr>
              <a:t>Polarized</a:t>
            </a:r>
            <a:r>
              <a:rPr lang="fr-FR" sz="1800" i="1" dirty="0">
                <a:solidFill>
                  <a:srgbClr val="969696"/>
                </a:solidFill>
                <a:latin typeface="Comic Sans MS" charset="0"/>
              </a:rPr>
              <a:t> positron </a:t>
            </a:r>
            <a:r>
              <a:rPr lang="fr-FR" sz="1800" i="1" dirty="0" err="1">
                <a:solidFill>
                  <a:srgbClr val="969696"/>
                </a:solidFill>
                <a:latin typeface="Comic Sans MS" charset="0"/>
              </a:rPr>
              <a:t>beams</a:t>
            </a:r>
            <a:endParaRPr lang="fr-FR" sz="1800" i="1" dirty="0">
              <a:solidFill>
                <a:srgbClr val="B2B2B2"/>
              </a:solidFill>
              <a:latin typeface="Comic Sans MS" charset="0"/>
            </a:endParaRP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3BC2B47C-783D-A140-B442-60B88BD9EC5A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60" name="Text Box 64">
              <a:extLst>
                <a:ext uri="{FF2B5EF4-FFF2-40B4-BE49-F238E27FC236}">
                  <a16:creationId xmlns:a16="http://schemas.microsoft.com/office/drawing/2014/main" id="{0122C6D0-CCA4-B140-A061-57CD11692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85EB941E-C557-DE4A-8A0F-F6BB34C23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63" name="Text Box 18">
            <a:extLst>
              <a:ext uri="{FF2B5EF4-FFF2-40B4-BE49-F238E27FC236}">
                <a16:creationId xmlns:a16="http://schemas.microsoft.com/office/drawing/2014/main" id="{CF974CFD-F530-A245-982D-A18EEE3F9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sp>
        <p:nvSpPr>
          <p:cNvPr id="64" name="Text Box 6">
            <a:extLst>
              <a:ext uri="{FF2B5EF4-FFF2-40B4-BE49-F238E27FC236}">
                <a16:creationId xmlns:a16="http://schemas.microsoft.com/office/drawing/2014/main" id="{FA2F81E5-C4D1-9044-AE36-4ED726B6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47" y="1979693"/>
            <a:ext cx="7448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defRPr/>
            </a:pPr>
            <a:r>
              <a:rPr lang="en-US" sz="1600" b="1" dirty="0" err="1">
                <a:solidFill>
                  <a:srgbClr val="FF0000"/>
                </a:solidFill>
                <a:cs typeface="+mn-cs"/>
              </a:rPr>
              <a:t>PEPPo</a:t>
            </a:r>
            <a:r>
              <a:rPr lang="en-US" sz="1600" dirty="0">
                <a:cs typeface="+mn-cs"/>
              </a:rPr>
              <a:t> positron source = </a:t>
            </a:r>
            <a:r>
              <a:rPr lang="en-US" sz="1600" b="1" dirty="0">
                <a:solidFill>
                  <a:srgbClr val="0000FF"/>
                </a:solidFill>
                <a:cs typeface="+mn-cs"/>
              </a:rPr>
              <a:t>conventional</a:t>
            </a:r>
            <a:r>
              <a:rPr lang="en-US" sz="1600" dirty="0">
                <a:cs typeface="+mn-cs"/>
              </a:rPr>
              <a:t> positron source </a:t>
            </a:r>
          </a:p>
          <a:p>
            <a:pPr algn="ctr">
              <a:buClr>
                <a:srgbClr val="D60093"/>
              </a:buClr>
              <a:defRPr/>
            </a:pPr>
            <a:r>
              <a:rPr lang="en-US" sz="1600" dirty="0">
                <a:cs typeface="+mn-cs"/>
              </a:rPr>
              <a:t>with a </a:t>
            </a:r>
            <a:r>
              <a:rPr lang="en-US" sz="1600" b="1" dirty="0">
                <a:solidFill>
                  <a:srgbClr val="0000FF"/>
                </a:solidFill>
                <a:cs typeface="+mn-cs"/>
              </a:rPr>
              <a:t>polarized electron</a:t>
            </a:r>
            <a:r>
              <a:rPr lang="en-US" sz="1600" dirty="0">
                <a:cs typeface="+mn-cs"/>
              </a:rPr>
              <a:t> beam and the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selection</a:t>
            </a:r>
            <a:r>
              <a:rPr lang="en-US" sz="1600" dirty="0">
                <a:cs typeface="+mn-cs"/>
              </a:rPr>
              <a:t> of </a:t>
            </a:r>
            <a:r>
              <a:rPr lang="en-US" sz="1600" b="1" dirty="0">
                <a:solidFill>
                  <a:srgbClr val="FF0000"/>
                </a:solidFill>
                <a:cs typeface="+mn-cs"/>
              </a:rPr>
              <a:t>high energy positrons</a:t>
            </a:r>
            <a:r>
              <a:rPr lang="en-US" sz="1600" dirty="0">
                <a:cs typeface="+mn-cs"/>
              </a:rPr>
              <a:t>. </a:t>
            </a:r>
          </a:p>
        </p:txBody>
      </p:sp>
      <p:graphicFrame>
        <p:nvGraphicFramePr>
          <p:cNvPr id="65" name="Table 11">
            <a:extLst>
              <a:ext uri="{FF2B5EF4-FFF2-40B4-BE49-F238E27FC236}">
                <a16:creationId xmlns:a16="http://schemas.microsoft.com/office/drawing/2014/main" id="{F643C374-6282-2945-89CE-B028CB7B5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349072"/>
              </p:ext>
            </p:extLst>
          </p:nvPr>
        </p:nvGraphicFramePr>
        <p:xfrm>
          <a:off x="3850584" y="5414936"/>
          <a:ext cx="5116384" cy="1127760"/>
        </p:xfrm>
        <a:graphic>
          <a:graphicData uri="http://schemas.openxmlformats.org/drawingml/2006/table">
            <a:tbl>
              <a:tblPr/>
              <a:tblGrid>
                <a:gridCol w="1908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71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4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71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7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25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CM energy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9700" algn="l"/>
                        </a:tabLst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GeV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21.9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44.7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63.3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1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9700" algn="l"/>
                        </a:tabLst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</a:t>
                      </a:r>
                      <a:r>
                        <a:rPr kumimoji="0" lang="en-US" alt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+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+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+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1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Beam energy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9700" algn="l"/>
                        </a:tabLst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GeV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100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01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Collision frequency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9700" algn="l"/>
                        </a:tabLst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MHz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01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Polarization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9700" algn="l"/>
                        </a:tabLst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80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&gt;40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80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&gt;40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80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&gt;40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201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Luminosity/IP, w/HG, 10</a:t>
                      </a:r>
                      <a:r>
                        <a:rPr kumimoji="0" lang="en-US" alt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33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39700" algn="l"/>
                        </a:tabLs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39700" algn="l"/>
                        </a:tabLst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cm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-2</a:t>
                      </a: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-1</a:t>
                      </a: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S PGothic" charset="-128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0.18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2.9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1.7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522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90500" y="276225"/>
            <a:ext cx="12731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>
                <a:solidFill>
                  <a:srgbClr val="969696"/>
                </a:solidFill>
              </a:rPr>
              <a:t>Questions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3707754" y="995363"/>
            <a:ext cx="1742785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panose="03010101010101010101" pitchFamily="66" charset="77"/>
              </a:rPr>
              <a:t>e</a:t>
            </a:r>
            <a:r>
              <a:rPr lang="en-US" sz="2000" b="1" baseline="30000" dirty="0">
                <a:solidFill>
                  <a:srgbClr val="000000"/>
                </a:solidFill>
                <a:latin typeface="Lucida Calligraphy" panose="03010101010101010101" pitchFamily="66" charset="77"/>
              </a:rPr>
              <a:t>+</a:t>
            </a:r>
            <a:r>
              <a:rPr lang="en-US" sz="2000" b="1" dirty="0">
                <a:solidFill>
                  <a:srgbClr val="000000"/>
                </a:solidFill>
                <a:latin typeface="Lucida Calligraphy" panose="03010101010101010101" pitchFamily="66" charset="77"/>
              </a:rPr>
              <a:t> @ </a:t>
            </a:r>
            <a:r>
              <a:rPr lang="en-US" sz="2000" b="1" dirty="0" err="1">
                <a:solidFill>
                  <a:srgbClr val="000000"/>
                </a:solidFill>
                <a:latin typeface="Lucida Calligraphy" panose="03010101010101010101" pitchFamily="66" charset="77"/>
              </a:rPr>
              <a:t>eRHIC</a:t>
            </a:r>
            <a:endParaRPr lang="en-US" sz="2000" b="1" dirty="0">
              <a:solidFill>
                <a:srgbClr val="000000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CCF49E6A-E922-104A-80E7-C2615A891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32" y="1959308"/>
            <a:ext cx="7708924" cy="1446550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dirty="0" err="1">
                <a:solidFill>
                  <a:srgbClr val="FF0000"/>
                </a:solidFill>
              </a:rPr>
              <a:t>Unpolarized</a:t>
            </a:r>
            <a:r>
              <a:rPr lang="fr-FR" sz="1600" dirty="0">
                <a:solidFill>
                  <a:srgbClr val="000000"/>
                </a:solidFill>
              </a:rPr>
              <a:t> and </a:t>
            </a:r>
            <a:r>
              <a:rPr lang="fr-FR" sz="1600" b="1" dirty="0" err="1">
                <a:solidFill>
                  <a:srgbClr val="FF0000"/>
                </a:solidFill>
              </a:rPr>
              <a:t>polarized</a:t>
            </a:r>
            <a:r>
              <a:rPr lang="fr-FR" sz="1600" b="1" dirty="0">
                <a:solidFill>
                  <a:srgbClr val="FF0000"/>
                </a:solidFill>
              </a:rPr>
              <a:t> positron </a:t>
            </a:r>
            <a:r>
              <a:rPr lang="fr-FR" sz="1600" b="1" dirty="0" err="1">
                <a:solidFill>
                  <a:srgbClr val="FF0000"/>
                </a:solidFill>
              </a:rPr>
              <a:t>beams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provide</a:t>
            </a:r>
            <a:r>
              <a:rPr lang="fr-FR" sz="1600" dirty="0">
                <a:solidFill>
                  <a:srgbClr val="000000"/>
                </a:solidFill>
              </a:rPr>
              <a:t> a unique </a:t>
            </a:r>
            <a:r>
              <a:rPr lang="fr-FR" sz="1600" dirty="0" err="1">
                <a:solidFill>
                  <a:srgbClr val="000000"/>
                </a:solidFill>
              </a:rPr>
              <a:t>opportunity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</a:p>
          <a:p>
            <a:pPr algn="ctr">
              <a:defRPr/>
            </a:pPr>
            <a:r>
              <a:rPr lang="fr-FR" sz="1600" dirty="0">
                <a:solidFill>
                  <a:srgbClr val="000000"/>
                </a:solidFill>
              </a:rPr>
              <a:t>to </a:t>
            </a:r>
            <a:r>
              <a:rPr lang="fr-FR" sz="1600" b="1" dirty="0" err="1">
                <a:solidFill>
                  <a:srgbClr val="FF0000"/>
                </a:solidFill>
              </a:rPr>
              <a:t>enhance</a:t>
            </a:r>
            <a:r>
              <a:rPr lang="fr-FR" sz="1600" dirty="0">
                <a:solidFill>
                  <a:srgbClr val="000000"/>
                </a:solidFill>
              </a:rPr>
              <a:t> the </a:t>
            </a:r>
            <a:r>
              <a:rPr lang="fr-FR" sz="1600" b="1" dirty="0" err="1">
                <a:solidFill>
                  <a:srgbClr val="FF0000"/>
                </a:solidFill>
              </a:rPr>
              <a:t>physics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reach</a:t>
            </a:r>
            <a:r>
              <a:rPr lang="fr-FR" sz="1600" dirty="0">
                <a:solidFill>
                  <a:srgbClr val="000000"/>
                </a:solidFill>
              </a:rPr>
              <a:t> at a future EIC.</a:t>
            </a:r>
          </a:p>
          <a:p>
            <a:pPr algn="ctr">
              <a:defRPr/>
            </a:pPr>
            <a:endParaRPr lang="fr-FR" sz="100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fr-FR" i="1" dirty="0" err="1">
                <a:solidFill>
                  <a:srgbClr val="0000FF"/>
                </a:solidFill>
              </a:rPr>
              <a:t>Interferences</a:t>
            </a:r>
            <a:r>
              <a:rPr lang="fr-FR" i="1" dirty="0">
                <a:solidFill>
                  <a:srgbClr val="0000FF"/>
                </a:solidFill>
              </a:rPr>
              <a:t>, </a:t>
            </a:r>
            <a:r>
              <a:rPr lang="fr-FR" i="1" dirty="0" err="1">
                <a:solidFill>
                  <a:srgbClr val="0000FF"/>
                </a:solidFill>
              </a:rPr>
              <a:t>neutral</a:t>
            </a:r>
            <a:r>
              <a:rPr lang="fr-FR" i="1" dirty="0">
                <a:solidFill>
                  <a:srgbClr val="0000FF"/>
                </a:solidFill>
              </a:rPr>
              <a:t> and </a:t>
            </a:r>
            <a:r>
              <a:rPr lang="fr-FR" i="1" dirty="0" err="1">
                <a:solidFill>
                  <a:srgbClr val="0000FF"/>
                </a:solidFill>
              </a:rPr>
              <a:t>charged</a:t>
            </a:r>
            <a:r>
              <a:rPr lang="fr-FR" i="1" dirty="0">
                <a:solidFill>
                  <a:srgbClr val="0000FF"/>
                </a:solidFill>
              </a:rPr>
              <a:t> </a:t>
            </a:r>
            <a:r>
              <a:rPr lang="fr-FR" i="1" dirty="0" err="1">
                <a:solidFill>
                  <a:srgbClr val="0000FF"/>
                </a:solidFill>
              </a:rPr>
              <a:t>currents</a:t>
            </a:r>
            <a:r>
              <a:rPr lang="fr-FR" i="1" dirty="0">
                <a:solidFill>
                  <a:srgbClr val="0000FF"/>
                </a:solidFill>
              </a:rPr>
              <a:t>, test of the Standard Model…</a:t>
            </a:r>
          </a:p>
          <a:p>
            <a:pPr algn="ctr">
              <a:defRPr/>
            </a:pPr>
            <a:endParaRPr lang="fr-FR" dirty="0">
              <a:solidFill>
                <a:srgbClr val="CD04FF"/>
              </a:solidFill>
            </a:endParaRPr>
          </a:p>
          <a:p>
            <a:pPr algn="ctr">
              <a:defRPr/>
            </a:pPr>
            <a:r>
              <a:rPr lang="fr-FR" sz="1800" b="1" dirty="0" err="1">
                <a:solidFill>
                  <a:srgbClr val="0000FF"/>
                </a:solidFill>
              </a:rPr>
              <a:t>Unpolarized</a:t>
            </a:r>
            <a:r>
              <a:rPr lang="fr-FR" sz="1800" b="1" dirty="0">
                <a:solidFill>
                  <a:srgbClr val="0000FF"/>
                </a:solidFill>
              </a:rPr>
              <a:t> positron </a:t>
            </a:r>
            <a:r>
              <a:rPr lang="fr-FR" sz="1800" b="1" dirty="0" err="1">
                <a:solidFill>
                  <a:srgbClr val="0000FF"/>
                </a:solidFill>
              </a:rPr>
              <a:t>beams</a:t>
            </a:r>
            <a:r>
              <a:rPr lang="fr-FR" sz="1800" b="1" dirty="0">
                <a:solidFill>
                  <a:srgbClr val="0000FF"/>
                </a:solidFill>
              </a:rPr>
              <a:t> are </a:t>
            </a:r>
            <a:r>
              <a:rPr lang="fr-FR" sz="1800" b="1" dirty="0" err="1">
                <a:solidFill>
                  <a:srgbClr val="0000FF"/>
                </a:solidFill>
              </a:rPr>
              <a:t>determinant</a:t>
            </a:r>
            <a:r>
              <a:rPr lang="fr-FR" sz="1800" b="1" dirty="0">
                <a:solidFill>
                  <a:srgbClr val="0000FF"/>
                </a:solidFill>
              </a:rPr>
              <a:t> for the GPD program.</a:t>
            </a:r>
            <a:endParaRPr lang="fr-FR" sz="1800" dirty="0">
              <a:solidFill>
                <a:srgbClr val="0000FF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CCF05D7-E627-4D43-B75A-3902FD93A5DC}"/>
              </a:ext>
            </a:extLst>
          </p:cNvPr>
          <p:cNvSpPr txBox="1"/>
          <p:nvPr/>
        </p:nvSpPr>
        <p:spPr>
          <a:xfrm>
            <a:off x="367180" y="3815588"/>
            <a:ext cx="841466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FF0000"/>
              </a:buClr>
              <a:buSzPct val="150000"/>
              <a:buFont typeface="ArialUnicodeMS" panose="020B0604020202020204" pitchFamily="34" charset="-128"/>
              <a:buChar char="☛"/>
            </a:pPr>
            <a:r>
              <a:rPr lang="fr-FR" sz="1600" dirty="0"/>
              <a:t> </a:t>
            </a:r>
            <a:r>
              <a:rPr lang="fr-FR" sz="1600" b="1" dirty="0">
                <a:solidFill>
                  <a:srgbClr val="FF0000"/>
                </a:solidFill>
              </a:rPr>
              <a:t>Positron</a:t>
            </a:r>
            <a:r>
              <a:rPr lang="fr-FR" sz="1600" dirty="0"/>
              <a:t> </a:t>
            </a:r>
            <a:r>
              <a:rPr lang="fr-FR" sz="1600" dirty="0" err="1"/>
              <a:t>beams</a:t>
            </a:r>
            <a:r>
              <a:rPr lang="fr-FR" sz="1600" dirty="0"/>
              <a:t> </a:t>
            </a:r>
            <a:r>
              <a:rPr lang="fr-FR" sz="1600" dirty="0" err="1"/>
              <a:t>would</a:t>
            </a:r>
            <a:r>
              <a:rPr lang="fr-FR" sz="1600" dirty="0"/>
              <a:t> </a:t>
            </a:r>
            <a:r>
              <a:rPr lang="fr-FR" sz="1600" dirty="0" err="1"/>
              <a:t>be</a:t>
            </a:r>
            <a:r>
              <a:rPr lang="fr-FR" sz="1600" dirty="0"/>
              <a:t> a </a:t>
            </a:r>
            <a:r>
              <a:rPr lang="fr-FR" sz="1600" b="1" dirty="0" err="1">
                <a:solidFill>
                  <a:srgbClr val="0000FF"/>
                </a:solidFill>
              </a:rPr>
              <a:t>small</a:t>
            </a:r>
            <a:r>
              <a:rPr lang="fr-FR" sz="1600" b="1" dirty="0">
                <a:solidFill>
                  <a:srgbClr val="0000FF"/>
                </a:solidFill>
              </a:rPr>
              <a:t> addition</a:t>
            </a:r>
            <a:r>
              <a:rPr lang="fr-FR" sz="1600" dirty="0"/>
              <a:t> to </a:t>
            </a:r>
            <a:r>
              <a:rPr lang="fr-FR" sz="1600" dirty="0" err="1"/>
              <a:t>eRHIC</a:t>
            </a:r>
            <a:r>
              <a:rPr lang="fr-FR" sz="1600" dirty="0"/>
              <a:t>.</a:t>
            </a:r>
          </a:p>
          <a:p>
            <a:pPr marL="285750" indent="-285750" algn="ctr">
              <a:buClr>
                <a:srgbClr val="FF0000"/>
              </a:buClr>
              <a:buSzPct val="150000"/>
              <a:buFont typeface="ArialUnicodeMS" panose="020B0604020202020204" pitchFamily="34" charset="-128"/>
              <a:buChar char="☛"/>
            </a:pPr>
            <a:endParaRPr lang="fr-FR" sz="500" dirty="0"/>
          </a:p>
          <a:p>
            <a:pPr marL="285750" indent="-285750" algn="ctr">
              <a:buClr>
                <a:srgbClr val="FF0000"/>
              </a:buClr>
              <a:buSzPct val="150000"/>
              <a:buFont typeface="ArialUnicodeMS" panose="020B0604020202020204" pitchFamily="34" charset="-128"/>
              <a:buChar char="☛"/>
            </a:pPr>
            <a:r>
              <a:rPr lang="fr-FR" sz="1600" dirty="0"/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Unpolarized</a:t>
            </a:r>
            <a:r>
              <a:rPr lang="fr-FR" sz="1600" dirty="0"/>
              <a:t> </a:t>
            </a:r>
            <a:r>
              <a:rPr lang="fr-FR" sz="1600" dirty="0" err="1"/>
              <a:t>beams</a:t>
            </a:r>
            <a:r>
              <a:rPr lang="fr-FR" sz="1600" dirty="0"/>
              <a:t> are </a:t>
            </a:r>
            <a:r>
              <a:rPr lang="fr-FR" sz="1600" b="1" dirty="0" err="1">
                <a:solidFill>
                  <a:srgbClr val="FF0000"/>
                </a:solidFill>
              </a:rPr>
              <a:t>straightforward</a:t>
            </a:r>
            <a:r>
              <a:rPr lang="fr-FR" sz="1600" dirty="0"/>
              <a:t>, </a:t>
            </a:r>
            <a:r>
              <a:rPr lang="fr-FR" sz="1600" b="1" dirty="0" err="1">
                <a:solidFill>
                  <a:srgbClr val="0000FF"/>
                </a:solidFill>
              </a:rPr>
              <a:t>polarized</a:t>
            </a:r>
            <a:r>
              <a:rPr lang="fr-FR" sz="1600" dirty="0"/>
              <a:t> </a:t>
            </a:r>
            <a:r>
              <a:rPr lang="fr-FR" sz="1600" dirty="0" err="1"/>
              <a:t>beams</a:t>
            </a:r>
            <a:r>
              <a:rPr lang="fr-FR" sz="1600" dirty="0"/>
              <a:t> are </a:t>
            </a:r>
            <a:r>
              <a:rPr lang="fr-FR" sz="1600" dirty="0" err="1"/>
              <a:t>challenging</a:t>
            </a:r>
            <a:r>
              <a:rPr lang="fr-FR" sz="1600" dirty="0"/>
              <a:t> but </a:t>
            </a:r>
            <a:r>
              <a:rPr lang="fr-FR" sz="1600" b="1" dirty="0" err="1">
                <a:solidFill>
                  <a:srgbClr val="0000FF"/>
                </a:solidFill>
              </a:rPr>
              <a:t>achievable</a:t>
            </a:r>
            <a:r>
              <a:rPr lang="fr-FR" sz="1600" dirty="0"/>
              <a:t> </a:t>
            </a:r>
            <a:r>
              <a:rPr lang="fr-FR" sz="1600" dirty="0" err="1"/>
              <a:t>within</a:t>
            </a:r>
            <a:r>
              <a:rPr lang="fr-FR" sz="1600" dirty="0"/>
              <a:t> the </a:t>
            </a:r>
            <a:r>
              <a:rPr lang="fr-FR" sz="1600" dirty="0" err="1"/>
              <a:t>PEPPo</a:t>
            </a:r>
            <a:r>
              <a:rPr lang="fr-FR" sz="1600" dirty="0"/>
              <a:t> </a:t>
            </a:r>
            <a:r>
              <a:rPr lang="fr-FR" sz="1600" dirty="0" err="1"/>
              <a:t>scheme</a:t>
            </a:r>
            <a:r>
              <a:rPr lang="fr-FR" sz="1600" dirty="0"/>
              <a:t>.   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61EDBF04-2F3E-EC4E-9E81-7CA71E6F7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518" y="6582020"/>
            <a:ext cx="5902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14/14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1DB02EF-77AF-1E46-B00B-5793637AF949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15" name="Text Box 64">
              <a:extLst>
                <a:ext uri="{FF2B5EF4-FFF2-40B4-BE49-F238E27FC236}">
                  <a16:creationId xmlns:a16="http://schemas.microsoft.com/office/drawing/2014/main" id="{89C2E03F-028B-E240-8CFC-DF56529E9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88DD11C-332B-2A4A-A40B-4DE76580E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B0F89A64-5179-784B-81B3-17EE804BB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225742-08FC-7D4F-874C-A9B4963BFE1F}"/>
              </a:ext>
            </a:extLst>
          </p:cNvPr>
          <p:cNvSpPr txBox="1"/>
          <p:nvPr/>
        </p:nvSpPr>
        <p:spPr>
          <a:xfrm>
            <a:off x="467544" y="4970312"/>
            <a:ext cx="839441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the machine design compatible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positron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interaction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?</a:t>
            </a:r>
          </a:p>
          <a:p>
            <a:pPr marL="400050" indent="-400050">
              <a:buAutoNum type="romanLcParenR"/>
            </a:pPr>
            <a:endParaRPr lang="fr-FR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ii)  Are the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capabilities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compatible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high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positron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fr-FR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iii) Is the detector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symmetric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respect to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positron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systematics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 ?</a:t>
            </a:r>
          </a:p>
          <a:p>
            <a:endParaRPr lang="fr-FR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iv) …</a:t>
            </a:r>
          </a:p>
        </p:txBody>
      </p:sp>
    </p:spTree>
    <p:extLst>
      <p:ext uri="{BB962C8B-B14F-4D97-AF65-F5344CB8AC3E}">
        <p14:creationId xmlns:p14="http://schemas.microsoft.com/office/powerpoint/2010/main" val="427284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">
            <a:extLst>
              <a:ext uri="{FF2B5EF4-FFF2-40B4-BE49-F238E27FC236}">
                <a16:creationId xmlns:a16="http://schemas.microsoft.com/office/drawing/2014/main" id="{E239975D-7793-EA43-A85D-102B4AF4F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EFBCF5-9BEE-1546-B8A3-49F2067E912E}"/>
              </a:ext>
            </a:extLst>
          </p:cNvPr>
          <p:cNvSpPr/>
          <p:nvPr/>
        </p:nvSpPr>
        <p:spPr>
          <a:xfrm>
            <a:off x="4064117" y="5396158"/>
            <a:ext cx="89464" cy="44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741E66BA-3314-F448-9DB2-0A7C97A1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22669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969696"/>
                </a:solidFill>
              </a:rPr>
              <a:t>Physics motivations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85B1F521-A477-EE4F-9329-3210AB99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2/14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195122-8C0F-144E-B525-415CAC31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332" y="2124720"/>
            <a:ext cx="3214752" cy="4068000"/>
          </a:xfrm>
          <a:prstGeom prst="rect">
            <a:avLst/>
          </a:prstGeom>
        </p:spPr>
      </p:pic>
      <p:sp>
        <p:nvSpPr>
          <p:cNvPr id="22" name="Text Box 8">
            <a:extLst>
              <a:ext uri="{FF2B5EF4-FFF2-40B4-BE49-F238E27FC236}">
                <a16:creationId xmlns:a16="http://schemas.microsoft.com/office/drawing/2014/main" id="{1E5E7043-1B8C-6245-A381-F0B1ACD25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1215" y="995363"/>
            <a:ext cx="1035861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panose="03010101010101010101" pitchFamily="66" charset="77"/>
              </a:rPr>
              <a:t>JPos17</a:t>
            </a:r>
          </a:p>
        </p:txBody>
      </p:sp>
      <p:sp>
        <p:nvSpPr>
          <p:cNvPr id="25" name="Rectangle 43">
            <a:extLst>
              <a:ext uri="{FF2B5EF4-FFF2-40B4-BE49-F238E27FC236}">
                <a16:creationId xmlns:a16="http://schemas.microsoft.com/office/drawing/2014/main" id="{4F4F9F49-0471-4646-B2D6-91DF95BB9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35" y="1590700"/>
            <a:ext cx="800411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Proc. of the International Workshop on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Physics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with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Positrons at Jefferson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Lab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J.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Grames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and E.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Voutier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Edts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. AIP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Conf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. Proc. 1970 (2018)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F083271-C355-014E-9453-68C3A55E2262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17" name="Text Box 64">
              <a:extLst>
                <a:ext uri="{FF2B5EF4-FFF2-40B4-BE49-F238E27FC236}">
                  <a16:creationId xmlns:a16="http://schemas.microsoft.com/office/drawing/2014/main" id="{B2E29123-3671-044F-B96D-558D6DC96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DE0C279-96E1-8047-BF2F-B123F5DBE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9FC1C237-781A-5F48-A3DE-A1B77D75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7B3624-FD0F-EE42-8FF6-1B015554E216}"/>
              </a:ext>
            </a:extLst>
          </p:cNvPr>
          <p:cNvSpPr/>
          <p:nvPr/>
        </p:nvSpPr>
        <p:spPr>
          <a:xfrm>
            <a:off x="1638300" y="6357391"/>
            <a:ext cx="58889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D04FF"/>
              </a:buClr>
            </a:pPr>
            <a:r>
              <a:rPr lang="fr-FR" dirty="0">
                <a:hlinkClick r:id="rId5"/>
              </a:rPr>
              <a:t>https://aip.scitation.org/toc/apc/1970/1?size=all&amp;expanded=1970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619E0B7-0575-F745-BB01-8E048A51E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708" y="2493011"/>
            <a:ext cx="2160000" cy="33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17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">
            <a:extLst>
              <a:ext uri="{FF2B5EF4-FFF2-40B4-BE49-F238E27FC236}">
                <a16:creationId xmlns:a16="http://schemas.microsoft.com/office/drawing/2014/main" id="{E239975D-7793-EA43-A85D-102B4AF4F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EFBCF5-9BEE-1546-B8A3-49F2067E912E}"/>
              </a:ext>
            </a:extLst>
          </p:cNvPr>
          <p:cNvSpPr/>
          <p:nvPr/>
        </p:nvSpPr>
        <p:spPr>
          <a:xfrm>
            <a:off x="3734933" y="5612058"/>
            <a:ext cx="89464" cy="44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9AA9F9-3F0E-AE4F-875A-B27A651D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73" y="1895132"/>
            <a:ext cx="1656000" cy="23350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6172B45-B613-0F43-8D11-9F42C06C0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68" y="4251980"/>
            <a:ext cx="1656000" cy="23350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E3128F1-D0B8-CF44-821C-000E0B08F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202" y="1895132"/>
            <a:ext cx="1656000" cy="23350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1B2762A-0BA9-CC44-A536-B94E17FA5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236" y="4246000"/>
            <a:ext cx="1656000" cy="233502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0" name="TextBox 11">
            <a:extLst>
              <a:ext uri="{FF2B5EF4-FFF2-40B4-BE49-F238E27FC236}">
                <a16:creationId xmlns:a16="http://schemas.microsoft.com/office/drawing/2014/main" id="{BDBFBB7C-FFD1-2544-87B1-2892145BCC2C}"/>
              </a:ext>
            </a:extLst>
          </p:cNvPr>
          <p:cNvSpPr txBox="1"/>
          <p:nvPr/>
        </p:nvSpPr>
        <p:spPr>
          <a:xfrm>
            <a:off x="4097660" y="2209056"/>
            <a:ext cx="468052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" pitchFamily="2" charset="0"/>
                <a:cs typeface="Arial"/>
              </a:rPr>
              <a:t>Letter of Intent submitted to </a:t>
            </a:r>
            <a:r>
              <a:rPr lang="en-US" sz="1600" dirty="0" err="1">
                <a:latin typeface="Times" pitchFamily="2" charset="0"/>
                <a:cs typeface="Arial"/>
              </a:rPr>
              <a:t>JLab</a:t>
            </a:r>
            <a:r>
              <a:rPr lang="en-US" sz="1600" dirty="0">
                <a:latin typeface="Times" pitchFamily="2" charset="0"/>
                <a:cs typeface="Arial"/>
              </a:rPr>
              <a:t> PAC46 (July 2018)</a:t>
            </a:r>
          </a:p>
          <a:p>
            <a:pPr algn="just"/>
            <a:endParaRPr lang="en-US" sz="500" dirty="0">
              <a:latin typeface="Times" pitchFamily="2" charset="0"/>
              <a:cs typeface="Arial"/>
            </a:endParaRPr>
          </a:p>
          <a:p>
            <a:pPr algn="ctr"/>
            <a:r>
              <a:rPr lang="en-US" sz="1600" dirty="0">
                <a:latin typeface="Times" pitchFamily="2" charset="0"/>
                <a:cs typeface="Arial"/>
              </a:rPr>
              <a:t> Highlighting </a:t>
            </a:r>
            <a:r>
              <a:rPr lang="en-US" sz="1600" b="1" dirty="0">
                <a:solidFill>
                  <a:srgbClr val="0000FF"/>
                </a:solidFill>
                <a:latin typeface="Times" pitchFamily="2" charset="0"/>
                <a:cs typeface="Arial"/>
              </a:rPr>
              <a:t>7 mini-LOI’s</a:t>
            </a:r>
          </a:p>
          <a:p>
            <a:pPr lvl="1" algn="ctr"/>
            <a:r>
              <a:rPr lang="en-US" sz="1600" dirty="0">
                <a:latin typeface="Times" pitchFamily="2" charset="0"/>
                <a:cs typeface="Arial"/>
              </a:rPr>
              <a:t>Supported by </a:t>
            </a:r>
            <a:r>
              <a:rPr lang="en-US" sz="1600" b="1" dirty="0">
                <a:latin typeface="Times" pitchFamily="2" charset="0"/>
                <a:cs typeface="Arial"/>
              </a:rPr>
              <a:t>127 members   39 institutions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D6836675-8215-4A45-98DA-D0C6F10504C0}"/>
              </a:ext>
            </a:extLst>
          </p:cNvPr>
          <p:cNvCxnSpPr>
            <a:cxnSpLocks/>
          </p:cNvCxnSpPr>
          <p:nvPr/>
        </p:nvCxnSpPr>
        <p:spPr>
          <a:xfrm>
            <a:off x="700344" y="2400462"/>
            <a:ext cx="986940" cy="0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A507CE1-1775-E547-9055-9A2DD5740AC2}"/>
              </a:ext>
            </a:extLst>
          </p:cNvPr>
          <p:cNvCxnSpPr>
            <a:cxnSpLocks/>
          </p:cNvCxnSpPr>
          <p:nvPr/>
        </p:nvCxnSpPr>
        <p:spPr>
          <a:xfrm>
            <a:off x="769838" y="2491372"/>
            <a:ext cx="828000" cy="0"/>
          </a:xfrm>
          <a:prstGeom prst="line">
            <a:avLst/>
          </a:prstGeom>
          <a:ln w="952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11">
            <a:extLst>
              <a:ext uri="{FF2B5EF4-FFF2-40B4-BE49-F238E27FC236}">
                <a16:creationId xmlns:a16="http://schemas.microsoft.com/office/drawing/2014/main" id="{85B1F521-A477-EE4F-9329-3210AB99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3/14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8C6E6C0A-447F-9F43-8D88-041A196EC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351" y="977900"/>
            <a:ext cx="1928733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LOI12-18-004</a:t>
            </a:r>
            <a:endParaRPr lang="en-US" sz="1200" b="1" dirty="0">
              <a:solidFill>
                <a:srgbClr val="0000FF"/>
              </a:solidFill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52118634-4D51-4142-B221-56BA438BA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22669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969696"/>
                </a:solidFill>
              </a:rPr>
              <a:t>Physics motivations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5" name="Rectangle 43">
            <a:extLst>
              <a:ext uri="{FF2B5EF4-FFF2-40B4-BE49-F238E27FC236}">
                <a16:creationId xmlns:a16="http://schemas.microsoft.com/office/drawing/2014/main" id="{7FEA341B-4419-7344-B69D-50981F2B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636" y="1582192"/>
            <a:ext cx="48317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J.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Grames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, E.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Voutier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et al. Jefferson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Lab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LOI12-18-004 (2018), arXiv:1906.09419 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C36C9608-1210-4B41-8CF6-CD5FC5D3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761" y="3390788"/>
            <a:ext cx="5195227" cy="116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J. Arrington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7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M. Battaglieri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1,5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J. Bernauer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3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V. Burkert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</a:t>
            </a:r>
          </a:p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A. Celentano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5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L. Elouadrhiri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Y. Furletova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F.-X. Girod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</a:t>
            </a:r>
          </a:p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J. Grames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J. Guo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F. Lin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S. Mantry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9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L. Marsicano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5,6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</a:t>
            </a:r>
          </a:p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C. Muñoz Camacho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2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V. Morozov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S. Niccolai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2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A. Puckett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8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</a:t>
            </a:r>
          </a:p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A. Schmidt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4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,  E. Voutier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2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 , Y. Zhang</a:t>
            </a:r>
            <a:r>
              <a:rPr lang="en-US" baseline="30000" dirty="0">
                <a:solidFill>
                  <a:schemeClr val="tx2"/>
                </a:solidFill>
                <a:latin typeface="Microsoft Sans Serif" charset="0"/>
                <a:cs typeface="+mn-cs"/>
              </a:rPr>
              <a:t>1</a:t>
            </a:r>
            <a:r>
              <a:rPr lang="en-US" dirty="0">
                <a:solidFill>
                  <a:schemeClr val="tx2"/>
                </a:solidFill>
                <a:latin typeface="Microsoft Sans Serif" charset="0"/>
                <a:cs typeface="+mn-cs"/>
              </a:rPr>
              <a:t> …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5BE104B0-EDAC-A749-B24A-241A094BB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974" y="4623019"/>
            <a:ext cx="4349035" cy="163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Thomas Jefferson National Accelerator Facility, Newport News, VA, USA</a:t>
            </a:r>
          </a:p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Université Paris </a:t>
            </a:r>
            <a:r>
              <a:rPr lang="en-US" sz="1000" i="1" dirty="0" err="1">
                <a:solidFill>
                  <a:srgbClr val="FF0000"/>
                </a:solidFill>
                <a:latin typeface="Arial"/>
                <a:cs typeface="Arial"/>
              </a:rPr>
              <a:t>Saclay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1000" i="1" dirty="0" err="1">
                <a:solidFill>
                  <a:srgbClr val="FF0000"/>
                </a:solidFill>
                <a:latin typeface="Arial"/>
                <a:cs typeface="Arial"/>
              </a:rPr>
              <a:t>IJCLab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, Orsay, France</a:t>
            </a:r>
          </a:p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Stony Brook University, Stony Brook, NY, USA</a:t>
            </a:r>
          </a:p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The George Washington University, Washington, DC, USA</a:t>
            </a:r>
          </a:p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Istituto Nazionale di </a:t>
            </a:r>
            <a:r>
              <a:rPr lang="en-US" sz="1000" i="1" dirty="0" err="1">
                <a:solidFill>
                  <a:srgbClr val="FF0000"/>
                </a:solidFill>
                <a:latin typeface="Arial"/>
                <a:cs typeface="Arial"/>
              </a:rPr>
              <a:t>Fisica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000" i="1" dirty="0" err="1">
                <a:solidFill>
                  <a:srgbClr val="FF0000"/>
                </a:solidFill>
                <a:latin typeface="Arial"/>
                <a:cs typeface="Arial"/>
              </a:rPr>
              <a:t>Nucleare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, Genova, Italia</a:t>
            </a:r>
          </a:p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6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Università di Genova, Genova, Italia</a:t>
            </a:r>
          </a:p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7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Argonne National Laboratory, Argonne, IL, USA</a:t>
            </a:r>
          </a:p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8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University of Connecticut, CT, USA</a:t>
            </a:r>
          </a:p>
          <a:p>
            <a:pPr algn="ctr">
              <a:defRPr/>
            </a:pPr>
            <a:r>
              <a:rPr lang="en-US" sz="1000" i="1" baseline="30000" dirty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University of  North Georgia, Dahlonega, GA, USA</a:t>
            </a:r>
          </a:p>
          <a:p>
            <a:pPr algn="ctr">
              <a:defRPr/>
            </a:pPr>
            <a:r>
              <a:rPr lang="en-US" sz="1000" i="1" dirty="0">
                <a:solidFill>
                  <a:srgbClr val="FF0000"/>
                </a:solidFill>
                <a:latin typeface="Arial"/>
                <a:cs typeface="Arial"/>
              </a:rPr>
              <a:t>…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5138C5E-4B43-6E44-851C-C68D171ED639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6" name="Text Box 64">
              <a:extLst>
                <a:ext uri="{FF2B5EF4-FFF2-40B4-BE49-F238E27FC236}">
                  <a16:creationId xmlns:a16="http://schemas.microsoft.com/office/drawing/2014/main" id="{5689EEC7-E439-F24A-BD36-EF179CA2A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9B29D0B-376E-524E-9F40-D8AB80CE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38" name="Text Box 18">
            <a:extLst>
              <a:ext uri="{FF2B5EF4-FFF2-40B4-BE49-F238E27FC236}">
                <a16:creationId xmlns:a16="http://schemas.microsoft.com/office/drawing/2014/main" id="{314B6672-BC7B-DE41-B72C-BB1466838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77833661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108" descr="nuc-spin"/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32" y="1681078"/>
            <a:ext cx="6840000" cy="511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10B96DDC-210A-C643-A928-5872A4D2F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B035B694-448B-004E-BD1F-B12BB8144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22669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969696"/>
                </a:solidFill>
              </a:rPr>
              <a:t>Physics motivations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33F8280C-90C0-A249-9CA4-F5B88F168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878" y="977900"/>
            <a:ext cx="243368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Positron Physics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E17786F-679E-8D49-83CC-12E17BFB7763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3" name="Text Box 64">
              <a:extLst>
                <a:ext uri="{FF2B5EF4-FFF2-40B4-BE49-F238E27FC236}">
                  <a16:creationId xmlns:a16="http://schemas.microsoft.com/office/drawing/2014/main" id="{E6C6FABF-9EE7-3E4E-977E-89D5AB5F89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188BAC3D-66FB-0242-A2E8-73068480F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35" name="ZoneTexte 4">
            <a:extLst>
              <a:ext uri="{FF2B5EF4-FFF2-40B4-BE49-F238E27FC236}">
                <a16:creationId xmlns:a16="http://schemas.microsoft.com/office/drawing/2014/main" id="{A340408A-3BE8-084D-9A1E-6A8FCC81B771}"/>
              </a:ext>
            </a:extLst>
          </p:cNvPr>
          <p:cNvSpPr txBox="1"/>
          <p:nvPr/>
        </p:nvSpPr>
        <p:spPr>
          <a:xfrm>
            <a:off x="2473536" y="2223546"/>
            <a:ext cx="4203395" cy="40010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Two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-photon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physics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Generalized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parton distributions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Radiative corrections</a:t>
            </a:r>
          </a:p>
          <a:p>
            <a:pPr marL="285750" indent="-285750" algn="ctr">
              <a:buFont typeface="Arial"/>
              <a:buChar char="•"/>
              <a:defRPr/>
            </a:pPr>
            <a:endParaRPr lang="fr-FR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Neutral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and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charged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currents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DIS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Charm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production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Pion and kaon structure</a:t>
            </a:r>
          </a:p>
          <a:p>
            <a:pPr marL="285750" indent="-285750" algn="ctr">
              <a:buFont typeface="Arial"/>
              <a:buChar char="•"/>
              <a:defRPr/>
            </a:pPr>
            <a:endParaRPr lang="fr-FR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Charge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conjugation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violation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Right-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handed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W-bosons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Dark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photon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search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Leptoquarks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, 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leptogluons</a:t>
            </a:r>
            <a:endParaRPr lang="fr-FR" sz="18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39B62EF8-6CC5-7F49-87FC-078C8CC02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grpSp>
        <p:nvGrpSpPr>
          <p:cNvPr id="37" name="Grouper 5">
            <a:extLst>
              <a:ext uri="{FF2B5EF4-FFF2-40B4-BE49-F238E27FC236}">
                <a16:creationId xmlns:a16="http://schemas.microsoft.com/office/drawing/2014/main" id="{1AEC29DB-3CB7-FB48-B6C0-3573699B922F}"/>
              </a:ext>
            </a:extLst>
          </p:cNvPr>
          <p:cNvGrpSpPr/>
          <p:nvPr/>
        </p:nvGrpSpPr>
        <p:grpSpPr>
          <a:xfrm>
            <a:off x="1022400" y="2530996"/>
            <a:ext cx="1587474" cy="816145"/>
            <a:chOff x="604465" y="2571379"/>
            <a:chExt cx="1587474" cy="816145"/>
          </a:xfrm>
        </p:grpSpPr>
        <p:sp>
          <p:nvSpPr>
            <p:cNvPr id="38" name="Accolade ouvrante 6">
              <a:extLst>
                <a:ext uri="{FF2B5EF4-FFF2-40B4-BE49-F238E27FC236}">
                  <a16:creationId xmlns:a16="http://schemas.microsoft.com/office/drawing/2014/main" id="{33FC4215-E669-E94F-851F-9F0CAB488B81}"/>
                </a:ext>
              </a:extLst>
            </p:cNvPr>
            <p:cNvSpPr/>
            <p:nvPr/>
          </p:nvSpPr>
          <p:spPr>
            <a:xfrm>
              <a:off x="2062994" y="2571379"/>
              <a:ext cx="128945" cy="816145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ZoneTexte 7">
              <a:extLst>
                <a:ext uri="{FF2B5EF4-FFF2-40B4-BE49-F238E27FC236}">
                  <a16:creationId xmlns:a16="http://schemas.microsoft.com/office/drawing/2014/main" id="{8EB71365-39E3-5C4B-9B5C-4DA0E565B68E}"/>
                </a:ext>
              </a:extLst>
            </p:cNvPr>
            <p:cNvSpPr txBox="1"/>
            <p:nvPr/>
          </p:nvSpPr>
          <p:spPr>
            <a:xfrm>
              <a:off x="604465" y="2685351"/>
              <a:ext cx="1471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Interference</a:t>
              </a:r>
            </a:p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Physics</a:t>
              </a:r>
            </a:p>
          </p:txBody>
        </p:sp>
      </p:grpSp>
      <p:grpSp>
        <p:nvGrpSpPr>
          <p:cNvPr id="40" name="Grouper 5">
            <a:extLst>
              <a:ext uri="{FF2B5EF4-FFF2-40B4-BE49-F238E27FC236}">
                <a16:creationId xmlns:a16="http://schemas.microsoft.com/office/drawing/2014/main" id="{FC32EA9D-8CC0-B94C-AB6B-173CA06020F6}"/>
              </a:ext>
            </a:extLst>
          </p:cNvPr>
          <p:cNvGrpSpPr/>
          <p:nvPr/>
        </p:nvGrpSpPr>
        <p:grpSpPr>
          <a:xfrm>
            <a:off x="1285032" y="3790383"/>
            <a:ext cx="1317848" cy="816145"/>
            <a:chOff x="874091" y="2571379"/>
            <a:chExt cx="1317848" cy="816145"/>
          </a:xfrm>
        </p:grpSpPr>
        <p:sp>
          <p:nvSpPr>
            <p:cNvPr id="41" name="Accolade ouvrante 6">
              <a:extLst>
                <a:ext uri="{FF2B5EF4-FFF2-40B4-BE49-F238E27FC236}">
                  <a16:creationId xmlns:a16="http://schemas.microsoft.com/office/drawing/2014/main" id="{787FBE00-704B-E340-A3BD-9A43A4C63A78}"/>
                </a:ext>
              </a:extLst>
            </p:cNvPr>
            <p:cNvSpPr/>
            <p:nvPr/>
          </p:nvSpPr>
          <p:spPr>
            <a:xfrm>
              <a:off x="2062994" y="2571379"/>
              <a:ext cx="128945" cy="816145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ZoneTexte 7">
              <a:extLst>
                <a:ext uri="{FF2B5EF4-FFF2-40B4-BE49-F238E27FC236}">
                  <a16:creationId xmlns:a16="http://schemas.microsoft.com/office/drawing/2014/main" id="{C9170D42-BD6A-A741-A805-F9C694268C60}"/>
                </a:ext>
              </a:extLst>
            </p:cNvPr>
            <p:cNvSpPr txBox="1"/>
            <p:nvPr/>
          </p:nvSpPr>
          <p:spPr>
            <a:xfrm>
              <a:off x="874091" y="2685351"/>
              <a:ext cx="120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Structure</a:t>
              </a:r>
            </a:p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Functions</a:t>
              </a:r>
            </a:p>
          </p:txBody>
        </p:sp>
      </p:grpSp>
      <p:grpSp>
        <p:nvGrpSpPr>
          <p:cNvPr id="43" name="Grouper 8">
            <a:extLst>
              <a:ext uri="{FF2B5EF4-FFF2-40B4-BE49-F238E27FC236}">
                <a16:creationId xmlns:a16="http://schemas.microsoft.com/office/drawing/2014/main" id="{13F07D85-D3DA-CF47-845B-6F2538A8B87C}"/>
              </a:ext>
            </a:extLst>
          </p:cNvPr>
          <p:cNvGrpSpPr/>
          <p:nvPr/>
        </p:nvGrpSpPr>
        <p:grpSpPr>
          <a:xfrm>
            <a:off x="1041787" y="5063976"/>
            <a:ext cx="1872632" cy="1080119"/>
            <a:chOff x="-301323" y="3529411"/>
            <a:chExt cx="1872632" cy="1080119"/>
          </a:xfrm>
        </p:grpSpPr>
        <p:sp>
          <p:nvSpPr>
            <p:cNvPr id="44" name="Accolade ouvrante 9">
              <a:extLst>
                <a:ext uri="{FF2B5EF4-FFF2-40B4-BE49-F238E27FC236}">
                  <a16:creationId xmlns:a16="http://schemas.microsoft.com/office/drawing/2014/main" id="{41F79C88-BDB2-B141-8809-52BF3F953428}"/>
                </a:ext>
              </a:extLst>
            </p:cNvPr>
            <p:cNvSpPr/>
            <p:nvPr/>
          </p:nvSpPr>
          <p:spPr>
            <a:xfrm>
              <a:off x="1441709" y="3529411"/>
              <a:ext cx="129600" cy="1080119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ZoneTexte 10">
              <a:extLst>
                <a:ext uri="{FF2B5EF4-FFF2-40B4-BE49-F238E27FC236}">
                  <a16:creationId xmlns:a16="http://schemas.microsoft.com/office/drawing/2014/main" id="{0242ACE3-0F08-5E47-8A9B-093E80B88F42}"/>
                </a:ext>
              </a:extLst>
            </p:cNvPr>
            <p:cNvSpPr txBox="1"/>
            <p:nvPr/>
          </p:nvSpPr>
          <p:spPr>
            <a:xfrm>
              <a:off x="-301323" y="3781958"/>
              <a:ext cx="17512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Tests of the </a:t>
              </a:r>
            </a:p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Standard Model </a:t>
              </a:r>
            </a:p>
          </p:txBody>
        </p:sp>
      </p:grpSp>
      <p:sp>
        <p:nvSpPr>
          <p:cNvPr id="46" name="Text Box 11">
            <a:extLst>
              <a:ext uri="{FF2B5EF4-FFF2-40B4-BE49-F238E27FC236}">
                <a16:creationId xmlns:a16="http://schemas.microsoft.com/office/drawing/2014/main" id="{A7AA6D80-CD6D-724B-AACC-1490D8616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4/14</a:t>
            </a:r>
          </a:p>
        </p:txBody>
      </p:sp>
    </p:spTree>
    <p:extLst>
      <p:ext uri="{BB962C8B-B14F-4D97-AF65-F5344CB8AC3E}">
        <p14:creationId xmlns:p14="http://schemas.microsoft.com/office/powerpoint/2010/main" val="18657868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108" descr="nuc-spin"/>
          <p:cNvPicPr>
            <a:picLocks noChangeAspect="1" noChangeArrowheads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32" y="1681078"/>
            <a:ext cx="6840000" cy="511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10B96DDC-210A-C643-A928-5872A4D2F3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B035B694-448B-004E-BD1F-B12BB8144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76225"/>
            <a:ext cx="22669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969696"/>
                </a:solidFill>
              </a:rPr>
              <a:t>Physics motivations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33F8280C-90C0-A249-9CA4-F5B88F168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878" y="977900"/>
            <a:ext cx="2433680" cy="40011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Positron Physics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E17786F-679E-8D49-83CC-12E17BFB7763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3" name="Text Box 64">
              <a:extLst>
                <a:ext uri="{FF2B5EF4-FFF2-40B4-BE49-F238E27FC236}">
                  <a16:creationId xmlns:a16="http://schemas.microsoft.com/office/drawing/2014/main" id="{E6C6FABF-9EE7-3E4E-977E-89D5AB5F89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188BAC3D-66FB-0242-A2E8-73068480F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35" name="ZoneTexte 4">
            <a:extLst>
              <a:ext uri="{FF2B5EF4-FFF2-40B4-BE49-F238E27FC236}">
                <a16:creationId xmlns:a16="http://schemas.microsoft.com/office/drawing/2014/main" id="{A340408A-3BE8-084D-9A1E-6A8FCC81B771}"/>
              </a:ext>
            </a:extLst>
          </p:cNvPr>
          <p:cNvSpPr txBox="1"/>
          <p:nvPr/>
        </p:nvSpPr>
        <p:spPr>
          <a:xfrm>
            <a:off x="2473536" y="2223546"/>
            <a:ext cx="4203395" cy="40010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Two</a:t>
            </a: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-photon </a:t>
            </a: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physics</a:t>
            </a:r>
            <a:endParaRPr lang="fr-FR" sz="1800" dirty="0">
              <a:solidFill>
                <a:schemeClr val="accent3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Generalized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parton distributions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Radiative corrections</a:t>
            </a:r>
          </a:p>
          <a:p>
            <a:pPr marL="285750" indent="-285750" algn="ctr">
              <a:buFont typeface="Arial"/>
              <a:buChar char="•"/>
              <a:defRPr/>
            </a:pPr>
            <a:endParaRPr lang="fr-FR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Neutral</a:t>
            </a: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 and </a:t>
            </a: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charged</a:t>
            </a: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currents</a:t>
            </a: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 DIS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Charm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production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Pion and kaon structure</a:t>
            </a:r>
          </a:p>
          <a:p>
            <a:pPr marL="285750" indent="-285750" algn="ctr">
              <a:buFont typeface="Arial"/>
              <a:buChar char="•"/>
              <a:defRPr/>
            </a:pPr>
            <a:endParaRPr lang="fr-FR" sz="2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Charge </a:t>
            </a: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conjugation</a:t>
            </a: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 violation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Right-</a:t>
            </a:r>
            <a:r>
              <a:rPr lang="fr-FR" sz="1800" dirty="0" err="1">
                <a:solidFill>
                  <a:srgbClr val="000000"/>
                </a:solidFill>
                <a:latin typeface="Comic Sans MS"/>
                <a:cs typeface="Comic Sans MS"/>
              </a:rPr>
              <a:t>handed</a:t>
            </a:r>
            <a:r>
              <a:rPr lang="fr-FR" sz="1800" dirty="0">
                <a:solidFill>
                  <a:srgbClr val="000000"/>
                </a:solidFill>
                <a:latin typeface="Comic Sans MS"/>
                <a:cs typeface="Comic Sans MS"/>
              </a:rPr>
              <a:t> W-bosons</a:t>
            </a: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Dark</a:t>
            </a: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 photon </a:t>
            </a: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search</a:t>
            </a:r>
            <a:endParaRPr lang="fr-FR" sz="1800" dirty="0">
              <a:solidFill>
                <a:schemeClr val="accent3">
                  <a:lumMod val="75000"/>
                </a:schemeClr>
              </a:solidFill>
              <a:latin typeface="Comic Sans MS"/>
              <a:cs typeface="Comic Sans MS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Leptoquarks</a:t>
            </a:r>
            <a:r>
              <a:rPr lang="fr-FR" sz="1800" dirty="0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, </a:t>
            </a:r>
            <a:r>
              <a:rPr lang="fr-FR" sz="1800" dirty="0" err="1">
                <a:solidFill>
                  <a:schemeClr val="accent3">
                    <a:lumMod val="75000"/>
                  </a:schemeClr>
                </a:solidFill>
                <a:latin typeface="Comic Sans MS"/>
                <a:cs typeface="Comic Sans MS"/>
              </a:rPr>
              <a:t>leptogluons</a:t>
            </a:r>
            <a:endParaRPr lang="fr-FR" sz="1800" dirty="0">
              <a:solidFill>
                <a:schemeClr val="accent3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39B62EF8-6CC5-7F49-87FC-078C8CC02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grpSp>
        <p:nvGrpSpPr>
          <p:cNvPr id="37" name="Grouper 5">
            <a:extLst>
              <a:ext uri="{FF2B5EF4-FFF2-40B4-BE49-F238E27FC236}">
                <a16:creationId xmlns:a16="http://schemas.microsoft.com/office/drawing/2014/main" id="{1AEC29DB-3CB7-FB48-B6C0-3573699B922F}"/>
              </a:ext>
            </a:extLst>
          </p:cNvPr>
          <p:cNvGrpSpPr/>
          <p:nvPr/>
        </p:nvGrpSpPr>
        <p:grpSpPr>
          <a:xfrm>
            <a:off x="1022400" y="2530996"/>
            <a:ext cx="1587474" cy="816145"/>
            <a:chOff x="604465" y="2571379"/>
            <a:chExt cx="1587474" cy="816145"/>
          </a:xfrm>
        </p:grpSpPr>
        <p:sp>
          <p:nvSpPr>
            <p:cNvPr id="38" name="Accolade ouvrante 6">
              <a:extLst>
                <a:ext uri="{FF2B5EF4-FFF2-40B4-BE49-F238E27FC236}">
                  <a16:creationId xmlns:a16="http://schemas.microsoft.com/office/drawing/2014/main" id="{33FC4215-E669-E94F-851F-9F0CAB488B81}"/>
                </a:ext>
              </a:extLst>
            </p:cNvPr>
            <p:cNvSpPr/>
            <p:nvPr/>
          </p:nvSpPr>
          <p:spPr>
            <a:xfrm>
              <a:off x="2062994" y="2571379"/>
              <a:ext cx="128945" cy="816145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ZoneTexte 7">
              <a:extLst>
                <a:ext uri="{FF2B5EF4-FFF2-40B4-BE49-F238E27FC236}">
                  <a16:creationId xmlns:a16="http://schemas.microsoft.com/office/drawing/2014/main" id="{8EB71365-39E3-5C4B-9B5C-4DA0E565B68E}"/>
                </a:ext>
              </a:extLst>
            </p:cNvPr>
            <p:cNvSpPr txBox="1"/>
            <p:nvPr/>
          </p:nvSpPr>
          <p:spPr>
            <a:xfrm>
              <a:off x="604465" y="2685351"/>
              <a:ext cx="1471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Interference</a:t>
              </a:r>
            </a:p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Physics</a:t>
              </a:r>
            </a:p>
          </p:txBody>
        </p:sp>
      </p:grpSp>
      <p:grpSp>
        <p:nvGrpSpPr>
          <p:cNvPr id="40" name="Grouper 5">
            <a:extLst>
              <a:ext uri="{FF2B5EF4-FFF2-40B4-BE49-F238E27FC236}">
                <a16:creationId xmlns:a16="http://schemas.microsoft.com/office/drawing/2014/main" id="{FC32EA9D-8CC0-B94C-AB6B-173CA06020F6}"/>
              </a:ext>
            </a:extLst>
          </p:cNvPr>
          <p:cNvGrpSpPr/>
          <p:nvPr/>
        </p:nvGrpSpPr>
        <p:grpSpPr>
          <a:xfrm>
            <a:off x="1285032" y="3790383"/>
            <a:ext cx="1317848" cy="816145"/>
            <a:chOff x="874091" y="2571379"/>
            <a:chExt cx="1317848" cy="816145"/>
          </a:xfrm>
        </p:grpSpPr>
        <p:sp>
          <p:nvSpPr>
            <p:cNvPr id="41" name="Accolade ouvrante 6">
              <a:extLst>
                <a:ext uri="{FF2B5EF4-FFF2-40B4-BE49-F238E27FC236}">
                  <a16:creationId xmlns:a16="http://schemas.microsoft.com/office/drawing/2014/main" id="{787FBE00-704B-E340-A3BD-9A43A4C63A78}"/>
                </a:ext>
              </a:extLst>
            </p:cNvPr>
            <p:cNvSpPr/>
            <p:nvPr/>
          </p:nvSpPr>
          <p:spPr>
            <a:xfrm>
              <a:off x="2062994" y="2571379"/>
              <a:ext cx="128945" cy="816145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ZoneTexte 7">
              <a:extLst>
                <a:ext uri="{FF2B5EF4-FFF2-40B4-BE49-F238E27FC236}">
                  <a16:creationId xmlns:a16="http://schemas.microsoft.com/office/drawing/2014/main" id="{C9170D42-BD6A-A741-A805-F9C694268C60}"/>
                </a:ext>
              </a:extLst>
            </p:cNvPr>
            <p:cNvSpPr txBox="1"/>
            <p:nvPr/>
          </p:nvSpPr>
          <p:spPr>
            <a:xfrm>
              <a:off x="874091" y="2685351"/>
              <a:ext cx="1201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Structure</a:t>
              </a:r>
            </a:p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Functions</a:t>
              </a:r>
            </a:p>
          </p:txBody>
        </p:sp>
      </p:grpSp>
      <p:grpSp>
        <p:nvGrpSpPr>
          <p:cNvPr id="43" name="Grouper 8">
            <a:extLst>
              <a:ext uri="{FF2B5EF4-FFF2-40B4-BE49-F238E27FC236}">
                <a16:creationId xmlns:a16="http://schemas.microsoft.com/office/drawing/2014/main" id="{13F07D85-D3DA-CF47-845B-6F2538A8B87C}"/>
              </a:ext>
            </a:extLst>
          </p:cNvPr>
          <p:cNvGrpSpPr/>
          <p:nvPr/>
        </p:nvGrpSpPr>
        <p:grpSpPr>
          <a:xfrm>
            <a:off x="1041787" y="5063976"/>
            <a:ext cx="1872632" cy="1080119"/>
            <a:chOff x="-301323" y="3529411"/>
            <a:chExt cx="1872632" cy="1080119"/>
          </a:xfrm>
        </p:grpSpPr>
        <p:sp>
          <p:nvSpPr>
            <p:cNvPr id="44" name="Accolade ouvrante 9">
              <a:extLst>
                <a:ext uri="{FF2B5EF4-FFF2-40B4-BE49-F238E27FC236}">
                  <a16:creationId xmlns:a16="http://schemas.microsoft.com/office/drawing/2014/main" id="{41F79C88-BDB2-B141-8809-52BF3F953428}"/>
                </a:ext>
              </a:extLst>
            </p:cNvPr>
            <p:cNvSpPr/>
            <p:nvPr/>
          </p:nvSpPr>
          <p:spPr>
            <a:xfrm>
              <a:off x="1441709" y="3529411"/>
              <a:ext cx="129600" cy="1080119"/>
            </a:xfrm>
            <a:prstGeom prst="leftBrace">
              <a:avLst>
                <a:gd name="adj1" fmla="val 33656"/>
                <a:gd name="adj2" fmla="val 50000"/>
              </a:avLst>
            </a:prstGeom>
            <a:noFill/>
            <a:ln w="127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ZoneTexte 10">
              <a:extLst>
                <a:ext uri="{FF2B5EF4-FFF2-40B4-BE49-F238E27FC236}">
                  <a16:creationId xmlns:a16="http://schemas.microsoft.com/office/drawing/2014/main" id="{0242ACE3-0F08-5E47-8A9B-093E80B88F42}"/>
                </a:ext>
              </a:extLst>
            </p:cNvPr>
            <p:cNvSpPr txBox="1"/>
            <p:nvPr/>
          </p:nvSpPr>
          <p:spPr>
            <a:xfrm>
              <a:off x="-301323" y="3781958"/>
              <a:ext cx="17512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Tests of the </a:t>
              </a:r>
            </a:p>
            <a:p>
              <a:pPr algn="ctr"/>
              <a:r>
                <a:rPr lang="en-US" sz="1600" i="1" dirty="0">
                  <a:solidFill>
                    <a:srgbClr val="0000FF"/>
                  </a:solidFill>
                  <a:latin typeface="Comic Sans MS"/>
                  <a:cs typeface="Comic Sans MS"/>
                </a:rPr>
                <a:t>Standard Model </a:t>
              </a:r>
            </a:p>
          </p:txBody>
        </p:sp>
      </p:grpSp>
      <p:sp>
        <p:nvSpPr>
          <p:cNvPr id="20" name="Text Box 11">
            <a:extLst>
              <a:ext uri="{FF2B5EF4-FFF2-40B4-BE49-F238E27FC236}">
                <a16:creationId xmlns:a16="http://schemas.microsoft.com/office/drawing/2014/main" id="{23793DE3-4CF4-284F-BF50-79D81022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4/14</a:t>
            </a:r>
          </a:p>
        </p:txBody>
      </p:sp>
    </p:spTree>
    <p:extLst>
      <p:ext uri="{BB962C8B-B14F-4D97-AF65-F5344CB8AC3E}">
        <p14:creationId xmlns:p14="http://schemas.microsoft.com/office/powerpoint/2010/main" val="35593307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Line 2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324916" y="1955697"/>
            <a:ext cx="85251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D60093"/>
              </a:buClr>
              <a:buFont typeface="Wingdings" charset="0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 </a:t>
            </a:r>
            <a:r>
              <a:rPr lang="fr-FR" sz="1600" b="1" dirty="0" err="1">
                <a:solidFill>
                  <a:srgbClr val="008000"/>
                </a:solidFill>
                <a:latin typeface="Comic Sans MS" panose="030F0902030302020204" pitchFamily="66" charset="0"/>
                <a:cs typeface="+mn-cs"/>
              </a:rPr>
              <a:t>GPDs</a:t>
            </a: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Comic Sans MS" panose="030F0902030302020204" pitchFamily="66" charset="0"/>
                <a:cs typeface="+mn-cs"/>
              </a:rPr>
              <a:t>parameterize</a:t>
            </a: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 the </a:t>
            </a:r>
            <a:r>
              <a:rPr lang="fr-FR" sz="1600" b="1" dirty="0" err="1">
                <a:solidFill>
                  <a:srgbClr val="FF0000"/>
                </a:solidFill>
                <a:latin typeface="Comic Sans MS" panose="030F0902030302020204" pitchFamily="66" charset="0"/>
                <a:cs typeface="+mn-cs"/>
              </a:rPr>
              <a:t>partonic</a:t>
            </a:r>
            <a:r>
              <a:rPr lang="fr-FR" sz="1600" b="1" dirty="0">
                <a:solidFill>
                  <a:srgbClr val="FF0000"/>
                </a:solidFill>
                <a:latin typeface="Comic Sans MS" panose="030F0902030302020204" pitchFamily="66" charset="0"/>
                <a:cs typeface="+mn-cs"/>
              </a:rPr>
              <a:t> structure</a:t>
            </a: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 of hadrons and </a:t>
            </a:r>
            <a:r>
              <a:rPr lang="fr-FR" sz="1600" dirty="0" err="1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offer</a:t>
            </a: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 the </a:t>
            </a:r>
            <a:r>
              <a:rPr lang="fr-FR" sz="1600" dirty="0" err="1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unprecedented</a:t>
            </a: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possibility</a:t>
            </a: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 to </a:t>
            </a:r>
            <a:r>
              <a:rPr lang="fr-FR" sz="1600" dirty="0" err="1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access</a:t>
            </a: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 the </a:t>
            </a:r>
            <a:r>
              <a:rPr lang="fr-FR" sz="1600" b="1" dirty="0">
                <a:solidFill>
                  <a:srgbClr val="008000"/>
                </a:solidFill>
                <a:latin typeface="Comic Sans MS" panose="030F0902030302020204" pitchFamily="66" charset="0"/>
                <a:cs typeface="+mn-cs"/>
              </a:rPr>
              <a:t>spatial distribution</a:t>
            </a:r>
            <a:r>
              <a:rPr lang="fr-FR" sz="1600" dirty="0">
                <a:solidFill>
                  <a:srgbClr val="008000"/>
                </a:solidFill>
                <a:latin typeface="Comic Sans MS" panose="030F0902030302020204" pitchFamily="66" charset="0"/>
                <a:cs typeface="+mn-cs"/>
              </a:rPr>
              <a:t> </a:t>
            </a:r>
            <a:r>
              <a:rPr lang="fr-FR" sz="1600" dirty="0">
                <a:solidFill>
                  <a:srgbClr val="000000"/>
                </a:solidFill>
                <a:latin typeface="Comic Sans MS" panose="030F0902030302020204" pitchFamily="66" charset="0"/>
                <a:cs typeface="+mn-cs"/>
              </a:rPr>
              <a:t>of partons.</a:t>
            </a:r>
          </a:p>
        </p:txBody>
      </p:sp>
      <p:sp>
        <p:nvSpPr>
          <p:cNvPr id="662536" name="Text Box 8"/>
          <p:cNvSpPr txBox="1">
            <a:spLocks noChangeArrowheads="1"/>
          </p:cNvSpPr>
          <p:nvPr/>
        </p:nvSpPr>
        <p:spPr bwMode="auto">
          <a:xfrm>
            <a:off x="3355975" y="995363"/>
            <a:ext cx="2449513" cy="40957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latin typeface="Lucida Calligraphy" charset="0"/>
                <a:cs typeface="+mn-cs"/>
              </a:rPr>
              <a:t>Parton Imaging </a:t>
            </a:r>
            <a:endParaRPr lang="en-US" sz="1100" b="1">
              <a:solidFill>
                <a:srgbClr val="000000"/>
              </a:solidFill>
              <a:latin typeface="Microsoft Sans Serif" charset="0"/>
              <a:cs typeface="+mn-cs"/>
            </a:endParaRPr>
          </a:p>
        </p:txBody>
      </p:sp>
      <p:grpSp>
        <p:nvGrpSpPr>
          <p:cNvPr id="304133" name="Group 9"/>
          <p:cNvGrpSpPr>
            <a:grpSpLocks/>
          </p:cNvGrpSpPr>
          <p:nvPr/>
        </p:nvGrpSpPr>
        <p:grpSpPr bwMode="auto">
          <a:xfrm>
            <a:off x="1558550" y="2724600"/>
            <a:ext cx="1912938" cy="2732088"/>
            <a:chOff x="3878" y="1434"/>
            <a:chExt cx="1205" cy="1721"/>
          </a:xfrm>
        </p:grpSpPr>
        <p:sp>
          <p:nvSpPr>
            <p:cNvPr id="662538" name="Rectangle 10"/>
            <p:cNvSpPr>
              <a:spLocks noChangeArrowheads="1"/>
            </p:cNvSpPr>
            <p:nvPr/>
          </p:nvSpPr>
          <p:spPr bwMode="auto">
            <a:xfrm>
              <a:off x="3878" y="1434"/>
              <a:ext cx="1205" cy="1721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solidFill>
                  <a:srgbClr val="000000"/>
                </a:solidFill>
                <a:cs typeface="+mn-cs"/>
              </a:endParaRPr>
            </a:p>
          </p:txBody>
        </p:sp>
        <p:pic>
          <p:nvPicPr>
            <p:cNvPr id="304149" name="Picture 11" descr="fig02-3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" y="1500"/>
              <a:ext cx="1079" cy="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2540" name="Text Box 12"/>
          <p:cNvSpPr txBox="1">
            <a:spLocks noChangeArrowheads="1"/>
          </p:cNvSpPr>
          <p:nvPr/>
        </p:nvSpPr>
        <p:spPr bwMode="auto">
          <a:xfrm>
            <a:off x="515563" y="5529650"/>
            <a:ext cx="4000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M. </a:t>
            </a:r>
            <a:r>
              <a:rPr lang="en-US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Burkardt</a:t>
            </a:r>
            <a:r>
              <a:rPr lang="en-US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PRD 62 (2000) 071503    </a:t>
            </a:r>
            <a:r>
              <a:rPr lang="en-US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M.Diehl</a:t>
            </a:r>
            <a:r>
              <a:rPr lang="en-US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EPJC 25 (2002) 223</a:t>
            </a:r>
          </a:p>
        </p:txBody>
      </p:sp>
      <p:sp>
        <p:nvSpPr>
          <p:cNvPr id="662541" name="Text Box 13"/>
          <p:cNvSpPr txBox="1">
            <a:spLocks noChangeArrowheads="1"/>
          </p:cNvSpPr>
          <p:nvPr/>
        </p:nvSpPr>
        <p:spPr bwMode="auto">
          <a:xfrm>
            <a:off x="122300" y="5862420"/>
            <a:ext cx="4785989" cy="73866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8000"/>
                </a:solidFill>
                <a:cs typeface="+mn-cs"/>
              </a:rPr>
              <a:t>GPDs</a:t>
            </a:r>
            <a:r>
              <a:rPr lang="en-US" dirty="0">
                <a:solidFill>
                  <a:srgbClr val="000000"/>
                </a:solidFill>
                <a:cs typeface="+mn-cs"/>
              </a:rPr>
              <a:t> can be interpreted as a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distribution</a:t>
            </a:r>
            <a:r>
              <a:rPr lang="en-US" dirty="0">
                <a:solidFill>
                  <a:srgbClr val="000000"/>
                </a:solidFill>
                <a:cs typeface="+mn-cs"/>
              </a:rPr>
              <a:t> in the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transverse plane</a:t>
            </a:r>
            <a:r>
              <a:rPr lang="en-US" dirty="0">
                <a:solidFill>
                  <a:srgbClr val="000000"/>
                </a:solidFill>
                <a:cs typeface="+mn-cs"/>
              </a:rPr>
              <a:t> of </a:t>
            </a:r>
            <a:r>
              <a:rPr lang="en-US" dirty="0" err="1">
                <a:solidFill>
                  <a:srgbClr val="000000"/>
                </a:solidFill>
                <a:cs typeface="+mn-cs"/>
              </a:rPr>
              <a:t>partons</a:t>
            </a:r>
            <a:r>
              <a:rPr lang="en-US" dirty="0">
                <a:solidFill>
                  <a:srgbClr val="000000"/>
                </a:solidFill>
                <a:cs typeface="+mn-cs"/>
              </a:rPr>
              <a:t> carrying some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fraction</a:t>
            </a:r>
            <a:r>
              <a:rPr lang="en-US" dirty="0">
                <a:solidFill>
                  <a:srgbClr val="000000"/>
                </a:solidFill>
                <a:cs typeface="+mn-cs"/>
              </a:rPr>
              <a:t> of the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longitudinal momentum </a:t>
            </a:r>
            <a:r>
              <a:rPr lang="en-US" dirty="0">
                <a:solidFill>
                  <a:srgbClr val="000000"/>
                </a:solidFill>
                <a:cs typeface="+mn-cs"/>
              </a:rPr>
              <a:t>of the nucleon.</a:t>
            </a:r>
            <a:endParaRPr lang="en-US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662542" name="Text Box 14"/>
          <p:cNvSpPr txBox="1">
            <a:spLocks noChangeArrowheads="1"/>
          </p:cNvSpPr>
          <p:nvPr/>
        </p:nvSpPr>
        <p:spPr bwMode="auto">
          <a:xfrm>
            <a:off x="4324548" y="3225976"/>
            <a:ext cx="4279900" cy="150810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Clr>
                <a:srgbClr val="333399"/>
              </a:buClr>
              <a:defRPr/>
            </a:pPr>
            <a:r>
              <a:rPr lang="fr-FR" dirty="0">
                <a:solidFill>
                  <a:srgbClr val="000000"/>
                </a:solidFill>
                <a:cs typeface="+mn-cs"/>
              </a:rPr>
              <a:t> </a:t>
            </a:r>
            <a:r>
              <a:rPr lang="fr-FR" b="1" dirty="0" err="1">
                <a:solidFill>
                  <a:srgbClr val="008000"/>
                </a:solidFill>
                <a:cs typeface="+mn-cs"/>
              </a:rPr>
              <a:t>GPDs</a:t>
            </a:r>
            <a:r>
              <a:rPr lang="fr-FR" dirty="0">
                <a:solidFill>
                  <a:srgbClr val="000000"/>
                </a:solidFill>
                <a:cs typeface="+mn-cs"/>
              </a:rPr>
              <a:t> encode the </a:t>
            </a:r>
            <a:r>
              <a:rPr lang="fr-FR" b="1" dirty="0" err="1">
                <a:solidFill>
                  <a:srgbClr val="0000FF"/>
                </a:solidFill>
                <a:cs typeface="+mn-cs"/>
              </a:rPr>
              <a:t>correlations</a:t>
            </a:r>
            <a:r>
              <a:rPr lang="fr-FR" b="1" dirty="0">
                <a:solidFill>
                  <a:srgbClr val="0000FF"/>
                </a:solidFill>
                <a:cs typeface="+mn-cs"/>
              </a:rPr>
              <a:t> </a:t>
            </a:r>
            <a:r>
              <a:rPr lang="fr-FR" b="1" dirty="0" err="1">
                <a:solidFill>
                  <a:srgbClr val="0000FF"/>
                </a:solidFill>
                <a:cs typeface="+mn-cs"/>
              </a:rPr>
              <a:t>between</a:t>
            </a:r>
            <a:r>
              <a:rPr lang="fr-FR" b="1" dirty="0">
                <a:solidFill>
                  <a:srgbClr val="0000FF"/>
                </a:solidFill>
                <a:cs typeface="+mn-cs"/>
              </a:rPr>
              <a:t> partons</a:t>
            </a:r>
            <a:r>
              <a:rPr lang="fr-FR" dirty="0">
                <a:solidFill>
                  <a:srgbClr val="000000"/>
                </a:solidFill>
                <a:cs typeface="+mn-cs"/>
              </a:rPr>
              <a:t> and </a:t>
            </a:r>
            <a:r>
              <a:rPr lang="fr-FR" dirty="0" err="1">
                <a:solidFill>
                  <a:srgbClr val="000000"/>
                </a:solidFill>
                <a:cs typeface="+mn-cs"/>
              </a:rPr>
              <a:t>contain</a:t>
            </a:r>
            <a:r>
              <a:rPr lang="fr-FR" dirty="0">
                <a:solidFill>
                  <a:srgbClr val="000000"/>
                </a:solidFill>
                <a:cs typeface="+mn-cs"/>
              </a:rPr>
              <a:t> information about the </a:t>
            </a:r>
            <a:r>
              <a:rPr lang="fr-FR" dirty="0" err="1">
                <a:solidFill>
                  <a:srgbClr val="000000"/>
                </a:solidFill>
                <a:cs typeface="+mn-cs"/>
              </a:rPr>
              <a:t>dynamics</a:t>
            </a:r>
            <a:r>
              <a:rPr lang="fr-FR" dirty="0">
                <a:solidFill>
                  <a:srgbClr val="000000"/>
                </a:solidFill>
                <a:cs typeface="+mn-cs"/>
              </a:rPr>
              <a:t> of the system </a:t>
            </a:r>
            <a:r>
              <a:rPr lang="fr-FR" dirty="0" err="1">
                <a:solidFill>
                  <a:srgbClr val="000000"/>
                </a:solidFill>
                <a:cs typeface="+mn-cs"/>
              </a:rPr>
              <a:t>like</a:t>
            </a:r>
            <a:r>
              <a:rPr lang="fr-FR" dirty="0">
                <a:solidFill>
                  <a:srgbClr val="000000"/>
                </a:solidFill>
                <a:cs typeface="+mn-cs"/>
              </a:rPr>
              <a:t> the </a:t>
            </a:r>
            <a:r>
              <a:rPr lang="fr-FR" b="1" dirty="0" err="1">
                <a:solidFill>
                  <a:srgbClr val="FF0000"/>
                </a:solidFill>
                <a:cs typeface="+mn-cs"/>
              </a:rPr>
              <a:t>angular</a:t>
            </a:r>
            <a:r>
              <a:rPr lang="fr-FR" b="1" dirty="0">
                <a:solidFill>
                  <a:srgbClr val="FF0000"/>
                </a:solidFill>
                <a:cs typeface="+mn-cs"/>
              </a:rPr>
              <a:t> </a:t>
            </a:r>
            <a:r>
              <a:rPr lang="fr-FR" b="1" dirty="0" err="1">
                <a:solidFill>
                  <a:srgbClr val="FF0000"/>
                </a:solidFill>
                <a:cs typeface="+mn-cs"/>
              </a:rPr>
              <a:t>momentum</a:t>
            </a:r>
            <a:r>
              <a:rPr lang="fr-FR" dirty="0">
                <a:solidFill>
                  <a:srgbClr val="000000"/>
                </a:solidFill>
                <a:cs typeface="+mn-cs"/>
              </a:rPr>
              <a:t> or the </a:t>
            </a:r>
            <a:r>
              <a:rPr lang="fr-FR" b="1" dirty="0">
                <a:solidFill>
                  <a:srgbClr val="FF0000"/>
                </a:solidFill>
                <a:cs typeface="+mn-cs"/>
              </a:rPr>
              <a:t>distribution of the </a:t>
            </a:r>
            <a:r>
              <a:rPr lang="fr-FR" b="1" dirty="0" err="1">
                <a:solidFill>
                  <a:srgbClr val="FF0000"/>
                </a:solidFill>
                <a:cs typeface="+mn-cs"/>
              </a:rPr>
              <a:t>strong</a:t>
            </a:r>
            <a:r>
              <a:rPr lang="fr-FR" b="1" dirty="0">
                <a:solidFill>
                  <a:srgbClr val="FF0000"/>
                </a:solidFill>
                <a:cs typeface="+mn-cs"/>
              </a:rPr>
              <a:t> forces</a:t>
            </a:r>
            <a:r>
              <a:rPr lang="fr-FR" dirty="0">
                <a:solidFill>
                  <a:srgbClr val="000000"/>
                </a:solidFill>
                <a:cs typeface="+mn-cs"/>
              </a:rPr>
              <a:t> </a:t>
            </a:r>
            <a:r>
              <a:rPr lang="fr-FR" dirty="0" err="1">
                <a:solidFill>
                  <a:srgbClr val="000000"/>
                </a:solidFill>
                <a:cs typeface="+mn-cs"/>
              </a:rPr>
              <a:t>experienced</a:t>
            </a:r>
            <a:r>
              <a:rPr lang="fr-FR" dirty="0">
                <a:solidFill>
                  <a:srgbClr val="000000"/>
                </a:solidFill>
                <a:cs typeface="+mn-cs"/>
              </a:rPr>
              <a:t> by quarks and gluons </a:t>
            </a:r>
            <a:r>
              <a:rPr lang="fr-FR" dirty="0" err="1">
                <a:solidFill>
                  <a:srgbClr val="000000"/>
                </a:solidFill>
                <a:cs typeface="+mn-cs"/>
              </a:rPr>
              <a:t>inside</a:t>
            </a:r>
            <a:r>
              <a:rPr lang="fr-FR" dirty="0">
                <a:solidFill>
                  <a:srgbClr val="000000"/>
                </a:solidFill>
                <a:cs typeface="+mn-cs"/>
              </a:rPr>
              <a:t> hadrons.</a:t>
            </a:r>
          </a:p>
          <a:p>
            <a:pPr algn="just">
              <a:buClr>
                <a:srgbClr val="333399"/>
              </a:buClr>
              <a:defRPr/>
            </a:pPr>
            <a:endParaRPr lang="fr-FR" sz="1000" dirty="0">
              <a:solidFill>
                <a:srgbClr val="000000"/>
              </a:solidFill>
              <a:cs typeface="+mn-cs"/>
            </a:endParaRPr>
          </a:p>
          <a:p>
            <a:pPr algn="ctr">
              <a:buClr>
                <a:srgbClr val="333399"/>
              </a:buClr>
              <a:buFont typeface="Wingdings" charset="0"/>
              <a:buNone/>
              <a:defRPr/>
            </a:pPr>
            <a:r>
              <a:rPr lang="fr-FR" sz="1000" dirty="0">
                <a:solidFill>
                  <a:schemeClr val="bg2">
                    <a:lumMod val="75000"/>
                  </a:schemeClr>
                </a:solidFill>
                <a:latin typeface="Microsoft Sans Serif" charset="0"/>
                <a:cs typeface="+mn-cs"/>
              </a:rPr>
              <a:t>X. Ji, PRL 78 (1997) 610       M. </a:t>
            </a:r>
            <a:r>
              <a:rPr lang="fr-FR" sz="1000" dirty="0" err="1">
                <a:solidFill>
                  <a:schemeClr val="bg2">
                    <a:lumMod val="75000"/>
                  </a:schemeClr>
                </a:solidFill>
                <a:latin typeface="Microsoft Sans Serif" charset="0"/>
                <a:cs typeface="+mn-cs"/>
              </a:rPr>
              <a:t>Polyakov</a:t>
            </a:r>
            <a:r>
              <a:rPr lang="fr-FR" sz="1000" dirty="0">
                <a:solidFill>
                  <a:schemeClr val="bg2">
                    <a:lumMod val="75000"/>
                  </a:schemeClr>
                </a:solidFill>
                <a:latin typeface="Microsoft Sans Serif" charset="0"/>
                <a:cs typeface="+mn-cs"/>
              </a:rPr>
              <a:t>, PL B555 (2003) 57</a:t>
            </a:r>
            <a:r>
              <a:rPr lang="fr-FR" sz="1200" dirty="0">
                <a:solidFill>
                  <a:srgbClr val="000000"/>
                </a:solidFill>
                <a:cs typeface="+mn-cs"/>
              </a:rPr>
              <a:t>  </a:t>
            </a:r>
          </a:p>
        </p:txBody>
      </p:sp>
      <p:sp>
        <p:nvSpPr>
          <p:cNvPr id="662543" name="AutoShape 15"/>
          <p:cNvSpPr>
            <a:spLocks noChangeArrowheads="1"/>
          </p:cNvSpPr>
          <p:nvPr/>
        </p:nvSpPr>
        <p:spPr bwMode="auto">
          <a:xfrm>
            <a:off x="5969000" y="5370513"/>
            <a:ext cx="1584325" cy="985837"/>
          </a:xfrm>
          <a:prstGeom prst="star24">
            <a:avLst>
              <a:gd name="adj" fmla="val 37500"/>
            </a:avLst>
          </a:prstGeom>
          <a:solidFill>
            <a:srgbClr val="FFFF00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200" dirty="0">
                <a:solidFill>
                  <a:srgbClr val="000000"/>
                </a:solidFill>
                <a:cs typeface="+mn-cs"/>
              </a:rPr>
              <a:t>A new light </a:t>
            </a:r>
          </a:p>
          <a:p>
            <a:pPr algn="ctr">
              <a:defRPr/>
            </a:pPr>
            <a:r>
              <a:rPr lang="fr-FR" sz="1200" dirty="0">
                <a:solidFill>
                  <a:srgbClr val="000000"/>
                </a:solidFill>
                <a:cs typeface="+mn-cs"/>
              </a:rPr>
              <a:t>on hadron </a:t>
            </a:r>
          </a:p>
          <a:p>
            <a:pPr algn="ctr">
              <a:defRPr/>
            </a:pPr>
            <a:r>
              <a:rPr lang="fr-FR" sz="1200" dirty="0">
                <a:solidFill>
                  <a:srgbClr val="000000"/>
                </a:solidFill>
                <a:cs typeface="+mn-cs"/>
              </a:rPr>
              <a:t>structure</a:t>
            </a:r>
          </a:p>
        </p:txBody>
      </p:sp>
      <p:cxnSp>
        <p:nvCxnSpPr>
          <p:cNvPr id="662544" name="AutoShape 16"/>
          <p:cNvCxnSpPr>
            <a:cxnSpLocks noChangeShapeType="1"/>
            <a:stCxn id="662541" idx="3"/>
            <a:endCxn id="662543" idx="1"/>
          </p:cNvCxnSpPr>
          <p:nvPr/>
        </p:nvCxnSpPr>
        <p:spPr bwMode="auto">
          <a:xfrm flipV="1">
            <a:off x="4908289" y="5863432"/>
            <a:ext cx="1060711" cy="368320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2545" name="AutoShape 17"/>
          <p:cNvCxnSpPr>
            <a:cxnSpLocks noChangeShapeType="1"/>
            <a:stCxn id="662542" idx="2"/>
            <a:endCxn id="662543" idx="0"/>
          </p:cNvCxnSpPr>
          <p:nvPr/>
        </p:nvCxnSpPr>
        <p:spPr bwMode="auto">
          <a:xfrm rot="16200000" flipH="1">
            <a:off x="6294614" y="4903964"/>
            <a:ext cx="636432" cy="296665"/>
          </a:xfrm>
          <a:prstGeom prst="curvedConnector3">
            <a:avLst>
              <a:gd name="adj1" fmla="val 50000"/>
            </a:avLst>
          </a:prstGeom>
          <a:noFill/>
          <a:ln w="12700">
            <a:solidFill>
              <a:srgbClr val="FF0000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2546" name="AutoShape 18"/>
          <p:cNvCxnSpPr>
            <a:cxnSpLocks noChangeShapeType="1"/>
            <a:endCxn id="662547" idx="2"/>
          </p:cNvCxnSpPr>
          <p:nvPr/>
        </p:nvCxnSpPr>
        <p:spPr bwMode="auto">
          <a:xfrm>
            <a:off x="3490451" y="4130871"/>
            <a:ext cx="2707149" cy="1380136"/>
          </a:xfrm>
          <a:prstGeom prst="curvedConnector3">
            <a:avLst>
              <a:gd name="adj1" fmla="val 19358"/>
            </a:avLst>
          </a:prstGeom>
          <a:noFill/>
          <a:ln w="12700">
            <a:solidFill>
              <a:srgbClr val="FF0000"/>
            </a:solidFill>
            <a:round/>
            <a:headEnd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62547" name="Oval 19"/>
          <p:cNvSpPr>
            <a:spLocks noChangeArrowheads="1"/>
          </p:cNvSpPr>
          <p:nvPr/>
        </p:nvSpPr>
        <p:spPr bwMode="auto">
          <a:xfrm>
            <a:off x="6197600" y="5449888"/>
            <a:ext cx="142875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  <a:cs typeface="+mn-cs"/>
            </a:endParaRPr>
          </a:p>
        </p:txBody>
      </p:sp>
      <p:sp>
        <p:nvSpPr>
          <p:cNvPr id="26" name="Text Box 88"/>
          <p:cNvSpPr txBox="1">
            <a:spLocks noChangeArrowheads="1"/>
          </p:cNvSpPr>
          <p:nvPr/>
        </p:nvSpPr>
        <p:spPr bwMode="auto">
          <a:xfrm>
            <a:off x="190500" y="276225"/>
            <a:ext cx="371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 err="1">
                <a:solidFill>
                  <a:srgbClr val="969696"/>
                </a:solidFill>
              </a:rPr>
              <a:t>Generalized</a:t>
            </a:r>
            <a:r>
              <a:rPr lang="fr-FR" sz="1800" i="1" dirty="0">
                <a:solidFill>
                  <a:srgbClr val="969696"/>
                </a:solidFill>
              </a:rPr>
              <a:t> parton distributions </a:t>
            </a:r>
            <a:endParaRPr lang="fr-FR" sz="1800" i="1" dirty="0">
              <a:solidFill>
                <a:srgbClr val="B2B2B2"/>
              </a:solidFill>
            </a:endParaRPr>
          </a:p>
        </p:txBody>
      </p:sp>
      <p:sp>
        <p:nvSpPr>
          <p:cNvPr id="24" name="Rectangle 43">
            <a:extLst>
              <a:ext uri="{FF2B5EF4-FFF2-40B4-BE49-F238E27FC236}">
                <a16:creationId xmlns:a16="http://schemas.microsoft.com/office/drawing/2014/main" id="{ECF1D7E6-6A09-2F41-96CC-6EF6B4EAA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39" y="1604295"/>
            <a:ext cx="8303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D. Müller, D.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Robaschik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B. Geyer, F.M.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Dittes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 J.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Horejsi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FP 42 (1994) 101     X. Ji, PRD 55 (1997) 7114     A.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  <a:cs typeface="+mn-cs"/>
              </a:rPr>
              <a:t>Radyushkin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  <a:cs typeface="+mn-cs"/>
              </a:rPr>
              <a:t>, PRD 56 (1997) 5524</a:t>
            </a: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B78102A2-30AA-9A4B-8FEE-BE3A9B936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0913FD8-3F48-3D45-8AC4-5783A18A8473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2" name="Text Box 64">
              <a:extLst>
                <a:ext uri="{FF2B5EF4-FFF2-40B4-BE49-F238E27FC236}">
                  <a16:creationId xmlns:a16="http://schemas.microsoft.com/office/drawing/2014/main" id="{E3F02D8E-9310-DE4E-90FE-9A36B6990F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137C41D3-92B2-BE49-8A5E-7B84982FE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34" name="Text Box 11">
            <a:extLst>
              <a:ext uri="{FF2B5EF4-FFF2-40B4-BE49-F238E27FC236}">
                <a16:creationId xmlns:a16="http://schemas.microsoft.com/office/drawing/2014/main" id="{3DF7BB8D-31B1-2D46-ACA7-4F85DAD70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5/14</a:t>
            </a:r>
          </a:p>
        </p:txBody>
      </p:sp>
    </p:spTree>
    <p:extLst>
      <p:ext uri="{BB962C8B-B14F-4D97-AF65-F5344CB8AC3E}">
        <p14:creationId xmlns:p14="http://schemas.microsoft.com/office/powerpoint/2010/main" val="294566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9" name="Text Box 9"/>
          <p:cNvSpPr txBox="1">
            <a:spLocks noChangeArrowheads="1"/>
          </p:cNvSpPr>
          <p:nvPr/>
        </p:nvSpPr>
        <p:spPr bwMode="auto">
          <a:xfrm>
            <a:off x="2052638" y="977900"/>
            <a:ext cx="5053012" cy="4000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N(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e,e</a:t>
            </a:r>
            <a:r>
              <a:rPr lang="en-US" sz="20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′</a:t>
            </a:r>
            <a:r>
              <a:rPr lang="en-US" sz="2000" b="1" dirty="0" err="1">
                <a:solidFill>
                  <a:srgbClr val="000000"/>
                </a:solidFill>
                <a:latin typeface="Symbol" charset="0"/>
              </a:rPr>
              <a:t>g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) Differential Cross Section</a:t>
            </a:r>
          </a:p>
        </p:txBody>
      </p:sp>
      <p:sp>
        <p:nvSpPr>
          <p:cNvPr id="583709" name="Line 29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23" name="Rectangle 43"/>
          <p:cNvSpPr>
            <a:spLocks noChangeArrowheads="1"/>
          </p:cNvSpPr>
          <p:nvPr/>
        </p:nvSpPr>
        <p:spPr bwMode="auto">
          <a:xfrm>
            <a:off x="2343150" y="1592263"/>
            <a:ext cx="4467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M. Diehl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at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the CLAS12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European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Workshop, Genova,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February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25-28, 2009</a:t>
            </a:r>
          </a:p>
        </p:txBody>
      </p:sp>
      <p:graphicFrame>
        <p:nvGraphicFramePr>
          <p:cNvPr id="10246" name="Object 44"/>
          <p:cNvGraphicFramePr>
            <a:graphicFrameLocks noChangeAspect="1"/>
          </p:cNvGraphicFramePr>
          <p:nvPr/>
        </p:nvGraphicFramePr>
        <p:xfrm>
          <a:off x="1600200" y="3454400"/>
          <a:ext cx="596423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94" name="Equation" r:id="rId4" imgW="3276600" imgH="266700" progId="Equation.3">
                  <p:embed/>
                </p:oleObj>
              </mc:Choice>
              <mc:Fallback>
                <p:oleObj name="Equation" r:id="rId4" imgW="3276600" imgH="266700" progId="Equation.3">
                  <p:embed/>
                  <p:pic>
                    <p:nvPicPr>
                      <p:cNvPr id="10246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454400"/>
                        <a:ext cx="5964238" cy="4857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2" name="Object 71"/>
          <p:cNvGraphicFramePr>
            <a:graphicFrameLocks noChangeAspect="1"/>
          </p:cNvGraphicFramePr>
          <p:nvPr/>
        </p:nvGraphicFramePr>
        <p:xfrm>
          <a:off x="1570038" y="5141913"/>
          <a:ext cx="1701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95" name="Equation" r:id="rId6" imgW="1701800" imgH="266700" progId="Equation.3">
                  <p:embed/>
                </p:oleObj>
              </mc:Choice>
              <mc:Fallback>
                <p:oleObj name="Equation" r:id="rId6" imgW="1701800" imgH="266700" progId="Equation.3">
                  <p:embed/>
                  <p:pic>
                    <p:nvPicPr>
                      <p:cNvPr id="123912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038" y="5141913"/>
                        <a:ext cx="17018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3" name="Object 72"/>
          <p:cNvGraphicFramePr>
            <a:graphicFrameLocks noChangeAspect="1"/>
          </p:cNvGraphicFramePr>
          <p:nvPr/>
        </p:nvGraphicFramePr>
        <p:xfrm>
          <a:off x="1481138" y="5435600"/>
          <a:ext cx="1866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96" name="Equation" r:id="rId8" imgW="1866090" imgH="266584" progId="Equation.3">
                  <p:embed/>
                </p:oleObj>
              </mc:Choice>
              <mc:Fallback>
                <p:oleObj name="Equation" r:id="rId8" imgW="1866090" imgH="266584" progId="Equation.3">
                  <p:embed/>
                  <p:pic>
                    <p:nvPicPr>
                      <p:cNvPr id="123913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5435600"/>
                        <a:ext cx="18669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4" name="Object 74"/>
          <p:cNvGraphicFramePr>
            <a:graphicFrameLocks noChangeAspect="1"/>
          </p:cNvGraphicFramePr>
          <p:nvPr/>
        </p:nvGraphicFramePr>
        <p:xfrm>
          <a:off x="5491163" y="5151438"/>
          <a:ext cx="11684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97" name="Equation" r:id="rId10" imgW="1167893" imgH="266584" progId="Equation.3">
                  <p:embed/>
                </p:oleObj>
              </mc:Choice>
              <mc:Fallback>
                <p:oleObj name="Equation" r:id="rId10" imgW="1167893" imgH="266584" progId="Equation.3">
                  <p:embed/>
                  <p:pic>
                    <p:nvPicPr>
                      <p:cNvPr id="123914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163" y="5151438"/>
                        <a:ext cx="11684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5" name="Object 75"/>
          <p:cNvGraphicFramePr>
            <a:graphicFrameLocks noChangeAspect="1"/>
          </p:cNvGraphicFramePr>
          <p:nvPr/>
        </p:nvGraphicFramePr>
        <p:xfrm>
          <a:off x="4198938" y="5438775"/>
          <a:ext cx="3733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98" name="Equation" r:id="rId12" imgW="3733800" imgH="266700" progId="Equation.3">
                  <p:embed/>
                </p:oleObj>
              </mc:Choice>
              <mc:Fallback>
                <p:oleObj name="Equation" r:id="rId12" imgW="3733800" imgH="266700" progId="Equation.3">
                  <p:embed/>
                  <p:pic>
                    <p:nvPicPr>
                      <p:cNvPr id="123915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938" y="5438775"/>
                        <a:ext cx="37338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7" name="Text Box 77"/>
          <p:cNvSpPr txBox="1">
            <a:spLocks noChangeArrowheads="1"/>
          </p:cNvSpPr>
          <p:nvPr/>
        </p:nvSpPr>
        <p:spPr bwMode="auto">
          <a:xfrm>
            <a:off x="530225" y="4384675"/>
            <a:ext cx="103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Electron </a:t>
            </a:r>
          </a:p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observables</a:t>
            </a:r>
          </a:p>
        </p:txBody>
      </p:sp>
      <p:sp>
        <p:nvSpPr>
          <p:cNvPr id="583758" name="Text Box 78"/>
          <p:cNvSpPr txBox="1">
            <a:spLocks noChangeArrowheads="1"/>
          </p:cNvSpPr>
          <p:nvPr/>
        </p:nvSpPr>
        <p:spPr bwMode="auto">
          <a:xfrm>
            <a:off x="7251700" y="4391025"/>
            <a:ext cx="166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Electron &amp; positron </a:t>
            </a:r>
          </a:p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observables</a:t>
            </a:r>
          </a:p>
        </p:txBody>
      </p:sp>
      <p:sp>
        <p:nvSpPr>
          <p:cNvPr id="583760" name="Oval 80"/>
          <p:cNvSpPr>
            <a:spLocks noChangeArrowheads="1"/>
          </p:cNvSpPr>
          <p:nvPr/>
        </p:nvSpPr>
        <p:spPr bwMode="auto">
          <a:xfrm>
            <a:off x="1481138" y="5335588"/>
            <a:ext cx="144462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61" name="Oval 81"/>
          <p:cNvSpPr>
            <a:spLocks noChangeArrowheads="1"/>
          </p:cNvSpPr>
          <p:nvPr/>
        </p:nvSpPr>
        <p:spPr bwMode="auto">
          <a:xfrm>
            <a:off x="7515225" y="5341938"/>
            <a:ext cx="144463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cxnSp>
        <p:nvCxnSpPr>
          <p:cNvPr id="583763" name="AutoShape 83"/>
          <p:cNvCxnSpPr>
            <a:cxnSpLocks noChangeShapeType="1"/>
            <a:stCxn id="583757" idx="2"/>
            <a:endCxn id="583760" idx="2"/>
          </p:cNvCxnSpPr>
          <p:nvPr/>
        </p:nvCxnSpPr>
        <p:spPr bwMode="auto">
          <a:xfrm rot="16200000" flipH="1">
            <a:off x="987425" y="4903788"/>
            <a:ext cx="555625" cy="431800"/>
          </a:xfrm>
          <a:prstGeom prst="bentConnector2">
            <a:avLst/>
          </a:prstGeom>
          <a:noFill/>
          <a:ln w="19050">
            <a:solidFill>
              <a:srgbClr val="008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3764" name="AutoShape 84"/>
          <p:cNvCxnSpPr>
            <a:cxnSpLocks noChangeShapeType="1"/>
            <a:stCxn id="583758" idx="2"/>
            <a:endCxn id="583761" idx="6"/>
          </p:cNvCxnSpPr>
          <p:nvPr/>
        </p:nvCxnSpPr>
        <p:spPr bwMode="auto">
          <a:xfrm rot="5400000">
            <a:off x="7595394" y="4912519"/>
            <a:ext cx="555625" cy="427037"/>
          </a:xfrm>
          <a:prstGeom prst="bentConnector2">
            <a:avLst/>
          </a:prstGeom>
          <a:noFill/>
          <a:ln w="19050">
            <a:solidFill>
              <a:srgbClr val="008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3768" name="Text Box 88"/>
          <p:cNvSpPr txBox="1">
            <a:spLocks noChangeArrowheads="1"/>
          </p:cNvSpPr>
          <p:nvPr/>
        </p:nvSpPr>
        <p:spPr bwMode="auto">
          <a:xfrm>
            <a:off x="190500" y="276225"/>
            <a:ext cx="371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 err="1">
                <a:solidFill>
                  <a:srgbClr val="969696"/>
                </a:solidFill>
              </a:rPr>
              <a:t>Generalized</a:t>
            </a:r>
            <a:r>
              <a:rPr lang="fr-FR" sz="1800" i="1" dirty="0">
                <a:solidFill>
                  <a:srgbClr val="969696"/>
                </a:solidFill>
              </a:rPr>
              <a:t> parton distributions </a:t>
            </a:r>
            <a:endParaRPr lang="fr-FR" sz="1800" i="1" dirty="0">
              <a:solidFill>
                <a:srgbClr val="B2B2B2"/>
              </a:solidFill>
            </a:endParaRPr>
          </a:p>
        </p:txBody>
      </p:sp>
      <p:pic>
        <p:nvPicPr>
          <p:cNvPr id="123924" name="Picture 8" descr="diagb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901825"/>
            <a:ext cx="53625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D0517B34-E0E1-D84F-A10F-D9C808297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6/14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DBBCD7C-AF38-F341-8B94-781A07050F61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24" name="Text Box 64">
              <a:extLst>
                <a:ext uri="{FF2B5EF4-FFF2-40B4-BE49-F238E27FC236}">
                  <a16:creationId xmlns:a16="http://schemas.microsoft.com/office/drawing/2014/main" id="{6FAAC12F-1F45-D94B-98B9-8DEA20F2E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76863E7-32B3-8D46-AC04-CCF66B5AC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26" name="Text Box 18">
            <a:extLst>
              <a:ext uri="{FF2B5EF4-FFF2-40B4-BE49-F238E27FC236}">
                <a16:creationId xmlns:a16="http://schemas.microsoft.com/office/drawing/2014/main" id="{3A2D929E-7337-6246-8616-13590C26F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711649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600380"/>
              </p:ext>
            </p:extLst>
          </p:nvPr>
        </p:nvGraphicFramePr>
        <p:xfrm>
          <a:off x="433388" y="3449638"/>
          <a:ext cx="82978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55" name="Equation" r:id="rId4" imgW="4559300" imgH="266700" progId="Equation.3">
                  <p:embed/>
                </p:oleObj>
              </mc:Choice>
              <mc:Fallback>
                <p:oleObj name="Equation" r:id="rId4" imgW="4559300" imgH="266700" progId="Equation.3">
                  <p:embed/>
                  <p:pic>
                    <p:nvPicPr>
                      <p:cNvPr id="4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3449638"/>
                        <a:ext cx="8297862" cy="4857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689" name="Text Box 9"/>
          <p:cNvSpPr txBox="1">
            <a:spLocks noChangeArrowheads="1"/>
          </p:cNvSpPr>
          <p:nvPr/>
        </p:nvSpPr>
        <p:spPr bwMode="auto">
          <a:xfrm>
            <a:off x="2052638" y="977900"/>
            <a:ext cx="5053012" cy="4000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N(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e,e</a:t>
            </a:r>
            <a:r>
              <a:rPr lang="en-US" sz="20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′</a:t>
            </a:r>
            <a:r>
              <a:rPr lang="en-US" sz="2000" b="1" dirty="0" err="1">
                <a:solidFill>
                  <a:srgbClr val="000000"/>
                </a:solidFill>
                <a:latin typeface="Symbol" charset="0"/>
              </a:rPr>
              <a:t>g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) Differential Cross Section</a:t>
            </a:r>
          </a:p>
        </p:txBody>
      </p:sp>
      <p:sp>
        <p:nvSpPr>
          <p:cNvPr id="583709" name="Line 29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23" name="Rectangle 43"/>
          <p:cNvSpPr>
            <a:spLocks noChangeArrowheads="1"/>
          </p:cNvSpPr>
          <p:nvPr/>
        </p:nvSpPr>
        <p:spPr bwMode="auto">
          <a:xfrm>
            <a:off x="2343150" y="1592263"/>
            <a:ext cx="4467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M. Diehl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at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the CLAS12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European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Workshop, Genova,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February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25-28, 2009</a:t>
            </a:r>
          </a:p>
        </p:txBody>
      </p:sp>
      <p:graphicFrame>
        <p:nvGraphicFramePr>
          <p:cNvPr id="123912" name="Object 71"/>
          <p:cNvGraphicFramePr>
            <a:graphicFrameLocks noChangeAspect="1"/>
          </p:cNvGraphicFramePr>
          <p:nvPr/>
        </p:nvGraphicFramePr>
        <p:xfrm>
          <a:off x="1570038" y="5141913"/>
          <a:ext cx="1701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56" name="Equation" r:id="rId6" imgW="1701800" imgH="266700" progId="Equation.3">
                  <p:embed/>
                </p:oleObj>
              </mc:Choice>
              <mc:Fallback>
                <p:oleObj name="Equation" r:id="rId6" imgW="1701800" imgH="266700" progId="Equation.3">
                  <p:embed/>
                  <p:pic>
                    <p:nvPicPr>
                      <p:cNvPr id="123912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038" y="5141913"/>
                        <a:ext cx="17018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3" name="Object 72"/>
          <p:cNvGraphicFramePr>
            <a:graphicFrameLocks noChangeAspect="1"/>
          </p:cNvGraphicFramePr>
          <p:nvPr/>
        </p:nvGraphicFramePr>
        <p:xfrm>
          <a:off x="1481138" y="5435600"/>
          <a:ext cx="1866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57" name="Equation" r:id="rId8" imgW="1866090" imgH="266584" progId="Equation.3">
                  <p:embed/>
                </p:oleObj>
              </mc:Choice>
              <mc:Fallback>
                <p:oleObj name="Equation" r:id="rId8" imgW="1866090" imgH="266584" progId="Equation.3">
                  <p:embed/>
                  <p:pic>
                    <p:nvPicPr>
                      <p:cNvPr id="123913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5435600"/>
                        <a:ext cx="18669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4" name="Object 74"/>
          <p:cNvGraphicFramePr>
            <a:graphicFrameLocks noChangeAspect="1"/>
          </p:cNvGraphicFramePr>
          <p:nvPr/>
        </p:nvGraphicFramePr>
        <p:xfrm>
          <a:off x="5491163" y="5151438"/>
          <a:ext cx="11684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58" name="Equation" r:id="rId10" imgW="1167893" imgH="266584" progId="Equation.3">
                  <p:embed/>
                </p:oleObj>
              </mc:Choice>
              <mc:Fallback>
                <p:oleObj name="Equation" r:id="rId10" imgW="1167893" imgH="266584" progId="Equation.3">
                  <p:embed/>
                  <p:pic>
                    <p:nvPicPr>
                      <p:cNvPr id="123914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163" y="5151438"/>
                        <a:ext cx="11684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5" name="Object 75"/>
          <p:cNvGraphicFramePr>
            <a:graphicFrameLocks noChangeAspect="1"/>
          </p:cNvGraphicFramePr>
          <p:nvPr/>
        </p:nvGraphicFramePr>
        <p:xfrm>
          <a:off x="4198938" y="5438775"/>
          <a:ext cx="3733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759" name="Equation" r:id="rId12" imgW="3733800" imgH="266700" progId="Equation.3">
                  <p:embed/>
                </p:oleObj>
              </mc:Choice>
              <mc:Fallback>
                <p:oleObj name="Equation" r:id="rId12" imgW="3733800" imgH="266700" progId="Equation.3">
                  <p:embed/>
                  <p:pic>
                    <p:nvPicPr>
                      <p:cNvPr id="123915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938" y="5438775"/>
                        <a:ext cx="37338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7" name="Text Box 77"/>
          <p:cNvSpPr txBox="1">
            <a:spLocks noChangeArrowheads="1"/>
          </p:cNvSpPr>
          <p:nvPr/>
        </p:nvSpPr>
        <p:spPr bwMode="auto">
          <a:xfrm>
            <a:off x="530225" y="4384675"/>
            <a:ext cx="103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 dirty="0">
                <a:solidFill>
                  <a:srgbClr val="008000"/>
                </a:solidFill>
              </a:rPr>
              <a:t>Electron </a:t>
            </a:r>
          </a:p>
          <a:p>
            <a:pPr algn="ctr">
              <a:defRPr/>
            </a:pPr>
            <a:r>
              <a:rPr lang="fr-FR" sz="1200" b="1" dirty="0">
                <a:solidFill>
                  <a:srgbClr val="008000"/>
                </a:solidFill>
              </a:rPr>
              <a:t>observables</a:t>
            </a:r>
          </a:p>
        </p:txBody>
      </p:sp>
      <p:sp>
        <p:nvSpPr>
          <p:cNvPr id="583758" name="Text Box 78"/>
          <p:cNvSpPr txBox="1">
            <a:spLocks noChangeArrowheads="1"/>
          </p:cNvSpPr>
          <p:nvPr/>
        </p:nvSpPr>
        <p:spPr bwMode="auto">
          <a:xfrm>
            <a:off x="7251700" y="4391025"/>
            <a:ext cx="166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Electron &amp; positron </a:t>
            </a:r>
          </a:p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observables</a:t>
            </a:r>
          </a:p>
        </p:txBody>
      </p:sp>
      <p:sp>
        <p:nvSpPr>
          <p:cNvPr id="583760" name="Oval 80"/>
          <p:cNvSpPr>
            <a:spLocks noChangeArrowheads="1"/>
          </p:cNvSpPr>
          <p:nvPr/>
        </p:nvSpPr>
        <p:spPr bwMode="auto">
          <a:xfrm>
            <a:off x="1481138" y="5335588"/>
            <a:ext cx="144462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61" name="Oval 81"/>
          <p:cNvSpPr>
            <a:spLocks noChangeArrowheads="1"/>
          </p:cNvSpPr>
          <p:nvPr/>
        </p:nvSpPr>
        <p:spPr bwMode="auto">
          <a:xfrm>
            <a:off x="7515225" y="5341938"/>
            <a:ext cx="144463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cxnSp>
        <p:nvCxnSpPr>
          <p:cNvPr id="583763" name="AutoShape 83"/>
          <p:cNvCxnSpPr>
            <a:cxnSpLocks noChangeShapeType="1"/>
            <a:stCxn id="583757" idx="2"/>
            <a:endCxn id="583760" idx="2"/>
          </p:cNvCxnSpPr>
          <p:nvPr/>
        </p:nvCxnSpPr>
        <p:spPr bwMode="auto">
          <a:xfrm rot="16200000" flipH="1">
            <a:off x="987425" y="4903788"/>
            <a:ext cx="555625" cy="431800"/>
          </a:xfrm>
          <a:prstGeom prst="bentConnector2">
            <a:avLst/>
          </a:prstGeom>
          <a:noFill/>
          <a:ln w="19050">
            <a:solidFill>
              <a:srgbClr val="008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3764" name="AutoShape 84"/>
          <p:cNvCxnSpPr>
            <a:cxnSpLocks noChangeShapeType="1"/>
            <a:stCxn id="583758" idx="2"/>
            <a:endCxn id="583761" idx="6"/>
          </p:cNvCxnSpPr>
          <p:nvPr/>
        </p:nvCxnSpPr>
        <p:spPr bwMode="auto">
          <a:xfrm rot="5400000">
            <a:off x="7595394" y="4912519"/>
            <a:ext cx="555625" cy="427037"/>
          </a:xfrm>
          <a:prstGeom prst="bentConnector2">
            <a:avLst/>
          </a:prstGeom>
          <a:noFill/>
          <a:ln w="19050">
            <a:solidFill>
              <a:srgbClr val="008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3768" name="Text Box 88"/>
          <p:cNvSpPr txBox="1">
            <a:spLocks noChangeArrowheads="1"/>
          </p:cNvSpPr>
          <p:nvPr/>
        </p:nvSpPr>
        <p:spPr bwMode="auto">
          <a:xfrm>
            <a:off x="190500" y="276225"/>
            <a:ext cx="371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 err="1">
                <a:solidFill>
                  <a:srgbClr val="969696"/>
                </a:solidFill>
              </a:rPr>
              <a:t>Generalized</a:t>
            </a:r>
            <a:r>
              <a:rPr lang="fr-FR" sz="1800" i="1" dirty="0">
                <a:solidFill>
                  <a:srgbClr val="969696"/>
                </a:solidFill>
              </a:rPr>
              <a:t> parton distributions </a:t>
            </a:r>
            <a:endParaRPr lang="fr-FR" sz="1800" i="1" dirty="0">
              <a:solidFill>
                <a:srgbClr val="B2B2B2"/>
              </a:solidFill>
            </a:endParaRPr>
          </a:p>
        </p:txBody>
      </p:sp>
      <p:pic>
        <p:nvPicPr>
          <p:cNvPr id="123924" name="Picture 8" descr="diagb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901825"/>
            <a:ext cx="53625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r 1"/>
          <p:cNvGrpSpPr>
            <a:grpSpLocks/>
          </p:cNvGrpSpPr>
          <p:nvPr/>
        </p:nvGrpSpPr>
        <p:grpSpPr bwMode="auto">
          <a:xfrm>
            <a:off x="2844800" y="4160838"/>
            <a:ext cx="3492500" cy="881062"/>
            <a:chOff x="2845265" y="4182112"/>
            <a:chExt cx="3492500" cy="880616"/>
          </a:xfrm>
        </p:grpSpPr>
        <p:graphicFrame>
          <p:nvGraphicFramePr>
            <p:cNvPr id="123928" name="Object 37"/>
            <p:cNvGraphicFramePr>
              <a:graphicFrameLocks noChangeAspect="1"/>
            </p:cNvGraphicFramePr>
            <p:nvPr/>
          </p:nvGraphicFramePr>
          <p:xfrm>
            <a:off x="3599328" y="4457890"/>
            <a:ext cx="19812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760" name="Equation" r:id="rId15" imgW="1981200" imgH="266700" progId="Equation.3">
                    <p:embed/>
                  </p:oleObj>
                </mc:Choice>
                <mc:Fallback>
                  <p:oleObj name="Equation" r:id="rId15" imgW="1981200" imgH="266700" progId="Equation.3">
                    <p:embed/>
                    <p:pic>
                      <p:nvPicPr>
                        <p:cNvPr id="123928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9328" y="4457890"/>
                          <a:ext cx="1981200" cy="2667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 Box 39"/>
            <p:cNvSpPr txBox="1">
              <a:spLocks noChangeArrowheads="1"/>
            </p:cNvSpPr>
            <p:nvPr/>
          </p:nvSpPr>
          <p:spPr bwMode="auto">
            <a:xfrm>
              <a:off x="3666003" y="4182112"/>
              <a:ext cx="1835150" cy="274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200" b="1">
                  <a:solidFill>
                    <a:srgbClr val="008000"/>
                  </a:solidFill>
                </a:rPr>
                <a:t>Additional observables</a:t>
              </a:r>
            </a:p>
          </p:txBody>
        </p:sp>
        <p:graphicFrame>
          <p:nvGraphicFramePr>
            <p:cNvPr id="123930" name="Object 38"/>
            <p:cNvGraphicFramePr>
              <a:graphicFrameLocks noChangeAspect="1"/>
            </p:cNvGraphicFramePr>
            <p:nvPr/>
          </p:nvGraphicFramePr>
          <p:xfrm>
            <a:off x="2845265" y="4796028"/>
            <a:ext cx="34925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1761" name="…quation" r:id="rId17" imgW="3492500" imgH="266700" progId="Equation.3">
                    <p:embed/>
                  </p:oleObj>
                </mc:Choice>
                <mc:Fallback>
                  <p:oleObj name="…quation" r:id="rId17" imgW="3492500" imgH="266700" progId="Equation.3">
                    <p:embed/>
                    <p:pic>
                      <p:nvPicPr>
                        <p:cNvPr id="12393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5265" y="4796028"/>
                          <a:ext cx="3492500" cy="2667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 Box 11">
            <a:extLst>
              <a:ext uri="{FF2B5EF4-FFF2-40B4-BE49-F238E27FC236}">
                <a16:creationId xmlns:a16="http://schemas.microsoft.com/office/drawing/2014/main" id="{D0517B34-E0E1-D84F-A10F-D9C808297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6/14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961FFD-9E8D-EA4C-B133-829E84FA795E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0" name="Text Box 64"/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1411457-05A2-364F-978C-DA7A680CE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32" name="Text Box 18">
            <a:extLst>
              <a:ext uri="{FF2B5EF4-FFF2-40B4-BE49-F238E27FC236}">
                <a16:creationId xmlns:a16="http://schemas.microsoft.com/office/drawing/2014/main" id="{66768C06-850F-9042-AC3F-1DDDECFC9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515576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9" name="Text Box 9"/>
          <p:cNvSpPr txBox="1">
            <a:spLocks noChangeArrowheads="1"/>
          </p:cNvSpPr>
          <p:nvPr/>
        </p:nvSpPr>
        <p:spPr bwMode="auto">
          <a:xfrm>
            <a:off x="2052638" y="977900"/>
            <a:ext cx="5053012" cy="4000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N(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e,e</a:t>
            </a:r>
            <a:r>
              <a:rPr lang="en-US" sz="2000" b="1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′</a:t>
            </a:r>
            <a:r>
              <a:rPr lang="en-US" sz="2000" b="1" dirty="0" err="1">
                <a:solidFill>
                  <a:srgbClr val="000000"/>
                </a:solidFill>
                <a:latin typeface="Symbol" charset="0"/>
              </a:rPr>
              <a:t>g</a:t>
            </a:r>
            <a:r>
              <a:rPr lang="en-US" sz="2000" b="1" dirty="0" err="1">
                <a:solidFill>
                  <a:srgbClr val="000000"/>
                </a:solidFill>
                <a:latin typeface="Lucida Calligraphy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Lucida Calligraphy" charset="0"/>
              </a:rPr>
              <a:t>) Differential Cross Section</a:t>
            </a:r>
          </a:p>
        </p:txBody>
      </p:sp>
      <p:sp>
        <p:nvSpPr>
          <p:cNvPr id="583709" name="Line 29"/>
          <p:cNvSpPr>
            <a:spLocks noChangeShapeType="1"/>
          </p:cNvSpPr>
          <p:nvPr/>
        </p:nvSpPr>
        <p:spPr bwMode="auto">
          <a:xfrm>
            <a:off x="146050" y="741363"/>
            <a:ext cx="8856663" cy="0"/>
          </a:xfrm>
          <a:prstGeom prst="line">
            <a:avLst/>
          </a:prstGeom>
          <a:noFill/>
          <a:ln w="50800" cmpd="dbl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23" name="Rectangle 43"/>
          <p:cNvSpPr>
            <a:spLocks noChangeArrowheads="1"/>
          </p:cNvSpPr>
          <p:nvPr/>
        </p:nvSpPr>
        <p:spPr bwMode="auto">
          <a:xfrm>
            <a:off x="2343150" y="1592263"/>
            <a:ext cx="4467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M. Diehl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at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the CLAS12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European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Workshop, Genova, </a:t>
            </a:r>
            <a:r>
              <a:rPr lang="fr-FR" sz="1000" dirty="0" err="1">
                <a:solidFill>
                  <a:srgbClr val="5F5F5F"/>
                </a:solidFill>
                <a:latin typeface="Microsoft Sans Serif" charset="0"/>
              </a:rPr>
              <a:t>February</a:t>
            </a:r>
            <a:r>
              <a:rPr lang="fr-FR" sz="1000" dirty="0">
                <a:solidFill>
                  <a:srgbClr val="5F5F5F"/>
                </a:solidFill>
                <a:latin typeface="Microsoft Sans Serif" charset="0"/>
              </a:rPr>
              <a:t> 25-28, 2009</a:t>
            </a:r>
          </a:p>
        </p:txBody>
      </p:sp>
      <p:graphicFrame>
        <p:nvGraphicFramePr>
          <p:cNvPr id="10246" name="Object 44"/>
          <p:cNvGraphicFramePr>
            <a:graphicFrameLocks noChangeAspect="1"/>
          </p:cNvGraphicFramePr>
          <p:nvPr/>
        </p:nvGraphicFramePr>
        <p:xfrm>
          <a:off x="1600200" y="3454400"/>
          <a:ext cx="5964238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09" name="Equation" r:id="rId4" imgW="3276600" imgH="266700" progId="Equation.3">
                  <p:embed/>
                </p:oleObj>
              </mc:Choice>
              <mc:Fallback>
                <p:oleObj name="Equation" r:id="rId4" imgW="3276600" imgH="266700" progId="Equation.3">
                  <p:embed/>
                  <p:pic>
                    <p:nvPicPr>
                      <p:cNvPr id="10246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454400"/>
                        <a:ext cx="5964238" cy="4857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0" name="Text Box 70"/>
          <p:cNvSpPr txBox="1">
            <a:spLocks noChangeArrowheads="1"/>
          </p:cNvSpPr>
          <p:nvPr/>
        </p:nvSpPr>
        <p:spPr bwMode="auto">
          <a:xfrm>
            <a:off x="858313" y="5975350"/>
            <a:ext cx="7462465" cy="584776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Polarized electrons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and</a:t>
            </a:r>
            <a:r>
              <a:rPr lang="en-US" sz="1600" b="1" dirty="0">
                <a:solidFill>
                  <a:srgbClr val="008000"/>
                </a:solidFill>
                <a:latin typeface="Comic Sans MS"/>
                <a:cs typeface="Comic Sans MS"/>
              </a:rPr>
              <a:t> positrons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allow to </a:t>
            </a:r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separate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the 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Comic Sans MS"/>
                <a:cs typeface="Comic Sans MS"/>
              </a:rPr>
              <a:t>unknown amplitudes</a:t>
            </a: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of the cross section for electro-production of photons.</a:t>
            </a:r>
            <a:endParaRPr lang="en-US" sz="1600" baseline="300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aphicFrame>
        <p:nvGraphicFramePr>
          <p:cNvPr id="123912" name="Object 71"/>
          <p:cNvGraphicFramePr>
            <a:graphicFrameLocks noChangeAspect="1"/>
          </p:cNvGraphicFramePr>
          <p:nvPr/>
        </p:nvGraphicFramePr>
        <p:xfrm>
          <a:off x="1570038" y="5141913"/>
          <a:ext cx="1701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10" name="Equation" r:id="rId6" imgW="1701800" imgH="266700" progId="Equation.3">
                  <p:embed/>
                </p:oleObj>
              </mc:Choice>
              <mc:Fallback>
                <p:oleObj name="Equation" r:id="rId6" imgW="1701800" imgH="266700" progId="Equation.3">
                  <p:embed/>
                  <p:pic>
                    <p:nvPicPr>
                      <p:cNvPr id="123912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038" y="5141913"/>
                        <a:ext cx="17018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3" name="Object 72"/>
          <p:cNvGraphicFramePr>
            <a:graphicFrameLocks noChangeAspect="1"/>
          </p:cNvGraphicFramePr>
          <p:nvPr/>
        </p:nvGraphicFramePr>
        <p:xfrm>
          <a:off x="1481138" y="5435600"/>
          <a:ext cx="1866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11" name="Equation" r:id="rId8" imgW="1866090" imgH="266584" progId="Equation.3">
                  <p:embed/>
                </p:oleObj>
              </mc:Choice>
              <mc:Fallback>
                <p:oleObj name="Equation" r:id="rId8" imgW="1866090" imgH="266584" progId="Equation.3">
                  <p:embed/>
                  <p:pic>
                    <p:nvPicPr>
                      <p:cNvPr id="123913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5435600"/>
                        <a:ext cx="18669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4" name="Object 74"/>
          <p:cNvGraphicFramePr>
            <a:graphicFrameLocks noChangeAspect="1"/>
          </p:cNvGraphicFramePr>
          <p:nvPr/>
        </p:nvGraphicFramePr>
        <p:xfrm>
          <a:off x="5491163" y="5151438"/>
          <a:ext cx="11684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12" name="Equation" r:id="rId10" imgW="1167893" imgH="266584" progId="Equation.3">
                  <p:embed/>
                </p:oleObj>
              </mc:Choice>
              <mc:Fallback>
                <p:oleObj name="Equation" r:id="rId10" imgW="1167893" imgH="266584" progId="Equation.3">
                  <p:embed/>
                  <p:pic>
                    <p:nvPicPr>
                      <p:cNvPr id="123914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163" y="5151438"/>
                        <a:ext cx="11684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5" name="Object 75"/>
          <p:cNvGraphicFramePr>
            <a:graphicFrameLocks noChangeAspect="1"/>
          </p:cNvGraphicFramePr>
          <p:nvPr/>
        </p:nvGraphicFramePr>
        <p:xfrm>
          <a:off x="4198938" y="5438775"/>
          <a:ext cx="37338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13" name="Equation" r:id="rId12" imgW="3733800" imgH="266700" progId="Equation.3">
                  <p:embed/>
                </p:oleObj>
              </mc:Choice>
              <mc:Fallback>
                <p:oleObj name="Equation" r:id="rId12" imgW="3733800" imgH="266700" progId="Equation.3">
                  <p:embed/>
                  <p:pic>
                    <p:nvPicPr>
                      <p:cNvPr id="123915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938" y="5438775"/>
                        <a:ext cx="3733800" cy="2667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57" name="Text Box 77"/>
          <p:cNvSpPr txBox="1">
            <a:spLocks noChangeArrowheads="1"/>
          </p:cNvSpPr>
          <p:nvPr/>
        </p:nvSpPr>
        <p:spPr bwMode="auto">
          <a:xfrm>
            <a:off x="530225" y="4384675"/>
            <a:ext cx="103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Electron </a:t>
            </a:r>
          </a:p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observables</a:t>
            </a:r>
          </a:p>
        </p:txBody>
      </p:sp>
      <p:sp>
        <p:nvSpPr>
          <p:cNvPr id="583758" name="Text Box 78"/>
          <p:cNvSpPr txBox="1">
            <a:spLocks noChangeArrowheads="1"/>
          </p:cNvSpPr>
          <p:nvPr/>
        </p:nvSpPr>
        <p:spPr bwMode="auto">
          <a:xfrm>
            <a:off x="7251700" y="4391025"/>
            <a:ext cx="166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Electron &amp; positron </a:t>
            </a:r>
          </a:p>
          <a:p>
            <a:pPr algn="ctr">
              <a:defRPr/>
            </a:pPr>
            <a:r>
              <a:rPr lang="fr-FR" sz="1200" b="1">
                <a:solidFill>
                  <a:srgbClr val="008000"/>
                </a:solidFill>
              </a:rPr>
              <a:t>observables</a:t>
            </a:r>
          </a:p>
        </p:txBody>
      </p:sp>
      <p:sp>
        <p:nvSpPr>
          <p:cNvPr id="583760" name="Oval 80"/>
          <p:cNvSpPr>
            <a:spLocks noChangeArrowheads="1"/>
          </p:cNvSpPr>
          <p:nvPr/>
        </p:nvSpPr>
        <p:spPr bwMode="auto">
          <a:xfrm>
            <a:off x="1481138" y="5335588"/>
            <a:ext cx="144462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83761" name="Oval 81"/>
          <p:cNvSpPr>
            <a:spLocks noChangeArrowheads="1"/>
          </p:cNvSpPr>
          <p:nvPr/>
        </p:nvSpPr>
        <p:spPr bwMode="auto">
          <a:xfrm>
            <a:off x="7515225" y="5341938"/>
            <a:ext cx="144463" cy="1222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cxnSp>
        <p:nvCxnSpPr>
          <p:cNvPr id="583763" name="AutoShape 83"/>
          <p:cNvCxnSpPr>
            <a:cxnSpLocks noChangeShapeType="1"/>
            <a:stCxn id="583757" idx="2"/>
            <a:endCxn id="583760" idx="2"/>
          </p:cNvCxnSpPr>
          <p:nvPr/>
        </p:nvCxnSpPr>
        <p:spPr bwMode="auto">
          <a:xfrm rot="16200000" flipH="1">
            <a:off x="987425" y="4903788"/>
            <a:ext cx="555625" cy="431800"/>
          </a:xfrm>
          <a:prstGeom prst="bentConnector2">
            <a:avLst/>
          </a:prstGeom>
          <a:noFill/>
          <a:ln w="19050">
            <a:solidFill>
              <a:srgbClr val="008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3764" name="AutoShape 84"/>
          <p:cNvCxnSpPr>
            <a:cxnSpLocks noChangeShapeType="1"/>
            <a:stCxn id="583758" idx="2"/>
            <a:endCxn id="583761" idx="6"/>
          </p:cNvCxnSpPr>
          <p:nvPr/>
        </p:nvCxnSpPr>
        <p:spPr bwMode="auto">
          <a:xfrm rot="5400000">
            <a:off x="7595394" y="4912519"/>
            <a:ext cx="555625" cy="427037"/>
          </a:xfrm>
          <a:prstGeom prst="bentConnector2">
            <a:avLst/>
          </a:prstGeom>
          <a:noFill/>
          <a:ln w="19050">
            <a:solidFill>
              <a:srgbClr val="008000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83768" name="Text Box 88"/>
          <p:cNvSpPr txBox="1">
            <a:spLocks noChangeArrowheads="1"/>
          </p:cNvSpPr>
          <p:nvPr/>
        </p:nvSpPr>
        <p:spPr bwMode="auto">
          <a:xfrm>
            <a:off x="190500" y="276225"/>
            <a:ext cx="371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i="1" dirty="0" err="1">
                <a:solidFill>
                  <a:srgbClr val="969696"/>
                </a:solidFill>
              </a:rPr>
              <a:t>Generalized</a:t>
            </a:r>
            <a:r>
              <a:rPr lang="fr-FR" sz="1800" i="1" dirty="0">
                <a:solidFill>
                  <a:srgbClr val="969696"/>
                </a:solidFill>
              </a:rPr>
              <a:t> parton distributions </a:t>
            </a:r>
            <a:endParaRPr lang="fr-FR" sz="1800" i="1" dirty="0">
              <a:solidFill>
                <a:srgbClr val="B2B2B2"/>
              </a:solidFill>
            </a:endParaRPr>
          </a:p>
        </p:txBody>
      </p:sp>
      <p:pic>
        <p:nvPicPr>
          <p:cNvPr id="123924" name="Picture 8" descr="diagb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901825"/>
            <a:ext cx="536257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" name="Object 10"/>
          <p:cNvGraphicFramePr>
            <a:graphicFrameLocks noChangeAspect="1"/>
          </p:cNvGraphicFramePr>
          <p:nvPr/>
        </p:nvGraphicFramePr>
        <p:xfrm>
          <a:off x="433388" y="3449638"/>
          <a:ext cx="82978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14" name="Equation" r:id="rId15" imgW="4559300" imgH="266700" progId="Equation.3">
                  <p:embed/>
                </p:oleObj>
              </mc:Choice>
              <mc:Fallback>
                <p:oleObj name="Equation" r:id="rId15" imgW="4559300" imgH="266700" progId="Equation.3">
                  <p:embed/>
                  <p:pic>
                    <p:nvPicPr>
                      <p:cNvPr id="4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3449638"/>
                        <a:ext cx="8297862" cy="485775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254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r 1"/>
          <p:cNvGrpSpPr>
            <a:grpSpLocks/>
          </p:cNvGrpSpPr>
          <p:nvPr/>
        </p:nvGrpSpPr>
        <p:grpSpPr bwMode="auto">
          <a:xfrm>
            <a:off x="2844800" y="4160838"/>
            <a:ext cx="3492500" cy="881062"/>
            <a:chOff x="2845265" y="4182112"/>
            <a:chExt cx="3492500" cy="880616"/>
          </a:xfrm>
        </p:grpSpPr>
        <p:graphicFrame>
          <p:nvGraphicFramePr>
            <p:cNvPr id="123928" name="Object 37"/>
            <p:cNvGraphicFramePr>
              <a:graphicFrameLocks noChangeAspect="1"/>
            </p:cNvGraphicFramePr>
            <p:nvPr/>
          </p:nvGraphicFramePr>
          <p:xfrm>
            <a:off x="3599328" y="4457890"/>
            <a:ext cx="19812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815" name="Equation" r:id="rId17" imgW="1981200" imgH="266700" progId="Equation.3">
                    <p:embed/>
                  </p:oleObj>
                </mc:Choice>
                <mc:Fallback>
                  <p:oleObj name="Equation" r:id="rId17" imgW="1981200" imgH="266700" progId="Equation.3">
                    <p:embed/>
                    <p:pic>
                      <p:nvPicPr>
                        <p:cNvPr id="123928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9328" y="4457890"/>
                          <a:ext cx="1981200" cy="2667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" name="Text Box 39"/>
            <p:cNvSpPr txBox="1">
              <a:spLocks noChangeArrowheads="1"/>
            </p:cNvSpPr>
            <p:nvPr/>
          </p:nvSpPr>
          <p:spPr bwMode="auto">
            <a:xfrm>
              <a:off x="3666003" y="4182112"/>
              <a:ext cx="1835150" cy="274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200" b="1">
                  <a:solidFill>
                    <a:srgbClr val="008000"/>
                  </a:solidFill>
                </a:rPr>
                <a:t>Additional observables</a:t>
              </a:r>
            </a:p>
          </p:txBody>
        </p:sp>
        <p:graphicFrame>
          <p:nvGraphicFramePr>
            <p:cNvPr id="123930" name="Object 38"/>
            <p:cNvGraphicFramePr>
              <a:graphicFrameLocks noChangeAspect="1"/>
            </p:cNvGraphicFramePr>
            <p:nvPr/>
          </p:nvGraphicFramePr>
          <p:xfrm>
            <a:off x="2845265" y="4796028"/>
            <a:ext cx="34925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816" name="…quation" r:id="rId19" imgW="3492500" imgH="266700" progId="Equation.3">
                    <p:embed/>
                  </p:oleObj>
                </mc:Choice>
                <mc:Fallback>
                  <p:oleObj name="…quation" r:id="rId19" imgW="3492500" imgH="266700" progId="Equation.3">
                    <p:embed/>
                    <p:pic>
                      <p:nvPicPr>
                        <p:cNvPr id="12393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5265" y="4796028"/>
                          <a:ext cx="3492500" cy="2667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 Box 11">
            <a:extLst>
              <a:ext uri="{FF2B5EF4-FFF2-40B4-BE49-F238E27FC236}">
                <a16:creationId xmlns:a16="http://schemas.microsoft.com/office/drawing/2014/main" id="{D0517B34-E0E1-D84F-A10F-D9C808297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446" y="6582020"/>
            <a:ext cx="5212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fr-FR" sz="1200" dirty="0">
                <a:solidFill>
                  <a:srgbClr val="969696"/>
                </a:solidFill>
                <a:cs typeface="+mn-cs"/>
              </a:rPr>
              <a:t>6/14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F6806E8-BAA8-AF47-99A1-EF7FED5B0490}"/>
              </a:ext>
            </a:extLst>
          </p:cNvPr>
          <p:cNvGrpSpPr/>
          <p:nvPr/>
        </p:nvGrpSpPr>
        <p:grpSpPr>
          <a:xfrm>
            <a:off x="7190712" y="184556"/>
            <a:ext cx="1787114" cy="438433"/>
            <a:chOff x="7190712" y="184556"/>
            <a:chExt cx="1787114" cy="438433"/>
          </a:xfrm>
        </p:grpSpPr>
        <p:sp>
          <p:nvSpPr>
            <p:cNvPr id="32" name="Text Box 64">
              <a:extLst>
                <a:ext uri="{FF2B5EF4-FFF2-40B4-BE49-F238E27FC236}">
                  <a16:creationId xmlns:a16="http://schemas.microsoft.com/office/drawing/2014/main" id="{624A7906-B2C4-9949-836E-648EB8174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0712" y="381237"/>
              <a:ext cx="98424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rgbClr val="333399"/>
                  </a:solidFill>
                  <a:latin typeface="Lucida Calligraphy" charset="0"/>
                </a:rPr>
                <a:t>Eric Voutier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D93F196-8A4D-7845-AF35-5E8FD932E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086726" y="184556"/>
              <a:ext cx="891100" cy="438433"/>
            </a:xfrm>
            <a:prstGeom prst="rect">
              <a:avLst/>
            </a:prstGeom>
          </p:spPr>
        </p:pic>
      </p:grpSp>
      <p:sp>
        <p:nvSpPr>
          <p:cNvPr id="35" name="Text Box 18">
            <a:extLst>
              <a:ext uri="{FF2B5EF4-FFF2-40B4-BE49-F238E27FC236}">
                <a16:creationId xmlns:a16="http://schemas.microsoft.com/office/drawing/2014/main" id="{B59D83F5-8025-A246-8E03-FE4B46AD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" y="6627805"/>
            <a:ext cx="103906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March 27</a:t>
            </a:r>
            <a:r>
              <a:rPr lang="en-US" sz="900" i="1" baseline="30000" dirty="0">
                <a:solidFill>
                  <a:srgbClr val="969696"/>
                </a:solidFill>
                <a:latin typeface="Footlight MT Light" charset="0"/>
                <a:cs typeface="+mn-cs"/>
              </a:rPr>
              <a:t>th</a:t>
            </a:r>
            <a:r>
              <a:rPr lang="en-US" sz="900" i="1" dirty="0">
                <a:solidFill>
                  <a:srgbClr val="969696"/>
                </a:solidFill>
                <a:latin typeface="Footlight MT Light" charset="0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66144938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</Template>
  <TotalTime>153140</TotalTime>
  <Words>1897</Words>
  <Application>Microsoft Macintosh PowerPoint</Application>
  <PresentationFormat>Affichage à l'écran (4:3)</PresentationFormat>
  <Paragraphs>384</Paragraphs>
  <Slides>17</Slides>
  <Notes>17</Notes>
  <HiddenSlides>0</HiddenSlides>
  <MMClips>0</MMClips>
  <ScaleCrop>false</ScaleCrop>
  <HeadingPairs>
    <vt:vector size="8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3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39" baseType="lpstr">
      <vt:lpstr>Arial Unicode MS</vt:lpstr>
      <vt:lpstr>ArialUnicodeMS</vt:lpstr>
      <vt:lpstr>ＭＳ Ｐゴシック</vt:lpstr>
      <vt:lpstr>ＭＳ Ｐゴシック</vt:lpstr>
      <vt:lpstr>SimSun</vt:lpstr>
      <vt:lpstr>Al Tarikh</vt:lpstr>
      <vt:lpstr>Arial</vt:lpstr>
      <vt:lpstr>Calibri</vt:lpstr>
      <vt:lpstr>Cambria Math</vt:lpstr>
      <vt:lpstr>Comic Sans MS</vt:lpstr>
      <vt:lpstr>Footlight MT Light</vt:lpstr>
      <vt:lpstr>Lucida Calligraphy</vt:lpstr>
      <vt:lpstr>Microsoft Sans Serif</vt:lpstr>
      <vt:lpstr>Symbol</vt:lpstr>
      <vt:lpstr>Times</vt:lpstr>
      <vt:lpstr>Times New Roman</vt:lpstr>
      <vt:lpstr>Wingdings</vt:lpstr>
      <vt:lpstr>Modèle par défaut</vt:lpstr>
      <vt:lpstr>9_Modèle par défaut</vt:lpstr>
      <vt:lpstr>1_Modèle par défaut</vt:lpstr>
      <vt:lpstr>Equation</vt:lpstr>
      <vt:lpstr>…quation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LPSC-IN2P3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Eric Voutier</dc:creator>
  <cp:lastModifiedBy>Utilisateur Microsoft Office</cp:lastModifiedBy>
  <cp:revision>1308</cp:revision>
  <cp:lastPrinted>2018-04-16T14:31:57Z</cp:lastPrinted>
  <dcterms:created xsi:type="dcterms:W3CDTF">2006-05-27T14:32:12Z</dcterms:created>
  <dcterms:modified xsi:type="dcterms:W3CDTF">2020-03-27T14:49:00Z</dcterms:modified>
</cp:coreProperties>
</file>