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1419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97" d="100"/>
          <a:sy n="97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7F9FE-3E8C-481F-904C-20CB011EA883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16658-6A0E-4EE5-BD74-F55495F4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1341-3AFE-B447-A831-9671D6A70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86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1A7E-5881-4FDA-8551-C90CD5346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84E3D-6C09-4D7E-8E1E-8105E765A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B629-1B76-4B30-9A7E-DE29D8EC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F7A30-65C2-49BF-B7E3-0FFF0587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A22E-9EB6-4F2C-B5FA-A8782228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4C37-E58C-4E29-9DB0-223E63FE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E7D6E-E829-4418-AC67-49CCB3DF2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C1492-1AC6-461F-9C4F-87C1D47C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00DA1-6DE7-4DE6-8C61-7C60E1DC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748F9-3B33-40C8-989D-A80DCA40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4DEFF-D273-49D5-B374-4B3AE80EA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ED76B-57E7-4636-AFF1-48F84C8AD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48EC9-9C3F-4BD7-B62A-15A43CF0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4B19D-CE35-4888-89FA-016F8F9C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BB9F3-5818-4F4D-9AB4-138F58C7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Sunday, March 29,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2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1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20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5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3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83117"/>
            <a:ext cx="5531708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5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840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4840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8199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22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189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5994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3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553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D30D-C346-4B40-83A1-52BE1762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7032-1FDD-4C26-9D58-718D24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4041-D984-4FF6-AF4C-05BDD520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5351D-28DC-4E38-90AE-26319C2C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E3424-1B46-4F21-9A9A-04BE09CB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1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39513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39512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8508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2" y="505595"/>
            <a:ext cx="7699333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142515" y="849093"/>
            <a:ext cx="3864428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831268" y="632829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Sunday, March 29,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142515" y="156701"/>
            <a:ext cx="3864428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1" y="1726358"/>
            <a:ext cx="5464323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01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8C56-D82D-45EB-A6DF-CB6130CE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6AE61-3918-431B-A033-D45D0BB09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034D1-3FB0-4926-A4CC-06BE919D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1EAEC-ED0D-46EB-92B2-FCA00952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9902-AD4F-450A-B1A1-7748928D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9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0A6F-31AA-4929-B9A5-7DE22F8C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F4BC5-F0A7-44CA-AF30-3F2DE5F45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DB1B4-3896-4F3F-A5BC-1CF5118F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65943-C8D9-4050-8792-D8AF2C93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BD9EB-3C79-4371-82F4-5BE18B7A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8666E-30F9-4889-9A4A-C29C770C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4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A2EA-C1D0-403B-8B73-D1957E03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0D3F0-3ED2-4E0E-9054-E38DD77D5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C38A1-A99D-4195-8629-E56DA0FFD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7614D-9860-4D4F-B2FF-6CA8DAC4A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A379A-FD0C-45BE-8322-78BEF996A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A00A95-8261-4000-8762-803F8A48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263F7-BE07-4A9C-9E7A-39305F43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471DA-1CA0-4D38-A932-A8C04B36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9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4C4E-0196-447C-84C0-5B52308A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5F8F6-3CDE-4C89-8BF7-BF1D9318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E290C-26E1-4E9C-8482-B5EAA9C3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11DA0-64D4-4166-96B7-D035C6C7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5D682-1061-4654-8616-FA51EFA8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78897-1D9A-4282-ABCF-3EDE2F8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2DB48-0578-49D2-94DA-89FF97DA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BC6F-E805-45B3-AAB9-DDED1BA1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942C-5AAA-4D03-BC15-3E618FD47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9C7B3-E188-44D0-BBAC-9F34C6708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02008-0F00-4F4A-9AD0-1F432C96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F0F8-655A-42E0-A418-C8FBD843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A2201-2DD1-452A-9AD3-AC9FC6A0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A8AD-9993-40D1-9125-0273975C9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3211F-8146-4117-905C-7C5A2C70C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3730B-36BC-416C-8719-2D7C14D81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91E5F-FB2A-4CB5-A835-9020567D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8548C-F99A-42FB-A75A-D9B7AA12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807E5-9DA2-478C-BC29-D02D70D5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8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4E118-F6EB-43A0-9F46-A67F0634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183C1-0DFD-4BC4-A0B4-3F54627EE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79A46-E166-4FF1-AB0E-C13E4DC60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F8F1-58ED-44A3-94BC-F1F60A2E74E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CDF63-00C1-41C5-94A0-3DF60D400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FCFA5-BC73-4974-A13D-D08CE6A0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8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Sunday, March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Jefferson Lab: Present and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odle.com/poll/mtcwd3t86yxmyza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90"/>
            <a:ext cx="12192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	        			</a:t>
            </a:r>
            <a:r>
              <a:rPr lang="en-US" sz="2800" b="0" dirty="0">
                <a:latin typeface="Avenir Roman" panose="02000503020000020003" pitchFamily="2" charset="0"/>
                <a:cs typeface="Avenir Black"/>
              </a:rPr>
              <a:t>T. </a:t>
            </a:r>
            <a:r>
              <a:rPr lang="en-US" sz="2800" b="0" dirty="0" err="1">
                <a:latin typeface="Avenir Roman" panose="02000503020000020003" pitchFamily="2" charset="0"/>
                <a:cs typeface="Avenir Black"/>
              </a:rPr>
              <a:t>Hemmick</a:t>
            </a:r>
            <a:r>
              <a:rPr lang="en-US" sz="2800" b="0" dirty="0">
                <a:latin typeface="Avenir Roman" panose="02000503020000020003" pitchFamily="2" charset="0"/>
                <a:cs typeface="Avenir Black"/>
              </a:rPr>
              <a:t> &amp; P. Rossi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FF23E-A096-6345-A38F-EBB133281C2E}"/>
              </a:ext>
            </a:extLst>
          </p:cNvPr>
          <p:cNvSpPr/>
          <p:nvPr/>
        </p:nvSpPr>
        <p:spPr>
          <a:xfrm>
            <a:off x="0" y="783816"/>
            <a:ext cx="117546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In </a:t>
            </a:r>
            <a:r>
              <a:rPr lang="it-IT" sz="2400" dirty="0" err="1">
                <a:solidFill>
                  <a:srgbClr val="000000"/>
                </a:solidFill>
                <a:latin typeface="Avenir Book" panose="02000503020000020003" pitchFamily="2" charset="0"/>
              </a:rPr>
              <a:t>order</a:t>
            </a: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 to </a:t>
            </a:r>
            <a:r>
              <a:rPr lang="it-IT" sz="2400" dirty="0" err="1">
                <a:solidFill>
                  <a:srgbClr val="000000"/>
                </a:solidFill>
                <a:latin typeface="Avenir Book" panose="02000503020000020003" pitchFamily="2" charset="0"/>
              </a:rPr>
              <a:t>move</a:t>
            </a: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venir Book" panose="02000503020000020003" pitchFamily="2" charset="0"/>
              </a:rPr>
              <a:t>forward</a:t>
            </a: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 on in a </a:t>
            </a:r>
            <a:r>
              <a:rPr lang="it-IT" sz="2400" dirty="0" err="1">
                <a:solidFill>
                  <a:srgbClr val="000000"/>
                </a:solidFill>
                <a:latin typeface="Avenir Book" panose="02000503020000020003" pitchFamily="2" charset="0"/>
              </a:rPr>
              <a:t>coherent</a:t>
            </a: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 and </a:t>
            </a:r>
            <a:r>
              <a:rPr lang="it-IT" sz="2400" dirty="0" err="1">
                <a:solidFill>
                  <a:srgbClr val="000000"/>
                </a:solidFill>
                <a:latin typeface="Avenir Book" panose="02000503020000020003" pitchFamily="2" charset="0"/>
              </a:rPr>
              <a:t>effective</a:t>
            </a: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 way </a:t>
            </a:r>
            <a:r>
              <a:rPr lang="it-IT" sz="2400" dirty="0" err="1">
                <a:solidFill>
                  <a:srgbClr val="000000"/>
                </a:solidFill>
                <a:latin typeface="Avenir Book" panose="02000503020000020003" pitchFamily="2" charset="0"/>
              </a:rPr>
              <a:t>we</a:t>
            </a: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plan</a:t>
            </a:r>
            <a:r>
              <a:rPr lang="it-IT" sz="2400" dirty="0">
                <a:latin typeface="Avenir Book" panose="02000503020000020003" pitchFamily="2" charset="0"/>
              </a:rPr>
              <a:t> to </a:t>
            </a:r>
            <a:r>
              <a:rPr lang="it-IT" sz="2400" dirty="0" err="1">
                <a:latin typeface="Avenir Book" panose="02000503020000020003" pitchFamily="2" charset="0"/>
              </a:rPr>
              <a:t>establish</a:t>
            </a:r>
            <a:r>
              <a:rPr lang="it-IT" sz="2400" dirty="0">
                <a:latin typeface="Avenir Book" panose="02000503020000020003" pitchFamily="2" charset="0"/>
              </a:rPr>
              <a:t> a regular bi-</a:t>
            </a:r>
            <a:r>
              <a:rPr lang="it-IT" sz="2400" dirty="0" err="1">
                <a:latin typeface="Avenir Book" panose="02000503020000020003" pitchFamily="2" charset="0"/>
              </a:rPr>
              <a:t>weekly</a:t>
            </a:r>
            <a:r>
              <a:rPr lang="it-IT" sz="2400" dirty="0">
                <a:latin typeface="Avenir Book" panose="02000503020000020003" pitchFamily="2" charset="0"/>
              </a:rPr>
              <a:t> meeting schedule to </a:t>
            </a:r>
            <a:r>
              <a:rPr lang="it-IT" sz="2400" dirty="0" err="1">
                <a:latin typeface="Avenir Book" panose="02000503020000020003" pitchFamily="2" charset="0"/>
              </a:rPr>
              <a:t>accomplish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our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tasks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prior</a:t>
            </a:r>
            <a:r>
              <a:rPr lang="it-IT" sz="2400" dirty="0">
                <a:latin typeface="Avenir Book" panose="02000503020000020003" pitchFamily="2" charset="0"/>
              </a:rPr>
              <a:t> to the Pavia Meeting: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800100" lvl="1" indent="-342900">
              <a:buFont typeface="System Font Regular"/>
              <a:buChar char="-"/>
            </a:pPr>
            <a:r>
              <a:rPr lang="it-IT" sz="2400" dirty="0" err="1">
                <a:latin typeface="Avenir Book" panose="02000503020000020003" pitchFamily="2" charset="0"/>
              </a:rPr>
              <a:t>Consider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fully</a:t>
            </a:r>
            <a:r>
              <a:rPr lang="it-IT" sz="2400" dirty="0">
                <a:latin typeface="Avenir Book" panose="02000503020000020003" pitchFamily="2" charset="0"/>
              </a:rPr>
              <a:t> the Pro/Con </a:t>
            </a:r>
            <a:r>
              <a:rPr lang="it-IT" sz="2400" dirty="0" err="1">
                <a:latin typeface="Avenir Book" panose="02000503020000020003" pitchFamily="2" charset="0"/>
              </a:rPr>
              <a:t>matrix</a:t>
            </a:r>
            <a:r>
              <a:rPr lang="it-IT" sz="2400" dirty="0">
                <a:latin typeface="Avenir Book" panose="02000503020000020003" pitchFamily="2" charset="0"/>
              </a:rPr>
              <a:t> in </a:t>
            </a:r>
            <a:r>
              <a:rPr lang="it-IT" sz="2400" dirty="0" err="1">
                <a:latin typeface="Avenir Book" panose="02000503020000020003" pitchFamily="2" charset="0"/>
              </a:rPr>
              <a:t>each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region</a:t>
            </a:r>
            <a:r>
              <a:rPr lang="it-IT" sz="2400" dirty="0">
                <a:latin typeface="Avenir Book" panose="02000503020000020003" pitchFamily="2" charset="0"/>
              </a:rPr>
              <a:t> (FWD, BKW, CENTRAL)</a:t>
            </a:r>
          </a:p>
          <a:p>
            <a:pPr marL="800100" lvl="1" indent="-342900">
              <a:buFont typeface="System Font Regular"/>
              <a:buChar char="-"/>
            </a:pPr>
            <a:endParaRPr lang="it-IT" sz="2400" dirty="0">
              <a:latin typeface="Avenir Book" panose="02000503020000020003" pitchFamily="2" charset="0"/>
            </a:endParaRPr>
          </a:p>
          <a:p>
            <a:pPr marL="800100" lvl="1" indent="-342900">
              <a:buFont typeface="System Font Regular"/>
              <a:buChar char="-"/>
            </a:pPr>
            <a:r>
              <a:rPr lang="it-IT" sz="2400" dirty="0" err="1">
                <a:latin typeface="Avenir Book" panose="02000503020000020003" pitchFamily="2" charset="0"/>
              </a:rPr>
              <a:t>Define</a:t>
            </a:r>
            <a:r>
              <a:rPr lang="it-IT" sz="2400" dirty="0">
                <a:latin typeface="Avenir Book" panose="02000503020000020003" pitchFamily="2" charset="0"/>
              </a:rPr>
              <a:t>, </a:t>
            </a:r>
            <a:r>
              <a:rPr lang="it-IT" sz="2400" dirty="0" err="1">
                <a:latin typeface="Avenir Book" panose="02000503020000020003" pitchFamily="2" charset="0"/>
              </a:rPr>
              <a:t>as</a:t>
            </a:r>
            <a:r>
              <a:rPr lang="it-IT" sz="2400" dirty="0">
                <a:latin typeface="Avenir Book" panose="02000503020000020003" pitchFamily="2" charset="0"/>
              </a:rPr>
              <a:t> best </a:t>
            </a:r>
            <a:r>
              <a:rPr lang="it-IT" sz="2400" dirty="0" err="1">
                <a:latin typeface="Avenir Book" panose="02000503020000020003" pitchFamily="2" charset="0"/>
              </a:rPr>
              <a:t>possible</a:t>
            </a:r>
            <a:r>
              <a:rPr lang="it-IT" sz="2400" dirty="0">
                <a:latin typeface="Avenir Book" panose="02000503020000020003" pitchFamily="2" charset="0"/>
              </a:rPr>
              <a:t>, PID-</a:t>
            </a:r>
            <a:r>
              <a:rPr lang="it-IT" sz="2400" dirty="0" err="1">
                <a:latin typeface="Avenir Book" panose="02000503020000020003" pitchFamily="2" charset="0"/>
              </a:rPr>
              <a:t>driven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requirements</a:t>
            </a:r>
            <a:r>
              <a:rPr lang="it-IT" sz="2400" dirty="0">
                <a:latin typeface="Avenir Book" panose="02000503020000020003" pitchFamily="2" charset="0"/>
              </a:rPr>
              <a:t> on </a:t>
            </a:r>
            <a:r>
              <a:rPr lang="it-IT" sz="2400" dirty="0" err="1">
                <a:latin typeface="Avenir Book" panose="02000503020000020003" pitchFamily="2" charset="0"/>
              </a:rPr>
              <a:t>external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parameters</a:t>
            </a:r>
            <a:r>
              <a:rPr lang="it-IT" sz="2400" dirty="0">
                <a:latin typeface="Avenir Book" panose="02000503020000020003" pitchFamily="2" charset="0"/>
              </a:rPr>
              <a:t> (</a:t>
            </a:r>
            <a:r>
              <a:rPr lang="it-IT" sz="2400" dirty="0" err="1">
                <a:latin typeface="Avenir Book" panose="02000503020000020003" pitchFamily="2" charset="0"/>
              </a:rPr>
              <a:t>tracking</a:t>
            </a:r>
            <a:r>
              <a:rPr lang="it-IT" sz="2400" dirty="0">
                <a:latin typeface="Avenir Book" panose="02000503020000020003" pitchFamily="2" charset="0"/>
              </a:rPr>
              <a:t>, machine, etc...)</a:t>
            </a:r>
          </a:p>
          <a:p>
            <a:pPr marL="800100" lvl="1" indent="-342900">
              <a:buFont typeface="System Font Regular"/>
              <a:buChar char="-"/>
            </a:pPr>
            <a:endParaRPr lang="it-IT" sz="2400" dirty="0">
              <a:latin typeface="Avenir Book" panose="02000503020000020003" pitchFamily="2" charset="0"/>
            </a:endParaRPr>
          </a:p>
          <a:p>
            <a:pPr marL="800100" lvl="1" indent="-342900">
              <a:buFont typeface="System Font Regular"/>
              <a:buChar char="-"/>
            </a:pPr>
            <a:r>
              <a:rPr lang="it-IT" sz="2400" dirty="0">
                <a:latin typeface="Avenir Book" panose="02000503020000020003" pitchFamily="2" charset="0"/>
              </a:rPr>
              <a:t>Continue to </a:t>
            </a:r>
            <a:r>
              <a:rPr lang="it-IT" sz="2400" dirty="0" err="1">
                <a:latin typeface="Avenir Book" panose="02000503020000020003" pitchFamily="2" charset="0"/>
              </a:rPr>
              <a:t>refine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external</a:t>
            </a:r>
            <a:r>
              <a:rPr lang="it-IT" sz="2400" dirty="0">
                <a:latin typeface="Avenir Book" panose="02000503020000020003" pitchFamily="2" charset="0"/>
              </a:rPr>
              <a:t> input </a:t>
            </a:r>
            <a:r>
              <a:rPr lang="it-IT" sz="2400" dirty="0" err="1">
                <a:latin typeface="Avenir Book" panose="02000503020000020003" pitchFamily="2" charset="0"/>
              </a:rPr>
              <a:t>requests</a:t>
            </a:r>
            <a:r>
              <a:rPr lang="it-IT" sz="2400" dirty="0">
                <a:latin typeface="Avenir Book" panose="02000503020000020003" pitchFamily="2" charset="0"/>
              </a:rPr>
              <a:t> for </a:t>
            </a:r>
            <a:r>
              <a:rPr lang="it-IT" sz="2400" dirty="0" err="1">
                <a:latin typeface="Avenir Book" panose="02000503020000020003" pitchFamily="2" charset="0"/>
              </a:rPr>
              <a:t>our</a:t>
            </a:r>
            <a:r>
              <a:rPr lang="it-IT" sz="2400" dirty="0">
                <a:latin typeface="Avenir Book" panose="02000503020000020003" pitchFamily="2" charset="0"/>
              </a:rPr>
              <a:t> task (</a:t>
            </a:r>
            <a:r>
              <a:rPr lang="it-IT" sz="2400" dirty="0" err="1">
                <a:latin typeface="Avenir Book" panose="02000503020000020003" pitchFamily="2" charset="0"/>
              </a:rPr>
              <a:t>physics</a:t>
            </a:r>
            <a:r>
              <a:rPr lang="it-IT" sz="2400" dirty="0">
                <a:latin typeface="Avenir Book" panose="02000503020000020003" pitchFamily="2" charset="0"/>
              </a:rPr>
              <a:t>, </a:t>
            </a:r>
            <a:r>
              <a:rPr lang="it-IT" sz="2400" dirty="0" err="1">
                <a:latin typeface="Avenir Book" panose="02000503020000020003" pitchFamily="2" charset="0"/>
              </a:rPr>
              <a:t>tracking</a:t>
            </a:r>
            <a:r>
              <a:rPr lang="it-IT" sz="2400" dirty="0">
                <a:latin typeface="Avenir Book" panose="02000503020000020003" pitchFamily="2" charset="0"/>
              </a:rPr>
              <a:t>)</a:t>
            </a:r>
          </a:p>
          <a:p>
            <a:endParaRPr lang="it-IT" sz="24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Avenir Book" panose="02000503020000020003" pitchFamily="2" charset="0"/>
              </a:rPr>
              <a:t>Doodle</a:t>
            </a: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 poll: </a:t>
            </a:r>
            <a:r>
              <a:rPr lang="it-IT" dirty="0">
                <a:hlinkClick r:id="rId3"/>
              </a:rPr>
              <a:t>https://www.doodle.com/poll/mtcwd3t86yxmyzas</a:t>
            </a:r>
            <a:br>
              <a:rPr lang="it-IT" dirty="0"/>
            </a:br>
            <a:endParaRPr lang="it-IT" dirty="0"/>
          </a:p>
          <a:p>
            <a:pPr marL="800100" lvl="1" indent="-342900">
              <a:buFont typeface="System Font Regular"/>
              <a:buChar char="-"/>
            </a:pPr>
            <a:r>
              <a:rPr lang="it-IT" sz="2400" dirty="0" err="1">
                <a:latin typeface="Avenir Book" panose="02000503020000020003" pitchFamily="2" charset="0"/>
              </a:rPr>
              <a:t>Preference</a:t>
            </a:r>
            <a:r>
              <a:rPr lang="it-IT" sz="2400" dirty="0">
                <a:latin typeface="Avenir Book" panose="02000503020000020003" pitchFamily="2" charset="0"/>
              </a:rPr>
              <a:t> for Wednesday @12pm</a:t>
            </a:r>
            <a:br>
              <a:rPr lang="it-IT" dirty="0"/>
            </a:br>
            <a:endParaRPr lang="it-IT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7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67EA-9DD9-4C40-B441-3C542F2E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53"/>
            <a:ext cx="10515600" cy="936380"/>
          </a:xfrm>
        </p:spPr>
        <p:txBody>
          <a:bodyPr/>
          <a:lstStyle/>
          <a:p>
            <a:r>
              <a:rPr lang="en-US" dirty="0"/>
              <a:t>Comparison Matrices (in progress)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B2D92AE-5244-4B4D-8313-085CCF42A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51593"/>
              </p:ext>
            </p:extLst>
          </p:nvPr>
        </p:nvGraphicFramePr>
        <p:xfrm>
          <a:off x="179214" y="1884413"/>
          <a:ext cx="5211936" cy="1488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984">
                  <a:extLst>
                    <a:ext uri="{9D8B030D-6E8A-4147-A177-3AD203B41FA5}">
                      <a16:colId xmlns:a16="http://schemas.microsoft.com/office/drawing/2014/main" val="430248809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3267080748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3851391063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4163055437"/>
                    </a:ext>
                  </a:extLst>
                </a:gridCol>
              </a:tblGrid>
              <a:tr h="376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5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7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B-tolerant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9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964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B5036B6-FAAB-4835-829A-174E44D6C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4" y="948033"/>
            <a:ext cx="4767485" cy="92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C7E1F0-ED92-44E8-96A5-ADFC47D72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86" y="3484610"/>
            <a:ext cx="1619864" cy="1370329"/>
          </a:xfrm>
          <a:prstGeom prst="rect">
            <a:avLst/>
          </a:prstGeom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13283F57-CE11-46EB-931D-4A022D7D5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37811"/>
              </p:ext>
            </p:extLst>
          </p:nvPr>
        </p:nvGraphicFramePr>
        <p:xfrm>
          <a:off x="227986" y="5056238"/>
          <a:ext cx="5211936" cy="1488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984">
                  <a:extLst>
                    <a:ext uri="{9D8B030D-6E8A-4147-A177-3AD203B41FA5}">
                      <a16:colId xmlns:a16="http://schemas.microsoft.com/office/drawing/2014/main" val="430248809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3267080748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3851391063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4163055437"/>
                    </a:ext>
                  </a:extLst>
                </a:gridCol>
              </a:tblGrid>
              <a:tr h="376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5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7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B-tolerant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9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964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E987418-659A-459E-8BA8-137B8C89B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17"/>
          <a:stretch/>
        </p:blipFill>
        <p:spPr>
          <a:xfrm>
            <a:off x="6800851" y="948033"/>
            <a:ext cx="4349487" cy="2480967"/>
          </a:xfrm>
          <a:prstGeom prst="rect">
            <a:avLst/>
          </a:prstGeom>
        </p:spPr>
      </p:pic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BC56AE4-42A5-4F38-A648-731FC0CB2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51773"/>
              </p:ext>
            </p:extLst>
          </p:nvPr>
        </p:nvGraphicFramePr>
        <p:xfrm>
          <a:off x="6419236" y="3884663"/>
          <a:ext cx="5544780" cy="260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95">
                  <a:extLst>
                    <a:ext uri="{9D8B030D-6E8A-4147-A177-3AD203B41FA5}">
                      <a16:colId xmlns:a16="http://schemas.microsoft.com/office/drawing/2014/main" val="430248809"/>
                    </a:ext>
                  </a:extLst>
                </a:gridCol>
                <a:gridCol w="1386195">
                  <a:extLst>
                    <a:ext uri="{9D8B030D-6E8A-4147-A177-3AD203B41FA5}">
                      <a16:colId xmlns:a16="http://schemas.microsoft.com/office/drawing/2014/main" val="3267080748"/>
                    </a:ext>
                  </a:extLst>
                </a:gridCol>
                <a:gridCol w="1386195">
                  <a:extLst>
                    <a:ext uri="{9D8B030D-6E8A-4147-A177-3AD203B41FA5}">
                      <a16:colId xmlns:a16="http://schemas.microsoft.com/office/drawing/2014/main" val="3851391063"/>
                    </a:ext>
                  </a:extLst>
                </a:gridCol>
                <a:gridCol w="1386195">
                  <a:extLst>
                    <a:ext uri="{9D8B030D-6E8A-4147-A177-3AD203B41FA5}">
                      <a16:colId xmlns:a16="http://schemas.microsoft.com/office/drawing/2014/main" val="4163055437"/>
                    </a:ext>
                  </a:extLst>
                </a:gridCol>
              </a:tblGrid>
              <a:tr h="376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5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7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dRICH</a:t>
                      </a:r>
                      <a:r>
                        <a:rPr lang="en-US" dirty="0"/>
                        <a:t> &amp; 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9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mRICH &amp;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TOF &amp;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2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841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91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71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152</Words>
  <Application>Microsoft Macintosh PowerPoint</Application>
  <PresentationFormat>Widescreen</PresentationFormat>
  <Paragraphs>34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PingFangSC-Regular</vt:lpstr>
      <vt:lpstr>.PingFangSC-Regular</vt:lpstr>
      <vt:lpstr>Arial</vt:lpstr>
      <vt:lpstr>Avenir Black</vt:lpstr>
      <vt:lpstr>Avenir Book</vt:lpstr>
      <vt:lpstr>Avenir Roman</vt:lpstr>
      <vt:lpstr>Calibri</vt:lpstr>
      <vt:lpstr>Calibri Light</vt:lpstr>
      <vt:lpstr>System Font Regular</vt:lpstr>
      <vt:lpstr>Office Theme</vt:lpstr>
      <vt:lpstr>1_Office Theme</vt:lpstr>
      <vt:lpstr>PID Working Group            T. Hemmick &amp; P. Rossi</vt:lpstr>
      <vt:lpstr>Comparison Matrices (in progress)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Hemmick</dc:creator>
  <cp:lastModifiedBy>Patrizia Rossi</cp:lastModifiedBy>
  <cp:revision>23</cp:revision>
  <dcterms:created xsi:type="dcterms:W3CDTF">2020-03-20T11:08:19Z</dcterms:created>
  <dcterms:modified xsi:type="dcterms:W3CDTF">2020-03-29T16:38:01Z</dcterms:modified>
</cp:coreProperties>
</file>