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6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A0A8474-B851-40EA-A660-186EF1B5641D}" type="datetimeFigureOut">
              <a:rPr lang="en-US" smtClean="0"/>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6878C5-A626-4F66-B898-F15E98BCA76B}" type="slidenum">
              <a:rPr lang="en-US" smtClean="0"/>
              <a:t>‹#›</a:t>
            </a:fld>
            <a:endParaRPr lang="en-US"/>
          </a:p>
        </p:txBody>
      </p:sp>
    </p:spTree>
    <p:extLst>
      <p:ext uri="{BB962C8B-B14F-4D97-AF65-F5344CB8AC3E}">
        <p14:creationId xmlns:p14="http://schemas.microsoft.com/office/powerpoint/2010/main" val="2067373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0A8474-B851-40EA-A660-186EF1B5641D}" type="datetimeFigureOut">
              <a:rPr lang="en-US" smtClean="0"/>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6878C5-A626-4F66-B898-F15E98BCA76B}" type="slidenum">
              <a:rPr lang="en-US" smtClean="0"/>
              <a:t>‹#›</a:t>
            </a:fld>
            <a:endParaRPr lang="en-US"/>
          </a:p>
        </p:txBody>
      </p:sp>
    </p:spTree>
    <p:extLst>
      <p:ext uri="{BB962C8B-B14F-4D97-AF65-F5344CB8AC3E}">
        <p14:creationId xmlns:p14="http://schemas.microsoft.com/office/powerpoint/2010/main" val="3190336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0A8474-B851-40EA-A660-186EF1B5641D}" type="datetimeFigureOut">
              <a:rPr lang="en-US" smtClean="0"/>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6878C5-A626-4F66-B898-F15E98BCA76B}" type="slidenum">
              <a:rPr lang="en-US" smtClean="0"/>
              <a:t>‹#›</a:t>
            </a:fld>
            <a:endParaRPr lang="en-US"/>
          </a:p>
        </p:txBody>
      </p:sp>
    </p:spTree>
    <p:extLst>
      <p:ext uri="{BB962C8B-B14F-4D97-AF65-F5344CB8AC3E}">
        <p14:creationId xmlns:p14="http://schemas.microsoft.com/office/powerpoint/2010/main" val="2804555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0A8474-B851-40EA-A660-186EF1B5641D}" type="datetimeFigureOut">
              <a:rPr lang="en-US" smtClean="0"/>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6878C5-A626-4F66-B898-F15E98BCA76B}" type="slidenum">
              <a:rPr lang="en-US" smtClean="0"/>
              <a:t>‹#›</a:t>
            </a:fld>
            <a:endParaRPr lang="en-US"/>
          </a:p>
        </p:txBody>
      </p:sp>
    </p:spTree>
    <p:extLst>
      <p:ext uri="{BB962C8B-B14F-4D97-AF65-F5344CB8AC3E}">
        <p14:creationId xmlns:p14="http://schemas.microsoft.com/office/powerpoint/2010/main" val="3721414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0A8474-B851-40EA-A660-186EF1B5641D}" type="datetimeFigureOut">
              <a:rPr lang="en-US" smtClean="0"/>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6878C5-A626-4F66-B898-F15E98BCA76B}" type="slidenum">
              <a:rPr lang="en-US" smtClean="0"/>
              <a:t>‹#›</a:t>
            </a:fld>
            <a:endParaRPr lang="en-US"/>
          </a:p>
        </p:txBody>
      </p:sp>
    </p:spTree>
    <p:extLst>
      <p:ext uri="{BB962C8B-B14F-4D97-AF65-F5344CB8AC3E}">
        <p14:creationId xmlns:p14="http://schemas.microsoft.com/office/powerpoint/2010/main" val="2798718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A0A8474-B851-40EA-A660-186EF1B5641D}" type="datetimeFigureOut">
              <a:rPr lang="en-US" smtClean="0"/>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6878C5-A626-4F66-B898-F15E98BCA76B}" type="slidenum">
              <a:rPr lang="en-US" smtClean="0"/>
              <a:t>‹#›</a:t>
            </a:fld>
            <a:endParaRPr lang="en-US"/>
          </a:p>
        </p:txBody>
      </p:sp>
    </p:spTree>
    <p:extLst>
      <p:ext uri="{BB962C8B-B14F-4D97-AF65-F5344CB8AC3E}">
        <p14:creationId xmlns:p14="http://schemas.microsoft.com/office/powerpoint/2010/main" val="298265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0A8474-B851-40EA-A660-186EF1B5641D}" type="datetimeFigureOut">
              <a:rPr lang="en-US" smtClean="0"/>
              <a:t>3/30/2020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6878C5-A626-4F66-B898-F15E98BCA76B}" type="slidenum">
              <a:rPr lang="en-US" smtClean="0"/>
              <a:t>‹#›</a:t>
            </a:fld>
            <a:endParaRPr lang="en-US"/>
          </a:p>
        </p:txBody>
      </p:sp>
    </p:spTree>
    <p:extLst>
      <p:ext uri="{BB962C8B-B14F-4D97-AF65-F5344CB8AC3E}">
        <p14:creationId xmlns:p14="http://schemas.microsoft.com/office/powerpoint/2010/main" val="3027994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0A8474-B851-40EA-A660-186EF1B5641D}" type="datetimeFigureOut">
              <a:rPr lang="en-US" smtClean="0"/>
              <a:t>3/30/2020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6878C5-A626-4F66-B898-F15E98BCA76B}" type="slidenum">
              <a:rPr lang="en-US" smtClean="0"/>
              <a:t>‹#›</a:t>
            </a:fld>
            <a:endParaRPr lang="en-US"/>
          </a:p>
        </p:txBody>
      </p:sp>
    </p:spTree>
    <p:extLst>
      <p:ext uri="{BB962C8B-B14F-4D97-AF65-F5344CB8AC3E}">
        <p14:creationId xmlns:p14="http://schemas.microsoft.com/office/powerpoint/2010/main" val="1694642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0A8474-B851-40EA-A660-186EF1B5641D}" type="datetimeFigureOut">
              <a:rPr lang="en-US" smtClean="0"/>
              <a:t>3/30/2020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6878C5-A626-4F66-B898-F15E98BCA76B}" type="slidenum">
              <a:rPr lang="en-US" smtClean="0"/>
              <a:t>‹#›</a:t>
            </a:fld>
            <a:endParaRPr lang="en-US"/>
          </a:p>
        </p:txBody>
      </p:sp>
    </p:spTree>
    <p:extLst>
      <p:ext uri="{BB962C8B-B14F-4D97-AF65-F5344CB8AC3E}">
        <p14:creationId xmlns:p14="http://schemas.microsoft.com/office/powerpoint/2010/main" val="1109716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0A8474-B851-40EA-A660-186EF1B5641D}" type="datetimeFigureOut">
              <a:rPr lang="en-US" smtClean="0"/>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6878C5-A626-4F66-B898-F15E98BCA76B}" type="slidenum">
              <a:rPr lang="en-US" smtClean="0"/>
              <a:t>‹#›</a:t>
            </a:fld>
            <a:endParaRPr lang="en-US"/>
          </a:p>
        </p:txBody>
      </p:sp>
    </p:spTree>
    <p:extLst>
      <p:ext uri="{BB962C8B-B14F-4D97-AF65-F5344CB8AC3E}">
        <p14:creationId xmlns:p14="http://schemas.microsoft.com/office/powerpoint/2010/main" val="289132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0A8474-B851-40EA-A660-186EF1B5641D}" type="datetimeFigureOut">
              <a:rPr lang="en-US" smtClean="0"/>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6878C5-A626-4F66-B898-F15E98BCA76B}" type="slidenum">
              <a:rPr lang="en-US" smtClean="0"/>
              <a:t>‹#›</a:t>
            </a:fld>
            <a:endParaRPr lang="en-US"/>
          </a:p>
        </p:txBody>
      </p:sp>
    </p:spTree>
    <p:extLst>
      <p:ext uri="{BB962C8B-B14F-4D97-AF65-F5344CB8AC3E}">
        <p14:creationId xmlns:p14="http://schemas.microsoft.com/office/powerpoint/2010/main" val="1063277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0A8474-B851-40EA-A660-186EF1B5641D}" type="datetimeFigureOut">
              <a:rPr lang="en-US" smtClean="0"/>
              <a:t>3/30/2020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6878C5-A626-4F66-B898-F15E98BCA76B}" type="slidenum">
              <a:rPr lang="en-US" smtClean="0"/>
              <a:t>‹#›</a:t>
            </a:fld>
            <a:endParaRPr lang="en-US"/>
          </a:p>
        </p:txBody>
      </p:sp>
    </p:spTree>
    <p:extLst>
      <p:ext uri="{BB962C8B-B14F-4D97-AF65-F5344CB8AC3E}">
        <p14:creationId xmlns:p14="http://schemas.microsoft.com/office/powerpoint/2010/main" val="11544464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2783AF8-5A1C-42A3-A018-A543C1818E0E}"/>
              </a:ext>
            </a:extLst>
          </p:cNvPr>
          <p:cNvSpPr txBox="1"/>
          <p:nvPr/>
        </p:nvSpPr>
        <p:spPr>
          <a:xfrm>
            <a:off x="378618" y="874455"/>
            <a:ext cx="8315325" cy="2554545"/>
          </a:xfrm>
          <a:prstGeom prst="rect">
            <a:avLst/>
          </a:prstGeom>
          <a:noFill/>
        </p:spPr>
        <p:txBody>
          <a:bodyPr wrap="square" rtlCol="0">
            <a:spAutoFit/>
          </a:bodyPr>
          <a:lstStyle/>
          <a:p>
            <a:r>
              <a:rPr lang="en-US" sz="1600" b="1" dirty="0"/>
              <a:t>1-) </a:t>
            </a:r>
            <a:r>
              <a:rPr lang="en-US" sz="1600" dirty="0"/>
              <a:t>Suggestion from DWG that we consider including TOF capability in the evaluation of all silicon tracker scenario when comparing with vertex+ gaseous tracker option. The comment related to TOF seems was a little bit puzzling to us because first it is PID and second it looks like an LGAD sensor (timing and not tracking as the pixels would be too large) used as a timing layer would be more suited for this task. Also this would likely not be situated in the central barrel but outside the last tracking layers to give a reasonable flight path length.  Is this what was envisioned? TOPSIDE detector concept at ANL is a proposed design concept where it is already integrated, so the question we have is: Is DWG actively encouraging us to consider also the all Silicon approach from ANL and in that case, how to go about it. This is something we would like to bring up at the meeting so that it is cleared out.</a:t>
            </a:r>
          </a:p>
        </p:txBody>
      </p:sp>
      <p:sp>
        <p:nvSpPr>
          <p:cNvPr id="5" name="TextBox 4">
            <a:extLst>
              <a:ext uri="{FF2B5EF4-FFF2-40B4-BE49-F238E27FC236}">
                <a16:creationId xmlns:a16="http://schemas.microsoft.com/office/drawing/2014/main" id="{5DAD99E7-FC64-45D6-9508-CDDC8D908DA4}"/>
              </a:ext>
            </a:extLst>
          </p:cNvPr>
          <p:cNvSpPr txBox="1"/>
          <p:nvPr/>
        </p:nvSpPr>
        <p:spPr>
          <a:xfrm>
            <a:off x="378618" y="4000500"/>
            <a:ext cx="8386763" cy="2062103"/>
          </a:xfrm>
          <a:prstGeom prst="rect">
            <a:avLst/>
          </a:prstGeom>
          <a:noFill/>
        </p:spPr>
        <p:txBody>
          <a:bodyPr wrap="square" rtlCol="0">
            <a:spAutoFit/>
          </a:bodyPr>
          <a:lstStyle/>
          <a:p>
            <a:r>
              <a:rPr lang="en-US" sz="1600" b="1" dirty="0"/>
              <a:t>2-) </a:t>
            </a:r>
            <a:r>
              <a:rPr lang="en-US" sz="1600" dirty="0"/>
              <a:t>Somehow directly related to the first tracking technology. We invited groups to present detector technologies currently outside the EIC detector R&amp;D scope at the Temple Workshop (Franco </a:t>
            </a:r>
            <a:r>
              <a:rPr lang="en-US" sz="1600" dirty="0" err="1"/>
              <a:t>Giancognolo</a:t>
            </a:r>
            <a:r>
              <a:rPr lang="en-US" sz="1600" dirty="0"/>
              <a:t> for Drift Chambers for example). Now we would like to follow up with some of these technologies and invite them to join the Tracking WG. We would like to have some guidance on how to proceed about it. Are group able to join the Yellow Report effort before being EICUG members or they have to go through the membership first, which for Italian groups for example means that have to go through the internal INFN process first. Could we have some guidance or clarification on how this work from the DWG </a:t>
            </a:r>
          </a:p>
        </p:txBody>
      </p:sp>
      <p:sp>
        <p:nvSpPr>
          <p:cNvPr id="7" name="TextBox 6">
            <a:extLst>
              <a:ext uri="{FF2B5EF4-FFF2-40B4-BE49-F238E27FC236}">
                <a16:creationId xmlns:a16="http://schemas.microsoft.com/office/drawing/2014/main" id="{52F751B9-AC1B-45D8-AACC-E8B5B3460BDB}"/>
              </a:ext>
            </a:extLst>
          </p:cNvPr>
          <p:cNvSpPr txBox="1"/>
          <p:nvPr/>
        </p:nvSpPr>
        <p:spPr>
          <a:xfrm>
            <a:off x="150018" y="188655"/>
            <a:ext cx="8315325" cy="400110"/>
          </a:xfrm>
          <a:prstGeom prst="rect">
            <a:avLst/>
          </a:prstGeom>
          <a:noFill/>
        </p:spPr>
        <p:txBody>
          <a:bodyPr wrap="square" rtlCol="0">
            <a:spAutoFit/>
          </a:bodyPr>
          <a:lstStyle/>
          <a:p>
            <a:r>
              <a:rPr lang="en-US" sz="2000" b="1" dirty="0"/>
              <a:t>Tracking Working Group (K. </a:t>
            </a:r>
            <a:r>
              <a:rPr lang="en-US" sz="2000" b="1" dirty="0" err="1"/>
              <a:t>Gnanvo</a:t>
            </a:r>
            <a:r>
              <a:rPr lang="en-US" sz="2000" b="1" dirty="0"/>
              <a:t>, L. Greiner, A. </a:t>
            </a:r>
            <a:r>
              <a:rPr lang="en-US" sz="2000" b="1" dirty="0" err="1"/>
              <a:t>Mastroserio</a:t>
            </a:r>
            <a:r>
              <a:rPr lang="en-US" sz="2000" b="1" dirty="0"/>
              <a:t>)</a:t>
            </a:r>
          </a:p>
        </p:txBody>
      </p:sp>
    </p:spTree>
    <p:extLst>
      <p:ext uri="{BB962C8B-B14F-4D97-AF65-F5344CB8AC3E}">
        <p14:creationId xmlns:p14="http://schemas.microsoft.com/office/powerpoint/2010/main" val="482769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3D49624-CF97-471C-8903-51B593C9AE42}"/>
              </a:ext>
            </a:extLst>
          </p:cNvPr>
          <p:cNvSpPr txBox="1"/>
          <p:nvPr/>
        </p:nvSpPr>
        <p:spPr>
          <a:xfrm>
            <a:off x="297656" y="630079"/>
            <a:ext cx="8548688" cy="3046988"/>
          </a:xfrm>
          <a:prstGeom prst="rect">
            <a:avLst/>
          </a:prstGeom>
          <a:noFill/>
        </p:spPr>
        <p:txBody>
          <a:bodyPr wrap="square" rtlCol="0">
            <a:spAutoFit/>
          </a:bodyPr>
          <a:lstStyle/>
          <a:p>
            <a:r>
              <a:rPr lang="en-US" sz="1600" b="1" dirty="0"/>
              <a:t>3-) </a:t>
            </a:r>
            <a:r>
              <a:rPr lang="en-US" sz="1600" dirty="0"/>
              <a:t>Since the DWG was asking for comparative study between all silicon vs. vertex + gaseous tracker and we suspect this kind or request is more general than just </a:t>
            </a:r>
            <a:r>
              <a:rPr lang="en-US" sz="1600" dirty="0" err="1"/>
              <a:t>just</a:t>
            </a:r>
            <a:r>
              <a:rPr lang="en-US" sz="1600" dirty="0"/>
              <a:t> tracking, we think that the next step in simulation should be more focused on a baseline detector as you already alluded to the goals of the Temple meeting. Basically, to make any such studies meaningful, we need to all use /or agree on the same set of initial assumption or setting such as have all B field, Solenoid bore size, realistic detector material, servicing </a:t>
            </a:r>
            <a:r>
              <a:rPr lang="en-US" sz="1600" dirty="0" err="1"/>
              <a:t>etc</a:t>
            </a:r>
            <a:r>
              <a:rPr lang="en-US" sz="1600" dirty="0"/>
              <a:t> ... We think for example that we should use either </a:t>
            </a:r>
            <a:r>
              <a:rPr lang="en-US" sz="1600" dirty="0" err="1"/>
              <a:t>ePHENIX</a:t>
            </a:r>
            <a:r>
              <a:rPr lang="en-US" sz="1600" dirty="0"/>
              <a:t> detector or </a:t>
            </a:r>
            <a:r>
              <a:rPr lang="en-US" sz="1600" dirty="0" err="1"/>
              <a:t>BeAST</a:t>
            </a:r>
            <a:r>
              <a:rPr lang="en-US" sz="1600" dirty="0"/>
              <a:t> or something else as baseline, but we can not have some groups developing simulation on </a:t>
            </a:r>
            <a:r>
              <a:rPr lang="en-US" sz="1600" dirty="0" err="1"/>
              <a:t>ePHENIX</a:t>
            </a:r>
            <a:r>
              <a:rPr lang="en-US" sz="1600" dirty="0"/>
              <a:t>, other on </a:t>
            </a:r>
            <a:r>
              <a:rPr lang="en-US" sz="1600" dirty="0" err="1"/>
              <a:t>BeAST</a:t>
            </a:r>
            <a:r>
              <a:rPr lang="en-US" sz="1600" dirty="0"/>
              <a:t> </a:t>
            </a:r>
            <a:r>
              <a:rPr lang="en-US" sz="1600" dirty="0" err="1"/>
              <a:t>etc</a:t>
            </a:r>
            <a:r>
              <a:rPr lang="en-US" sz="1600" dirty="0"/>
              <a:t> ...  So we were wandering at which level a decision should be made on a baseline detector to produce simulation output for the yellow report. In our view, it has to be at the DWG level because we have to interact also with other sub detectors WGs (PID WG , Calorimetry WG as well as Integration WG). We are not asking that DWG make a decision on the EIC detector but jut define a baseline detector  that we can all agree on to produce outputs for the yellow report. </a:t>
            </a:r>
          </a:p>
        </p:txBody>
      </p:sp>
    </p:spTree>
    <p:extLst>
      <p:ext uri="{BB962C8B-B14F-4D97-AF65-F5344CB8AC3E}">
        <p14:creationId xmlns:p14="http://schemas.microsoft.com/office/powerpoint/2010/main" val="29438565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TotalTime>
  <Words>559</Words>
  <Application>Microsoft Office PowerPoint</Application>
  <PresentationFormat>On-screen Show (4:3)</PresentationFormat>
  <Paragraphs>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tanja</dc:creator>
  <cp:lastModifiedBy>tanja</cp:lastModifiedBy>
  <cp:revision>1</cp:revision>
  <dcterms:created xsi:type="dcterms:W3CDTF">2020-03-30T12:50:55Z</dcterms:created>
  <dcterms:modified xsi:type="dcterms:W3CDTF">2020-03-30T12:54:53Z</dcterms:modified>
</cp:coreProperties>
</file>