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52"/>
  </p:notesMasterIdLst>
  <p:handoutMasterIdLst>
    <p:handoutMasterId r:id="rId53"/>
  </p:handoutMasterIdLst>
  <p:sldIdLst>
    <p:sldId id="256" r:id="rId2"/>
    <p:sldId id="369" r:id="rId3"/>
    <p:sldId id="364" r:id="rId4"/>
    <p:sldId id="365" r:id="rId5"/>
    <p:sldId id="257" r:id="rId6"/>
    <p:sldId id="259" r:id="rId7"/>
    <p:sldId id="372" r:id="rId8"/>
    <p:sldId id="311" r:id="rId9"/>
    <p:sldId id="315" r:id="rId10"/>
    <p:sldId id="316" r:id="rId11"/>
    <p:sldId id="370" r:id="rId12"/>
    <p:sldId id="371" r:id="rId13"/>
    <p:sldId id="317" r:id="rId14"/>
    <p:sldId id="318" r:id="rId15"/>
    <p:sldId id="321" r:id="rId16"/>
    <p:sldId id="366" r:id="rId17"/>
    <p:sldId id="367" r:id="rId18"/>
    <p:sldId id="334" r:id="rId19"/>
    <p:sldId id="337" r:id="rId20"/>
    <p:sldId id="368" r:id="rId21"/>
    <p:sldId id="322" r:id="rId22"/>
    <p:sldId id="323" r:id="rId23"/>
    <p:sldId id="326" r:id="rId24"/>
    <p:sldId id="327" r:id="rId25"/>
    <p:sldId id="328" r:id="rId26"/>
    <p:sldId id="333" r:id="rId27"/>
    <p:sldId id="324" r:id="rId28"/>
    <p:sldId id="339" r:id="rId29"/>
    <p:sldId id="340" r:id="rId30"/>
    <p:sldId id="341" r:id="rId31"/>
    <p:sldId id="344" r:id="rId32"/>
    <p:sldId id="343" r:id="rId33"/>
    <p:sldId id="345" r:id="rId34"/>
    <p:sldId id="342" r:id="rId35"/>
    <p:sldId id="346" r:id="rId36"/>
    <p:sldId id="347" r:id="rId37"/>
    <p:sldId id="348" r:id="rId38"/>
    <p:sldId id="349" r:id="rId39"/>
    <p:sldId id="352" r:id="rId40"/>
    <p:sldId id="351" r:id="rId41"/>
    <p:sldId id="350" r:id="rId42"/>
    <p:sldId id="354" r:id="rId43"/>
    <p:sldId id="356" r:id="rId44"/>
    <p:sldId id="358" r:id="rId45"/>
    <p:sldId id="359" r:id="rId46"/>
    <p:sldId id="360" r:id="rId47"/>
    <p:sldId id="362" r:id="rId48"/>
    <p:sldId id="363" r:id="rId49"/>
    <p:sldId id="331" r:id="rId50"/>
    <p:sldId id="314"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A900"/>
    <a:srgbClr val="0000FF"/>
    <a:srgbClr val="AA9306"/>
    <a:srgbClr val="9AA9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62" autoAdjust="0"/>
    <p:restoredTop sz="94694"/>
  </p:normalViewPr>
  <p:slideViewPr>
    <p:cSldViewPr snapToGrid="0" snapToObjects="1">
      <p:cViewPr varScale="1">
        <p:scale>
          <a:sx n="94" d="100"/>
          <a:sy n="94" d="100"/>
        </p:scale>
        <p:origin x="90" y="342"/>
      </p:cViewPr>
      <p:guideLst/>
    </p:cSldViewPr>
  </p:slideViewPr>
  <p:notesTextViewPr>
    <p:cViewPr>
      <p:scale>
        <a:sx n="3" d="2"/>
        <a:sy n="3" d="2"/>
      </p:scale>
      <p:origin x="0" y="0"/>
    </p:cViewPr>
  </p:notesText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37.wmf"/><Relationship Id="rId6" Type="http://schemas.openxmlformats.org/officeDocument/2006/relationships/image" Target="../media/image32.wmf"/><Relationship Id="rId5" Type="http://schemas.openxmlformats.org/officeDocument/2006/relationships/image" Target="../media/image38.wmf"/><Relationship Id="rId4" Type="http://schemas.openxmlformats.org/officeDocument/2006/relationships/image" Target="../media/image2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19.wmf"/><Relationship Id="rId4"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456403-8CE0-4D25-8F69-A3E6C41AC4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0AFBB70-1902-419C-A068-0746F06AF3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8C78A9-5327-4A2D-9AD3-81A8CBFD73AE}" type="datetimeFigureOut">
              <a:rPr lang="en-US" smtClean="0"/>
              <a:t>12/14/2020</a:t>
            </a:fld>
            <a:endParaRPr lang="en-US"/>
          </a:p>
        </p:txBody>
      </p:sp>
      <p:sp>
        <p:nvSpPr>
          <p:cNvPr id="4" name="Footer Placeholder 3">
            <a:extLst>
              <a:ext uri="{FF2B5EF4-FFF2-40B4-BE49-F238E27FC236}">
                <a16:creationId xmlns:a16="http://schemas.microsoft.com/office/drawing/2014/main" id="{7D96139A-4FB5-42C0-828D-9F4E34450B4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5F3F702-CE4E-456C-81A1-2D3ED6CCDA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A4FB96-0B44-4490-B5C2-9B1BABF9BCDD}" type="slidenum">
              <a:rPr lang="en-US" smtClean="0"/>
              <a:t>‹#›</a:t>
            </a:fld>
            <a:endParaRPr lang="en-US"/>
          </a:p>
        </p:txBody>
      </p:sp>
    </p:spTree>
    <p:extLst>
      <p:ext uri="{BB962C8B-B14F-4D97-AF65-F5344CB8AC3E}">
        <p14:creationId xmlns:p14="http://schemas.microsoft.com/office/powerpoint/2010/main" val="22071032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0C5E88-452E-4556-94C6-30DA126497E4}" type="datetimeFigureOut">
              <a:rPr lang="en-US" smtClean="0"/>
              <a:t>12/14/2020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F95955-CBE9-467A-94D2-1E9005F0778A}" type="slidenum">
              <a:rPr lang="en-US" smtClean="0"/>
              <a:t>‹#›</a:t>
            </a:fld>
            <a:endParaRPr lang="en-US"/>
          </a:p>
        </p:txBody>
      </p:sp>
    </p:spTree>
    <p:extLst>
      <p:ext uri="{BB962C8B-B14F-4D97-AF65-F5344CB8AC3E}">
        <p14:creationId xmlns:p14="http://schemas.microsoft.com/office/powerpoint/2010/main" val="14391786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3827" y="987611"/>
            <a:ext cx="11118573" cy="2387600"/>
          </a:xfrm>
        </p:spPr>
        <p:txBody>
          <a:bodyPr anchor="b">
            <a:normAutofit/>
          </a:bodyPr>
          <a:lstStyle>
            <a:lvl1pPr algn="l">
              <a:defRPr sz="4800" b="1" i="0">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463827" y="3467286"/>
            <a:ext cx="11118573" cy="1655762"/>
          </a:xfrm>
        </p:spPr>
        <p:txBody>
          <a:bodyPr/>
          <a:lstStyle>
            <a:lvl1pPr marL="0" indent="0" algn="l">
              <a:buNone/>
              <a:defRPr sz="2400" b="0" i="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1845504"/>
            <a:ext cx="10972800" cy="39206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857500" cy="52849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1" y="365125"/>
            <a:ext cx="7962900" cy="528490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0573" y="1709740"/>
            <a:ext cx="11131827"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450573" y="4589465"/>
            <a:ext cx="11131827" cy="123486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7079" y="1825625"/>
            <a:ext cx="54864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6000" y="1825625"/>
            <a:ext cx="54864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7079" y="365127"/>
            <a:ext cx="10878309"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7079" y="1681163"/>
            <a:ext cx="5486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77079" y="2505075"/>
            <a:ext cx="54864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0" y="1681163"/>
            <a:ext cx="5486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96000" y="2505075"/>
            <a:ext cx="54864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3827" y="457200"/>
            <a:ext cx="4308199"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7" y="987427"/>
            <a:ext cx="63992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63827" y="2057400"/>
            <a:ext cx="430819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7" y="987427"/>
            <a:ext cx="6399212"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716D9922-87B3-6043-9531-5184EA303DC1}" type="slidenum">
              <a:rPr lang="en-US" smtClean="0"/>
              <a:t>‹#›</a:t>
            </a:fld>
            <a:endParaRPr lang="en-US"/>
          </a:p>
        </p:txBody>
      </p:sp>
      <p:sp>
        <p:nvSpPr>
          <p:cNvPr id="8" name="Title 1"/>
          <p:cNvSpPr>
            <a:spLocks noGrp="1"/>
          </p:cNvSpPr>
          <p:nvPr>
            <p:ph type="title"/>
          </p:nvPr>
        </p:nvSpPr>
        <p:spPr>
          <a:xfrm>
            <a:off x="463827" y="457200"/>
            <a:ext cx="4308199" cy="1600200"/>
          </a:xfrm>
        </p:spPr>
        <p:txBody>
          <a:bodyPr anchor="b"/>
          <a:lstStyle>
            <a:lvl1pPr>
              <a:defRPr sz="3200"/>
            </a:lvl1pPr>
          </a:lstStyle>
          <a:p>
            <a:r>
              <a:rPr lang="en-US"/>
              <a:t>Click to edit Master title style</a:t>
            </a:r>
            <a:endParaRPr lang="en-US" dirty="0"/>
          </a:p>
        </p:txBody>
      </p:sp>
      <p:sp>
        <p:nvSpPr>
          <p:cNvPr id="9" name="Text Placeholder 3"/>
          <p:cNvSpPr>
            <a:spLocks noGrp="1"/>
          </p:cNvSpPr>
          <p:nvPr>
            <p:ph type="body" sz="half" idx="2"/>
          </p:nvPr>
        </p:nvSpPr>
        <p:spPr>
          <a:xfrm>
            <a:off x="463827" y="2057400"/>
            <a:ext cx="430819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7080" y="365127"/>
            <a:ext cx="11105321"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77080" y="1825625"/>
            <a:ext cx="11105321" cy="392913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4724400" y="63371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716D9922-87B3-6043-9531-5184EA303DC1}" type="slidenum">
              <a:rPr lang="en-US" smtClean="0"/>
              <a:pPr/>
              <a:t>‹#›</a:t>
            </a:fld>
            <a:endParaRPr lang="en-US"/>
          </a:p>
        </p:txBody>
      </p:sp>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84" userDrawn="1">
          <p15:clr>
            <a:srgbClr val="F26B43"/>
          </p15:clr>
        </p15:guide>
        <p15:guide id="4" pos="7296" userDrawn="1">
          <p15:clr>
            <a:srgbClr val="F26B43"/>
          </p15:clr>
        </p15:guide>
        <p15:guide id="5"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emf"/><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oleObject" Target="../embeddings/oleObject11.bin"/><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23.wmf"/><Relationship Id="rId2" Type="http://schemas.openxmlformats.org/officeDocument/2006/relationships/slideLayout" Target="../slideLayouts/slideLayout6.xml"/><Relationship Id="rId16" Type="http://schemas.openxmlformats.org/officeDocument/2006/relationships/image" Target="../media/image25.wmf"/><Relationship Id="rId1" Type="http://schemas.openxmlformats.org/officeDocument/2006/relationships/vmlDrawing" Target="../drawings/vmlDrawing6.vml"/><Relationship Id="rId6" Type="http://schemas.openxmlformats.org/officeDocument/2006/relationships/image" Target="../media/image20.wmf"/><Relationship Id="rId11" Type="http://schemas.openxmlformats.org/officeDocument/2006/relationships/oleObject" Target="../embeddings/oleObject10.bin"/><Relationship Id="rId5" Type="http://schemas.openxmlformats.org/officeDocument/2006/relationships/oleObject" Target="../embeddings/oleObject7.bin"/><Relationship Id="rId15" Type="http://schemas.openxmlformats.org/officeDocument/2006/relationships/oleObject" Target="../embeddings/oleObject12.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9.bin"/><Relationship Id="rId14" Type="http://schemas.openxmlformats.org/officeDocument/2006/relationships/image" Target="../media/image24.wmf"/></Relationships>
</file>

<file path=ppt/slides/_rels/slide15.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26.wmf"/><Relationship Id="rId11" Type="http://schemas.openxmlformats.org/officeDocument/2006/relationships/image" Target="../media/image29.png"/><Relationship Id="rId5" Type="http://schemas.openxmlformats.org/officeDocument/2006/relationships/oleObject" Target="../embeddings/oleObject14.bin"/><Relationship Id="rId10" Type="http://schemas.openxmlformats.org/officeDocument/2006/relationships/image" Target="../media/image28.wmf"/><Relationship Id="rId4" Type="http://schemas.openxmlformats.org/officeDocument/2006/relationships/image" Target="../media/image19.wmf"/><Relationship Id="rId9" Type="http://schemas.openxmlformats.org/officeDocument/2006/relationships/oleObject" Target="../embeddings/oleObject16.bin"/></Relationships>
</file>

<file path=ppt/slides/_rels/slide16.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24.wmf"/><Relationship Id="rId5" Type="http://schemas.openxmlformats.org/officeDocument/2006/relationships/oleObject" Target="../embeddings/oleObject18.bin"/><Relationship Id="rId10" Type="http://schemas.openxmlformats.org/officeDocument/2006/relationships/image" Target="../media/image18.emf"/><Relationship Id="rId4" Type="http://schemas.openxmlformats.org/officeDocument/2006/relationships/image" Target="../media/image23.wmf"/><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31.wmf"/><Relationship Id="rId5" Type="http://schemas.openxmlformats.org/officeDocument/2006/relationships/oleObject" Target="../embeddings/oleObject21.bin"/><Relationship Id="rId10" Type="http://schemas.openxmlformats.org/officeDocument/2006/relationships/image" Target="../media/image34.png"/><Relationship Id="rId4" Type="http://schemas.openxmlformats.org/officeDocument/2006/relationships/image" Target="../media/image30.wmf"/><Relationship Id="rId9"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image" Target="../media/image14.png"/><Relationship Id="rId7" Type="http://schemas.openxmlformats.org/officeDocument/2006/relationships/image" Target="../media/image23.wmf"/><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oleObject" Target="../embeddings/oleObject23.bin"/><Relationship Id="rId11" Type="http://schemas.openxmlformats.org/officeDocument/2006/relationships/image" Target="../media/image25.wmf"/><Relationship Id="rId5" Type="http://schemas.openxmlformats.org/officeDocument/2006/relationships/image" Target="../media/image18.emf"/><Relationship Id="rId10" Type="http://schemas.openxmlformats.org/officeDocument/2006/relationships/oleObject" Target="../embeddings/oleObject25.bin"/><Relationship Id="rId4" Type="http://schemas.openxmlformats.org/officeDocument/2006/relationships/image" Target="../media/image12.png"/><Relationship Id="rId9" Type="http://schemas.openxmlformats.org/officeDocument/2006/relationships/image" Target="../media/image24.wmf"/></Relationships>
</file>

<file path=ppt/slides/_rels/slide22.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oleObject22.bin"/><Relationship Id="rId3" Type="http://schemas.openxmlformats.org/officeDocument/2006/relationships/oleObject" Target="../embeddings/oleObject26.bin"/><Relationship Id="rId7" Type="http://schemas.openxmlformats.org/officeDocument/2006/relationships/oleObject" Target="../embeddings/oleObject28.bin"/><Relationship Id="rId12" Type="http://schemas.openxmlformats.org/officeDocument/2006/relationships/image" Target="../media/image38.wmf"/><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image" Target="../media/image23.wmf"/><Relationship Id="rId11" Type="http://schemas.openxmlformats.org/officeDocument/2006/relationships/oleObject" Target="../embeddings/oleObject30.bin"/><Relationship Id="rId5" Type="http://schemas.openxmlformats.org/officeDocument/2006/relationships/oleObject" Target="../embeddings/oleObject27.bin"/><Relationship Id="rId10" Type="http://schemas.openxmlformats.org/officeDocument/2006/relationships/image" Target="../media/image25.wmf"/><Relationship Id="rId4" Type="http://schemas.openxmlformats.org/officeDocument/2006/relationships/image" Target="../media/image37.wmf"/><Relationship Id="rId9" Type="http://schemas.openxmlformats.org/officeDocument/2006/relationships/oleObject" Target="../embeddings/oleObject29.bin"/><Relationship Id="rId14" Type="http://schemas.openxmlformats.org/officeDocument/2006/relationships/image" Target="../media/image32.wmf"/></Relationships>
</file>

<file path=ppt/slides/_rels/slide23.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image" Target="../media/image24.wmf"/><Relationship Id="rId11" Type="http://schemas.openxmlformats.org/officeDocument/2006/relationships/oleObject" Target="../embeddings/oleObject36.bin"/><Relationship Id="rId5" Type="http://schemas.openxmlformats.org/officeDocument/2006/relationships/oleObject" Target="../embeddings/oleObject32.bin"/><Relationship Id="rId10" Type="http://schemas.openxmlformats.org/officeDocument/2006/relationships/oleObject" Target="../embeddings/oleObject35.bin"/><Relationship Id="rId4" Type="http://schemas.openxmlformats.org/officeDocument/2006/relationships/image" Target="../media/image23.wmf"/><Relationship Id="rId9" Type="http://schemas.openxmlformats.org/officeDocument/2006/relationships/oleObject" Target="../embeddings/oleObject34.bin"/></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5.emf"/><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4.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12.png"/><Relationship Id="rId7"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4.png"/><Relationship Id="rId11" Type="http://schemas.openxmlformats.org/officeDocument/2006/relationships/image" Target="../media/image11.wmf"/><Relationship Id="rId5" Type="http://schemas.openxmlformats.org/officeDocument/2006/relationships/hyperlink" Target="https://www.google.com/search?biw=1483&amp;bih=704&amp;tbm=isch&amp;sa=1&amp;ei=8NgjW4XTLs7uzgL_gInIAQ&amp;q=animation+of+NMR&amp;oq=animation+of+NMR&amp;gs_l=img.12...0.0.0.28563.0.0.0.0.0.0.0.0..0.0....0...1c..64.img..0.0.0....0.gitB9seXuAg#imgrc=r0ZpRdDK3ezKJM" TargetMode="External"/><Relationship Id="rId10" Type="http://schemas.openxmlformats.org/officeDocument/2006/relationships/oleObject" Target="../embeddings/oleObject3.bin"/><Relationship Id="rId4" Type="http://schemas.openxmlformats.org/officeDocument/2006/relationships/image" Target="../media/image13.gif"/><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12.png"/><Relationship Id="rId7"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4.png"/><Relationship Id="rId11" Type="http://schemas.openxmlformats.org/officeDocument/2006/relationships/image" Target="../media/image11.wmf"/><Relationship Id="rId5" Type="http://schemas.openxmlformats.org/officeDocument/2006/relationships/hyperlink" Target="https://www.google.com/search?biw=1483&amp;bih=704&amp;tbm=isch&amp;sa=1&amp;ei=8NgjW4XTLs7uzgL_gInIAQ&amp;q=animation+of+NMR&amp;oq=animation+of+NMR&amp;gs_l=img.12...0.0.0.28563.0.0.0.0.0.0.0.0..0.0....0...1c..64.img..0.0.0....0.gitB9seXuAg#imgrc=r0ZpRdDK3ezKJM" TargetMode="External"/><Relationship Id="rId10" Type="http://schemas.openxmlformats.org/officeDocument/2006/relationships/oleObject" Target="../embeddings/oleObject3.bin"/><Relationship Id="rId4" Type="http://schemas.openxmlformats.org/officeDocument/2006/relationships/image" Target="../media/image13.gif"/><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6.wmf"/><Relationship Id="rId5" Type="http://schemas.openxmlformats.org/officeDocument/2006/relationships/oleObject" Target="../embeddings/oleObject4.bin"/><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1.w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3600" dirty="0"/>
              <a:t>AGS with four partial helices to overcome spin resonances for polarized p and </a:t>
            </a:r>
            <a:r>
              <a:rPr lang="en-US" sz="3600" baseline="30000" dirty="0"/>
              <a:t>3</a:t>
            </a:r>
            <a:r>
              <a:rPr lang="en-US" sz="3600" dirty="0"/>
              <a:t>He</a:t>
            </a:r>
            <a:r>
              <a:rPr lang="en-US" sz="3600" baseline="30000" dirty="0"/>
              <a:t>+2</a:t>
            </a:r>
            <a:endParaRPr lang="en-US" sz="3600" dirty="0"/>
          </a:p>
        </p:txBody>
      </p:sp>
      <p:sp>
        <p:nvSpPr>
          <p:cNvPr id="3" name="Subtitle 2"/>
          <p:cNvSpPr>
            <a:spLocks noGrp="1"/>
          </p:cNvSpPr>
          <p:nvPr>
            <p:ph type="subTitle" idx="1"/>
          </p:nvPr>
        </p:nvSpPr>
        <p:spPr/>
        <p:txBody>
          <a:bodyPr/>
          <a:lstStyle/>
          <a:p>
            <a:pPr algn="ctr"/>
            <a:r>
              <a:rPr lang="en-US" dirty="0"/>
              <a:t>N. Tsoupas, H. Huang, F. </a:t>
            </a:r>
            <a:r>
              <a:rPr lang="en-US" dirty="0" err="1"/>
              <a:t>Méot</a:t>
            </a:r>
            <a:r>
              <a:rPr lang="en-US" dirty="0"/>
              <a:t>, V. </a:t>
            </a:r>
            <a:r>
              <a:rPr lang="en-US" dirty="0" err="1"/>
              <a:t>Ptitsyn</a:t>
            </a:r>
            <a:endParaRPr lang="en-US" dirty="0"/>
          </a:p>
        </p:txBody>
      </p:sp>
    </p:spTree>
    <p:extLst>
      <p:ext uri="{BB962C8B-B14F-4D97-AF65-F5344CB8AC3E}">
        <p14:creationId xmlns:p14="http://schemas.microsoft.com/office/powerpoint/2010/main" val="7691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AEBD8-F104-4CB7-8DF8-6BE25BBA7B5D}"/>
              </a:ext>
            </a:extLst>
          </p:cNvPr>
          <p:cNvSpPr>
            <a:spLocks noGrp="1"/>
          </p:cNvSpPr>
          <p:nvPr>
            <p:ph type="title"/>
          </p:nvPr>
        </p:nvSpPr>
        <p:spPr>
          <a:xfrm>
            <a:off x="477080" y="155773"/>
            <a:ext cx="11105321" cy="1006473"/>
          </a:xfrm>
        </p:spPr>
        <p:txBody>
          <a:bodyPr>
            <a:normAutofit fontScale="90000"/>
          </a:bodyPr>
          <a:lstStyle/>
          <a:p>
            <a:pPr algn="ctr"/>
            <a:r>
              <a:rPr lang="en-US" sz="3200" b="0" dirty="0"/>
              <a:t>The “key” physical quantity is the spin tune </a:t>
            </a:r>
            <a:br>
              <a:rPr lang="en-US" sz="3200" b="0" dirty="0"/>
            </a:br>
            <a:r>
              <a:rPr lang="en-US" sz="3200" b="0" dirty="0">
                <a:solidFill>
                  <a:srgbClr val="FF0000"/>
                </a:solidFill>
              </a:rPr>
              <a:t>G</a:t>
            </a:r>
            <a:r>
              <a:rPr lang="en-US" sz="3200" b="0" dirty="0">
                <a:solidFill>
                  <a:srgbClr val="FF0000"/>
                </a:solidFill>
                <a:sym typeface="Symbol" panose="05050102010706020507" pitchFamily="18" charset="2"/>
              </a:rPr>
              <a:t>=Number of spin precessions about the stable spin direction in one revolution </a:t>
            </a:r>
            <a:endParaRPr lang="en-US" sz="3200" b="0" dirty="0">
              <a:solidFill>
                <a:srgbClr val="FF0000"/>
              </a:solidFill>
            </a:endParaRPr>
          </a:p>
        </p:txBody>
      </p:sp>
      <p:sp>
        <p:nvSpPr>
          <p:cNvPr id="3" name="Slide Number Placeholder 2">
            <a:extLst>
              <a:ext uri="{FF2B5EF4-FFF2-40B4-BE49-F238E27FC236}">
                <a16:creationId xmlns:a16="http://schemas.microsoft.com/office/drawing/2014/main" id="{F940601B-AEF0-4C26-895D-37550863F32B}"/>
              </a:ext>
            </a:extLst>
          </p:cNvPr>
          <p:cNvSpPr>
            <a:spLocks noGrp="1"/>
          </p:cNvSpPr>
          <p:nvPr>
            <p:ph type="sldNum" sz="quarter" idx="12"/>
          </p:nvPr>
        </p:nvSpPr>
        <p:spPr/>
        <p:txBody>
          <a:bodyPr/>
          <a:lstStyle/>
          <a:p>
            <a:fld id="{716D9922-87B3-6043-9531-5184EA303DC1}" type="slidenum">
              <a:rPr lang="en-US" smtClean="0"/>
              <a:t>10</a:t>
            </a:fld>
            <a:endParaRPr lang="en-US"/>
          </a:p>
        </p:txBody>
      </p:sp>
      <p:sp>
        <p:nvSpPr>
          <p:cNvPr id="4" name="Content Placeholder 2">
            <a:extLst>
              <a:ext uri="{FF2B5EF4-FFF2-40B4-BE49-F238E27FC236}">
                <a16:creationId xmlns:a16="http://schemas.microsoft.com/office/drawing/2014/main" id="{9EE2214A-CC55-40A8-A6DE-E94703DB1A7B}"/>
              </a:ext>
            </a:extLst>
          </p:cNvPr>
          <p:cNvSpPr txBox="1">
            <a:spLocks/>
          </p:cNvSpPr>
          <p:nvPr/>
        </p:nvSpPr>
        <p:spPr>
          <a:xfrm>
            <a:off x="243840" y="1890914"/>
            <a:ext cx="11612880" cy="8705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For a synchrotron with vertical guiding field “B” the spin tune is</a:t>
            </a:r>
            <a:r>
              <a:rPr lang="en-US" dirty="0">
                <a:solidFill>
                  <a:srgbClr val="FF0000"/>
                </a:solidFill>
              </a:rPr>
              <a:t> </a:t>
            </a:r>
            <a:r>
              <a:rPr lang="en-US" dirty="0">
                <a:solidFill>
                  <a:srgbClr val="FF0000"/>
                </a:solidFill>
                <a:sym typeface="Symbol" panose="05050102010706020507" pitchFamily="18" charset="2"/>
              </a:rPr>
              <a:t></a:t>
            </a:r>
            <a:r>
              <a:rPr lang="en-US" baseline="-25000" dirty="0">
                <a:solidFill>
                  <a:srgbClr val="FF0000"/>
                </a:solidFill>
                <a:sym typeface="Symbol" panose="05050102010706020507" pitchFamily="18" charset="2"/>
              </a:rPr>
              <a:t>s</a:t>
            </a:r>
            <a:r>
              <a:rPr lang="en-US" dirty="0">
                <a:solidFill>
                  <a:srgbClr val="FF0000"/>
                </a:solidFill>
                <a:sym typeface="Symbol" panose="05050102010706020507" pitchFamily="18" charset="2"/>
              </a:rPr>
              <a:t>=</a:t>
            </a:r>
            <a:r>
              <a:rPr lang="en-US" dirty="0">
                <a:solidFill>
                  <a:srgbClr val="FF0000"/>
                </a:solidFill>
              </a:rPr>
              <a:t>G</a:t>
            </a:r>
            <a:r>
              <a:rPr lang="en-US" dirty="0">
                <a:solidFill>
                  <a:srgbClr val="FF0000"/>
                </a:solidFill>
                <a:sym typeface="Symbol" panose="05050102010706020507" pitchFamily="18" charset="2"/>
              </a:rPr>
              <a:t></a:t>
            </a:r>
          </a:p>
          <a:p>
            <a:endParaRPr lang="en-US" sz="800" dirty="0">
              <a:solidFill>
                <a:srgbClr val="FF0000"/>
              </a:solidFill>
              <a:sym typeface="Symbol" panose="05050102010706020507" pitchFamily="18" charset="2"/>
            </a:endParaRPr>
          </a:p>
        </p:txBody>
      </p:sp>
      <p:grpSp>
        <p:nvGrpSpPr>
          <p:cNvPr id="8" name="Group 7">
            <a:extLst>
              <a:ext uri="{FF2B5EF4-FFF2-40B4-BE49-F238E27FC236}">
                <a16:creationId xmlns:a16="http://schemas.microsoft.com/office/drawing/2014/main" id="{D30856CA-D171-4963-8AA4-3D2A1E841748}"/>
              </a:ext>
            </a:extLst>
          </p:cNvPr>
          <p:cNvGrpSpPr/>
          <p:nvPr/>
        </p:nvGrpSpPr>
        <p:grpSpPr>
          <a:xfrm>
            <a:off x="3373496" y="3817620"/>
            <a:ext cx="5162819" cy="2735580"/>
            <a:chOff x="1780208" y="3704560"/>
            <a:chExt cx="4552012" cy="2415342"/>
          </a:xfrm>
        </p:grpSpPr>
        <p:sp>
          <p:nvSpPr>
            <p:cNvPr id="5" name="Oval 4">
              <a:extLst>
                <a:ext uri="{FF2B5EF4-FFF2-40B4-BE49-F238E27FC236}">
                  <a16:creationId xmlns:a16="http://schemas.microsoft.com/office/drawing/2014/main" id="{7907FA77-F9E5-40C6-ADFD-45410AF6F8C4}"/>
                </a:ext>
              </a:extLst>
            </p:cNvPr>
            <p:cNvSpPr/>
            <p:nvPr/>
          </p:nvSpPr>
          <p:spPr>
            <a:xfrm>
              <a:off x="1780208" y="3704560"/>
              <a:ext cx="4552012" cy="24153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5137104-0F48-4F24-AEAB-8F5C90F8F16D}"/>
                </a:ext>
              </a:extLst>
            </p:cNvPr>
            <p:cNvSpPr txBox="1"/>
            <p:nvPr/>
          </p:nvSpPr>
          <p:spPr>
            <a:xfrm>
              <a:off x="3720224" y="4772045"/>
              <a:ext cx="671979" cy="369332"/>
            </a:xfrm>
            <a:prstGeom prst="rect">
              <a:avLst/>
            </a:prstGeom>
            <a:noFill/>
          </p:spPr>
          <p:txBody>
            <a:bodyPr wrap="none" rtlCol="0">
              <a:spAutoFit/>
            </a:bodyPr>
            <a:lstStyle/>
            <a:p>
              <a:r>
                <a:rPr lang="en-US" dirty="0"/>
                <a:t>AGS</a:t>
              </a:r>
            </a:p>
          </p:txBody>
        </p:sp>
      </p:grpSp>
      <p:pic>
        <p:nvPicPr>
          <p:cNvPr id="11" name="Picture 10">
            <a:extLst>
              <a:ext uri="{FF2B5EF4-FFF2-40B4-BE49-F238E27FC236}">
                <a16:creationId xmlns:a16="http://schemas.microsoft.com/office/drawing/2014/main" id="{CBA95152-545A-47D7-BFB4-C9613BA8DE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1710" y="3270108"/>
            <a:ext cx="828791" cy="1019317"/>
          </a:xfrm>
          <a:prstGeom prst="rect">
            <a:avLst/>
          </a:prstGeom>
        </p:spPr>
      </p:pic>
      <p:pic>
        <p:nvPicPr>
          <p:cNvPr id="12" name="Picture 11">
            <a:extLst>
              <a:ext uri="{FF2B5EF4-FFF2-40B4-BE49-F238E27FC236}">
                <a16:creationId xmlns:a16="http://schemas.microsoft.com/office/drawing/2014/main" id="{B50EA4B6-7178-4639-B16E-2C033FBEB3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310" y="3731265"/>
            <a:ext cx="252344" cy="1956671"/>
          </a:xfrm>
          <a:prstGeom prst="rect">
            <a:avLst/>
          </a:prstGeom>
        </p:spPr>
      </p:pic>
    </p:spTree>
    <p:extLst>
      <p:ext uri="{BB962C8B-B14F-4D97-AF65-F5344CB8AC3E}">
        <p14:creationId xmlns:p14="http://schemas.microsoft.com/office/powerpoint/2010/main" val="408503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 presetClass="path" presetSubtype="0" repeatCount="2000" accel="50000" decel="50000" fill="hold" nodeType="withEffect">
                                  <p:stCondLst>
                                    <p:cond delay="0"/>
                                  </p:stCondLst>
                                  <p:childTnLst>
                                    <p:animMotion origin="layout" path="M 0.0013 -0.00324 C 0.1181 -0.00324 0.21328 0.08565 0.21328 0.19583 C 0.21328 0.30602 0.1181 0.3956 0.0013 0.3956 C -0.11576 0.3956 -0.21016 0.30602 -0.21016 0.19583 C -0.21016 0.08565 -0.11576 -0.00324 0.0013 -0.00324 Z " pathEditMode="relative" rAng="0" ptsTypes="AAAAA">
                                      <p:cBhvr>
                                        <p:cTn id="9" dur="1000" fill="hold"/>
                                        <p:tgtEl>
                                          <p:spTgt spid="11"/>
                                        </p:tgtEl>
                                        <p:attrNameLst>
                                          <p:attrName>ppt_x</p:attrName>
                                          <p:attrName>ppt_y</p:attrName>
                                        </p:attrNameLst>
                                      </p:cBhvr>
                                      <p:rCtr x="26" y="19931"/>
                                    </p:animMotion>
                                  </p:childTnLst>
                                </p:cTn>
                              </p:par>
                              <p:par>
                                <p:cTn id="10" presetID="16" presetClass="entr" presetSubtype="21"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CC1D-CACB-46CF-BCF9-4C80FD837268}"/>
              </a:ext>
            </a:extLst>
          </p:cNvPr>
          <p:cNvSpPr>
            <a:spLocks noGrp="1"/>
          </p:cNvSpPr>
          <p:nvPr>
            <p:ph type="title"/>
          </p:nvPr>
        </p:nvSpPr>
        <p:spPr>
          <a:xfrm>
            <a:off x="286580" y="581027"/>
            <a:ext cx="11384720" cy="727073"/>
          </a:xfrm>
        </p:spPr>
        <p:txBody>
          <a:bodyPr>
            <a:normAutofit/>
          </a:bodyPr>
          <a:lstStyle/>
          <a:p>
            <a:r>
              <a:rPr lang="en-US" sz="2800" b="0" dirty="0"/>
              <a:t>Spin tune of a synchrotron with dipoles having B</a:t>
            </a:r>
            <a:r>
              <a:rPr lang="en-US" sz="2800" b="0" baseline="-25000" dirty="0"/>
              <a:t>y</a:t>
            </a:r>
            <a:r>
              <a:rPr lang="en-US" sz="2800" b="0" dirty="0"/>
              <a:t> vertical guiding field </a:t>
            </a:r>
          </a:p>
        </p:txBody>
      </p:sp>
      <p:sp>
        <p:nvSpPr>
          <p:cNvPr id="3" name="Slide Number Placeholder 2">
            <a:extLst>
              <a:ext uri="{FF2B5EF4-FFF2-40B4-BE49-F238E27FC236}">
                <a16:creationId xmlns:a16="http://schemas.microsoft.com/office/drawing/2014/main" id="{BCAB72A8-CD2F-4A86-8D17-81323FF4668E}"/>
              </a:ext>
            </a:extLst>
          </p:cNvPr>
          <p:cNvSpPr>
            <a:spLocks noGrp="1"/>
          </p:cNvSpPr>
          <p:nvPr>
            <p:ph type="sldNum" sz="quarter" idx="12"/>
          </p:nvPr>
        </p:nvSpPr>
        <p:spPr/>
        <p:txBody>
          <a:bodyPr/>
          <a:lstStyle/>
          <a:p>
            <a:fld id="{716D9922-87B3-6043-9531-5184EA303DC1}" type="slidenum">
              <a:rPr lang="en-US" smtClean="0"/>
              <a:t>11</a:t>
            </a:fld>
            <a:endParaRPr lang="en-US"/>
          </a:p>
        </p:txBody>
      </p:sp>
      <p:cxnSp>
        <p:nvCxnSpPr>
          <p:cNvPr id="5" name="Straight Arrow Connector 4">
            <a:extLst>
              <a:ext uri="{FF2B5EF4-FFF2-40B4-BE49-F238E27FC236}">
                <a16:creationId xmlns:a16="http://schemas.microsoft.com/office/drawing/2014/main" id="{6714BFE7-5FDE-44DD-B883-E0A123D0A548}"/>
              </a:ext>
            </a:extLst>
          </p:cNvPr>
          <p:cNvCxnSpPr/>
          <p:nvPr/>
        </p:nvCxnSpPr>
        <p:spPr>
          <a:xfrm flipV="1">
            <a:off x="3314700" y="1587500"/>
            <a:ext cx="0" cy="3657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03E54C5-23FA-45F0-90F9-F4E64A92900F}"/>
              </a:ext>
            </a:extLst>
          </p:cNvPr>
          <p:cNvCxnSpPr/>
          <p:nvPr/>
        </p:nvCxnSpPr>
        <p:spPr>
          <a:xfrm>
            <a:off x="3314700" y="5245100"/>
            <a:ext cx="74041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7028BE0-0D81-4BA3-B312-4DC9D3B99086}"/>
              </a:ext>
            </a:extLst>
          </p:cNvPr>
          <p:cNvSpPr txBox="1"/>
          <p:nvPr/>
        </p:nvSpPr>
        <p:spPr>
          <a:xfrm>
            <a:off x="1597905" y="2764303"/>
            <a:ext cx="1587496" cy="646331"/>
          </a:xfrm>
          <a:prstGeom prst="rect">
            <a:avLst/>
          </a:prstGeom>
          <a:noFill/>
        </p:spPr>
        <p:txBody>
          <a:bodyPr wrap="square" rtlCol="0">
            <a:spAutoFit/>
          </a:bodyPr>
          <a:lstStyle/>
          <a:p>
            <a:r>
              <a:rPr lang="en-US" sz="3600" dirty="0">
                <a:sym typeface="Symbol" panose="05050102010706020507" pitchFamily="18" charset="2"/>
              </a:rPr>
              <a:t></a:t>
            </a:r>
            <a:r>
              <a:rPr lang="en-US" sz="3600" baseline="-25000" dirty="0">
                <a:sym typeface="Symbol" panose="05050102010706020507" pitchFamily="18" charset="2"/>
              </a:rPr>
              <a:t>s</a:t>
            </a:r>
            <a:r>
              <a:rPr lang="en-US" sz="3600" dirty="0">
                <a:sym typeface="Symbol" panose="05050102010706020507" pitchFamily="18" charset="2"/>
              </a:rPr>
              <a:t>=</a:t>
            </a:r>
            <a:r>
              <a:rPr lang="en-US" sz="3600" dirty="0"/>
              <a:t>G</a:t>
            </a:r>
            <a:r>
              <a:rPr lang="en-US" sz="3600" dirty="0">
                <a:sym typeface="Symbol" panose="05050102010706020507" pitchFamily="18" charset="2"/>
              </a:rPr>
              <a:t></a:t>
            </a:r>
            <a:endParaRPr lang="en-US" sz="3600" dirty="0"/>
          </a:p>
        </p:txBody>
      </p:sp>
      <p:sp>
        <p:nvSpPr>
          <p:cNvPr id="9" name="TextBox 8">
            <a:extLst>
              <a:ext uri="{FF2B5EF4-FFF2-40B4-BE49-F238E27FC236}">
                <a16:creationId xmlns:a16="http://schemas.microsoft.com/office/drawing/2014/main" id="{08CE8499-523E-49CC-BC96-336989A62FA2}"/>
              </a:ext>
            </a:extLst>
          </p:cNvPr>
          <p:cNvSpPr txBox="1"/>
          <p:nvPr/>
        </p:nvSpPr>
        <p:spPr>
          <a:xfrm>
            <a:off x="3173726" y="5322332"/>
            <a:ext cx="312906" cy="369332"/>
          </a:xfrm>
          <a:prstGeom prst="rect">
            <a:avLst/>
          </a:prstGeom>
          <a:noFill/>
        </p:spPr>
        <p:txBody>
          <a:bodyPr wrap="none" rtlCol="0">
            <a:spAutoFit/>
          </a:bodyPr>
          <a:lstStyle/>
          <a:p>
            <a:r>
              <a:rPr lang="en-US" dirty="0"/>
              <a:t>1</a:t>
            </a:r>
          </a:p>
        </p:txBody>
      </p:sp>
      <p:sp>
        <p:nvSpPr>
          <p:cNvPr id="10" name="TextBox 9">
            <a:extLst>
              <a:ext uri="{FF2B5EF4-FFF2-40B4-BE49-F238E27FC236}">
                <a16:creationId xmlns:a16="http://schemas.microsoft.com/office/drawing/2014/main" id="{EBB3CBFF-166F-4790-83A4-6D887068BB17}"/>
              </a:ext>
            </a:extLst>
          </p:cNvPr>
          <p:cNvSpPr txBox="1"/>
          <p:nvPr/>
        </p:nvSpPr>
        <p:spPr>
          <a:xfrm>
            <a:off x="2937145" y="5021807"/>
            <a:ext cx="312906" cy="369332"/>
          </a:xfrm>
          <a:prstGeom prst="rect">
            <a:avLst/>
          </a:prstGeom>
          <a:noFill/>
        </p:spPr>
        <p:txBody>
          <a:bodyPr wrap="none" rtlCol="0">
            <a:spAutoFit/>
          </a:bodyPr>
          <a:lstStyle/>
          <a:p>
            <a:r>
              <a:rPr lang="en-US" dirty="0"/>
              <a:t>1</a:t>
            </a:r>
          </a:p>
        </p:txBody>
      </p:sp>
      <p:cxnSp>
        <p:nvCxnSpPr>
          <p:cNvPr id="12" name="Straight Arrow Connector 11">
            <a:extLst>
              <a:ext uri="{FF2B5EF4-FFF2-40B4-BE49-F238E27FC236}">
                <a16:creationId xmlns:a16="http://schemas.microsoft.com/office/drawing/2014/main" id="{461BAB56-1E99-4569-ADE0-441FEF24719D}"/>
              </a:ext>
            </a:extLst>
          </p:cNvPr>
          <p:cNvCxnSpPr>
            <a:cxnSpLocks/>
          </p:cNvCxnSpPr>
          <p:nvPr/>
        </p:nvCxnSpPr>
        <p:spPr>
          <a:xfrm flipV="1">
            <a:off x="3314700" y="1774988"/>
            <a:ext cx="6164580" cy="34701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DC73C23-FC8B-4FC5-9086-EA672C4C0BC6}"/>
              </a:ext>
            </a:extLst>
          </p:cNvPr>
          <p:cNvSpPr txBox="1"/>
          <p:nvPr/>
        </p:nvSpPr>
        <p:spPr>
          <a:xfrm>
            <a:off x="6858003" y="5245101"/>
            <a:ext cx="850889" cy="646331"/>
          </a:xfrm>
          <a:prstGeom prst="rect">
            <a:avLst/>
          </a:prstGeom>
          <a:noFill/>
        </p:spPr>
        <p:txBody>
          <a:bodyPr wrap="square" rtlCol="0">
            <a:spAutoFit/>
          </a:bodyPr>
          <a:lstStyle/>
          <a:p>
            <a:r>
              <a:rPr lang="en-US" sz="3600" dirty="0">
                <a:sym typeface="Symbol" panose="05050102010706020507" pitchFamily="18" charset="2"/>
              </a:rPr>
              <a:t>G</a:t>
            </a:r>
            <a:endParaRPr lang="en-US" sz="3600" dirty="0"/>
          </a:p>
        </p:txBody>
      </p:sp>
      <p:sp>
        <p:nvSpPr>
          <p:cNvPr id="14" name="TextBox 13">
            <a:extLst>
              <a:ext uri="{FF2B5EF4-FFF2-40B4-BE49-F238E27FC236}">
                <a16:creationId xmlns:a16="http://schemas.microsoft.com/office/drawing/2014/main" id="{DB84295D-CC80-4787-BCEA-C76B12F0C3BF}"/>
              </a:ext>
            </a:extLst>
          </p:cNvPr>
          <p:cNvSpPr txBox="1"/>
          <p:nvPr/>
        </p:nvSpPr>
        <p:spPr>
          <a:xfrm>
            <a:off x="2937145" y="4682171"/>
            <a:ext cx="312906" cy="369332"/>
          </a:xfrm>
          <a:prstGeom prst="rect">
            <a:avLst/>
          </a:prstGeom>
          <a:noFill/>
        </p:spPr>
        <p:txBody>
          <a:bodyPr wrap="none" rtlCol="0">
            <a:spAutoFit/>
          </a:bodyPr>
          <a:lstStyle/>
          <a:p>
            <a:r>
              <a:rPr lang="en-US" dirty="0"/>
              <a:t>2</a:t>
            </a:r>
          </a:p>
        </p:txBody>
      </p:sp>
      <p:grpSp>
        <p:nvGrpSpPr>
          <p:cNvPr id="17" name="Group 16">
            <a:extLst>
              <a:ext uri="{FF2B5EF4-FFF2-40B4-BE49-F238E27FC236}">
                <a16:creationId xmlns:a16="http://schemas.microsoft.com/office/drawing/2014/main" id="{F39FFF06-3C52-40AF-82A0-3EFB2949D777}"/>
              </a:ext>
            </a:extLst>
          </p:cNvPr>
          <p:cNvGrpSpPr/>
          <p:nvPr/>
        </p:nvGrpSpPr>
        <p:grpSpPr>
          <a:xfrm>
            <a:off x="5583183" y="3592542"/>
            <a:ext cx="5763181" cy="1411447"/>
            <a:chOff x="5583183" y="3592542"/>
            <a:chExt cx="5763181" cy="1411447"/>
          </a:xfrm>
        </p:grpSpPr>
        <p:sp>
          <p:nvSpPr>
            <p:cNvPr id="15" name="Rectangle 14">
              <a:extLst>
                <a:ext uri="{FF2B5EF4-FFF2-40B4-BE49-F238E27FC236}">
                  <a16:creationId xmlns:a16="http://schemas.microsoft.com/office/drawing/2014/main" id="{338D9982-4157-45D8-89A3-DB1F76164293}"/>
                </a:ext>
              </a:extLst>
            </p:cNvPr>
            <p:cNvSpPr/>
            <p:nvPr/>
          </p:nvSpPr>
          <p:spPr>
            <a:xfrm>
              <a:off x="5978940" y="3592542"/>
              <a:ext cx="5189754" cy="584775"/>
            </a:xfrm>
            <a:prstGeom prst="rect">
              <a:avLst/>
            </a:prstGeom>
          </p:spPr>
          <p:txBody>
            <a:bodyPr wrap="none">
              <a:spAutoFit/>
            </a:bodyPr>
            <a:lstStyle/>
            <a:p>
              <a:r>
                <a:rPr lang="en-US" sz="3200" dirty="0">
                  <a:solidFill>
                    <a:srgbClr val="FF0000"/>
                  </a:solidFill>
                </a:rPr>
                <a:t>G</a:t>
              </a:r>
              <a:r>
                <a:rPr lang="en-US" sz="3200" dirty="0">
                  <a:solidFill>
                    <a:srgbClr val="FF0000"/>
                  </a:solidFill>
                  <a:sym typeface="Symbol" panose="05050102010706020507" pitchFamily="18" charset="2"/>
                </a:rPr>
                <a:t>=n</a:t>
              </a:r>
              <a:r>
                <a:rPr lang="en-US" sz="3200" dirty="0">
                  <a:sym typeface="Symbol" panose="05050102010706020507" pitchFamily="18" charset="2"/>
                </a:rPr>
                <a:t>,</a:t>
              </a:r>
              <a:r>
                <a:rPr lang="en-US" sz="3200" dirty="0">
                  <a:solidFill>
                    <a:srgbClr val="FF0000"/>
                  </a:solidFill>
                  <a:sym typeface="Symbol" panose="05050102010706020507" pitchFamily="18" charset="2"/>
                </a:rPr>
                <a:t>  </a:t>
              </a:r>
              <a:r>
                <a:rPr lang="en-US" sz="3200" dirty="0">
                  <a:solidFill>
                    <a:srgbClr val="FF0000"/>
                  </a:solidFill>
                </a:rPr>
                <a:t>G</a:t>
              </a:r>
              <a:r>
                <a:rPr lang="en-US" sz="3200" dirty="0">
                  <a:solidFill>
                    <a:srgbClr val="FF0000"/>
                  </a:solidFill>
                  <a:sym typeface="Symbol" panose="05050102010706020507" pitchFamily="18" charset="2"/>
                </a:rPr>
                <a:t>=</a:t>
              </a:r>
              <a:r>
                <a:rPr lang="en-US" sz="3200" dirty="0" err="1">
                  <a:solidFill>
                    <a:srgbClr val="FF0000"/>
                  </a:solidFill>
                  <a:sym typeface="Symbol" panose="05050102010706020507" pitchFamily="18" charset="2"/>
                </a:rPr>
                <a:t>nQ</a:t>
              </a:r>
              <a:r>
                <a:rPr lang="en-US" sz="3200" baseline="-25000" dirty="0" err="1">
                  <a:solidFill>
                    <a:srgbClr val="FF0000"/>
                  </a:solidFill>
                  <a:sym typeface="Symbol" panose="05050102010706020507" pitchFamily="18" charset="2"/>
                </a:rPr>
                <a:t>y</a:t>
              </a:r>
              <a:r>
                <a:rPr lang="en-US" sz="3200" dirty="0"/>
                <a:t>, </a:t>
              </a:r>
              <a:r>
                <a:rPr lang="en-US" sz="3200" dirty="0">
                  <a:solidFill>
                    <a:srgbClr val="FF0000"/>
                  </a:solidFill>
                </a:rPr>
                <a:t>G</a:t>
              </a:r>
              <a:r>
                <a:rPr lang="en-US" sz="3200" dirty="0">
                  <a:solidFill>
                    <a:srgbClr val="FF0000"/>
                  </a:solidFill>
                  <a:sym typeface="Symbol" panose="05050102010706020507" pitchFamily="18" charset="2"/>
                </a:rPr>
                <a:t>=</a:t>
              </a:r>
              <a:r>
                <a:rPr lang="en-US" sz="3200" dirty="0" err="1">
                  <a:solidFill>
                    <a:srgbClr val="FF0000"/>
                  </a:solidFill>
                  <a:sym typeface="Symbol" panose="05050102010706020507" pitchFamily="18" charset="2"/>
                </a:rPr>
                <a:t>mQ</a:t>
              </a:r>
              <a:r>
                <a:rPr lang="en-US" sz="3200" baseline="-25000" dirty="0" err="1">
                  <a:solidFill>
                    <a:srgbClr val="FF0000"/>
                  </a:solidFill>
                  <a:sym typeface="Symbol" panose="05050102010706020507" pitchFamily="18" charset="2"/>
                </a:rPr>
                <a:t>x</a:t>
              </a:r>
              <a:r>
                <a:rPr lang="en-US" sz="3200" dirty="0"/>
                <a:t> </a:t>
              </a:r>
            </a:p>
          </p:txBody>
        </p:sp>
        <p:sp>
          <p:nvSpPr>
            <p:cNvPr id="16" name="TextBox 15">
              <a:extLst>
                <a:ext uri="{FF2B5EF4-FFF2-40B4-BE49-F238E27FC236}">
                  <a16:creationId xmlns:a16="http://schemas.microsoft.com/office/drawing/2014/main" id="{40CE018B-5018-4C23-AD84-FB2D404A8038}"/>
                </a:ext>
              </a:extLst>
            </p:cNvPr>
            <p:cNvSpPr txBox="1"/>
            <p:nvPr/>
          </p:nvSpPr>
          <p:spPr>
            <a:xfrm>
              <a:off x="5583183" y="4357658"/>
              <a:ext cx="5763181" cy="646331"/>
            </a:xfrm>
            <a:prstGeom prst="rect">
              <a:avLst/>
            </a:prstGeom>
            <a:noFill/>
          </p:spPr>
          <p:txBody>
            <a:bodyPr wrap="none" rtlCol="0">
              <a:spAutoFit/>
            </a:bodyPr>
            <a:lstStyle/>
            <a:p>
              <a:pPr algn="ctr"/>
              <a:r>
                <a:rPr lang="en-US" dirty="0"/>
                <a:t>All these conditions are satisfied during acceleration</a:t>
              </a:r>
            </a:p>
            <a:p>
              <a:pPr algn="ctr"/>
              <a:r>
                <a:rPr lang="en-US" dirty="0"/>
                <a:t>Therefore we can not accelerate polarized ions in AGS</a:t>
              </a:r>
            </a:p>
          </p:txBody>
        </p:sp>
      </p:grpSp>
    </p:spTree>
    <p:extLst>
      <p:ext uri="{BB962C8B-B14F-4D97-AF65-F5344CB8AC3E}">
        <p14:creationId xmlns:p14="http://schemas.microsoft.com/office/powerpoint/2010/main" val="196955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940601B-AEF0-4C26-895D-37550863F32B}"/>
              </a:ext>
            </a:extLst>
          </p:cNvPr>
          <p:cNvSpPr>
            <a:spLocks noGrp="1"/>
          </p:cNvSpPr>
          <p:nvPr>
            <p:ph type="sldNum" sz="quarter" idx="12"/>
          </p:nvPr>
        </p:nvSpPr>
        <p:spPr/>
        <p:txBody>
          <a:bodyPr/>
          <a:lstStyle/>
          <a:p>
            <a:fld id="{716D9922-87B3-6043-9531-5184EA303DC1}" type="slidenum">
              <a:rPr lang="en-US" smtClean="0"/>
              <a:t>12</a:t>
            </a:fld>
            <a:endParaRPr lang="en-US"/>
          </a:p>
        </p:txBody>
      </p:sp>
      <p:sp>
        <p:nvSpPr>
          <p:cNvPr id="4" name="Content Placeholder 2">
            <a:extLst>
              <a:ext uri="{FF2B5EF4-FFF2-40B4-BE49-F238E27FC236}">
                <a16:creationId xmlns:a16="http://schemas.microsoft.com/office/drawing/2014/main" id="{9EE2214A-CC55-40A8-A6DE-E94703DB1A7B}"/>
              </a:ext>
            </a:extLst>
          </p:cNvPr>
          <p:cNvSpPr txBox="1">
            <a:spLocks/>
          </p:cNvSpPr>
          <p:nvPr/>
        </p:nvSpPr>
        <p:spPr>
          <a:xfrm>
            <a:off x="573694" y="409779"/>
            <a:ext cx="10762421" cy="17214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800" dirty="0">
              <a:solidFill>
                <a:srgbClr val="FF0000"/>
              </a:solidFill>
              <a:sym typeface="Symbol" panose="05050102010706020507" pitchFamily="18" charset="2"/>
            </a:endParaRPr>
          </a:p>
          <a:p>
            <a:pPr algn="ctr"/>
            <a:r>
              <a:rPr lang="en-US" dirty="0"/>
              <a:t> How can I change the spin tune </a:t>
            </a:r>
            <a:r>
              <a:rPr lang="en-US" dirty="0">
                <a:solidFill>
                  <a:srgbClr val="FF0000"/>
                </a:solidFill>
                <a:sym typeface="Symbol" panose="05050102010706020507" pitchFamily="18" charset="2"/>
              </a:rPr>
              <a:t></a:t>
            </a:r>
            <a:r>
              <a:rPr lang="en-US" baseline="-25000" dirty="0">
                <a:solidFill>
                  <a:srgbClr val="FF0000"/>
                </a:solidFill>
                <a:sym typeface="Symbol" panose="05050102010706020507" pitchFamily="18" charset="2"/>
              </a:rPr>
              <a:t>s</a:t>
            </a:r>
            <a:r>
              <a:rPr lang="en-US" dirty="0">
                <a:solidFill>
                  <a:srgbClr val="FF0000"/>
                </a:solidFill>
                <a:sym typeface="Symbol" panose="05050102010706020507" pitchFamily="18" charset="2"/>
              </a:rPr>
              <a:t>=G  </a:t>
            </a:r>
            <a:r>
              <a:rPr lang="en-US" dirty="0">
                <a:sym typeface="Symbol" panose="05050102010706020507" pitchFamily="18" charset="2"/>
              </a:rPr>
              <a:t>in a way that the</a:t>
            </a:r>
          </a:p>
          <a:p>
            <a:pPr algn="ctr"/>
            <a:endParaRPr lang="en-US" sz="900" dirty="0">
              <a:sym typeface="Symbol" panose="05050102010706020507" pitchFamily="18" charset="2"/>
            </a:endParaRPr>
          </a:p>
          <a:p>
            <a:pPr marL="0" indent="0" algn="ctr">
              <a:buNone/>
            </a:pPr>
            <a:r>
              <a:rPr lang="en-US" dirty="0">
                <a:sym typeface="Symbol" panose="05050102010706020507" pitchFamily="18" charset="2"/>
              </a:rPr>
              <a:t>conditions: </a:t>
            </a:r>
            <a:r>
              <a:rPr lang="en-US" dirty="0">
                <a:solidFill>
                  <a:srgbClr val="FF0000"/>
                </a:solidFill>
              </a:rPr>
              <a:t>G</a:t>
            </a:r>
            <a:r>
              <a:rPr lang="en-US" dirty="0">
                <a:solidFill>
                  <a:srgbClr val="FF0000"/>
                </a:solidFill>
                <a:sym typeface="Symbol" panose="05050102010706020507" pitchFamily="18" charset="2"/>
              </a:rPr>
              <a:t>=n</a:t>
            </a:r>
            <a:r>
              <a:rPr lang="en-US" dirty="0">
                <a:sym typeface="Symbol" panose="05050102010706020507" pitchFamily="18" charset="2"/>
              </a:rPr>
              <a:t>,</a:t>
            </a:r>
            <a:r>
              <a:rPr lang="en-US" dirty="0">
                <a:solidFill>
                  <a:srgbClr val="FF0000"/>
                </a:solidFill>
                <a:sym typeface="Symbol" panose="05050102010706020507" pitchFamily="18" charset="2"/>
              </a:rPr>
              <a:t>  </a:t>
            </a:r>
            <a:r>
              <a:rPr lang="en-US" dirty="0">
                <a:solidFill>
                  <a:srgbClr val="FF0000"/>
                </a:solidFill>
              </a:rPr>
              <a:t>G</a:t>
            </a:r>
            <a:r>
              <a:rPr lang="en-US" dirty="0">
                <a:solidFill>
                  <a:srgbClr val="FF0000"/>
                </a:solidFill>
                <a:sym typeface="Symbol" panose="05050102010706020507" pitchFamily="18" charset="2"/>
              </a:rPr>
              <a:t>=</a:t>
            </a:r>
            <a:r>
              <a:rPr lang="en-US" dirty="0" err="1">
                <a:solidFill>
                  <a:srgbClr val="FF0000"/>
                </a:solidFill>
                <a:sym typeface="Symbol" panose="05050102010706020507" pitchFamily="18" charset="2"/>
              </a:rPr>
              <a:t>nQ</a:t>
            </a:r>
            <a:r>
              <a:rPr lang="en-US" baseline="-25000" dirty="0" err="1">
                <a:solidFill>
                  <a:srgbClr val="FF0000"/>
                </a:solidFill>
                <a:sym typeface="Symbol" panose="05050102010706020507" pitchFamily="18" charset="2"/>
              </a:rPr>
              <a:t>y</a:t>
            </a:r>
            <a:r>
              <a:rPr lang="en-US" dirty="0"/>
              <a:t>, </a:t>
            </a:r>
            <a:r>
              <a:rPr lang="en-US" dirty="0">
                <a:solidFill>
                  <a:srgbClr val="FF0000"/>
                </a:solidFill>
              </a:rPr>
              <a:t>G</a:t>
            </a:r>
            <a:r>
              <a:rPr lang="en-US" dirty="0">
                <a:solidFill>
                  <a:srgbClr val="FF0000"/>
                </a:solidFill>
                <a:sym typeface="Symbol" panose="05050102010706020507" pitchFamily="18" charset="2"/>
              </a:rPr>
              <a:t>=</a:t>
            </a:r>
            <a:r>
              <a:rPr lang="en-US" dirty="0" err="1">
                <a:solidFill>
                  <a:srgbClr val="FF0000"/>
                </a:solidFill>
                <a:sym typeface="Symbol" panose="05050102010706020507" pitchFamily="18" charset="2"/>
              </a:rPr>
              <a:t>mQ</a:t>
            </a:r>
            <a:r>
              <a:rPr lang="en-US" baseline="-25000" dirty="0" err="1">
                <a:solidFill>
                  <a:srgbClr val="FF0000"/>
                </a:solidFill>
                <a:sym typeface="Symbol" panose="05050102010706020507" pitchFamily="18" charset="2"/>
              </a:rPr>
              <a:t>x</a:t>
            </a:r>
            <a:r>
              <a:rPr lang="en-US" dirty="0"/>
              <a:t> are not satisfied.</a:t>
            </a:r>
          </a:p>
        </p:txBody>
      </p:sp>
      <p:grpSp>
        <p:nvGrpSpPr>
          <p:cNvPr id="8" name="Group 7">
            <a:extLst>
              <a:ext uri="{FF2B5EF4-FFF2-40B4-BE49-F238E27FC236}">
                <a16:creationId xmlns:a16="http://schemas.microsoft.com/office/drawing/2014/main" id="{D30856CA-D171-4963-8AA4-3D2A1E841748}"/>
              </a:ext>
            </a:extLst>
          </p:cNvPr>
          <p:cNvGrpSpPr/>
          <p:nvPr/>
        </p:nvGrpSpPr>
        <p:grpSpPr>
          <a:xfrm>
            <a:off x="3373496" y="3817620"/>
            <a:ext cx="5162819" cy="2735580"/>
            <a:chOff x="1780208" y="3704560"/>
            <a:chExt cx="4552012" cy="2415342"/>
          </a:xfrm>
        </p:grpSpPr>
        <p:sp>
          <p:nvSpPr>
            <p:cNvPr id="5" name="Oval 4">
              <a:extLst>
                <a:ext uri="{FF2B5EF4-FFF2-40B4-BE49-F238E27FC236}">
                  <a16:creationId xmlns:a16="http://schemas.microsoft.com/office/drawing/2014/main" id="{7907FA77-F9E5-40C6-ADFD-45410AF6F8C4}"/>
                </a:ext>
              </a:extLst>
            </p:cNvPr>
            <p:cNvSpPr/>
            <p:nvPr/>
          </p:nvSpPr>
          <p:spPr>
            <a:xfrm>
              <a:off x="1780208" y="3704560"/>
              <a:ext cx="4552012" cy="24153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5137104-0F48-4F24-AEAB-8F5C90F8F16D}"/>
                </a:ext>
              </a:extLst>
            </p:cNvPr>
            <p:cNvSpPr txBox="1"/>
            <p:nvPr/>
          </p:nvSpPr>
          <p:spPr>
            <a:xfrm>
              <a:off x="3720224" y="4772045"/>
              <a:ext cx="671979" cy="369332"/>
            </a:xfrm>
            <a:prstGeom prst="rect">
              <a:avLst/>
            </a:prstGeom>
            <a:noFill/>
          </p:spPr>
          <p:txBody>
            <a:bodyPr wrap="none" rtlCol="0">
              <a:spAutoFit/>
            </a:bodyPr>
            <a:lstStyle/>
            <a:p>
              <a:r>
                <a:rPr lang="en-US" dirty="0"/>
                <a:t>AGS</a:t>
              </a:r>
            </a:p>
          </p:txBody>
        </p:sp>
      </p:grpSp>
      <p:grpSp>
        <p:nvGrpSpPr>
          <p:cNvPr id="10" name="Group 9">
            <a:extLst>
              <a:ext uri="{FF2B5EF4-FFF2-40B4-BE49-F238E27FC236}">
                <a16:creationId xmlns:a16="http://schemas.microsoft.com/office/drawing/2014/main" id="{AF629188-BD93-4914-BC70-5AA5521DE33C}"/>
              </a:ext>
            </a:extLst>
          </p:cNvPr>
          <p:cNvGrpSpPr/>
          <p:nvPr/>
        </p:nvGrpSpPr>
        <p:grpSpPr>
          <a:xfrm>
            <a:off x="7218292" y="3926324"/>
            <a:ext cx="1855855" cy="521255"/>
            <a:chOff x="6680461" y="3874970"/>
            <a:chExt cx="1855855" cy="521255"/>
          </a:xfrm>
        </p:grpSpPr>
        <p:pic>
          <p:nvPicPr>
            <p:cNvPr id="6" name="Picture 5">
              <a:extLst>
                <a:ext uri="{FF2B5EF4-FFF2-40B4-BE49-F238E27FC236}">
                  <a16:creationId xmlns:a16="http://schemas.microsoft.com/office/drawing/2014/main" id="{8459BE2B-A83F-47E6-87B9-733652C53630}"/>
                </a:ext>
              </a:extLst>
            </p:cNvPr>
            <p:cNvPicPr>
              <a:picLocks noChangeAspect="1"/>
            </p:cNvPicPr>
            <p:nvPr/>
          </p:nvPicPr>
          <p:blipFill>
            <a:blip r:embed="rId2"/>
            <a:stretch>
              <a:fillRect/>
            </a:stretch>
          </p:blipFill>
          <p:spPr>
            <a:xfrm rot="2215564">
              <a:off x="6680461" y="4030466"/>
              <a:ext cx="1088678" cy="365759"/>
            </a:xfrm>
            <a:prstGeom prst="rect">
              <a:avLst/>
            </a:prstGeom>
          </p:spPr>
        </p:pic>
        <p:sp>
          <p:nvSpPr>
            <p:cNvPr id="9" name="TextBox 8">
              <a:extLst>
                <a:ext uri="{FF2B5EF4-FFF2-40B4-BE49-F238E27FC236}">
                  <a16:creationId xmlns:a16="http://schemas.microsoft.com/office/drawing/2014/main" id="{B2C06E8C-8236-43AC-923A-7BD381E94D40}"/>
                </a:ext>
              </a:extLst>
            </p:cNvPr>
            <p:cNvSpPr txBox="1"/>
            <p:nvPr/>
          </p:nvSpPr>
          <p:spPr>
            <a:xfrm>
              <a:off x="7159016" y="3874970"/>
              <a:ext cx="1377300" cy="369332"/>
            </a:xfrm>
            <a:prstGeom prst="rect">
              <a:avLst/>
            </a:prstGeom>
            <a:noFill/>
          </p:spPr>
          <p:txBody>
            <a:bodyPr wrap="none" rtlCol="0">
              <a:spAutoFit/>
            </a:bodyPr>
            <a:lstStyle/>
            <a:p>
              <a:r>
                <a:rPr lang="en-US" dirty="0"/>
                <a:t>Partial helix</a:t>
              </a:r>
            </a:p>
          </p:txBody>
        </p:sp>
      </p:grpSp>
      <p:pic>
        <p:nvPicPr>
          <p:cNvPr id="11" name="Picture 10">
            <a:extLst>
              <a:ext uri="{FF2B5EF4-FFF2-40B4-BE49-F238E27FC236}">
                <a16:creationId xmlns:a16="http://schemas.microsoft.com/office/drawing/2014/main" id="{CBA95152-545A-47D7-BFB4-C9613BA8DE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1710" y="3270108"/>
            <a:ext cx="828791" cy="1019317"/>
          </a:xfrm>
          <a:prstGeom prst="rect">
            <a:avLst/>
          </a:prstGeom>
        </p:spPr>
      </p:pic>
      <p:pic>
        <p:nvPicPr>
          <p:cNvPr id="12" name="Picture 11">
            <a:extLst>
              <a:ext uri="{FF2B5EF4-FFF2-40B4-BE49-F238E27FC236}">
                <a16:creationId xmlns:a16="http://schemas.microsoft.com/office/drawing/2014/main" id="{B50EA4B6-7178-4639-B16E-2C033FBEB3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7310" y="3731265"/>
            <a:ext cx="252344" cy="1956671"/>
          </a:xfrm>
          <a:prstGeom prst="rect">
            <a:avLst/>
          </a:prstGeom>
        </p:spPr>
      </p:pic>
    </p:spTree>
    <p:extLst>
      <p:ext uri="{BB962C8B-B14F-4D97-AF65-F5344CB8AC3E}">
        <p14:creationId xmlns:p14="http://schemas.microsoft.com/office/powerpoint/2010/main" val="322213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 presetClass="path" presetSubtype="0" repeatCount="2000" accel="50000" decel="50000" fill="hold" nodeType="withEffect">
                                  <p:stCondLst>
                                    <p:cond delay="0"/>
                                  </p:stCondLst>
                                  <p:childTnLst>
                                    <p:animMotion origin="layout" path="M 0.0013 -0.00324 C 0.1181 -0.00324 0.21328 0.08565 0.21328 0.19583 C 0.21328 0.30602 0.1181 0.3956 0.0013 0.3956 C -0.11576 0.3956 -0.21016 0.30602 -0.21016 0.19583 C -0.21016 0.08565 -0.11576 -0.00324 0.0013 -0.00324 Z " pathEditMode="relative" rAng="0" ptsTypes="AAAAA">
                                      <p:cBhvr>
                                        <p:cTn id="9" dur="1000" fill="hold"/>
                                        <p:tgtEl>
                                          <p:spTgt spid="11"/>
                                        </p:tgtEl>
                                        <p:attrNameLst>
                                          <p:attrName>ppt_x</p:attrName>
                                          <p:attrName>ppt_y</p:attrName>
                                        </p:attrNameLst>
                                      </p:cBhvr>
                                      <p:rCtr x="26" y="19931"/>
                                    </p:animMotion>
                                  </p:childTnLst>
                                </p:cTn>
                              </p:par>
                              <p:par>
                                <p:cTn id="10" presetID="16" presetClass="entr" presetSubtype="21"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B34AE53E-45ED-4A7D-BE49-61AAA43684DD}"/>
              </a:ext>
            </a:extLst>
          </p:cNvPr>
          <p:cNvSpPr/>
          <p:nvPr/>
        </p:nvSpPr>
        <p:spPr>
          <a:xfrm>
            <a:off x="2842877" y="1221112"/>
            <a:ext cx="1061294" cy="500929"/>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63B79857-3CAF-451D-883A-2346878FF4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4904" y="660400"/>
            <a:ext cx="319471" cy="2477176"/>
          </a:xfrm>
          <a:prstGeom prst="rect">
            <a:avLst/>
          </a:prstGeom>
        </p:spPr>
      </p:pic>
      <p:sp>
        <p:nvSpPr>
          <p:cNvPr id="2" name="Title 1">
            <a:extLst>
              <a:ext uri="{FF2B5EF4-FFF2-40B4-BE49-F238E27FC236}">
                <a16:creationId xmlns:a16="http://schemas.microsoft.com/office/drawing/2014/main" id="{D55CC9B3-38F6-4768-A746-804AE328AB7A}"/>
              </a:ext>
            </a:extLst>
          </p:cNvPr>
          <p:cNvSpPr>
            <a:spLocks noGrp="1"/>
          </p:cNvSpPr>
          <p:nvPr>
            <p:ph type="title"/>
          </p:nvPr>
        </p:nvSpPr>
        <p:spPr>
          <a:xfrm>
            <a:off x="3039" y="93715"/>
            <a:ext cx="12188961" cy="752473"/>
          </a:xfrm>
        </p:spPr>
        <p:txBody>
          <a:bodyPr>
            <a:normAutofit fontScale="90000"/>
          </a:bodyPr>
          <a:lstStyle/>
          <a:p>
            <a:r>
              <a:rPr lang="en-US" sz="3200" b="0" dirty="0"/>
              <a:t>How to compute the spin tune </a:t>
            </a:r>
            <a:r>
              <a:rPr lang="en-US" sz="3200" b="0" dirty="0">
                <a:solidFill>
                  <a:srgbClr val="FF0000"/>
                </a:solidFill>
                <a:sym typeface="Symbol" panose="05050102010706020507" pitchFamily="18" charset="2"/>
              </a:rPr>
              <a:t></a:t>
            </a:r>
            <a:r>
              <a:rPr lang="en-US" sz="3200" b="0" baseline="-25000" dirty="0">
                <a:solidFill>
                  <a:srgbClr val="FF0000"/>
                </a:solidFill>
                <a:sym typeface="Symbol" panose="05050102010706020507" pitchFamily="18" charset="2"/>
              </a:rPr>
              <a:t>s</a:t>
            </a:r>
            <a:r>
              <a:rPr lang="en-US" sz="3200" b="0" dirty="0"/>
              <a:t> of a synchrotron having a partial helix?</a:t>
            </a:r>
            <a:endParaRPr lang="en-US" sz="3200" b="0" dirty="0">
              <a:solidFill>
                <a:srgbClr val="FF0000"/>
              </a:solidFill>
            </a:endParaRPr>
          </a:p>
        </p:txBody>
      </p:sp>
      <p:sp>
        <p:nvSpPr>
          <p:cNvPr id="3" name="Slide Number Placeholder 2">
            <a:extLst>
              <a:ext uri="{FF2B5EF4-FFF2-40B4-BE49-F238E27FC236}">
                <a16:creationId xmlns:a16="http://schemas.microsoft.com/office/drawing/2014/main" id="{863F06F0-9D2B-401E-A761-B089AC2C2E38}"/>
              </a:ext>
            </a:extLst>
          </p:cNvPr>
          <p:cNvSpPr>
            <a:spLocks noGrp="1"/>
          </p:cNvSpPr>
          <p:nvPr>
            <p:ph type="sldNum" sz="quarter" idx="12"/>
          </p:nvPr>
        </p:nvSpPr>
        <p:spPr/>
        <p:txBody>
          <a:bodyPr/>
          <a:lstStyle/>
          <a:p>
            <a:fld id="{716D9922-87B3-6043-9531-5184EA303DC1}" type="slidenum">
              <a:rPr lang="en-US" smtClean="0"/>
              <a:t>13</a:t>
            </a:fld>
            <a:endParaRPr lang="en-US"/>
          </a:p>
        </p:txBody>
      </p:sp>
      <p:grpSp>
        <p:nvGrpSpPr>
          <p:cNvPr id="4" name="Group 3">
            <a:extLst>
              <a:ext uri="{FF2B5EF4-FFF2-40B4-BE49-F238E27FC236}">
                <a16:creationId xmlns:a16="http://schemas.microsoft.com/office/drawing/2014/main" id="{D79F608A-8EBE-4AAD-AC7B-0036C80366F8}"/>
              </a:ext>
            </a:extLst>
          </p:cNvPr>
          <p:cNvGrpSpPr/>
          <p:nvPr/>
        </p:nvGrpSpPr>
        <p:grpSpPr>
          <a:xfrm>
            <a:off x="477080" y="1376553"/>
            <a:ext cx="5998596" cy="4104894"/>
            <a:chOff x="3532098" y="396240"/>
            <a:chExt cx="5998596" cy="4373238"/>
          </a:xfrm>
        </p:grpSpPr>
        <p:pic>
          <p:nvPicPr>
            <p:cNvPr id="5" name="Picture 4">
              <a:extLst>
                <a:ext uri="{FF2B5EF4-FFF2-40B4-BE49-F238E27FC236}">
                  <a16:creationId xmlns:a16="http://schemas.microsoft.com/office/drawing/2014/main" id="{54B6059E-CDAA-4F7F-8A1B-570959A6E0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2483" y="396240"/>
              <a:ext cx="438211" cy="3620005"/>
            </a:xfrm>
            <a:prstGeom prst="rect">
              <a:avLst/>
            </a:prstGeom>
          </p:spPr>
        </p:pic>
        <p:grpSp>
          <p:nvGrpSpPr>
            <p:cNvPr id="6" name="Group 5">
              <a:extLst>
                <a:ext uri="{FF2B5EF4-FFF2-40B4-BE49-F238E27FC236}">
                  <a16:creationId xmlns:a16="http://schemas.microsoft.com/office/drawing/2014/main" id="{CB85AF6D-6232-4BF8-9F2D-FC5D7EAAEF8B}"/>
                </a:ext>
              </a:extLst>
            </p:cNvPr>
            <p:cNvGrpSpPr/>
            <p:nvPr/>
          </p:nvGrpSpPr>
          <p:grpSpPr>
            <a:xfrm>
              <a:off x="3532098" y="1776318"/>
              <a:ext cx="5691632" cy="2993160"/>
              <a:chOff x="3250184" y="3724633"/>
              <a:chExt cx="5691632" cy="2993160"/>
            </a:xfrm>
          </p:grpSpPr>
          <p:sp>
            <p:nvSpPr>
              <p:cNvPr id="7" name="TextBox 6">
                <a:extLst>
                  <a:ext uri="{FF2B5EF4-FFF2-40B4-BE49-F238E27FC236}">
                    <a16:creationId xmlns:a16="http://schemas.microsoft.com/office/drawing/2014/main" id="{7F1A1B92-FA03-4612-BA61-52DEAAB34CFA}"/>
                  </a:ext>
                </a:extLst>
              </p:cNvPr>
              <p:cNvSpPr txBox="1"/>
              <p:nvPr/>
            </p:nvSpPr>
            <p:spPr>
              <a:xfrm>
                <a:off x="5239580" y="6282319"/>
                <a:ext cx="1328569" cy="369332"/>
              </a:xfrm>
              <a:prstGeom prst="rect">
                <a:avLst/>
              </a:prstGeom>
              <a:noFill/>
            </p:spPr>
            <p:txBody>
              <a:bodyPr wrap="none" rtlCol="0">
                <a:spAutoFit/>
              </a:bodyPr>
              <a:lstStyle/>
              <a:p>
                <a:r>
                  <a:rPr lang="en-US" dirty="0"/>
                  <a:t>Synchrotron</a:t>
                </a:r>
              </a:p>
            </p:txBody>
          </p:sp>
          <p:sp>
            <p:nvSpPr>
              <p:cNvPr id="8" name="Oval 7">
                <a:extLst>
                  <a:ext uri="{FF2B5EF4-FFF2-40B4-BE49-F238E27FC236}">
                    <a16:creationId xmlns:a16="http://schemas.microsoft.com/office/drawing/2014/main" id="{B095E130-083E-4B2B-A264-722862920B3F}"/>
                  </a:ext>
                </a:extLst>
              </p:cNvPr>
              <p:cNvSpPr/>
              <p:nvPr/>
            </p:nvSpPr>
            <p:spPr>
              <a:xfrm>
                <a:off x="3250184" y="3724633"/>
                <a:ext cx="5691632" cy="29931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9" name="Picture 8">
            <a:extLst>
              <a:ext uri="{FF2B5EF4-FFF2-40B4-BE49-F238E27FC236}">
                <a16:creationId xmlns:a16="http://schemas.microsoft.com/office/drawing/2014/main" id="{C04502D9-3ADE-41A1-801A-3F02A20B90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2877" y="2162290"/>
            <a:ext cx="828791" cy="1019317"/>
          </a:xfrm>
          <a:prstGeom prst="rect">
            <a:avLst/>
          </a:prstGeom>
        </p:spPr>
      </p:pic>
      <p:cxnSp>
        <p:nvCxnSpPr>
          <p:cNvPr id="11" name="Straight Arrow Connector 10">
            <a:extLst>
              <a:ext uri="{FF2B5EF4-FFF2-40B4-BE49-F238E27FC236}">
                <a16:creationId xmlns:a16="http://schemas.microsoft.com/office/drawing/2014/main" id="{00EDB1A6-2E4A-4F61-A542-0EBFDEB6ECA6}"/>
              </a:ext>
            </a:extLst>
          </p:cNvPr>
          <p:cNvCxnSpPr/>
          <p:nvPr/>
        </p:nvCxnSpPr>
        <p:spPr>
          <a:xfrm flipV="1">
            <a:off x="3257272" y="1438636"/>
            <a:ext cx="664285" cy="144989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35EB94B-3BD1-412B-A555-FA2E574609D2}"/>
              </a:ext>
            </a:extLst>
          </p:cNvPr>
          <p:cNvSpPr txBox="1"/>
          <p:nvPr/>
        </p:nvSpPr>
        <p:spPr>
          <a:xfrm>
            <a:off x="6555521" y="2553233"/>
            <a:ext cx="5455789" cy="400110"/>
          </a:xfrm>
          <a:prstGeom prst="rect">
            <a:avLst/>
          </a:prstGeom>
          <a:noFill/>
        </p:spPr>
        <p:txBody>
          <a:bodyPr wrap="none" rtlCol="0">
            <a:spAutoFit/>
          </a:bodyPr>
          <a:lstStyle/>
          <a:p>
            <a:r>
              <a:rPr lang="en-US" sz="2000" dirty="0"/>
              <a:t>Fringe fields in AGS affect the </a:t>
            </a:r>
            <a:r>
              <a:rPr lang="en-US" sz="2000" dirty="0">
                <a:solidFill>
                  <a:srgbClr val="FF0000"/>
                </a:solidFill>
                <a:sym typeface="Symbol" panose="05050102010706020507" pitchFamily="18" charset="2"/>
              </a:rPr>
              <a:t></a:t>
            </a:r>
            <a:r>
              <a:rPr lang="en-US" sz="2000" baseline="-25000" dirty="0">
                <a:solidFill>
                  <a:srgbClr val="FF0000"/>
                </a:solidFill>
                <a:sym typeface="Symbol" panose="05050102010706020507" pitchFamily="18" charset="2"/>
              </a:rPr>
              <a:t>s</a:t>
            </a:r>
            <a:r>
              <a:rPr lang="en-US" sz="2000" dirty="0">
                <a:solidFill>
                  <a:srgbClr val="FF0000"/>
                </a:solidFill>
                <a:sym typeface="Symbol" panose="05050102010706020507" pitchFamily="18" charset="2"/>
              </a:rPr>
              <a:t> </a:t>
            </a:r>
            <a:r>
              <a:rPr lang="en-US" sz="2000" dirty="0">
                <a:sym typeface="Symbol" panose="05050102010706020507" pitchFamily="18" charset="2"/>
              </a:rPr>
              <a:t>insignificantly</a:t>
            </a:r>
            <a:endParaRPr lang="en-US" sz="2000" dirty="0"/>
          </a:p>
        </p:txBody>
      </p:sp>
      <p:grpSp>
        <p:nvGrpSpPr>
          <p:cNvPr id="15" name="Group 14">
            <a:extLst>
              <a:ext uri="{FF2B5EF4-FFF2-40B4-BE49-F238E27FC236}">
                <a16:creationId xmlns:a16="http://schemas.microsoft.com/office/drawing/2014/main" id="{613FA502-1CFD-41D1-B878-76D48C560195}"/>
              </a:ext>
            </a:extLst>
          </p:cNvPr>
          <p:cNvGrpSpPr/>
          <p:nvPr/>
        </p:nvGrpSpPr>
        <p:grpSpPr>
          <a:xfrm>
            <a:off x="4466339" y="2307012"/>
            <a:ext cx="1288937" cy="874595"/>
            <a:chOff x="6680461" y="3521630"/>
            <a:chExt cx="1288937" cy="874595"/>
          </a:xfrm>
        </p:grpSpPr>
        <p:pic>
          <p:nvPicPr>
            <p:cNvPr id="16" name="Picture 15">
              <a:extLst>
                <a:ext uri="{FF2B5EF4-FFF2-40B4-BE49-F238E27FC236}">
                  <a16:creationId xmlns:a16="http://schemas.microsoft.com/office/drawing/2014/main" id="{1644E78A-FCB9-4671-AB90-051040501D70}"/>
                </a:ext>
              </a:extLst>
            </p:cNvPr>
            <p:cNvPicPr>
              <a:picLocks noChangeAspect="1"/>
            </p:cNvPicPr>
            <p:nvPr/>
          </p:nvPicPr>
          <p:blipFill>
            <a:blip r:embed="rId4"/>
            <a:stretch>
              <a:fillRect/>
            </a:stretch>
          </p:blipFill>
          <p:spPr>
            <a:xfrm rot="2215564">
              <a:off x="6680461" y="4030466"/>
              <a:ext cx="1088678" cy="365759"/>
            </a:xfrm>
            <a:prstGeom prst="rect">
              <a:avLst/>
            </a:prstGeom>
          </p:spPr>
        </p:pic>
        <p:sp>
          <p:nvSpPr>
            <p:cNvPr id="17" name="TextBox 16">
              <a:extLst>
                <a:ext uri="{FF2B5EF4-FFF2-40B4-BE49-F238E27FC236}">
                  <a16:creationId xmlns:a16="http://schemas.microsoft.com/office/drawing/2014/main" id="{2C495A83-74BC-4F1D-824A-7314FF44CB11}"/>
                </a:ext>
              </a:extLst>
            </p:cNvPr>
            <p:cNvSpPr txBox="1"/>
            <p:nvPr/>
          </p:nvSpPr>
          <p:spPr>
            <a:xfrm>
              <a:off x="7066587" y="3521630"/>
              <a:ext cx="902811" cy="646331"/>
            </a:xfrm>
            <a:prstGeom prst="rect">
              <a:avLst/>
            </a:prstGeom>
            <a:noFill/>
          </p:spPr>
          <p:txBody>
            <a:bodyPr wrap="none" rtlCol="0">
              <a:spAutoFit/>
            </a:bodyPr>
            <a:lstStyle/>
            <a:p>
              <a:r>
                <a:rPr lang="en-US" dirty="0"/>
                <a:t>Partial </a:t>
              </a:r>
            </a:p>
            <a:p>
              <a:r>
                <a:rPr lang="en-US" dirty="0"/>
                <a:t>helix</a:t>
              </a:r>
            </a:p>
          </p:txBody>
        </p:sp>
      </p:grpSp>
      <p:sp>
        <p:nvSpPr>
          <p:cNvPr id="19" name="TextBox 18">
            <a:extLst>
              <a:ext uri="{FF2B5EF4-FFF2-40B4-BE49-F238E27FC236}">
                <a16:creationId xmlns:a16="http://schemas.microsoft.com/office/drawing/2014/main" id="{E55C3F9E-D8B8-4B69-8529-F9823423AA57}"/>
              </a:ext>
            </a:extLst>
          </p:cNvPr>
          <p:cNvSpPr txBox="1"/>
          <p:nvPr/>
        </p:nvSpPr>
        <p:spPr>
          <a:xfrm>
            <a:off x="6710751" y="1375689"/>
            <a:ext cx="4371710" cy="830997"/>
          </a:xfrm>
          <a:prstGeom prst="rect">
            <a:avLst/>
          </a:prstGeom>
          <a:noFill/>
        </p:spPr>
        <p:txBody>
          <a:bodyPr wrap="none" rtlCol="0">
            <a:spAutoFit/>
          </a:bodyPr>
          <a:lstStyle/>
          <a:p>
            <a:r>
              <a:rPr lang="en-US" sz="2400" dirty="0"/>
              <a:t>What is the </a:t>
            </a:r>
            <a:r>
              <a:rPr lang="en-US" sz="2400" dirty="0">
                <a:solidFill>
                  <a:srgbClr val="FF0000"/>
                </a:solidFill>
                <a:sym typeface="Symbol" panose="05050102010706020507" pitchFamily="18" charset="2"/>
              </a:rPr>
              <a:t></a:t>
            </a:r>
            <a:r>
              <a:rPr lang="en-US" sz="2400" baseline="-25000" dirty="0">
                <a:solidFill>
                  <a:srgbClr val="FF0000"/>
                </a:solidFill>
                <a:sym typeface="Symbol" panose="05050102010706020507" pitchFamily="18" charset="2"/>
              </a:rPr>
              <a:t>s </a:t>
            </a:r>
            <a:r>
              <a:rPr lang="en-US" sz="2400" dirty="0"/>
              <a:t>if we introduce a</a:t>
            </a:r>
          </a:p>
          <a:p>
            <a:r>
              <a:rPr lang="en-US" sz="2400" dirty="0"/>
              <a:t>partial helical magnet?</a:t>
            </a:r>
          </a:p>
        </p:txBody>
      </p:sp>
      <p:sp>
        <p:nvSpPr>
          <p:cNvPr id="10" name="Rectangle 9">
            <a:extLst>
              <a:ext uri="{FF2B5EF4-FFF2-40B4-BE49-F238E27FC236}">
                <a16:creationId xmlns:a16="http://schemas.microsoft.com/office/drawing/2014/main" id="{759B7EAB-9BF0-47DD-80EE-C6BD8FB29919}"/>
              </a:ext>
            </a:extLst>
          </p:cNvPr>
          <p:cNvSpPr/>
          <p:nvPr/>
        </p:nvSpPr>
        <p:spPr>
          <a:xfrm>
            <a:off x="5693376" y="4869613"/>
            <a:ext cx="6096000" cy="1223668"/>
          </a:xfrm>
          <a:prstGeom prst="rect">
            <a:avLst/>
          </a:prstGeom>
        </p:spPr>
        <p:txBody>
          <a:bodyPr>
            <a:spAutoFit/>
          </a:bodyPr>
          <a:lstStyle/>
          <a:p>
            <a:pPr algn="ctr"/>
            <a:r>
              <a:rPr lang="en-US" kern="1400" spc="-50" dirty="0">
                <a:latin typeface="Times New Roman" panose="02020603050405020304" pitchFamily="18" charset="0"/>
                <a:ea typeface="Times New Roman" panose="02020603050405020304" pitchFamily="18" charset="0"/>
                <a:cs typeface="Times New Roman" panose="02020603050405020304" pitchFamily="18" charset="0"/>
              </a:rPr>
              <a:t>Transformation of Spinors in Accelerators and Beam Transfer Lines</a:t>
            </a:r>
            <a:endParaRPr lang="en-US" sz="2000" kern="1400" spc="-50" dirty="0">
              <a:latin typeface="Calibri Light" panose="020F0302020204030204" pitchFamily="34" charset="0"/>
              <a:ea typeface="Times New Roman" panose="02020603050405020304" pitchFamily="18" charset="0"/>
              <a:cs typeface="Times New Roman" panose="02020603050405020304" pitchFamily="18" charset="0"/>
            </a:endParaRPr>
          </a:p>
          <a:p>
            <a:pPr algn="ctr">
              <a:lnSpc>
                <a:spcPct val="107000"/>
              </a:lnSpc>
              <a:spcBef>
                <a:spcPts val="200"/>
              </a:spcBef>
            </a:pPr>
            <a:r>
              <a:rPr lang="en-US" sz="1600" b="1" dirty="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N. Tsoupas, F. </a:t>
            </a:r>
            <a:r>
              <a:rPr lang="en-US" sz="1600" b="1" dirty="0" err="1">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Méot</a:t>
            </a:r>
            <a:r>
              <a:rPr lang="en-US" sz="1600" b="1" dirty="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 H. Huang </a:t>
            </a:r>
          </a:p>
          <a:p>
            <a:pPr algn="ctr">
              <a:lnSpc>
                <a:spcPct val="107000"/>
              </a:lnSpc>
              <a:spcBef>
                <a:spcPts val="200"/>
              </a:spcBef>
            </a:pPr>
            <a:endParaRPr lang="en-US" sz="1600" b="1"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Bef>
                <a:spcPts val="200"/>
              </a:spcBef>
            </a:pPr>
            <a:r>
              <a:rPr lang="en-US" sz="1600" b="1" dirty="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Technical Note submitted This week</a:t>
            </a:r>
            <a:endParaRPr lang="en-US" sz="16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4121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F1EF-C19C-45D6-BA8A-C417D76F5AB0}"/>
              </a:ext>
            </a:extLst>
          </p:cNvPr>
          <p:cNvSpPr>
            <a:spLocks noGrp="1"/>
          </p:cNvSpPr>
          <p:nvPr>
            <p:ph type="title"/>
          </p:nvPr>
        </p:nvSpPr>
        <p:spPr>
          <a:xfrm>
            <a:off x="477080" y="365127"/>
            <a:ext cx="11105321" cy="714373"/>
          </a:xfrm>
        </p:spPr>
        <p:txBody>
          <a:bodyPr/>
          <a:lstStyle/>
          <a:p>
            <a:pPr algn="ctr"/>
            <a:r>
              <a:rPr lang="en-US" b="0" dirty="0"/>
              <a:t>Mathematical derivation of Spin Tune </a:t>
            </a:r>
            <a:r>
              <a:rPr lang="en-US" b="0" dirty="0">
                <a:solidFill>
                  <a:srgbClr val="FF0000"/>
                </a:solidFill>
                <a:sym typeface="Symbol" panose="05050102010706020507" pitchFamily="18" charset="2"/>
              </a:rPr>
              <a:t></a:t>
            </a:r>
            <a:r>
              <a:rPr lang="en-US" b="0" baseline="-25000" dirty="0">
                <a:solidFill>
                  <a:srgbClr val="FF0000"/>
                </a:solidFill>
                <a:sym typeface="Symbol" panose="05050102010706020507" pitchFamily="18" charset="2"/>
              </a:rPr>
              <a:t>s</a:t>
            </a:r>
            <a:endParaRPr lang="en-US" b="0" dirty="0"/>
          </a:p>
        </p:txBody>
      </p:sp>
      <p:sp>
        <p:nvSpPr>
          <p:cNvPr id="3" name="Slide Number Placeholder 2">
            <a:extLst>
              <a:ext uri="{FF2B5EF4-FFF2-40B4-BE49-F238E27FC236}">
                <a16:creationId xmlns:a16="http://schemas.microsoft.com/office/drawing/2014/main" id="{0237922A-EB54-40B2-AE2D-EB6A5DB6FE69}"/>
              </a:ext>
            </a:extLst>
          </p:cNvPr>
          <p:cNvSpPr>
            <a:spLocks noGrp="1"/>
          </p:cNvSpPr>
          <p:nvPr>
            <p:ph type="sldNum" sz="quarter" idx="12"/>
          </p:nvPr>
        </p:nvSpPr>
        <p:spPr/>
        <p:txBody>
          <a:bodyPr/>
          <a:lstStyle/>
          <a:p>
            <a:fld id="{716D9922-87B3-6043-9531-5184EA303DC1}" type="slidenum">
              <a:rPr lang="en-US" smtClean="0"/>
              <a:t>14</a:t>
            </a:fld>
            <a:endParaRPr lang="en-US"/>
          </a:p>
        </p:txBody>
      </p:sp>
      <p:graphicFrame>
        <p:nvGraphicFramePr>
          <p:cNvPr id="4" name="Object 3">
            <a:extLst>
              <a:ext uri="{FF2B5EF4-FFF2-40B4-BE49-F238E27FC236}">
                <a16:creationId xmlns:a16="http://schemas.microsoft.com/office/drawing/2014/main" id="{5A0CC2D1-11EF-4502-9F72-65DEA8884CAB}"/>
              </a:ext>
            </a:extLst>
          </p:cNvPr>
          <p:cNvGraphicFramePr>
            <a:graphicFrameLocks noChangeAspect="1"/>
          </p:cNvGraphicFramePr>
          <p:nvPr>
            <p:extLst>
              <p:ext uri="{D42A27DB-BD31-4B8C-83A1-F6EECF244321}">
                <p14:modId xmlns:p14="http://schemas.microsoft.com/office/powerpoint/2010/main" val="1902283685"/>
              </p:ext>
            </p:extLst>
          </p:nvPr>
        </p:nvGraphicFramePr>
        <p:xfrm>
          <a:off x="609601" y="1245900"/>
          <a:ext cx="3911600" cy="1045341"/>
        </p:xfrm>
        <a:graphic>
          <a:graphicData uri="http://schemas.openxmlformats.org/presentationml/2006/ole">
            <mc:AlternateContent xmlns:mc="http://schemas.openxmlformats.org/markup-compatibility/2006">
              <mc:Choice xmlns:v="urn:schemas-microsoft-com:vml" Requires="v">
                <p:oleObj spid="_x0000_s17426" name="Equation" r:id="rId3" imgW="1473120" imgH="393480" progId="Equation.DSMT4">
                  <p:embed/>
                </p:oleObj>
              </mc:Choice>
              <mc:Fallback>
                <p:oleObj name="Equation" r:id="rId3" imgW="1473120" imgH="393480" progId="Equation.DSMT4">
                  <p:embed/>
                  <p:pic>
                    <p:nvPicPr>
                      <p:cNvPr id="0" name=""/>
                      <p:cNvPicPr/>
                      <p:nvPr/>
                    </p:nvPicPr>
                    <p:blipFill>
                      <a:blip r:embed="rId4"/>
                      <a:stretch>
                        <a:fillRect/>
                      </a:stretch>
                    </p:blipFill>
                    <p:spPr>
                      <a:xfrm>
                        <a:off x="609601" y="1245900"/>
                        <a:ext cx="3911600" cy="1045341"/>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56129D46-B4ED-4AE0-9735-52A05CE079A2}"/>
              </a:ext>
            </a:extLst>
          </p:cNvPr>
          <p:cNvGraphicFramePr>
            <a:graphicFrameLocks noChangeAspect="1"/>
          </p:cNvGraphicFramePr>
          <p:nvPr>
            <p:extLst>
              <p:ext uri="{D42A27DB-BD31-4B8C-83A1-F6EECF244321}">
                <p14:modId xmlns:p14="http://schemas.microsoft.com/office/powerpoint/2010/main" val="1117843019"/>
              </p:ext>
            </p:extLst>
          </p:nvPr>
        </p:nvGraphicFramePr>
        <p:xfrm>
          <a:off x="130176" y="2126357"/>
          <a:ext cx="9181464" cy="1052981"/>
        </p:xfrm>
        <a:graphic>
          <a:graphicData uri="http://schemas.openxmlformats.org/presentationml/2006/ole">
            <mc:AlternateContent xmlns:mc="http://schemas.openxmlformats.org/markup-compatibility/2006">
              <mc:Choice xmlns:v="urn:schemas-microsoft-com:vml" Requires="v">
                <p:oleObj spid="_x0000_s17427" name="Equation" r:id="rId5" imgW="4101840" imgH="469800" progId="Equation.DSMT4">
                  <p:embed/>
                </p:oleObj>
              </mc:Choice>
              <mc:Fallback>
                <p:oleObj name="Equation" r:id="rId5" imgW="4101840" imgH="469800" progId="Equation.DSMT4">
                  <p:embed/>
                  <p:pic>
                    <p:nvPicPr>
                      <p:cNvPr id="0" name=""/>
                      <p:cNvPicPr/>
                      <p:nvPr/>
                    </p:nvPicPr>
                    <p:blipFill>
                      <a:blip r:embed="rId6"/>
                      <a:stretch>
                        <a:fillRect/>
                      </a:stretch>
                    </p:blipFill>
                    <p:spPr>
                      <a:xfrm>
                        <a:off x="130176" y="2126357"/>
                        <a:ext cx="9181464" cy="1052981"/>
                      </a:xfrm>
                      <a:prstGeom prst="rect">
                        <a:avLst/>
                      </a:prstGeom>
                    </p:spPr>
                  </p:pic>
                </p:oleObj>
              </mc:Fallback>
            </mc:AlternateContent>
          </a:graphicData>
        </a:graphic>
      </p:graphicFrame>
      <p:grpSp>
        <p:nvGrpSpPr>
          <p:cNvPr id="32" name="Group 31">
            <a:extLst>
              <a:ext uri="{FF2B5EF4-FFF2-40B4-BE49-F238E27FC236}">
                <a16:creationId xmlns:a16="http://schemas.microsoft.com/office/drawing/2014/main" id="{54CB5B00-10E4-4D0E-A624-FB01A5DB9864}"/>
              </a:ext>
            </a:extLst>
          </p:cNvPr>
          <p:cNvGrpSpPr/>
          <p:nvPr/>
        </p:nvGrpSpPr>
        <p:grpSpPr>
          <a:xfrm>
            <a:off x="98970" y="3120771"/>
            <a:ext cx="5884863" cy="2953481"/>
            <a:chOff x="98970" y="3120771"/>
            <a:chExt cx="5884863" cy="2953481"/>
          </a:xfrm>
        </p:grpSpPr>
        <p:graphicFrame>
          <p:nvGraphicFramePr>
            <p:cNvPr id="18" name="Object 17">
              <a:extLst>
                <a:ext uri="{FF2B5EF4-FFF2-40B4-BE49-F238E27FC236}">
                  <a16:creationId xmlns:a16="http://schemas.microsoft.com/office/drawing/2014/main" id="{97BE0DBE-9DF5-472A-8E23-FC603AF80429}"/>
                </a:ext>
              </a:extLst>
            </p:cNvPr>
            <p:cNvGraphicFramePr>
              <a:graphicFrameLocks noChangeAspect="1"/>
            </p:cNvGraphicFramePr>
            <p:nvPr>
              <p:extLst>
                <p:ext uri="{D42A27DB-BD31-4B8C-83A1-F6EECF244321}">
                  <p14:modId xmlns:p14="http://schemas.microsoft.com/office/powerpoint/2010/main" val="1691436667"/>
                </p:ext>
              </p:extLst>
            </p:nvPr>
          </p:nvGraphicFramePr>
          <p:xfrm>
            <a:off x="98970" y="4179978"/>
            <a:ext cx="5884863" cy="687387"/>
          </p:xfrm>
          <a:graphic>
            <a:graphicData uri="http://schemas.openxmlformats.org/presentationml/2006/ole">
              <mc:AlternateContent xmlns:mc="http://schemas.openxmlformats.org/markup-compatibility/2006">
                <mc:Choice xmlns:v="urn:schemas-microsoft-com:vml" Requires="v">
                  <p:oleObj spid="_x0000_s17428" name="Equation" r:id="rId7" imgW="2171520" imgH="253800" progId="Equation.DSMT4">
                    <p:embed/>
                  </p:oleObj>
                </mc:Choice>
                <mc:Fallback>
                  <p:oleObj name="Equation" r:id="rId7" imgW="2171520" imgH="253800" progId="Equation.DSMT4">
                    <p:embed/>
                    <p:pic>
                      <p:nvPicPr>
                        <p:cNvPr id="0" name=""/>
                        <p:cNvPicPr/>
                        <p:nvPr/>
                      </p:nvPicPr>
                      <p:blipFill>
                        <a:blip r:embed="rId8"/>
                        <a:stretch>
                          <a:fillRect/>
                        </a:stretch>
                      </p:blipFill>
                      <p:spPr>
                        <a:xfrm>
                          <a:off x="98970" y="4179978"/>
                          <a:ext cx="5884863" cy="687387"/>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B41D3BE3-B0A6-40B5-9681-116B6C877CD7}"/>
                </a:ext>
              </a:extLst>
            </p:cNvPr>
            <p:cNvGraphicFramePr>
              <a:graphicFrameLocks noChangeAspect="1"/>
            </p:cNvGraphicFramePr>
            <p:nvPr>
              <p:extLst>
                <p:ext uri="{D42A27DB-BD31-4B8C-83A1-F6EECF244321}">
                  <p14:modId xmlns:p14="http://schemas.microsoft.com/office/powerpoint/2010/main" val="3760983986"/>
                </p:ext>
              </p:extLst>
            </p:nvPr>
          </p:nvGraphicFramePr>
          <p:xfrm>
            <a:off x="477080" y="3120771"/>
            <a:ext cx="2821282" cy="909041"/>
          </p:xfrm>
          <a:graphic>
            <a:graphicData uri="http://schemas.openxmlformats.org/presentationml/2006/ole">
              <mc:AlternateContent xmlns:mc="http://schemas.openxmlformats.org/markup-compatibility/2006">
                <mc:Choice xmlns:v="urn:schemas-microsoft-com:vml" Requires="v">
                  <p:oleObj spid="_x0000_s17429" name="Equation" r:id="rId9" imgW="1422360" imgH="457200" progId="Equation.DSMT4">
                    <p:embed/>
                  </p:oleObj>
                </mc:Choice>
                <mc:Fallback>
                  <p:oleObj name="Equation" r:id="rId9" imgW="1422360" imgH="457200" progId="Equation.DSMT4">
                    <p:embed/>
                    <p:pic>
                      <p:nvPicPr>
                        <p:cNvPr id="18" name="Object 17">
                          <a:extLst>
                            <a:ext uri="{FF2B5EF4-FFF2-40B4-BE49-F238E27FC236}">
                              <a16:creationId xmlns:a16="http://schemas.microsoft.com/office/drawing/2014/main" id="{97BE0DBE-9DF5-472A-8E23-FC603AF80429}"/>
                            </a:ext>
                          </a:extLst>
                        </p:cNvPr>
                        <p:cNvPicPr/>
                        <p:nvPr/>
                      </p:nvPicPr>
                      <p:blipFill>
                        <a:blip r:embed="rId10"/>
                        <a:stretch>
                          <a:fillRect/>
                        </a:stretch>
                      </p:blipFill>
                      <p:spPr>
                        <a:xfrm>
                          <a:off x="477080" y="3120771"/>
                          <a:ext cx="2821282" cy="909041"/>
                        </a:xfrm>
                        <a:prstGeom prst="rect">
                          <a:avLst/>
                        </a:prstGeom>
                      </p:spPr>
                    </p:pic>
                  </p:oleObj>
                </mc:Fallback>
              </mc:AlternateContent>
            </a:graphicData>
          </a:graphic>
        </p:graphicFrame>
        <p:sp>
          <p:nvSpPr>
            <p:cNvPr id="20" name="TextBox 19">
              <a:extLst>
                <a:ext uri="{FF2B5EF4-FFF2-40B4-BE49-F238E27FC236}">
                  <a16:creationId xmlns:a16="http://schemas.microsoft.com/office/drawing/2014/main" id="{36B2FBDD-01F5-4A8C-9F52-16FA954E1D9C}"/>
                </a:ext>
              </a:extLst>
            </p:cNvPr>
            <p:cNvSpPr txBox="1"/>
            <p:nvPr/>
          </p:nvSpPr>
          <p:spPr>
            <a:xfrm>
              <a:off x="403078" y="5160486"/>
              <a:ext cx="1454244" cy="369332"/>
            </a:xfrm>
            <a:prstGeom prst="rect">
              <a:avLst/>
            </a:prstGeom>
            <a:noFill/>
          </p:spPr>
          <p:txBody>
            <a:bodyPr wrap="none" rtlCol="0">
              <a:spAutoFit/>
            </a:bodyPr>
            <a:lstStyle/>
            <a:p>
              <a:r>
                <a:rPr lang="en-US" dirty="0">
                  <a:highlight>
                    <a:srgbClr val="FFFF00"/>
                  </a:highlight>
                </a:rPr>
                <a:t>Initial Spinor</a:t>
              </a:r>
            </a:p>
          </p:txBody>
        </p:sp>
        <p:cxnSp>
          <p:nvCxnSpPr>
            <p:cNvPr id="22" name="Straight Arrow Connector 21">
              <a:extLst>
                <a:ext uri="{FF2B5EF4-FFF2-40B4-BE49-F238E27FC236}">
                  <a16:creationId xmlns:a16="http://schemas.microsoft.com/office/drawing/2014/main" id="{3D19E188-C3BC-477A-9492-31EEC4BDD457}"/>
                </a:ext>
              </a:extLst>
            </p:cNvPr>
            <p:cNvCxnSpPr>
              <a:cxnSpLocks/>
              <a:stCxn id="20" idx="0"/>
            </p:cNvCxnSpPr>
            <p:nvPr/>
          </p:nvCxnSpPr>
          <p:spPr>
            <a:xfrm flipV="1">
              <a:off x="1130200" y="4670232"/>
              <a:ext cx="354751" cy="4902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970C4CB-ED75-4AF1-9AC0-DFA0D8C1F0B6}"/>
                </a:ext>
              </a:extLst>
            </p:cNvPr>
            <p:cNvSpPr txBox="1"/>
            <p:nvPr/>
          </p:nvSpPr>
          <p:spPr>
            <a:xfrm>
              <a:off x="2814629" y="5194098"/>
              <a:ext cx="1415772" cy="369332"/>
            </a:xfrm>
            <a:prstGeom prst="rect">
              <a:avLst/>
            </a:prstGeom>
            <a:noFill/>
          </p:spPr>
          <p:txBody>
            <a:bodyPr wrap="none" rtlCol="0">
              <a:spAutoFit/>
            </a:bodyPr>
            <a:lstStyle/>
            <a:p>
              <a:r>
                <a:rPr lang="en-US" dirty="0">
                  <a:highlight>
                    <a:srgbClr val="FFFF00"/>
                  </a:highlight>
                </a:rPr>
                <a:t>Final Spinor</a:t>
              </a:r>
            </a:p>
          </p:txBody>
        </p:sp>
        <p:cxnSp>
          <p:nvCxnSpPr>
            <p:cNvPr id="25" name="Straight Arrow Connector 24">
              <a:extLst>
                <a:ext uri="{FF2B5EF4-FFF2-40B4-BE49-F238E27FC236}">
                  <a16:creationId xmlns:a16="http://schemas.microsoft.com/office/drawing/2014/main" id="{DF3B913A-C8C2-4B50-916D-8C3121D981E8}"/>
                </a:ext>
              </a:extLst>
            </p:cNvPr>
            <p:cNvCxnSpPr>
              <a:cxnSpLocks/>
              <a:stCxn id="23" idx="0"/>
            </p:cNvCxnSpPr>
            <p:nvPr/>
          </p:nvCxnSpPr>
          <p:spPr>
            <a:xfrm flipH="1" flipV="1">
              <a:off x="2768394" y="4739891"/>
              <a:ext cx="754121" cy="4542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6254883-B4DC-48FB-8F06-6F1497E00F95}"/>
                </a:ext>
              </a:extLst>
            </p:cNvPr>
            <p:cNvSpPr txBox="1"/>
            <p:nvPr/>
          </p:nvSpPr>
          <p:spPr>
            <a:xfrm>
              <a:off x="348623" y="5704920"/>
              <a:ext cx="4628190" cy="369332"/>
            </a:xfrm>
            <a:prstGeom prst="rect">
              <a:avLst/>
            </a:prstGeom>
            <a:noFill/>
          </p:spPr>
          <p:txBody>
            <a:bodyPr wrap="none" rtlCol="0">
              <a:spAutoFit/>
            </a:bodyPr>
            <a:lstStyle/>
            <a:p>
              <a:r>
                <a:rPr lang="en-US" dirty="0"/>
                <a:t>Magnet Rotates the spinor state by angle </a:t>
              </a:r>
              <a:r>
                <a:rPr lang="en-US" dirty="0">
                  <a:sym typeface="Symbol" panose="05050102010706020507" pitchFamily="18" charset="2"/>
                </a:rPr>
                <a:t></a:t>
              </a:r>
              <a:endParaRPr lang="en-US" dirty="0"/>
            </a:p>
          </p:txBody>
        </p:sp>
        <p:cxnSp>
          <p:nvCxnSpPr>
            <p:cNvPr id="28" name="Straight Arrow Connector 27">
              <a:extLst>
                <a:ext uri="{FF2B5EF4-FFF2-40B4-BE49-F238E27FC236}">
                  <a16:creationId xmlns:a16="http://schemas.microsoft.com/office/drawing/2014/main" id="{081F6E4B-D081-4F3C-9720-867BC035DA48}"/>
                </a:ext>
              </a:extLst>
            </p:cNvPr>
            <p:cNvCxnSpPr>
              <a:cxnSpLocks/>
            </p:cNvCxnSpPr>
            <p:nvPr/>
          </p:nvCxnSpPr>
          <p:spPr>
            <a:xfrm flipH="1" flipV="1">
              <a:off x="970670" y="4660842"/>
              <a:ext cx="1335944" cy="11533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490E341E-B388-4252-8DED-B28D4098AF99}"/>
              </a:ext>
            </a:extLst>
          </p:cNvPr>
          <p:cNvGrpSpPr/>
          <p:nvPr/>
        </p:nvGrpSpPr>
        <p:grpSpPr>
          <a:xfrm>
            <a:off x="8597899" y="1454567"/>
            <a:ext cx="3433764" cy="2974031"/>
            <a:chOff x="8597899" y="1454567"/>
            <a:chExt cx="3433764" cy="2974031"/>
          </a:xfrm>
        </p:grpSpPr>
        <p:grpSp>
          <p:nvGrpSpPr>
            <p:cNvPr id="17" name="Group 16">
              <a:extLst>
                <a:ext uri="{FF2B5EF4-FFF2-40B4-BE49-F238E27FC236}">
                  <a16:creationId xmlns:a16="http://schemas.microsoft.com/office/drawing/2014/main" id="{E3523414-B3EB-4436-B7C9-8D9AA6493A19}"/>
                </a:ext>
              </a:extLst>
            </p:cNvPr>
            <p:cNvGrpSpPr/>
            <p:nvPr/>
          </p:nvGrpSpPr>
          <p:grpSpPr>
            <a:xfrm>
              <a:off x="8597899" y="1454567"/>
              <a:ext cx="2984501" cy="2679700"/>
              <a:chOff x="6870699" y="1600200"/>
              <a:chExt cx="2984501" cy="2679700"/>
            </a:xfrm>
          </p:grpSpPr>
          <p:cxnSp>
            <p:nvCxnSpPr>
              <p:cNvPr id="6" name="Straight Arrow Connector 5">
                <a:extLst>
                  <a:ext uri="{FF2B5EF4-FFF2-40B4-BE49-F238E27FC236}">
                    <a16:creationId xmlns:a16="http://schemas.microsoft.com/office/drawing/2014/main" id="{417E0889-35DF-478D-8150-8A255B8D2E30}"/>
                  </a:ext>
                </a:extLst>
              </p:cNvPr>
              <p:cNvCxnSpPr/>
              <p:nvPr/>
            </p:nvCxnSpPr>
            <p:spPr>
              <a:xfrm flipV="1">
                <a:off x="7924800" y="1600200"/>
                <a:ext cx="0" cy="1828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01E3E73-21E7-4E7C-A1F0-40A618ABBDC3}"/>
                  </a:ext>
                </a:extLst>
              </p:cNvPr>
              <p:cNvCxnSpPr/>
              <p:nvPr/>
            </p:nvCxnSpPr>
            <p:spPr>
              <a:xfrm>
                <a:off x="7924800" y="3429000"/>
                <a:ext cx="1930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5246299-1093-46C8-8EB5-50E14E22290E}"/>
                  </a:ext>
                </a:extLst>
              </p:cNvPr>
              <p:cNvCxnSpPr/>
              <p:nvPr/>
            </p:nvCxnSpPr>
            <p:spPr>
              <a:xfrm flipH="1">
                <a:off x="6870700" y="3429000"/>
                <a:ext cx="1054100" cy="850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6C8722C-750D-4CF9-91AD-FA572B574FFC}"/>
                  </a:ext>
                </a:extLst>
              </p:cNvPr>
              <p:cNvSpPr txBox="1"/>
              <p:nvPr/>
            </p:nvSpPr>
            <p:spPr>
              <a:xfrm>
                <a:off x="6870699" y="3764935"/>
                <a:ext cx="300082" cy="369332"/>
              </a:xfrm>
              <a:prstGeom prst="rect">
                <a:avLst/>
              </a:prstGeom>
              <a:noFill/>
            </p:spPr>
            <p:txBody>
              <a:bodyPr wrap="none" rtlCol="0">
                <a:spAutoFit/>
              </a:bodyPr>
              <a:lstStyle/>
              <a:p>
                <a:r>
                  <a:rPr lang="en-US" dirty="0"/>
                  <a:t>x</a:t>
                </a:r>
              </a:p>
            </p:txBody>
          </p:sp>
          <p:sp>
            <p:nvSpPr>
              <p:cNvPr id="12" name="TextBox 11">
                <a:extLst>
                  <a:ext uri="{FF2B5EF4-FFF2-40B4-BE49-F238E27FC236}">
                    <a16:creationId xmlns:a16="http://schemas.microsoft.com/office/drawing/2014/main" id="{49DB8370-05DC-4326-AEDB-9473E88D794E}"/>
                  </a:ext>
                </a:extLst>
              </p:cNvPr>
              <p:cNvSpPr txBox="1"/>
              <p:nvPr/>
            </p:nvSpPr>
            <p:spPr>
              <a:xfrm>
                <a:off x="9499599" y="2908300"/>
                <a:ext cx="300082" cy="369332"/>
              </a:xfrm>
              <a:prstGeom prst="rect">
                <a:avLst/>
              </a:prstGeom>
              <a:noFill/>
            </p:spPr>
            <p:txBody>
              <a:bodyPr wrap="none" rtlCol="0">
                <a:spAutoFit/>
              </a:bodyPr>
              <a:lstStyle/>
              <a:p>
                <a:r>
                  <a:rPr lang="en-US" dirty="0"/>
                  <a:t>y</a:t>
                </a:r>
              </a:p>
            </p:txBody>
          </p:sp>
          <p:sp>
            <p:nvSpPr>
              <p:cNvPr id="13" name="TextBox 12">
                <a:extLst>
                  <a:ext uri="{FF2B5EF4-FFF2-40B4-BE49-F238E27FC236}">
                    <a16:creationId xmlns:a16="http://schemas.microsoft.com/office/drawing/2014/main" id="{47A859B0-E601-4C25-AA4A-752FCC5FDEEE}"/>
                  </a:ext>
                </a:extLst>
              </p:cNvPr>
              <p:cNvSpPr txBox="1"/>
              <p:nvPr/>
            </p:nvSpPr>
            <p:spPr>
              <a:xfrm>
                <a:off x="8026399" y="1624568"/>
                <a:ext cx="300082" cy="369332"/>
              </a:xfrm>
              <a:prstGeom prst="rect">
                <a:avLst/>
              </a:prstGeom>
              <a:noFill/>
            </p:spPr>
            <p:txBody>
              <a:bodyPr wrap="none" rtlCol="0">
                <a:spAutoFit/>
              </a:bodyPr>
              <a:lstStyle/>
              <a:p>
                <a:r>
                  <a:rPr lang="en-US" dirty="0"/>
                  <a:t>z</a:t>
                </a:r>
              </a:p>
            </p:txBody>
          </p:sp>
        </p:grpSp>
        <p:graphicFrame>
          <p:nvGraphicFramePr>
            <p:cNvPr id="29" name="Object 28">
              <a:extLst>
                <a:ext uri="{FF2B5EF4-FFF2-40B4-BE49-F238E27FC236}">
                  <a16:creationId xmlns:a16="http://schemas.microsoft.com/office/drawing/2014/main" id="{677D60FF-E866-4368-B69F-7DF1014212C6}"/>
                </a:ext>
              </a:extLst>
            </p:cNvPr>
            <p:cNvGraphicFramePr>
              <a:graphicFrameLocks noChangeAspect="1"/>
            </p:cNvGraphicFramePr>
            <p:nvPr>
              <p:extLst>
                <p:ext uri="{D42A27DB-BD31-4B8C-83A1-F6EECF244321}">
                  <p14:modId xmlns:p14="http://schemas.microsoft.com/office/powerpoint/2010/main" val="2825946120"/>
                </p:ext>
              </p:extLst>
            </p:nvPr>
          </p:nvGraphicFramePr>
          <p:xfrm>
            <a:off x="8897981" y="3759592"/>
            <a:ext cx="1170760" cy="669006"/>
          </p:xfrm>
          <a:graphic>
            <a:graphicData uri="http://schemas.openxmlformats.org/presentationml/2006/ole">
              <mc:AlternateContent xmlns:mc="http://schemas.openxmlformats.org/markup-compatibility/2006">
                <mc:Choice xmlns:v="urn:schemas-microsoft-com:vml" Requires="v">
                  <p:oleObj spid="_x0000_s17430" name="Equation" r:id="rId11" imgW="799920" imgH="457200" progId="Equation.DSMT4">
                    <p:embed/>
                  </p:oleObj>
                </mc:Choice>
                <mc:Fallback>
                  <p:oleObj name="Equation" r:id="rId11" imgW="799920" imgH="457200" progId="Equation.DSMT4">
                    <p:embed/>
                    <p:pic>
                      <p:nvPicPr>
                        <p:cNvPr id="0" name=""/>
                        <p:cNvPicPr/>
                        <p:nvPr/>
                      </p:nvPicPr>
                      <p:blipFill>
                        <a:blip r:embed="rId12"/>
                        <a:stretch>
                          <a:fillRect/>
                        </a:stretch>
                      </p:blipFill>
                      <p:spPr>
                        <a:xfrm>
                          <a:off x="8897981" y="3759592"/>
                          <a:ext cx="1170760" cy="669006"/>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B98FC26A-7B21-47A4-80D1-B8B35D2111AD}"/>
                </a:ext>
              </a:extLst>
            </p:cNvPr>
            <p:cNvGraphicFramePr>
              <a:graphicFrameLocks noChangeAspect="1"/>
            </p:cNvGraphicFramePr>
            <p:nvPr>
              <p:extLst>
                <p:ext uri="{D42A27DB-BD31-4B8C-83A1-F6EECF244321}">
                  <p14:modId xmlns:p14="http://schemas.microsoft.com/office/powerpoint/2010/main" val="1330820812"/>
                </p:ext>
              </p:extLst>
            </p:nvPr>
          </p:nvGraphicFramePr>
          <p:xfrm>
            <a:off x="10768013" y="3278188"/>
            <a:ext cx="1263650" cy="669925"/>
          </p:xfrm>
          <a:graphic>
            <a:graphicData uri="http://schemas.openxmlformats.org/presentationml/2006/ole">
              <mc:AlternateContent xmlns:mc="http://schemas.openxmlformats.org/markup-compatibility/2006">
                <mc:Choice xmlns:v="urn:schemas-microsoft-com:vml" Requires="v">
                  <p:oleObj spid="_x0000_s17431" name="Equation" r:id="rId13" imgW="863280" imgH="457200" progId="Equation.DSMT4">
                    <p:embed/>
                  </p:oleObj>
                </mc:Choice>
                <mc:Fallback>
                  <p:oleObj name="Equation" r:id="rId13" imgW="863280" imgH="457200" progId="Equation.DSMT4">
                    <p:embed/>
                    <p:pic>
                      <p:nvPicPr>
                        <p:cNvPr id="29" name="Object 28">
                          <a:extLst>
                            <a:ext uri="{FF2B5EF4-FFF2-40B4-BE49-F238E27FC236}">
                              <a16:creationId xmlns:a16="http://schemas.microsoft.com/office/drawing/2014/main" id="{677D60FF-E866-4368-B69F-7DF1014212C6}"/>
                            </a:ext>
                          </a:extLst>
                        </p:cNvPr>
                        <p:cNvPicPr/>
                        <p:nvPr/>
                      </p:nvPicPr>
                      <p:blipFill>
                        <a:blip r:embed="rId14"/>
                        <a:stretch>
                          <a:fillRect/>
                        </a:stretch>
                      </p:blipFill>
                      <p:spPr>
                        <a:xfrm>
                          <a:off x="10768013" y="3278188"/>
                          <a:ext cx="1263650" cy="669925"/>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168AC1A6-ACB7-4403-B3E3-7737FE74F0BE}"/>
                </a:ext>
              </a:extLst>
            </p:cNvPr>
            <p:cNvGraphicFramePr>
              <a:graphicFrameLocks noChangeAspect="1"/>
            </p:cNvGraphicFramePr>
            <p:nvPr>
              <p:extLst>
                <p:ext uri="{D42A27DB-BD31-4B8C-83A1-F6EECF244321}">
                  <p14:modId xmlns:p14="http://schemas.microsoft.com/office/powerpoint/2010/main" val="3827545228"/>
                </p:ext>
              </p:extLst>
            </p:nvPr>
          </p:nvGraphicFramePr>
          <p:xfrm>
            <a:off x="9636125" y="1717675"/>
            <a:ext cx="1282700" cy="669925"/>
          </p:xfrm>
          <a:graphic>
            <a:graphicData uri="http://schemas.openxmlformats.org/presentationml/2006/ole">
              <mc:AlternateContent xmlns:mc="http://schemas.openxmlformats.org/markup-compatibility/2006">
                <mc:Choice xmlns:v="urn:schemas-microsoft-com:vml" Requires="v">
                  <p:oleObj spid="_x0000_s17432" name="Equation" r:id="rId15" imgW="876240" imgH="457200" progId="Equation.DSMT4">
                    <p:embed/>
                  </p:oleObj>
                </mc:Choice>
                <mc:Fallback>
                  <p:oleObj name="Equation" r:id="rId15" imgW="876240" imgH="457200" progId="Equation.DSMT4">
                    <p:embed/>
                    <p:pic>
                      <p:nvPicPr>
                        <p:cNvPr id="29" name="Object 28">
                          <a:extLst>
                            <a:ext uri="{FF2B5EF4-FFF2-40B4-BE49-F238E27FC236}">
                              <a16:creationId xmlns:a16="http://schemas.microsoft.com/office/drawing/2014/main" id="{677D60FF-E866-4368-B69F-7DF1014212C6}"/>
                            </a:ext>
                          </a:extLst>
                        </p:cNvPr>
                        <p:cNvPicPr/>
                        <p:nvPr/>
                      </p:nvPicPr>
                      <p:blipFill>
                        <a:blip r:embed="rId16"/>
                        <a:stretch>
                          <a:fillRect/>
                        </a:stretch>
                      </p:blipFill>
                      <p:spPr>
                        <a:xfrm>
                          <a:off x="9636125" y="1717675"/>
                          <a:ext cx="1282700" cy="669925"/>
                        </a:xfrm>
                        <a:prstGeom prst="rect">
                          <a:avLst/>
                        </a:prstGeom>
                      </p:spPr>
                    </p:pic>
                  </p:oleObj>
                </mc:Fallback>
              </mc:AlternateContent>
            </a:graphicData>
          </a:graphic>
        </p:graphicFrame>
      </p:grpSp>
      <p:sp>
        <p:nvSpPr>
          <p:cNvPr id="27" name="Rectangle 26">
            <a:extLst>
              <a:ext uri="{FF2B5EF4-FFF2-40B4-BE49-F238E27FC236}">
                <a16:creationId xmlns:a16="http://schemas.microsoft.com/office/drawing/2014/main" id="{4D130A36-F873-43FE-BDA2-024673087111}"/>
              </a:ext>
            </a:extLst>
          </p:cNvPr>
          <p:cNvSpPr/>
          <p:nvPr/>
        </p:nvSpPr>
        <p:spPr>
          <a:xfrm>
            <a:off x="5707981" y="4939149"/>
            <a:ext cx="6096000" cy="1223668"/>
          </a:xfrm>
          <a:prstGeom prst="rect">
            <a:avLst/>
          </a:prstGeom>
        </p:spPr>
        <p:txBody>
          <a:bodyPr>
            <a:spAutoFit/>
          </a:bodyPr>
          <a:lstStyle/>
          <a:p>
            <a:pPr algn="ctr"/>
            <a:r>
              <a:rPr lang="en-US" kern="1400" spc="-50" dirty="0">
                <a:latin typeface="Times New Roman" panose="02020603050405020304" pitchFamily="18" charset="0"/>
                <a:ea typeface="Times New Roman" panose="02020603050405020304" pitchFamily="18" charset="0"/>
                <a:cs typeface="Times New Roman" panose="02020603050405020304" pitchFamily="18" charset="0"/>
              </a:rPr>
              <a:t>Transformation of Spinors in Accelerators and Beam Transfer Lines</a:t>
            </a:r>
            <a:endParaRPr lang="en-US" sz="2000" kern="1400" spc="-50" dirty="0">
              <a:latin typeface="Calibri Light" panose="020F0302020204030204" pitchFamily="34" charset="0"/>
              <a:ea typeface="Times New Roman" panose="02020603050405020304" pitchFamily="18" charset="0"/>
              <a:cs typeface="Times New Roman" panose="02020603050405020304" pitchFamily="18" charset="0"/>
            </a:endParaRPr>
          </a:p>
          <a:p>
            <a:pPr algn="ctr">
              <a:lnSpc>
                <a:spcPct val="107000"/>
              </a:lnSpc>
              <a:spcBef>
                <a:spcPts val="200"/>
              </a:spcBef>
            </a:pPr>
            <a:r>
              <a:rPr lang="en-US" sz="1600" b="1" dirty="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N. Tsoupas, F. </a:t>
            </a:r>
            <a:r>
              <a:rPr lang="en-US" sz="1600" b="1" dirty="0" err="1">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Méot</a:t>
            </a:r>
            <a:r>
              <a:rPr lang="en-US" sz="1600" b="1" dirty="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 H. Huang </a:t>
            </a:r>
          </a:p>
          <a:p>
            <a:pPr algn="ctr">
              <a:lnSpc>
                <a:spcPct val="107000"/>
              </a:lnSpc>
              <a:spcBef>
                <a:spcPts val="200"/>
              </a:spcBef>
            </a:pPr>
            <a:endParaRPr lang="en-US" sz="1600" b="1"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Bef>
                <a:spcPts val="200"/>
              </a:spcBef>
            </a:pPr>
            <a:r>
              <a:rPr lang="en-US" sz="1600" b="1" dirty="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Technical Note submitted This week</a:t>
            </a:r>
            <a:endParaRPr lang="en-US" sz="16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768A0921-E891-4876-8714-6BABAEB5CCAD}"/>
              </a:ext>
            </a:extLst>
          </p:cNvPr>
          <p:cNvCxnSpPr>
            <a:stCxn id="2" idx="2"/>
            <a:endCxn id="27" idx="0"/>
          </p:cNvCxnSpPr>
          <p:nvPr/>
        </p:nvCxnSpPr>
        <p:spPr>
          <a:xfrm>
            <a:off x="6029741" y="1079500"/>
            <a:ext cx="2726240" cy="38596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CD142338-8551-4995-92B1-D09D487F1F0F}"/>
              </a:ext>
            </a:extLst>
          </p:cNvPr>
          <p:cNvGrpSpPr/>
          <p:nvPr/>
        </p:nvGrpSpPr>
        <p:grpSpPr>
          <a:xfrm>
            <a:off x="10127996" y="2756495"/>
            <a:ext cx="978408" cy="517030"/>
            <a:chOff x="8318821" y="3763938"/>
            <a:chExt cx="978408" cy="517030"/>
          </a:xfrm>
        </p:grpSpPr>
        <p:sp>
          <p:nvSpPr>
            <p:cNvPr id="37" name="Arrow: Right 36">
              <a:extLst>
                <a:ext uri="{FF2B5EF4-FFF2-40B4-BE49-F238E27FC236}">
                  <a16:creationId xmlns:a16="http://schemas.microsoft.com/office/drawing/2014/main" id="{3222EA04-3056-4A40-AE7D-5792CC167378}"/>
                </a:ext>
              </a:extLst>
            </p:cNvPr>
            <p:cNvSpPr/>
            <p:nvPr/>
          </p:nvSpPr>
          <p:spPr>
            <a:xfrm>
              <a:off x="8318821" y="4074743"/>
              <a:ext cx="978408" cy="206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2026ED22-3BD3-41F2-A341-D599122B72A2}"/>
                </a:ext>
              </a:extLst>
            </p:cNvPr>
            <p:cNvSpPr txBox="1"/>
            <p:nvPr/>
          </p:nvSpPr>
          <p:spPr>
            <a:xfrm>
              <a:off x="8420059" y="3763938"/>
              <a:ext cx="787395" cy="369332"/>
            </a:xfrm>
            <a:prstGeom prst="rect">
              <a:avLst/>
            </a:prstGeom>
            <a:noFill/>
          </p:spPr>
          <p:txBody>
            <a:bodyPr wrap="none" rtlCol="0">
              <a:spAutoFit/>
            </a:bodyPr>
            <a:lstStyle/>
            <a:p>
              <a:r>
                <a:rPr lang="en-US" dirty="0"/>
                <a:t>Beam</a:t>
              </a:r>
            </a:p>
          </p:txBody>
        </p:sp>
      </p:grpSp>
    </p:spTree>
    <p:extLst>
      <p:ext uri="{BB962C8B-B14F-4D97-AF65-F5344CB8AC3E}">
        <p14:creationId xmlns:p14="http://schemas.microsoft.com/office/powerpoint/2010/main" val="167848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par>
                                <p:cTn id="13" presetID="16" presetClass="entr" presetSubtype="21"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barn(inVertical)">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barn(inVertical)">
                                      <p:cBhvr>
                                        <p:cTn id="2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CC1D-CACB-46CF-BCF9-4C80FD837268}"/>
              </a:ext>
            </a:extLst>
          </p:cNvPr>
          <p:cNvSpPr>
            <a:spLocks noGrp="1"/>
          </p:cNvSpPr>
          <p:nvPr>
            <p:ph type="title"/>
          </p:nvPr>
        </p:nvSpPr>
        <p:spPr>
          <a:xfrm>
            <a:off x="0" y="4679"/>
            <a:ext cx="11384720" cy="727073"/>
          </a:xfrm>
        </p:spPr>
        <p:txBody>
          <a:bodyPr>
            <a:normAutofit/>
          </a:bodyPr>
          <a:lstStyle/>
          <a:p>
            <a:r>
              <a:rPr lang="en-US" sz="2800" b="0" dirty="0"/>
              <a:t>Spin tune of a synchrotron with dipoles having B</a:t>
            </a:r>
            <a:r>
              <a:rPr lang="en-US" sz="2800" b="0" baseline="-25000" dirty="0"/>
              <a:t>y</a:t>
            </a:r>
            <a:r>
              <a:rPr lang="en-US" sz="2800" b="0" dirty="0"/>
              <a:t> vertical guiding field </a:t>
            </a:r>
          </a:p>
        </p:txBody>
      </p:sp>
      <p:sp>
        <p:nvSpPr>
          <p:cNvPr id="3" name="Slide Number Placeholder 2">
            <a:extLst>
              <a:ext uri="{FF2B5EF4-FFF2-40B4-BE49-F238E27FC236}">
                <a16:creationId xmlns:a16="http://schemas.microsoft.com/office/drawing/2014/main" id="{BCAB72A8-CD2F-4A86-8D17-81323FF4668E}"/>
              </a:ext>
            </a:extLst>
          </p:cNvPr>
          <p:cNvSpPr>
            <a:spLocks noGrp="1"/>
          </p:cNvSpPr>
          <p:nvPr>
            <p:ph type="sldNum" sz="quarter" idx="12"/>
          </p:nvPr>
        </p:nvSpPr>
        <p:spPr/>
        <p:txBody>
          <a:bodyPr/>
          <a:lstStyle/>
          <a:p>
            <a:fld id="{716D9922-87B3-6043-9531-5184EA303DC1}" type="slidenum">
              <a:rPr lang="en-US" smtClean="0"/>
              <a:t>15</a:t>
            </a:fld>
            <a:endParaRPr lang="en-US"/>
          </a:p>
        </p:txBody>
      </p:sp>
      <p:graphicFrame>
        <p:nvGraphicFramePr>
          <p:cNvPr id="18" name="Object 17">
            <a:extLst>
              <a:ext uri="{FF2B5EF4-FFF2-40B4-BE49-F238E27FC236}">
                <a16:creationId xmlns:a16="http://schemas.microsoft.com/office/drawing/2014/main" id="{DADDFB12-A418-4CC0-B06D-BBC82BF79B9D}"/>
              </a:ext>
            </a:extLst>
          </p:cNvPr>
          <p:cNvGraphicFramePr>
            <a:graphicFrameLocks noChangeAspect="1"/>
          </p:cNvGraphicFramePr>
          <p:nvPr>
            <p:extLst>
              <p:ext uri="{D42A27DB-BD31-4B8C-83A1-F6EECF244321}">
                <p14:modId xmlns:p14="http://schemas.microsoft.com/office/powerpoint/2010/main" val="1285046873"/>
              </p:ext>
            </p:extLst>
          </p:nvPr>
        </p:nvGraphicFramePr>
        <p:xfrm>
          <a:off x="287374" y="439988"/>
          <a:ext cx="3911600" cy="1045341"/>
        </p:xfrm>
        <a:graphic>
          <a:graphicData uri="http://schemas.openxmlformats.org/presentationml/2006/ole">
            <mc:AlternateContent xmlns:mc="http://schemas.openxmlformats.org/markup-compatibility/2006">
              <mc:Choice xmlns:v="urn:schemas-microsoft-com:vml" Requires="v">
                <p:oleObj spid="_x0000_s10821" name="Equation" r:id="rId3" imgW="1473120" imgH="393480" progId="Equation.DSMT4">
                  <p:embed/>
                </p:oleObj>
              </mc:Choice>
              <mc:Fallback>
                <p:oleObj name="Equation" r:id="rId3" imgW="1473120" imgH="393480" progId="Equation.DSMT4">
                  <p:embed/>
                  <p:pic>
                    <p:nvPicPr>
                      <p:cNvPr id="18" name="Object 17">
                        <a:extLst>
                          <a:ext uri="{FF2B5EF4-FFF2-40B4-BE49-F238E27FC236}">
                            <a16:creationId xmlns:a16="http://schemas.microsoft.com/office/drawing/2014/main" id="{DADDFB12-A418-4CC0-B06D-BBC82BF79B9D}"/>
                          </a:ext>
                        </a:extLst>
                      </p:cNvPr>
                      <p:cNvPicPr/>
                      <p:nvPr/>
                    </p:nvPicPr>
                    <p:blipFill>
                      <a:blip r:embed="rId4"/>
                      <a:stretch>
                        <a:fillRect/>
                      </a:stretch>
                    </p:blipFill>
                    <p:spPr>
                      <a:xfrm>
                        <a:off x="287374" y="439988"/>
                        <a:ext cx="3911600" cy="1045341"/>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63C89852-B5BD-446B-9FB0-00633EE2E809}"/>
              </a:ext>
            </a:extLst>
          </p:cNvPr>
          <p:cNvGraphicFramePr>
            <a:graphicFrameLocks noChangeAspect="1"/>
          </p:cNvGraphicFramePr>
          <p:nvPr>
            <p:extLst>
              <p:ext uri="{D42A27DB-BD31-4B8C-83A1-F6EECF244321}">
                <p14:modId xmlns:p14="http://schemas.microsoft.com/office/powerpoint/2010/main" val="2828459678"/>
              </p:ext>
            </p:extLst>
          </p:nvPr>
        </p:nvGraphicFramePr>
        <p:xfrm>
          <a:off x="287375" y="1416416"/>
          <a:ext cx="9553576" cy="1022350"/>
        </p:xfrm>
        <a:graphic>
          <a:graphicData uri="http://schemas.openxmlformats.org/presentationml/2006/ole">
            <mc:AlternateContent xmlns:mc="http://schemas.openxmlformats.org/markup-compatibility/2006">
              <mc:Choice xmlns:v="urn:schemas-microsoft-com:vml" Requires="v">
                <p:oleObj spid="_x0000_s10822" name="Equation" r:id="rId5" imgW="4267080" imgH="457200" progId="Equation.DSMT4">
                  <p:embed/>
                </p:oleObj>
              </mc:Choice>
              <mc:Fallback>
                <p:oleObj name="Equation" r:id="rId5" imgW="4267080" imgH="457200" progId="Equation.DSMT4">
                  <p:embed/>
                  <p:pic>
                    <p:nvPicPr>
                      <p:cNvPr id="19" name="Object 18">
                        <a:extLst>
                          <a:ext uri="{FF2B5EF4-FFF2-40B4-BE49-F238E27FC236}">
                            <a16:creationId xmlns:a16="http://schemas.microsoft.com/office/drawing/2014/main" id="{63C89852-B5BD-446B-9FB0-00633EE2E809}"/>
                          </a:ext>
                        </a:extLst>
                      </p:cNvPr>
                      <p:cNvPicPr/>
                      <p:nvPr/>
                    </p:nvPicPr>
                    <p:blipFill>
                      <a:blip r:embed="rId6"/>
                      <a:stretch>
                        <a:fillRect/>
                      </a:stretch>
                    </p:blipFill>
                    <p:spPr>
                      <a:xfrm>
                        <a:off x="287375" y="1416416"/>
                        <a:ext cx="9553576" cy="1022350"/>
                      </a:xfrm>
                      <a:prstGeom prst="rect">
                        <a:avLst/>
                      </a:prstGeom>
                      <a:gradFill>
                        <a:gsLst>
                          <a:gs pos="0">
                            <a:srgbClr val="FFFF00"/>
                          </a:gs>
                          <a:gs pos="66000">
                            <a:schemeClr val="accent1">
                              <a:lumMod val="45000"/>
                              <a:lumOff val="55000"/>
                            </a:schemeClr>
                          </a:gs>
                          <a:gs pos="51000">
                            <a:schemeClr val="accent1">
                              <a:lumMod val="45000"/>
                              <a:lumOff val="55000"/>
                            </a:schemeClr>
                          </a:gs>
                          <a:gs pos="95000">
                            <a:srgbClr val="FFFF00"/>
                          </a:gs>
                        </a:gsLst>
                        <a:lin ang="5400000" scaled="1"/>
                      </a:gradFill>
                    </p:spPr>
                  </p:pic>
                </p:oleObj>
              </mc:Fallback>
            </mc:AlternateContent>
          </a:graphicData>
        </a:graphic>
      </p:graphicFrame>
      <p:graphicFrame>
        <p:nvGraphicFramePr>
          <p:cNvPr id="20" name="Object 19">
            <a:extLst>
              <a:ext uri="{FF2B5EF4-FFF2-40B4-BE49-F238E27FC236}">
                <a16:creationId xmlns:a16="http://schemas.microsoft.com/office/drawing/2014/main" id="{D389C590-776C-4BF4-AD3A-65B6D578CE93}"/>
              </a:ext>
            </a:extLst>
          </p:cNvPr>
          <p:cNvGraphicFramePr>
            <a:graphicFrameLocks noChangeAspect="1"/>
          </p:cNvGraphicFramePr>
          <p:nvPr>
            <p:extLst>
              <p:ext uri="{D42A27DB-BD31-4B8C-83A1-F6EECF244321}">
                <p14:modId xmlns:p14="http://schemas.microsoft.com/office/powerpoint/2010/main" val="3070596257"/>
              </p:ext>
            </p:extLst>
          </p:nvPr>
        </p:nvGraphicFramePr>
        <p:xfrm>
          <a:off x="287374" y="2595274"/>
          <a:ext cx="10152026" cy="1594028"/>
        </p:xfrm>
        <a:graphic>
          <a:graphicData uri="http://schemas.openxmlformats.org/presentationml/2006/ole">
            <mc:AlternateContent xmlns:mc="http://schemas.openxmlformats.org/markup-compatibility/2006">
              <mc:Choice xmlns:v="urn:schemas-microsoft-com:vml" Requires="v">
                <p:oleObj spid="_x0000_s10823" name="Equation" r:id="rId7" imgW="5816520" imgH="914400" progId="Equation.DSMT4">
                  <p:embed/>
                </p:oleObj>
              </mc:Choice>
              <mc:Fallback>
                <p:oleObj name="Equation" r:id="rId7" imgW="5816520" imgH="914400" progId="Equation.DSMT4">
                  <p:embed/>
                  <p:pic>
                    <p:nvPicPr>
                      <p:cNvPr id="19" name="Object 18">
                        <a:extLst>
                          <a:ext uri="{FF2B5EF4-FFF2-40B4-BE49-F238E27FC236}">
                            <a16:creationId xmlns:a16="http://schemas.microsoft.com/office/drawing/2014/main" id="{63C89852-B5BD-446B-9FB0-00633EE2E809}"/>
                          </a:ext>
                        </a:extLst>
                      </p:cNvPr>
                      <p:cNvPicPr/>
                      <p:nvPr/>
                    </p:nvPicPr>
                    <p:blipFill>
                      <a:blip r:embed="rId8"/>
                      <a:stretch>
                        <a:fillRect/>
                      </a:stretch>
                    </p:blipFill>
                    <p:spPr>
                      <a:xfrm>
                        <a:off x="287374" y="2595274"/>
                        <a:ext cx="10152026" cy="1594028"/>
                      </a:xfrm>
                      <a:prstGeom prst="rect">
                        <a:avLst/>
                      </a:prstGeom>
                      <a:gradFill>
                        <a:gsLst>
                          <a:gs pos="0">
                            <a:schemeClr val="accent1">
                              <a:lumMod val="5000"/>
                              <a:lumOff val="95000"/>
                            </a:schemeClr>
                          </a:gs>
                          <a:gs pos="61000">
                            <a:schemeClr val="accent1">
                              <a:lumMod val="45000"/>
                              <a:lumOff val="55000"/>
                            </a:schemeClr>
                          </a:gs>
                          <a:gs pos="76000">
                            <a:schemeClr val="accent1">
                              <a:lumMod val="45000"/>
                              <a:lumOff val="55000"/>
                            </a:schemeClr>
                          </a:gs>
                          <a:gs pos="91000">
                            <a:schemeClr val="accent1">
                              <a:lumMod val="30000"/>
                              <a:lumOff val="70000"/>
                            </a:schemeClr>
                          </a:gs>
                        </a:gsLst>
                        <a:lin ang="5400000" scaled="1"/>
                      </a:gradFill>
                    </p:spPr>
                  </p:pic>
                </p:oleObj>
              </mc:Fallback>
            </mc:AlternateContent>
          </a:graphicData>
        </a:graphic>
      </p:graphicFrame>
      <p:graphicFrame>
        <p:nvGraphicFramePr>
          <p:cNvPr id="21" name="Object 20">
            <a:extLst>
              <a:ext uri="{FF2B5EF4-FFF2-40B4-BE49-F238E27FC236}">
                <a16:creationId xmlns:a16="http://schemas.microsoft.com/office/drawing/2014/main" id="{9C7A0869-294B-42D6-B8A4-050AEDE56A68}"/>
              </a:ext>
            </a:extLst>
          </p:cNvPr>
          <p:cNvGraphicFramePr>
            <a:graphicFrameLocks noChangeAspect="1"/>
          </p:cNvGraphicFramePr>
          <p:nvPr>
            <p:extLst>
              <p:ext uri="{D42A27DB-BD31-4B8C-83A1-F6EECF244321}">
                <p14:modId xmlns:p14="http://schemas.microsoft.com/office/powerpoint/2010/main" val="207604236"/>
              </p:ext>
            </p:extLst>
          </p:nvPr>
        </p:nvGraphicFramePr>
        <p:xfrm>
          <a:off x="183014" y="4341544"/>
          <a:ext cx="5821326" cy="1647414"/>
        </p:xfrm>
        <a:graphic>
          <a:graphicData uri="http://schemas.openxmlformats.org/presentationml/2006/ole">
            <mc:AlternateContent xmlns:mc="http://schemas.openxmlformats.org/markup-compatibility/2006">
              <mc:Choice xmlns:v="urn:schemas-microsoft-com:vml" Requires="v">
                <p:oleObj spid="_x0000_s10824" name="Equation" r:id="rId9" imgW="2514600" imgH="711000" progId="Equation.DSMT4">
                  <p:embed/>
                </p:oleObj>
              </mc:Choice>
              <mc:Fallback>
                <p:oleObj name="Equation" r:id="rId9" imgW="2514600" imgH="711000" progId="Equation.DSMT4">
                  <p:embed/>
                  <p:pic>
                    <p:nvPicPr>
                      <p:cNvPr id="18" name="Object 17">
                        <a:extLst>
                          <a:ext uri="{FF2B5EF4-FFF2-40B4-BE49-F238E27FC236}">
                            <a16:creationId xmlns:a16="http://schemas.microsoft.com/office/drawing/2014/main" id="{DADDFB12-A418-4CC0-B06D-BBC82BF79B9D}"/>
                          </a:ext>
                        </a:extLst>
                      </p:cNvPr>
                      <p:cNvPicPr/>
                      <p:nvPr/>
                    </p:nvPicPr>
                    <p:blipFill>
                      <a:blip r:embed="rId10"/>
                      <a:stretch>
                        <a:fillRect/>
                      </a:stretch>
                    </p:blipFill>
                    <p:spPr>
                      <a:xfrm>
                        <a:off x="183014" y="4341544"/>
                        <a:ext cx="5821326" cy="1647414"/>
                      </a:xfrm>
                      <a:prstGeom prst="rect">
                        <a:avLst/>
                      </a:prstGeom>
                      <a:gradFill>
                        <a:gsLst>
                          <a:gs pos="0">
                            <a:srgbClr val="FFFF00"/>
                          </a:gs>
                          <a:gs pos="82000">
                            <a:schemeClr val="accent1">
                              <a:lumMod val="45000"/>
                              <a:lumOff val="55000"/>
                            </a:schemeClr>
                          </a:gs>
                          <a:gs pos="76000">
                            <a:schemeClr val="accent1">
                              <a:lumMod val="45000"/>
                              <a:lumOff val="55000"/>
                            </a:schemeClr>
                          </a:gs>
                          <a:gs pos="91000">
                            <a:schemeClr val="accent1">
                              <a:lumMod val="30000"/>
                              <a:lumOff val="70000"/>
                            </a:schemeClr>
                          </a:gs>
                        </a:gsLst>
                        <a:lin ang="5400000" scaled="1"/>
                      </a:gradFill>
                    </p:spPr>
                  </p:pic>
                </p:oleObj>
              </mc:Fallback>
            </mc:AlternateContent>
          </a:graphicData>
        </a:graphic>
      </p:graphicFrame>
      <p:pic>
        <p:nvPicPr>
          <p:cNvPr id="6" name="Picture 5">
            <a:extLst>
              <a:ext uri="{FF2B5EF4-FFF2-40B4-BE49-F238E27FC236}">
                <a16:creationId xmlns:a16="http://schemas.microsoft.com/office/drawing/2014/main" id="{A1832318-644B-449A-B998-F06E3CF7B37F}"/>
              </a:ext>
            </a:extLst>
          </p:cNvPr>
          <p:cNvPicPr>
            <a:picLocks noChangeAspect="1"/>
          </p:cNvPicPr>
          <p:nvPr/>
        </p:nvPicPr>
        <p:blipFill>
          <a:blip r:embed="rId11"/>
          <a:stretch>
            <a:fillRect/>
          </a:stretch>
        </p:blipFill>
        <p:spPr>
          <a:xfrm>
            <a:off x="6959600" y="4340869"/>
            <a:ext cx="2505615" cy="2178795"/>
          </a:xfrm>
          <a:prstGeom prst="rect">
            <a:avLst/>
          </a:prstGeom>
          <a:solidFill>
            <a:srgbClr val="FFFF00">
              <a:alpha val="42000"/>
            </a:srgbClr>
          </a:solidFill>
        </p:spPr>
      </p:pic>
      <p:cxnSp>
        <p:nvCxnSpPr>
          <p:cNvPr id="5" name="Straight Arrow Connector 4">
            <a:extLst>
              <a:ext uri="{FF2B5EF4-FFF2-40B4-BE49-F238E27FC236}">
                <a16:creationId xmlns:a16="http://schemas.microsoft.com/office/drawing/2014/main" id="{DA670BA5-B363-4C0D-9CDC-ED7B32EF07AD}"/>
              </a:ext>
            </a:extLst>
          </p:cNvPr>
          <p:cNvCxnSpPr/>
          <p:nvPr/>
        </p:nvCxnSpPr>
        <p:spPr>
          <a:xfrm flipV="1">
            <a:off x="8321040" y="2368296"/>
            <a:ext cx="0" cy="2231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Arrow: Right 3">
            <a:extLst>
              <a:ext uri="{FF2B5EF4-FFF2-40B4-BE49-F238E27FC236}">
                <a16:creationId xmlns:a16="http://schemas.microsoft.com/office/drawing/2014/main" id="{1D68FA48-54DD-4D06-A690-2BE5186E5F00}"/>
              </a:ext>
            </a:extLst>
          </p:cNvPr>
          <p:cNvSpPr/>
          <p:nvPr/>
        </p:nvSpPr>
        <p:spPr>
          <a:xfrm>
            <a:off x="9500995" y="5659120"/>
            <a:ext cx="965200" cy="121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55880F9-92CC-4083-9485-1405266B2399}"/>
              </a:ext>
            </a:extLst>
          </p:cNvPr>
          <p:cNvSpPr txBox="1"/>
          <p:nvPr/>
        </p:nvSpPr>
        <p:spPr>
          <a:xfrm>
            <a:off x="10251440" y="5202242"/>
            <a:ext cx="787395" cy="369332"/>
          </a:xfrm>
          <a:prstGeom prst="rect">
            <a:avLst/>
          </a:prstGeom>
          <a:noFill/>
        </p:spPr>
        <p:txBody>
          <a:bodyPr wrap="none" rtlCol="0">
            <a:spAutoFit/>
          </a:bodyPr>
          <a:lstStyle/>
          <a:p>
            <a:r>
              <a:rPr lang="en-US" dirty="0"/>
              <a:t>Beam</a:t>
            </a:r>
          </a:p>
        </p:txBody>
      </p:sp>
    </p:spTree>
    <p:extLst>
      <p:ext uri="{BB962C8B-B14F-4D97-AF65-F5344CB8AC3E}">
        <p14:creationId xmlns:p14="http://schemas.microsoft.com/office/powerpoint/2010/main" val="397841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CC9B3-38F6-4768-A746-804AE328AB7A}"/>
              </a:ext>
            </a:extLst>
          </p:cNvPr>
          <p:cNvSpPr>
            <a:spLocks noGrp="1"/>
          </p:cNvSpPr>
          <p:nvPr>
            <p:ph type="title"/>
          </p:nvPr>
        </p:nvSpPr>
        <p:spPr>
          <a:xfrm>
            <a:off x="543339" y="252091"/>
            <a:ext cx="11559761" cy="625556"/>
          </a:xfrm>
        </p:spPr>
        <p:txBody>
          <a:bodyPr>
            <a:normAutofit/>
          </a:bodyPr>
          <a:lstStyle/>
          <a:p>
            <a:r>
              <a:rPr lang="en-US" sz="2800" b="0" dirty="0"/>
              <a:t>How to compute the spin tune </a:t>
            </a:r>
            <a:r>
              <a:rPr lang="en-US" sz="2800" b="0" dirty="0">
                <a:solidFill>
                  <a:srgbClr val="FF0000"/>
                </a:solidFill>
                <a:sym typeface="Symbol" panose="05050102010706020507" pitchFamily="18" charset="2"/>
              </a:rPr>
              <a:t></a:t>
            </a:r>
            <a:r>
              <a:rPr lang="en-US" sz="2800" b="0" baseline="-25000" dirty="0">
                <a:solidFill>
                  <a:srgbClr val="FF0000"/>
                </a:solidFill>
                <a:sym typeface="Symbol" panose="05050102010706020507" pitchFamily="18" charset="2"/>
              </a:rPr>
              <a:t>s</a:t>
            </a:r>
            <a:r>
              <a:rPr lang="en-US" sz="2800" b="0" dirty="0">
                <a:solidFill>
                  <a:srgbClr val="FF0000"/>
                </a:solidFill>
                <a:sym typeface="Symbol" panose="05050102010706020507" pitchFamily="18" charset="2"/>
              </a:rPr>
              <a:t> </a:t>
            </a:r>
            <a:r>
              <a:rPr lang="en-US" sz="2800" b="0" dirty="0">
                <a:sym typeface="Symbol" panose="05050102010706020507" pitchFamily="18" charset="2"/>
              </a:rPr>
              <a:t>of AGS with two partial helices </a:t>
            </a:r>
            <a:endParaRPr lang="en-US" sz="2800" b="0" dirty="0"/>
          </a:p>
        </p:txBody>
      </p:sp>
      <p:sp>
        <p:nvSpPr>
          <p:cNvPr id="3" name="Slide Number Placeholder 2">
            <a:extLst>
              <a:ext uri="{FF2B5EF4-FFF2-40B4-BE49-F238E27FC236}">
                <a16:creationId xmlns:a16="http://schemas.microsoft.com/office/drawing/2014/main" id="{863F06F0-9D2B-401E-A761-B089AC2C2E38}"/>
              </a:ext>
            </a:extLst>
          </p:cNvPr>
          <p:cNvSpPr>
            <a:spLocks noGrp="1"/>
          </p:cNvSpPr>
          <p:nvPr>
            <p:ph type="sldNum" sz="quarter" idx="12"/>
          </p:nvPr>
        </p:nvSpPr>
        <p:spPr/>
        <p:txBody>
          <a:bodyPr/>
          <a:lstStyle/>
          <a:p>
            <a:fld id="{716D9922-87B3-6043-9531-5184EA303DC1}" type="slidenum">
              <a:rPr lang="en-US" smtClean="0"/>
              <a:t>16</a:t>
            </a:fld>
            <a:endParaRPr lang="en-US"/>
          </a:p>
        </p:txBody>
      </p:sp>
      <p:grpSp>
        <p:nvGrpSpPr>
          <p:cNvPr id="21" name="Group 20">
            <a:extLst>
              <a:ext uri="{FF2B5EF4-FFF2-40B4-BE49-F238E27FC236}">
                <a16:creationId xmlns:a16="http://schemas.microsoft.com/office/drawing/2014/main" id="{110A0AAD-2CEB-4F3D-A867-DA157007564E}"/>
              </a:ext>
            </a:extLst>
          </p:cNvPr>
          <p:cNvGrpSpPr/>
          <p:nvPr/>
        </p:nvGrpSpPr>
        <p:grpSpPr>
          <a:xfrm>
            <a:off x="6892088" y="3515674"/>
            <a:ext cx="3433764" cy="2974031"/>
            <a:chOff x="8597899" y="1454567"/>
            <a:chExt cx="3433764" cy="2974031"/>
          </a:xfrm>
        </p:grpSpPr>
        <p:grpSp>
          <p:nvGrpSpPr>
            <p:cNvPr id="22" name="Group 21">
              <a:extLst>
                <a:ext uri="{FF2B5EF4-FFF2-40B4-BE49-F238E27FC236}">
                  <a16:creationId xmlns:a16="http://schemas.microsoft.com/office/drawing/2014/main" id="{12648317-8ACA-426A-B447-E527AE52E969}"/>
                </a:ext>
              </a:extLst>
            </p:cNvPr>
            <p:cNvGrpSpPr/>
            <p:nvPr/>
          </p:nvGrpSpPr>
          <p:grpSpPr>
            <a:xfrm>
              <a:off x="8597899" y="1454567"/>
              <a:ext cx="2984501" cy="2679700"/>
              <a:chOff x="6870699" y="1600200"/>
              <a:chExt cx="2984501" cy="2679700"/>
            </a:xfrm>
          </p:grpSpPr>
          <p:cxnSp>
            <p:nvCxnSpPr>
              <p:cNvPr id="26" name="Straight Arrow Connector 25">
                <a:extLst>
                  <a:ext uri="{FF2B5EF4-FFF2-40B4-BE49-F238E27FC236}">
                    <a16:creationId xmlns:a16="http://schemas.microsoft.com/office/drawing/2014/main" id="{BEC12B6C-F7CB-444B-B3A7-DBEFE04AC314}"/>
                  </a:ext>
                </a:extLst>
              </p:cNvPr>
              <p:cNvCxnSpPr/>
              <p:nvPr/>
            </p:nvCxnSpPr>
            <p:spPr>
              <a:xfrm flipV="1">
                <a:off x="7924800" y="1600200"/>
                <a:ext cx="0" cy="1828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445CB43-B59E-4C1F-914F-9DDD1B6F569B}"/>
                  </a:ext>
                </a:extLst>
              </p:cNvPr>
              <p:cNvCxnSpPr/>
              <p:nvPr/>
            </p:nvCxnSpPr>
            <p:spPr>
              <a:xfrm>
                <a:off x="7924800" y="3429000"/>
                <a:ext cx="1930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47C1FC4-579A-45D9-87CE-FBD771A317A6}"/>
                  </a:ext>
                </a:extLst>
              </p:cNvPr>
              <p:cNvCxnSpPr/>
              <p:nvPr/>
            </p:nvCxnSpPr>
            <p:spPr>
              <a:xfrm flipH="1">
                <a:off x="6870700" y="3429000"/>
                <a:ext cx="1054100" cy="850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82B8F33-18B4-479C-B6D1-405813B0AD6D}"/>
                  </a:ext>
                </a:extLst>
              </p:cNvPr>
              <p:cNvSpPr txBox="1"/>
              <p:nvPr/>
            </p:nvSpPr>
            <p:spPr>
              <a:xfrm>
                <a:off x="6870699" y="3764935"/>
                <a:ext cx="300082" cy="369332"/>
              </a:xfrm>
              <a:prstGeom prst="rect">
                <a:avLst/>
              </a:prstGeom>
              <a:noFill/>
            </p:spPr>
            <p:txBody>
              <a:bodyPr wrap="none" rtlCol="0">
                <a:spAutoFit/>
              </a:bodyPr>
              <a:lstStyle/>
              <a:p>
                <a:r>
                  <a:rPr lang="en-US" dirty="0"/>
                  <a:t>x</a:t>
                </a:r>
              </a:p>
            </p:txBody>
          </p:sp>
          <p:sp>
            <p:nvSpPr>
              <p:cNvPr id="30" name="TextBox 29">
                <a:extLst>
                  <a:ext uri="{FF2B5EF4-FFF2-40B4-BE49-F238E27FC236}">
                    <a16:creationId xmlns:a16="http://schemas.microsoft.com/office/drawing/2014/main" id="{50E7D4DB-E870-45E4-8B8D-F36DE4A7FA0C}"/>
                  </a:ext>
                </a:extLst>
              </p:cNvPr>
              <p:cNvSpPr txBox="1"/>
              <p:nvPr/>
            </p:nvSpPr>
            <p:spPr>
              <a:xfrm>
                <a:off x="9499599" y="2908300"/>
                <a:ext cx="300082" cy="369332"/>
              </a:xfrm>
              <a:prstGeom prst="rect">
                <a:avLst/>
              </a:prstGeom>
              <a:noFill/>
            </p:spPr>
            <p:txBody>
              <a:bodyPr wrap="none" rtlCol="0">
                <a:spAutoFit/>
              </a:bodyPr>
              <a:lstStyle/>
              <a:p>
                <a:r>
                  <a:rPr lang="en-US" dirty="0"/>
                  <a:t>y</a:t>
                </a:r>
              </a:p>
            </p:txBody>
          </p:sp>
          <p:sp>
            <p:nvSpPr>
              <p:cNvPr id="31" name="TextBox 30">
                <a:extLst>
                  <a:ext uri="{FF2B5EF4-FFF2-40B4-BE49-F238E27FC236}">
                    <a16:creationId xmlns:a16="http://schemas.microsoft.com/office/drawing/2014/main" id="{72770B0F-0874-488C-BB70-1561DC6E9F73}"/>
                  </a:ext>
                </a:extLst>
              </p:cNvPr>
              <p:cNvSpPr txBox="1"/>
              <p:nvPr/>
            </p:nvSpPr>
            <p:spPr>
              <a:xfrm>
                <a:off x="8026399" y="1624568"/>
                <a:ext cx="300082" cy="369332"/>
              </a:xfrm>
              <a:prstGeom prst="rect">
                <a:avLst/>
              </a:prstGeom>
              <a:noFill/>
            </p:spPr>
            <p:txBody>
              <a:bodyPr wrap="none" rtlCol="0">
                <a:spAutoFit/>
              </a:bodyPr>
              <a:lstStyle/>
              <a:p>
                <a:r>
                  <a:rPr lang="en-US" dirty="0"/>
                  <a:t>z</a:t>
                </a:r>
              </a:p>
            </p:txBody>
          </p:sp>
        </p:grpSp>
        <p:graphicFrame>
          <p:nvGraphicFramePr>
            <p:cNvPr id="23" name="Object 22">
              <a:extLst>
                <a:ext uri="{FF2B5EF4-FFF2-40B4-BE49-F238E27FC236}">
                  <a16:creationId xmlns:a16="http://schemas.microsoft.com/office/drawing/2014/main" id="{0599CAB4-5B96-4A22-961A-85D7473611B4}"/>
                </a:ext>
              </a:extLst>
            </p:cNvPr>
            <p:cNvGraphicFramePr>
              <a:graphicFrameLocks noChangeAspect="1"/>
            </p:cNvGraphicFramePr>
            <p:nvPr/>
          </p:nvGraphicFramePr>
          <p:xfrm>
            <a:off x="8897981" y="3759592"/>
            <a:ext cx="1170760" cy="669006"/>
          </p:xfrm>
          <a:graphic>
            <a:graphicData uri="http://schemas.openxmlformats.org/presentationml/2006/ole">
              <mc:AlternateContent xmlns:mc="http://schemas.openxmlformats.org/markup-compatibility/2006">
                <mc:Choice xmlns:v="urn:schemas-microsoft-com:vml" Requires="v">
                  <p:oleObj spid="_x0000_s14518" name="Equation" r:id="rId3" imgW="799920" imgH="457200" progId="Equation.DSMT4">
                    <p:embed/>
                  </p:oleObj>
                </mc:Choice>
                <mc:Fallback>
                  <p:oleObj name="Equation" r:id="rId3" imgW="799920" imgH="457200" progId="Equation.DSMT4">
                    <p:embed/>
                    <p:pic>
                      <p:nvPicPr>
                        <p:cNvPr id="23" name="Object 22">
                          <a:extLst>
                            <a:ext uri="{FF2B5EF4-FFF2-40B4-BE49-F238E27FC236}">
                              <a16:creationId xmlns:a16="http://schemas.microsoft.com/office/drawing/2014/main" id="{0599CAB4-5B96-4A22-961A-85D7473611B4}"/>
                            </a:ext>
                          </a:extLst>
                        </p:cNvPr>
                        <p:cNvPicPr/>
                        <p:nvPr/>
                      </p:nvPicPr>
                      <p:blipFill>
                        <a:blip r:embed="rId4"/>
                        <a:stretch>
                          <a:fillRect/>
                        </a:stretch>
                      </p:blipFill>
                      <p:spPr>
                        <a:xfrm>
                          <a:off x="8897981" y="3759592"/>
                          <a:ext cx="1170760" cy="669006"/>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77C53A03-8665-4891-9343-AF8AF8E6CF94}"/>
                </a:ext>
              </a:extLst>
            </p:cNvPr>
            <p:cNvGraphicFramePr>
              <a:graphicFrameLocks noChangeAspect="1"/>
            </p:cNvGraphicFramePr>
            <p:nvPr/>
          </p:nvGraphicFramePr>
          <p:xfrm>
            <a:off x="10768013" y="3278188"/>
            <a:ext cx="1263650" cy="669925"/>
          </p:xfrm>
          <a:graphic>
            <a:graphicData uri="http://schemas.openxmlformats.org/presentationml/2006/ole">
              <mc:AlternateContent xmlns:mc="http://schemas.openxmlformats.org/markup-compatibility/2006">
                <mc:Choice xmlns:v="urn:schemas-microsoft-com:vml" Requires="v">
                  <p:oleObj spid="_x0000_s14519" name="Equation" r:id="rId5" imgW="863280" imgH="457200" progId="Equation.DSMT4">
                    <p:embed/>
                  </p:oleObj>
                </mc:Choice>
                <mc:Fallback>
                  <p:oleObj name="Equation" r:id="rId5" imgW="863280" imgH="457200" progId="Equation.DSMT4">
                    <p:embed/>
                    <p:pic>
                      <p:nvPicPr>
                        <p:cNvPr id="24" name="Object 23">
                          <a:extLst>
                            <a:ext uri="{FF2B5EF4-FFF2-40B4-BE49-F238E27FC236}">
                              <a16:creationId xmlns:a16="http://schemas.microsoft.com/office/drawing/2014/main" id="{77C53A03-8665-4891-9343-AF8AF8E6CF94}"/>
                            </a:ext>
                          </a:extLst>
                        </p:cNvPr>
                        <p:cNvPicPr/>
                        <p:nvPr/>
                      </p:nvPicPr>
                      <p:blipFill>
                        <a:blip r:embed="rId6"/>
                        <a:stretch>
                          <a:fillRect/>
                        </a:stretch>
                      </p:blipFill>
                      <p:spPr>
                        <a:xfrm>
                          <a:off x="10768013" y="3278188"/>
                          <a:ext cx="1263650" cy="669925"/>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8E96FCE6-F5C5-43EB-86F9-DC57C2B056B0}"/>
                </a:ext>
              </a:extLst>
            </p:cNvPr>
            <p:cNvGraphicFramePr>
              <a:graphicFrameLocks noChangeAspect="1"/>
            </p:cNvGraphicFramePr>
            <p:nvPr/>
          </p:nvGraphicFramePr>
          <p:xfrm>
            <a:off x="9636125" y="1717675"/>
            <a:ext cx="1282700" cy="669925"/>
          </p:xfrm>
          <a:graphic>
            <a:graphicData uri="http://schemas.openxmlformats.org/presentationml/2006/ole">
              <mc:AlternateContent xmlns:mc="http://schemas.openxmlformats.org/markup-compatibility/2006">
                <mc:Choice xmlns:v="urn:schemas-microsoft-com:vml" Requires="v">
                  <p:oleObj spid="_x0000_s14520" name="Equation" r:id="rId7" imgW="876240" imgH="457200" progId="Equation.DSMT4">
                    <p:embed/>
                  </p:oleObj>
                </mc:Choice>
                <mc:Fallback>
                  <p:oleObj name="Equation" r:id="rId7" imgW="876240" imgH="457200" progId="Equation.DSMT4">
                    <p:embed/>
                    <p:pic>
                      <p:nvPicPr>
                        <p:cNvPr id="25" name="Object 24">
                          <a:extLst>
                            <a:ext uri="{FF2B5EF4-FFF2-40B4-BE49-F238E27FC236}">
                              <a16:creationId xmlns:a16="http://schemas.microsoft.com/office/drawing/2014/main" id="{8E96FCE6-F5C5-43EB-86F9-DC57C2B056B0}"/>
                            </a:ext>
                          </a:extLst>
                        </p:cNvPr>
                        <p:cNvPicPr/>
                        <p:nvPr/>
                      </p:nvPicPr>
                      <p:blipFill>
                        <a:blip r:embed="rId8"/>
                        <a:stretch>
                          <a:fillRect/>
                        </a:stretch>
                      </p:blipFill>
                      <p:spPr>
                        <a:xfrm>
                          <a:off x="9636125" y="1717675"/>
                          <a:ext cx="1282700" cy="669925"/>
                        </a:xfrm>
                        <a:prstGeom prst="rect">
                          <a:avLst/>
                        </a:prstGeom>
                      </p:spPr>
                    </p:pic>
                  </p:oleObj>
                </mc:Fallback>
              </mc:AlternateContent>
            </a:graphicData>
          </a:graphic>
        </p:graphicFrame>
      </p:grpSp>
      <p:grpSp>
        <p:nvGrpSpPr>
          <p:cNvPr id="33" name="Group 32">
            <a:extLst>
              <a:ext uri="{FF2B5EF4-FFF2-40B4-BE49-F238E27FC236}">
                <a16:creationId xmlns:a16="http://schemas.microsoft.com/office/drawing/2014/main" id="{003B5786-6885-4F85-B598-BFF0D09E7BAA}"/>
              </a:ext>
            </a:extLst>
          </p:cNvPr>
          <p:cNvGrpSpPr/>
          <p:nvPr/>
        </p:nvGrpSpPr>
        <p:grpSpPr>
          <a:xfrm>
            <a:off x="6804652" y="1274173"/>
            <a:ext cx="5154731" cy="4070301"/>
            <a:chOff x="6804652" y="1274173"/>
            <a:chExt cx="5154731" cy="4070301"/>
          </a:xfrm>
        </p:grpSpPr>
        <p:sp>
          <p:nvSpPr>
            <p:cNvPr id="32" name="TextBox 31">
              <a:extLst>
                <a:ext uri="{FF2B5EF4-FFF2-40B4-BE49-F238E27FC236}">
                  <a16:creationId xmlns:a16="http://schemas.microsoft.com/office/drawing/2014/main" id="{DE11B165-C601-4371-A6EB-310D1A5A317E}"/>
                </a:ext>
              </a:extLst>
            </p:cNvPr>
            <p:cNvSpPr txBox="1"/>
            <p:nvPr/>
          </p:nvSpPr>
          <p:spPr>
            <a:xfrm>
              <a:off x="6804652" y="1274173"/>
              <a:ext cx="5154731" cy="830997"/>
            </a:xfrm>
            <a:prstGeom prst="rect">
              <a:avLst/>
            </a:prstGeom>
            <a:noFill/>
          </p:spPr>
          <p:txBody>
            <a:bodyPr wrap="square" rtlCol="0">
              <a:spAutoFit/>
            </a:bodyPr>
            <a:lstStyle/>
            <a:p>
              <a:r>
                <a:rPr lang="en-US" sz="2400" dirty="0"/>
                <a:t>The stable spin direction of an AGS magnet is along the vertical.</a:t>
              </a:r>
            </a:p>
          </p:txBody>
        </p:sp>
        <p:cxnSp>
          <p:nvCxnSpPr>
            <p:cNvPr id="14" name="Straight Arrow Connector 13">
              <a:extLst>
                <a:ext uri="{FF2B5EF4-FFF2-40B4-BE49-F238E27FC236}">
                  <a16:creationId xmlns:a16="http://schemas.microsoft.com/office/drawing/2014/main" id="{E03801B7-0FD9-4F76-964D-036CC524FEFC}"/>
                </a:ext>
              </a:extLst>
            </p:cNvPr>
            <p:cNvCxnSpPr/>
            <p:nvPr/>
          </p:nvCxnSpPr>
          <p:spPr>
            <a:xfrm flipH="1" flipV="1">
              <a:off x="7930314" y="3564740"/>
              <a:ext cx="15875" cy="17797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B21E1752-B02D-47D9-8B18-5087DFEE47B6}"/>
              </a:ext>
            </a:extLst>
          </p:cNvPr>
          <p:cNvGrpSpPr/>
          <p:nvPr/>
        </p:nvGrpSpPr>
        <p:grpSpPr>
          <a:xfrm>
            <a:off x="6757864" y="2236724"/>
            <a:ext cx="5154731" cy="3096672"/>
            <a:chOff x="6757864" y="2236724"/>
            <a:chExt cx="5154731" cy="3096672"/>
          </a:xfrm>
        </p:grpSpPr>
        <p:sp>
          <p:nvSpPr>
            <p:cNvPr id="34" name="TextBox 33">
              <a:extLst>
                <a:ext uri="{FF2B5EF4-FFF2-40B4-BE49-F238E27FC236}">
                  <a16:creationId xmlns:a16="http://schemas.microsoft.com/office/drawing/2014/main" id="{796987D9-223C-4236-AF36-335AEF5AC073}"/>
                </a:ext>
              </a:extLst>
            </p:cNvPr>
            <p:cNvSpPr txBox="1"/>
            <p:nvPr/>
          </p:nvSpPr>
          <p:spPr>
            <a:xfrm>
              <a:off x="6757864" y="2236724"/>
              <a:ext cx="5154731" cy="830997"/>
            </a:xfrm>
            <a:prstGeom prst="rect">
              <a:avLst/>
            </a:prstGeom>
            <a:noFill/>
          </p:spPr>
          <p:txBody>
            <a:bodyPr wrap="square" rtlCol="0">
              <a:spAutoFit/>
            </a:bodyPr>
            <a:lstStyle/>
            <a:p>
              <a:r>
                <a:rPr lang="en-US" sz="2400" dirty="0"/>
                <a:t>The stable spin direction of a partial</a:t>
              </a:r>
            </a:p>
            <a:p>
              <a:r>
                <a:rPr lang="en-US" sz="2400" dirty="0"/>
                <a:t>helix is along the beam axis.</a:t>
              </a:r>
            </a:p>
          </p:txBody>
        </p:sp>
        <p:cxnSp>
          <p:nvCxnSpPr>
            <p:cNvPr id="36" name="Straight Arrow Connector 35">
              <a:extLst>
                <a:ext uri="{FF2B5EF4-FFF2-40B4-BE49-F238E27FC236}">
                  <a16:creationId xmlns:a16="http://schemas.microsoft.com/office/drawing/2014/main" id="{C81BC864-7A8B-495F-8429-24336C8316E2}"/>
                </a:ext>
              </a:extLst>
            </p:cNvPr>
            <p:cNvCxnSpPr/>
            <p:nvPr/>
          </p:nvCxnSpPr>
          <p:spPr>
            <a:xfrm>
              <a:off x="7938251" y="5333396"/>
              <a:ext cx="154369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9F6C39D2-9176-4F6D-A7EE-1096FA8A4139}"/>
              </a:ext>
            </a:extLst>
          </p:cNvPr>
          <p:cNvGrpSpPr/>
          <p:nvPr/>
        </p:nvGrpSpPr>
        <p:grpSpPr>
          <a:xfrm>
            <a:off x="6850308" y="4899326"/>
            <a:ext cx="978408" cy="517030"/>
            <a:chOff x="8318821" y="3763938"/>
            <a:chExt cx="978408" cy="517030"/>
          </a:xfrm>
        </p:grpSpPr>
        <p:sp>
          <p:nvSpPr>
            <p:cNvPr id="41" name="Arrow: Right 40">
              <a:extLst>
                <a:ext uri="{FF2B5EF4-FFF2-40B4-BE49-F238E27FC236}">
                  <a16:creationId xmlns:a16="http://schemas.microsoft.com/office/drawing/2014/main" id="{1FA37D8B-F6DA-47AA-90CD-2E21C1CAB19E}"/>
                </a:ext>
              </a:extLst>
            </p:cNvPr>
            <p:cNvSpPr/>
            <p:nvPr/>
          </p:nvSpPr>
          <p:spPr>
            <a:xfrm>
              <a:off x="8318821" y="4074743"/>
              <a:ext cx="978408" cy="206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C496B5D5-D20A-425C-840F-59929101BAD4}"/>
                </a:ext>
              </a:extLst>
            </p:cNvPr>
            <p:cNvSpPr txBox="1"/>
            <p:nvPr/>
          </p:nvSpPr>
          <p:spPr>
            <a:xfrm>
              <a:off x="8420059" y="3763938"/>
              <a:ext cx="787395" cy="369332"/>
            </a:xfrm>
            <a:prstGeom prst="rect">
              <a:avLst/>
            </a:prstGeom>
            <a:noFill/>
          </p:spPr>
          <p:txBody>
            <a:bodyPr wrap="none" rtlCol="0">
              <a:spAutoFit/>
            </a:bodyPr>
            <a:lstStyle/>
            <a:p>
              <a:r>
                <a:rPr lang="en-US" dirty="0"/>
                <a:t>Beam</a:t>
              </a:r>
            </a:p>
          </p:txBody>
        </p:sp>
      </p:grpSp>
      <p:grpSp>
        <p:nvGrpSpPr>
          <p:cNvPr id="9" name="Group 8">
            <a:extLst>
              <a:ext uri="{FF2B5EF4-FFF2-40B4-BE49-F238E27FC236}">
                <a16:creationId xmlns:a16="http://schemas.microsoft.com/office/drawing/2014/main" id="{7E277C18-D47E-49C1-8646-E793492D129E}"/>
              </a:ext>
            </a:extLst>
          </p:cNvPr>
          <p:cNvGrpSpPr/>
          <p:nvPr/>
        </p:nvGrpSpPr>
        <p:grpSpPr>
          <a:xfrm>
            <a:off x="420965" y="2105170"/>
            <a:ext cx="6242159" cy="3376277"/>
            <a:chOff x="420965" y="2105170"/>
            <a:chExt cx="6242159" cy="3376277"/>
          </a:xfrm>
        </p:grpSpPr>
        <p:grpSp>
          <p:nvGrpSpPr>
            <p:cNvPr id="4" name="Group 3">
              <a:extLst>
                <a:ext uri="{FF2B5EF4-FFF2-40B4-BE49-F238E27FC236}">
                  <a16:creationId xmlns:a16="http://schemas.microsoft.com/office/drawing/2014/main" id="{D79F608A-8EBE-4AAD-AC7B-0036C80366F8}"/>
                </a:ext>
              </a:extLst>
            </p:cNvPr>
            <p:cNvGrpSpPr/>
            <p:nvPr/>
          </p:nvGrpSpPr>
          <p:grpSpPr>
            <a:xfrm>
              <a:off x="420965" y="2105170"/>
              <a:ext cx="5747747" cy="3376277"/>
              <a:chOff x="3475983" y="1172488"/>
              <a:chExt cx="5747747" cy="3596990"/>
            </a:xfrm>
          </p:grpSpPr>
          <p:pic>
            <p:nvPicPr>
              <p:cNvPr id="5" name="Picture 4">
                <a:extLst>
                  <a:ext uri="{FF2B5EF4-FFF2-40B4-BE49-F238E27FC236}">
                    <a16:creationId xmlns:a16="http://schemas.microsoft.com/office/drawing/2014/main" id="{54B6059E-CDAA-4F7F-8A1B-570959A6E0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75983" y="1172488"/>
                <a:ext cx="438211" cy="2617835"/>
              </a:xfrm>
              <a:prstGeom prst="rect">
                <a:avLst/>
              </a:prstGeom>
            </p:spPr>
          </p:pic>
          <p:grpSp>
            <p:nvGrpSpPr>
              <p:cNvPr id="6" name="Group 5">
                <a:extLst>
                  <a:ext uri="{FF2B5EF4-FFF2-40B4-BE49-F238E27FC236}">
                    <a16:creationId xmlns:a16="http://schemas.microsoft.com/office/drawing/2014/main" id="{CB85AF6D-6232-4BF8-9F2D-FC5D7EAAEF8B}"/>
                  </a:ext>
                </a:extLst>
              </p:cNvPr>
              <p:cNvGrpSpPr/>
              <p:nvPr/>
            </p:nvGrpSpPr>
            <p:grpSpPr>
              <a:xfrm>
                <a:off x="3532098" y="1776318"/>
                <a:ext cx="5691632" cy="2993160"/>
                <a:chOff x="3250184" y="3724633"/>
                <a:chExt cx="5691632" cy="2993160"/>
              </a:xfrm>
            </p:grpSpPr>
            <p:sp>
              <p:nvSpPr>
                <p:cNvPr id="7" name="TextBox 6">
                  <a:extLst>
                    <a:ext uri="{FF2B5EF4-FFF2-40B4-BE49-F238E27FC236}">
                      <a16:creationId xmlns:a16="http://schemas.microsoft.com/office/drawing/2014/main" id="{7F1A1B92-FA03-4612-BA61-52DEAAB34CFA}"/>
                    </a:ext>
                  </a:extLst>
                </p:cNvPr>
                <p:cNvSpPr txBox="1"/>
                <p:nvPr/>
              </p:nvSpPr>
              <p:spPr>
                <a:xfrm>
                  <a:off x="4160629" y="4413903"/>
                  <a:ext cx="1328569" cy="369332"/>
                </a:xfrm>
                <a:prstGeom prst="rect">
                  <a:avLst/>
                </a:prstGeom>
                <a:noFill/>
              </p:spPr>
              <p:txBody>
                <a:bodyPr wrap="none" rtlCol="0">
                  <a:spAutoFit/>
                </a:bodyPr>
                <a:lstStyle/>
                <a:p>
                  <a:r>
                    <a:rPr lang="en-US" dirty="0"/>
                    <a:t>Synchrotron</a:t>
                  </a:r>
                </a:p>
              </p:txBody>
            </p:sp>
            <p:sp>
              <p:nvSpPr>
                <p:cNvPr id="8" name="Oval 7">
                  <a:extLst>
                    <a:ext uri="{FF2B5EF4-FFF2-40B4-BE49-F238E27FC236}">
                      <a16:creationId xmlns:a16="http://schemas.microsoft.com/office/drawing/2014/main" id="{B095E130-083E-4B2B-A264-722862920B3F}"/>
                    </a:ext>
                  </a:extLst>
                </p:cNvPr>
                <p:cNvSpPr/>
                <p:nvPr/>
              </p:nvSpPr>
              <p:spPr>
                <a:xfrm>
                  <a:off x="3250184" y="3724633"/>
                  <a:ext cx="5691632" cy="29931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 name="Group 14">
              <a:extLst>
                <a:ext uri="{FF2B5EF4-FFF2-40B4-BE49-F238E27FC236}">
                  <a16:creationId xmlns:a16="http://schemas.microsoft.com/office/drawing/2014/main" id="{613FA502-1CFD-41D1-B878-76D48C560195}"/>
                </a:ext>
              </a:extLst>
            </p:cNvPr>
            <p:cNvGrpSpPr/>
            <p:nvPr/>
          </p:nvGrpSpPr>
          <p:grpSpPr>
            <a:xfrm>
              <a:off x="5221704" y="2709699"/>
              <a:ext cx="1441420" cy="935525"/>
              <a:chOff x="6900392" y="3630420"/>
              <a:chExt cx="1473298" cy="1103757"/>
            </a:xfrm>
          </p:grpSpPr>
          <p:pic>
            <p:nvPicPr>
              <p:cNvPr id="16" name="Picture 15">
                <a:extLst>
                  <a:ext uri="{FF2B5EF4-FFF2-40B4-BE49-F238E27FC236}">
                    <a16:creationId xmlns:a16="http://schemas.microsoft.com/office/drawing/2014/main" id="{1644E78A-FCB9-4671-AB90-051040501D70}"/>
                  </a:ext>
                </a:extLst>
              </p:cNvPr>
              <p:cNvPicPr>
                <a:picLocks noChangeAspect="1"/>
              </p:cNvPicPr>
              <p:nvPr/>
            </p:nvPicPr>
            <p:blipFill>
              <a:blip r:embed="rId10"/>
              <a:stretch>
                <a:fillRect/>
              </a:stretch>
            </p:blipFill>
            <p:spPr>
              <a:xfrm rot="3108448">
                <a:off x="6942741" y="4119886"/>
                <a:ext cx="840965" cy="387617"/>
              </a:xfrm>
              <a:prstGeom prst="rect">
                <a:avLst/>
              </a:prstGeom>
            </p:spPr>
          </p:pic>
          <p:sp>
            <p:nvSpPr>
              <p:cNvPr id="17" name="TextBox 16">
                <a:extLst>
                  <a:ext uri="{FF2B5EF4-FFF2-40B4-BE49-F238E27FC236}">
                    <a16:creationId xmlns:a16="http://schemas.microsoft.com/office/drawing/2014/main" id="{2C495A83-74BC-4F1D-824A-7314FF44CB11}"/>
                  </a:ext>
                </a:extLst>
              </p:cNvPr>
              <p:cNvSpPr txBox="1"/>
              <p:nvPr/>
            </p:nvSpPr>
            <p:spPr>
              <a:xfrm rot="1856679">
                <a:off x="6900392" y="3630420"/>
                <a:ext cx="1473298" cy="762559"/>
              </a:xfrm>
              <a:prstGeom prst="rect">
                <a:avLst/>
              </a:prstGeom>
              <a:noFill/>
            </p:spPr>
            <p:txBody>
              <a:bodyPr wrap="none" rtlCol="0">
                <a:spAutoFit/>
              </a:bodyPr>
              <a:lstStyle/>
              <a:p>
                <a:pPr algn="ctr"/>
                <a:r>
                  <a:rPr lang="en-US" dirty="0"/>
                  <a:t>Cold Partial </a:t>
                </a:r>
              </a:p>
              <a:p>
                <a:pPr algn="ctr"/>
                <a:r>
                  <a:rPr lang="en-US" dirty="0"/>
                  <a:t>Helix </a:t>
                </a:r>
                <a:r>
                  <a:rPr lang="en-US" dirty="0">
                    <a:sym typeface="Symbol" panose="05050102010706020507" pitchFamily="18" charset="2"/>
                  </a:rPr>
                  <a:t>=19</a:t>
                </a:r>
                <a:r>
                  <a:rPr lang="en-US" baseline="30000" dirty="0">
                    <a:sym typeface="Symbol" panose="05050102010706020507" pitchFamily="18" charset="2"/>
                  </a:rPr>
                  <a:t>o</a:t>
                </a:r>
                <a:endParaRPr lang="en-US" dirty="0"/>
              </a:p>
            </p:txBody>
          </p:sp>
        </p:grpSp>
        <p:grpSp>
          <p:nvGrpSpPr>
            <p:cNvPr id="35" name="Group 34">
              <a:extLst>
                <a:ext uri="{FF2B5EF4-FFF2-40B4-BE49-F238E27FC236}">
                  <a16:creationId xmlns:a16="http://schemas.microsoft.com/office/drawing/2014/main" id="{A69ACA6E-1C65-4846-BCC9-FB80B97D5F08}"/>
                </a:ext>
              </a:extLst>
            </p:cNvPr>
            <p:cNvGrpSpPr/>
            <p:nvPr/>
          </p:nvGrpSpPr>
          <p:grpSpPr>
            <a:xfrm rot="19921205">
              <a:off x="1169539" y="2147696"/>
              <a:ext cx="1573893" cy="872010"/>
              <a:chOff x="6587874" y="3688825"/>
              <a:chExt cx="1608701" cy="1028821"/>
            </a:xfrm>
          </p:grpSpPr>
          <p:pic>
            <p:nvPicPr>
              <p:cNvPr id="38" name="Picture 37">
                <a:extLst>
                  <a:ext uri="{FF2B5EF4-FFF2-40B4-BE49-F238E27FC236}">
                    <a16:creationId xmlns:a16="http://schemas.microsoft.com/office/drawing/2014/main" id="{A9800FD6-CC82-45F4-859E-88DDFE7BB13F}"/>
                  </a:ext>
                </a:extLst>
              </p:cNvPr>
              <p:cNvPicPr>
                <a:picLocks noChangeAspect="1"/>
              </p:cNvPicPr>
              <p:nvPr/>
            </p:nvPicPr>
            <p:blipFill>
              <a:blip r:embed="rId10"/>
              <a:stretch>
                <a:fillRect/>
              </a:stretch>
            </p:blipFill>
            <p:spPr>
              <a:xfrm rot="1747088">
                <a:off x="6833707" y="4270220"/>
                <a:ext cx="728551" cy="447426"/>
              </a:xfrm>
              <a:prstGeom prst="rect">
                <a:avLst/>
              </a:prstGeom>
            </p:spPr>
          </p:pic>
          <p:sp>
            <p:nvSpPr>
              <p:cNvPr id="39" name="TextBox 38">
                <a:extLst>
                  <a:ext uri="{FF2B5EF4-FFF2-40B4-BE49-F238E27FC236}">
                    <a16:creationId xmlns:a16="http://schemas.microsoft.com/office/drawing/2014/main" id="{30269867-6A35-40B0-9D4A-A2F144EE5CD1}"/>
                  </a:ext>
                </a:extLst>
              </p:cNvPr>
              <p:cNvSpPr txBox="1"/>
              <p:nvPr/>
            </p:nvSpPr>
            <p:spPr>
              <a:xfrm rot="869064">
                <a:off x="6587874" y="3688825"/>
                <a:ext cx="1608701" cy="762559"/>
              </a:xfrm>
              <a:prstGeom prst="rect">
                <a:avLst/>
              </a:prstGeom>
              <a:noFill/>
            </p:spPr>
            <p:txBody>
              <a:bodyPr wrap="none" rtlCol="0">
                <a:spAutoFit/>
              </a:bodyPr>
              <a:lstStyle/>
              <a:p>
                <a:pPr algn="ctr"/>
                <a:r>
                  <a:rPr lang="en-US" dirty="0"/>
                  <a:t>Warm Partial </a:t>
                </a:r>
              </a:p>
              <a:p>
                <a:pPr algn="ctr"/>
                <a:r>
                  <a:rPr lang="en-US" dirty="0"/>
                  <a:t>Helix </a:t>
                </a:r>
                <a:r>
                  <a:rPr lang="en-US" dirty="0">
                    <a:sym typeface="Symbol" panose="05050102010706020507" pitchFamily="18" charset="2"/>
                  </a:rPr>
                  <a:t>=10.6</a:t>
                </a:r>
                <a:r>
                  <a:rPr lang="en-US" baseline="30000" dirty="0">
                    <a:sym typeface="Symbol" panose="05050102010706020507" pitchFamily="18" charset="2"/>
                  </a:rPr>
                  <a:t>o</a:t>
                </a:r>
                <a:endParaRPr lang="en-US" dirty="0"/>
              </a:p>
            </p:txBody>
          </p:sp>
        </p:grpSp>
        <p:cxnSp>
          <p:nvCxnSpPr>
            <p:cNvPr id="18" name="Straight Arrow Connector 17">
              <a:extLst>
                <a:ext uri="{FF2B5EF4-FFF2-40B4-BE49-F238E27FC236}">
                  <a16:creationId xmlns:a16="http://schemas.microsoft.com/office/drawing/2014/main" id="{09141980-AA70-4BAB-97A5-F17C8A4C6BB6}"/>
                </a:ext>
              </a:extLst>
            </p:cNvPr>
            <p:cNvCxnSpPr>
              <a:endCxn id="8" idx="6"/>
            </p:cNvCxnSpPr>
            <p:nvPr/>
          </p:nvCxnSpPr>
          <p:spPr>
            <a:xfrm flipV="1">
              <a:off x="3324225" y="4076698"/>
              <a:ext cx="2844487" cy="285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77F756A-FA13-4A22-AA87-593E6E51A990}"/>
                </a:ext>
              </a:extLst>
            </p:cNvPr>
            <p:cNvCxnSpPr/>
            <p:nvPr/>
          </p:nvCxnSpPr>
          <p:spPr>
            <a:xfrm flipV="1">
              <a:off x="3324225" y="3318925"/>
              <a:ext cx="2314575" cy="786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511B7D87-100F-4745-9127-C7E7F639FE7B}"/>
                </a:ext>
              </a:extLst>
            </p:cNvPr>
            <p:cNvCxnSpPr>
              <a:cxnSpLocks/>
            </p:cNvCxnSpPr>
            <p:nvPr/>
          </p:nvCxnSpPr>
          <p:spPr>
            <a:xfrm flipH="1" flipV="1">
              <a:off x="1984669" y="2909100"/>
              <a:ext cx="1339556" cy="11961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Arc 44">
              <a:extLst>
                <a:ext uri="{FF2B5EF4-FFF2-40B4-BE49-F238E27FC236}">
                  <a16:creationId xmlns:a16="http://schemas.microsoft.com/office/drawing/2014/main" id="{1EDC3AED-FE02-4CFB-BD73-A2C9A68F001F}"/>
                </a:ext>
              </a:extLst>
            </p:cNvPr>
            <p:cNvSpPr/>
            <p:nvPr/>
          </p:nvSpPr>
          <p:spPr>
            <a:xfrm rot="1675138">
              <a:off x="4227700" y="3588539"/>
              <a:ext cx="657225" cy="726529"/>
            </a:xfrm>
            <a:prstGeom prst="arc">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Arc 45">
              <a:extLst>
                <a:ext uri="{FF2B5EF4-FFF2-40B4-BE49-F238E27FC236}">
                  <a16:creationId xmlns:a16="http://schemas.microsoft.com/office/drawing/2014/main" id="{340DC498-6C85-4D29-B907-AAF3FE076AAF}"/>
                </a:ext>
              </a:extLst>
            </p:cNvPr>
            <p:cNvSpPr/>
            <p:nvPr/>
          </p:nvSpPr>
          <p:spPr>
            <a:xfrm rot="20278116">
              <a:off x="2182348" y="3535842"/>
              <a:ext cx="1792862" cy="1453656"/>
            </a:xfrm>
            <a:prstGeom prst="arc">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a:extLst>
                <a:ext uri="{FF2B5EF4-FFF2-40B4-BE49-F238E27FC236}">
                  <a16:creationId xmlns:a16="http://schemas.microsoft.com/office/drawing/2014/main" id="{353F315C-D5E7-4FF9-9F9A-F9C1A442EEED}"/>
                </a:ext>
              </a:extLst>
            </p:cNvPr>
            <p:cNvSpPr txBox="1"/>
            <p:nvPr/>
          </p:nvSpPr>
          <p:spPr>
            <a:xfrm>
              <a:off x="4861588" y="3641392"/>
              <a:ext cx="865943" cy="369332"/>
            </a:xfrm>
            <a:prstGeom prst="rect">
              <a:avLst/>
            </a:prstGeom>
            <a:noFill/>
          </p:spPr>
          <p:txBody>
            <a:bodyPr wrap="none" rtlCol="0">
              <a:spAutoFit/>
            </a:bodyPr>
            <a:lstStyle/>
            <a:p>
              <a:r>
                <a:rPr lang="en-US" dirty="0">
                  <a:sym typeface="Symbol" panose="05050102010706020507" pitchFamily="18" charset="2"/>
                </a:rPr>
                <a:t></a:t>
              </a:r>
              <a:r>
                <a:rPr lang="en-US" baseline="-25000" dirty="0">
                  <a:sym typeface="Symbol" panose="05050102010706020507" pitchFamily="18" charset="2"/>
                </a:rPr>
                <a:t>1</a:t>
              </a:r>
              <a:r>
                <a:rPr lang="en-US" dirty="0">
                  <a:sym typeface="Symbol" panose="05050102010706020507" pitchFamily="18" charset="2"/>
                </a:rPr>
                <a:t>=30</a:t>
              </a:r>
              <a:r>
                <a:rPr lang="en-US" baseline="30000" dirty="0">
                  <a:sym typeface="Symbol" panose="05050102010706020507" pitchFamily="18" charset="2"/>
                </a:rPr>
                <a:t>o</a:t>
              </a:r>
              <a:endParaRPr lang="en-US" dirty="0"/>
            </a:p>
          </p:txBody>
        </p:sp>
        <p:sp>
          <p:nvSpPr>
            <p:cNvPr id="48" name="TextBox 47">
              <a:extLst>
                <a:ext uri="{FF2B5EF4-FFF2-40B4-BE49-F238E27FC236}">
                  <a16:creationId xmlns:a16="http://schemas.microsoft.com/office/drawing/2014/main" id="{9150F452-FE35-498A-B3F4-785A5E7DDD33}"/>
                </a:ext>
              </a:extLst>
            </p:cNvPr>
            <p:cNvSpPr txBox="1"/>
            <p:nvPr/>
          </p:nvSpPr>
          <p:spPr>
            <a:xfrm>
              <a:off x="3296063" y="3087108"/>
              <a:ext cx="994183" cy="369332"/>
            </a:xfrm>
            <a:prstGeom prst="rect">
              <a:avLst/>
            </a:prstGeom>
            <a:noFill/>
          </p:spPr>
          <p:txBody>
            <a:bodyPr wrap="none" rtlCol="0">
              <a:spAutoFit/>
            </a:bodyPr>
            <a:lstStyle/>
            <a:p>
              <a:r>
                <a:rPr lang="en-US" dirty="0">
                  <a:sym typeface="Symbol" panose="05050102010706020507" pitchFamily="18" charset="2"/>
                </a:rPr>
                <a:t></a:t>
              </a:r>
              <a:r>
                <a:rPr lang="en-US" baseline="-25000" dirty="0">
                  <a:sym typeface="Symbol" panose="05050102010706020507" pitchFamily="18" charset="2"/>
                </a:rPr>
                <a:t>2</a:t>
              </a:r>
              <a:r>
                <a:rPr lang="en-US" dirty="0">
                  <a:sym typeface="Symbol" panose="05050102010706020507" pitchFamily="18" charset="2"/>
                </a:rPr>
                <a:t>=120</a:t>
              </a:r>
              <a:r>
                <a:rPr lang="en-US" baseline="30000" dirty="0">
                  <a:sym typeface="Symbol" panose="05050102010706020507" pitchFamily="18" charset="2"/>
                </a:rPr>
                <a:t>o</a:t>
              </a:r>
              <a:endParaRPr lang="en-US" dirty="0"/>
            </a:p>
          </p:txBody>
        </p:sp>
        <p:sp>
          <p:nvSpPr>
            <p:cNvPr id="49" name="TextBox 48">
              <a:extLst>
                <a:ext uri="{FF2B5EF4-FFF2-40B4-BE49-F238E27FC236}">
                  <a16:creationId xmlns:a16="http://schemas.microsoft.com/office/drawing/2014/main" id="{29C3E290-97DB-4D60-9E31-8B5E93347610}"/>
                </a:ext>
              </a:extLst>
            </p:cNvPr>
            <p:cNvSpPr txBox="1"/>
            <p:nvPr/>
          </p:nvSpPr>
          <p:spPr>
            <a:xfrm>
              <a:off x="2744811" y="4611316"/>
              <a:ext cx="994183" cy="369332"/>
            </a:xfrm>
            <a:prstGeom prst="rect">
              <a:avLst/>
            </a:prstGeom>
            <a:noFill/>
          </p:spPr>
          <p:txBody>
            <a:bodyPr wrap="none" rtlCol="0">
              <a:spAutoFit/>
            </a:bodyPr>
            <a:lstStyle/>
            <a:p>
              <a:r>
                <a:rPr lang="en-US" dirty="0">
                  <a:sym typeface="Symbol" panose="05050102010706020507" pitchFamily="18" charset="2"/>
                </a:rPr>
                <a:t></a:t>
              </a:r>
              <a:r>
                <a:rPr lang="en-US" baseline="-25000" dirty="0">
                  <a:sym typeface="Symbol" panose="05050102010706020507" pitchFamily="18" charset="2"/>
                </a:rPr>
                <a:t>3</a:t>
              </a:r>
              <a:r>
                <a:rPr lang="en-US" dirty="0">
                  <a:sym typeface="Symbol" panose="05050102010706020507" pitchFamily="18" charset="2"/>
                </a:rPr>
                <a:t>=210</a:t>
              </a:r>
              <a:r>
                <a:rPr lang="en-US" baseline="30000" dirty="0">
                  <a:sym typeface="Symbol" panose="05050102010706020507" pitchFamily="18" charset="2"/>
                </a:rPr>
                <a:t>o</a:t>
              </a:r>
              <a:endParaRPr lang="en-US" dirty="0"/>
            </a:p>
          </p:txBody>
        </p:sp>
        <p:sp>
          <p:nvSpPr>
            <p:cNvPr id="50" name="Arc 49">
              <a:extLst>
                <a:ext uri="{FF2B5EF4-FFF2-40B4-BE49-F238E27FC236}">
                  <a16:creationId xmlns:a16="http://schemas.microsoft.com/office/drawing/2014/main" id="{2B92D1C6-7AF4-4AF3-B8E4-56863FDA4077}"/>
                </a:ext>
              </a:extLst>
            </p:cNvPr>
            <p:cNvSpPr/>
            <p:nvPr/>
          </p:nvSpPr>
          <p:spPr>
            <a:xfrm rot="12147888">
              <a:off x="2994596" y="3426030"/>
              <a:ext cx="818842" cy="1234439"/>
            </a:xfrm>
            <a:prstGeom prst="arc">
              <a:avLst>
                <a:gd name="adj1" fmla="val 10004588"/>
                <a:gd name="adj2" fmla="val 142799"/>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423540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barn(inVertical)">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arn(inVertical)">
                                      <p:cBhvr>
                                        <p:cTn id="2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CC1D-CACB-46CF-BCF9-4C80FD837268}"/>
              </a:ext>
            </a:extLst>
          </p:cNvPr>
          <p:cNvSpPr>
            <a:spLocks noGrp="1"/>
          </p:cNvSpPr>
          <p:nvPr>
            <p:ph type="title"/>
          </p:nvPr>
        </p:nvSpPr>
        <p:spPr>
          <a:xfrm>
            <a:off x="550828" y="90546"/>
            <a:ext cx="10802972" cy="727073"/>
          </a:xfrm>
        </p:spPr>
        <p:txBody>
          <a:bodyPr>
            <a:normAutofit fontScale="90000"/>
          </a:bodyPr>
          <a:lstStyle/>
          <a:p>
            <a:r>
              <a:rPr lang="en-US" sz="2800" b="0" dirty="0"/>
              <a:t>Spin tune of a synchrotron with dipoles having B</a:t>
            </a:r>
            <a:r>
              <a:rPr lang="en-US" sz="2800" b="0" baseline="-25000" dirty="0"/>
              <a:t>y</a:t>
            </a:r>
            <a:r>
              <a:rPr lang="en-US" sz="2800" b="0" dirty="0"/>
              <a:t> vertical guiding field and </a:t>
            </a:r>
            <a:r>
              <a:rPr lang="en-US" sz="2800" b="0" dirty="0">
                <a:solidFill>
                  <a:srgbClr val="FF0000"/>
                </a:solidFill>
              </a:rPr>
              <a:t>a single partial snake </a:t>
            </a:r>
          </a:p>
        </p:txBody>
      </p:sp>
      <p:graphicFrame>
        <p:nvGraphicFramePr>
          <p:cNvPr id="18" name="Object 17">
            <a:extLst>
              <a:ext uri="{FF2B5EF4-FFF2-40B4-BE49-F238E27FC236}">
                <a16:creationId xmlns:a16="http://schemas.microsoft.com/office/drawing/2014/main" id="{DADDFB12-A418-4CC0-B06D-BBC82BF79B9D}"/>
              </a:ext>
            </a:extLst>
          </p:cNvPr>
          <p:cNvGraphicFramePr>
            <a:graphicFrameLocks noChangeAspect="1"/>
          </p:cNvGraphicFramePr>
          <p:nvPr>
            <p:extLst>
              <p:ext uri="{D42A27DB-BD31-4B8C-83A1-F6EECF244321}">
                <p14:modId xmlns:p14="http://schemas.microsoft.com/office/powerpoint/2010/main" val="4127639176"/>
              </p:ext>
            </p:extLst>
          </p:nvPr>
        </p:nvGraphicFramePr>
        <p:xfrm>
          <a:off x="1114425" y="2098675"/>
          <a:ext cx="10017125" cy="687388"/>
        </p:xfrm>
        <a:graphic>
          <a:graphicData uri="http://schemas.openxmlformats.org/presentationml/2006/ole">
            <mc:AlternateContent xmlns:mc="http://schemas.openxmlformats.org/markup-compatibility/2006">
              <mc:Choice xmlns:v="urn:schemas-microsoft-com:vml" Requires="v">
                <p:oleObj spid="_x0000_s15548" name="Equation" r:id="rId3" imgW="5727600" imgH="393480" progId="Equation.DSMT4">
                  <p:embed/>
                </p:oleObj>
              </mc:Choice>
              <mc:Fallback>
                <p:oleObj name="Equation" r:id="rId3" imgW="5727600" imgH="393480" progId="Equation.DSMT4">
                  <p:embed/>
                  <p:pic>
                    <p:nvPicPr>
                      <p:cNvPr id="18" name="Object 17">
                        <a:extLst>
                          <a:ext uri="{FF2B5EF4-FFF2-40B4-BE49-F238E27FC236}">
                            <a16:creationId xmlns:a16="http://schemas.microsoft.com/office/drawing/2014/main" id="{DADDFB12-A418-4CC0-B06D-BBC82BF79B9D}"/>
                          </a:ext>
                        </a:extLst>
                      </p:cNvPr>
                      <p:cNvPicPr/>
                      <p:nvPr/>
                    </p:nvPicPr>
                    <p:blipFill>
                      <a:blip r:embed="rId4"/>
                      <a:stretch>
                        <a:fillRect/>
                      </a:stretch>
                    </p:blipFill>
                    <p:spPr>
                      <a:xfrm>
                        <a:off x="1114425" y="2098675"/>
                        <a:ext cx="10017125" cy="687388"/>
                      </a:xfrm>
                      <a:prstGeom prst="rect">
                        <a:avLst/>
                      </a:prstGeom>
                    </p:spPr>
                  </p:pic>
                </p:oleObj>
              </mc:Fallback>
            </mc:AlternateContent>
          </a:graphicData>
        </a:graphic>
      </p:graphicFrame>
      <p:sp>
        <p:nvSpPr>
          <p:cNvPr id="40" name="TextBox 39">
            <a:extLst>
              <a:ext uri="{FF2B5EF4-FFF2-40B4-BE49-F238E27FC236}">
                <a16:creationId xmlns:a16="http://schemas.microsoft.com/office/drawing/2014/main" id="{89FAF362-8B5A-45FB-9457-95E0D1E68165}"/>
              </a:ext>
            </a:extLst>
          </p:cNvPr>
          <p:cNvSpPr txBox="1"/>
          <p:nvPr/>
        </p:nvSpPr>
        <p:spPr>
          <a:xfrm>
            <a:off x="1629381" y="5702675"/>
            <a:ext cx="8659165" cy="523220"/>
          </a:xfrm>
          <a:prstGeom prst="rect">
            <a:avLst/>
          </a:prstGeom>
          <a:noFill/>
        </p:spPr>
        <p:txBody>
          <a:bodyPr wrap="none" rtlCol="0">
            <a:spAutoFit/>
          </a:bodyPr>
          <a:lstStyle/>
          <a:p>
            <a:r>
              <a:rPr lang="en-US" sz="2800" dirty="0">
                <a:solidFill>
                  <a:srgbClr val="FF0000"/>
                </a:solidFill>
              </a:rPr>
              <a:t>A computer code is written to carry these calculations</a:t>
            </a:r>
          </a:p>
        </p:txBody>
      </p:sp>
      <p:sp>
        <p:nvSpPr>
          <p:cNvPr id="41" name="Slide Number Placeholder 2">
            <a:extLst>
              <a:ext uri="{FF2B5EF4-FFF2-40B4-BE49-F238E27FC236}">
                <a16:creationId xmlns:a16="http://schemas.microsoft.com/office/drawing/2014/main" id="{DF2A1925-9425-4A4C-BF69-8E308B6D9691}"/>
              </a:ext>
            </a:extLst>
          </p:cNvPr>
          <p:cNvSpPr>
            <a:spLocks noGrp="1"/>
          </p:cNvSpPr>
          <p:nvPr>
            <p:ph type="sldNum" sz="quarter" idx="12"/>
          </p:nvPr>
        </p:nvSpPr>
        <p:spPr>
          <a:xfrm>
            <a:off x="4724400" y="6337102"/>
            <a:ext cx="2743200" cy="365125"/>
          </a:xfrm>
        </p:spPr>
        <p:txBody>
          <a:bodyPr/>
          <a:lstStyle/>
          <a:p>
            <a:fld id="{716D9922-87B3-6043-9531-5184EA303DC1}" type="slidenum">
              <a:rPr lang="en-US" smtClean="0"/>
              <a:t>17</a:t>
            </a:fld>
            <a:endParaRPr lang="en-US"/>
          </a:p>
        </p:txBody>
      </p:sp>
      <p:grpSp>
        <p:nvGrpSpPr>
          <p:cNvPr id="46" name="Group 45">
            <a:extLst>
              <a:ext uri="{FF2B5EF4-FFF2-40B4-BE49-F238E27FC236}">
                <a16:creationId xmlns:a16="http://schemas.microsoft.com/office/drawing/2014/main" id="{1F127B80-0840-4D8A-84E8-9A4722597385}"/>
              </a:ext>
            </a:extLst>
          </p:cNvPr>
          <p:cNvGrpSpPr/>
          <p:nvPr/>
        </p:nvGrpSpPr>
        <p:grpSpPr>
          <a:xfrm>
            <a:off x="348895" y="2585024"/>
            <a:ext cx="6183312" cy="1538695"/>
            <a:chOff x="348895" y="2585024"/>
            <a:chExt cx="6183312" cy="1538695"/>
          </a:xfrm>
        </p:grpSpPr>
        <p:graphicFrame>
          <p:nvGraphicFramePr>
            <p:cNvPr id="42" name="Object 41">
              <a:extLst>
                <a:ext uri="{FF2B5EF4-FFF2-40B4-BE49-F238E27FC236}">
                  <a16:creationId xmlns:a16="http://schemas.microsoft.com/office/drawing/2014/main" id="{32E78E81-B346-44B0-9579-295DC354BF13}"/>
                </a:ext>
              </a:extLst>
            </p:cNvPr>
            <p:cNvGraphicFramePr>
              <a:graphicFrameLocks noChangeAspect="1"/>
            </p:cNvGraphicFramePr>
            <p:nvPr>
              <p:extLst>
                <p:ext uri="{D42A27DB-BD31-4B8C-83A1-F6EECF244321}">
                  <p14:modId xmlns:p14="http://schemas.microsoft.com/office/powerpoint/2010/main" val="3956780761"/>
                </p:ext>
              </p:extLst>
            </p:nvPr>
          </p:nvGraphicFramePr>
          <p:xfrm>
            <a:off x="348895" y="3239482"/>
            <a:ext cx="6183312" cy="884237"/>
          </p:xfrm>
          <a:graphic>
            <a:graphicData uri="http://schemas.openxmlformats.org/presentationml/2006/ole">
              <mc:AlternateContent xmlns:mc="http://schemas.openxmlformats.org/markup-compatibility/2006">
                <mc:Choice xmlns:v="urn:schemas-microsoft-com:vml" Requires="v">
                  <p:oleObj spid="_x0000_s15549" name="Equation" r:id="rId5" imgW="3009600" imgH="431640" progId="Equation.DSMT4">
                    <p:embed/>
                  </p:oleObj>
                </mc:Choice>
                <mc:Fallback>
                  <p:oleObj name="Equation" r:id="rId5" imgW="3009600" imgH="431640" progId="Equation.DSMT4">
                    <p:embed/>
                    <p:pic>
                      <p:nvPicPr>
                        <p:cNvPr id="42" name="Object 41">
                          <a:extLst>
                            <a:ext uri="{FF2B5EF4-FFF2-40B4-BE49-F238E27FC236}">
                              <a16:creationId xmlns:a16="http://schemas.microsoft.com/office/drawing/2014/main" id="{32E78E81-B346-44B0-9579-295DC354BF13}"/>
                            </a:ext>
                          </a:extLst>
                        </p:cNvPr>
                        <p:cNvPicPr/>
                        <p:nvPr/>
                      </p:nvPicPr>
                      <p:blipFill>
                        <a:blip r:embed="rId6"/>
                        <a:stretch>
                          <a:fillRect/>
                        </a:stretch>
                      </p:blipFill>
                      <p:spPr>
                        <a:xfrm>
                          <a:off x="348895" y="3239482"/>
                          <a:ext cx="6183312" cy="884237"/>
                        </a:xfrm>
                        <a:prstGeom prst="rect">
                          <a:avLst/>
                        </a:prstGeom>
                      </p:spPr>
                    </p:pic>
                  </p:oleObj>
                </mc:Fallback>
              </mc:AlternateContent>
            </a:graphicData>
          </a:graphic>
        </p:graphicFrame>
        <p:cxnSp>
          <p:nvCxnSpPr>
            <p:cNvPr id="45" name="Straight Arrow Connector 44">
              <a:extLst>
                <a:ext uri="{FF2B5EF4-FFF2-40B4-BE49-F238E27FC236}">
                  <a16:creationId xmlns:a16="http://schemas.microsoft.com/office/drawing/2014/main" id="{3CD4E8DA-E447-465E-975D-87DF9745E082}"/>
                </a:ext>
              </a:extLst>
            </p:cNvPr>
            <p:cNvCxnSpPr>
              <a:cxnSpLocks/>
            </p:cNvCxnSpPr>
            <p:nvPr/>
          </p:nvCxnSpPr>
          <p:spPr>
            <a:xfrm flipH="1">
              <a:off x="609600" y="2585024"/>
              <a:ext cx="3322320" cy="9021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38EA6DB2-7A0C-4D46-88BD-6A0DFE6AB78D}"/>
              </a:ext>
            </a:extLst>
          </p:cNvPr>
          <p:cNvGrpSpPr/>
          <p:nvPr/>
        </p:nvGrpSpPr>
        <p:grpSpPr>
          <a:xfrm>
            <a:off x="294410" y="2560079"/>
            <a:ext cx="5265142" cy="2698082"/>
            <a:chOff x="285750" y="1958823"/>
            <a:chExt cx="5265142" cy="2698082"/>
          </a:xfrm>
        </p:grpSpPr>
        <p:cxnSp>
          <p:nvCxnSpPr>
            <p:cNvPr id="47" name="Straight Arrow Connector 46">
              <a:extLst>
                <a:ext uri="{FF2B5EF4-FFF2-40B4-BE49-F238E27FC236}">
                  <a16:creationId xmlns:a16="http://schemas.microsoft.com/office/drawing/2014/main" id="{591D1848-DA69-4C3E-9381-9A894600978A}"/>
                </a:ext>
              </a:extLst>
            </p:cNvPr>
            <p:cNvCxnSpPr>
              <a:cxnSpLocks/>
            </p:cNvCxnSpPr>
            <p:nvPr/>
          </p:nvCxnSpPr>
          <p:spPr>
            <a:xfrm flipH="1">
              <a:off x="550829" y="1958823"/>
              <a:ext cx="5000063" cy="2079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48" name="Object 47">
              <a:extLst>
                <a:ext uri="{FF2B5EF4-FFF2-40B4-BE49-F238E27FC236}">
                  <a16:creationId xmlns:a16="http://schemas.microsoft.com/office/drawing/2014/main" id="{FFC359A3-BC18-4F24-B95D-BA95D94664D5}"/>
                </a:ext>
              </a:extLst>
            </p:cNvPr>
            <p:cNvGraphicFramePr>
              <a:graphicFrameLocks noChangeAspect="1"/>
            </p:cNvGraphicFramePr>
            <p:nvPr/>
          </p:nvGraphicFramePr>
          <p:xfrm>
            <a:off x="285750" y="3693293"/>
            <a:ext cx="4832350" cy="963612"/>
          </p:xfrm>
          <a:graphic>
            <a:graphicData uri="http://schemas.openxmlformats.org/presentationml/2006/ole">
              <mc:AlternateContent xmlns:mc="http://schemas.openxmlformats.org/markup-compatibility/2006">
                <mc:Choice xmlns:v="urn:schemas-microsoft-com:vml" Requires="v">
                  <p:oleObj spid="_x0000_s15550" name="Equation" r:id="rId7" imgW="2158920" imgH="431640" progId="Equation.DSMT4">
                    <p:embed/>
                  </p:oleObj>
                </mc:Choice>
                <mc:Fallback>
                  <p:oleObj name="Equation" r:id="rId7" imgW="2158920" imgH="431640" progId="Equation.DSMT4">
                    <p:embed/>
                    <p:pic>
                      <p:nvPicPr>
                        <p:cNvPr id="48" name="Object 47">
                          <a:extLst>
                            <a:ext uri="{FF2B5EF4-FFF2-40B4-BE49-F238E27FC236}">
                              <a16:creationId xmlns:a16="http://schemas.microsoft.com/office/drawing/2014/main" id="{FFC359A3-BC18-4F24-B95D-BA95D94664D5}"/>
                            </a:ext>
                          </a:extLst>
                        </p:cNvPr>
                        <p:cNvPicPr/>
                        <p:nvPr/>
                      </p:nvPicPr>
                      <p:blipFill>
                        <a:blip r:embed="rId8"/>
                        <a:stretch>
                          <a:fillRect/>
                        </a:stretch>
                      </p:blipFill>
                      <p:spPr>
                        <a:xfrm>
                          <a:off x="285750" y="3693293"/>
                          <a:ext cx="4832350" cy="963612"/>
                        </a:xfrm>
                        <a:prstGeom prst="rect">
                          <a:avLst/>
                        </a:prstGeom>
                      </p:spPr>
                    </p:pic>
                  </p:oleObj>
                </mc:Fallback>
              </mc:AlternateContent>
            </a:graphicData>
          </a:graphic>
        </p:graphicFrame>
      </p:grpSp>
      <p:pic>
        <p:nvPicPr>
          <p:cNvPr id="7" name="Picture 6">
            <a:extLst>
              <a:ext uri="{FF2B5EF4-FFF2-40B4-BE49-F238E27FC236}">
                <a16:creationId xmlns:a16="http://schemas.microsoft.com/office/drawing/2014/main" id="{D3B0BFD6-688B-494F-B560-C226F74FE7EF}"/>
              </a:ext>
            </a:extLst>
          </p:cNvPr>
          <p:cNvPicPr>
            <a:picLocks noChangeAspect="1"/>
          </p:cNvPicPr>
          <p:nvPr/>
        </p:nvPicPr>
        <p:blipFill>
          <a:blip r:embed="rId9"/>
          <a:stretch>
            <a:fillRect/>
          </a:stretch>
        </p:blipFill>
        <p:spPr>
          <a:xfrm>
            <a:off x="8470952" y="479011"/>
            <a:ext cx="2939957" cy="1637222"/>
          </a:xfrm>
          <a:prstGeom prst="rect">
            <a:avLst/>
          </a:prstGeom>
        </p:spPr>
      </p:pic>
      <p:pic>
        <p:nvPicPr>
          <p:cNvPr id="11" name="Picture 10">
            <a:extLst>
              <a:ext uri="{FF2B5EF4-FFF2-40B4-BE49-F238E27FC236}">
                <a16:creationId xmlns:a16="http://schemas.microsoft.com/office/drawing/2014/main" id="{7F8B041D-046B-4530-9AE8-185B9808C666}"/>
              </a:ext>
            </a:extLst>
          </p:cNvPr>
          <p:cNvPicPr>
            <a:picLocks noChangeAspect="1"/>
          </p:cNvPicPr>
          <p:nvPr/>
        </p:nvPicPr>
        <p:blipFill>
          <a:blip r:embed="rId10"/>
          <a:stretch>
            <a:fillRect/>
          </a:stretch>
        </p:blipFill>
        <p:spPr>
          <a:xfrm>
            <a:off x="8470953" y="2929541"/>
            <a:ext cx="3426638" cy="2804409"/>
          </a:xfrm>
          <a:prstGeom prst="rect">
            <a:avLst/>
          </a:prstGeom>
        </p:spPr>
      </p:pic>
      <p:cxnSp>
        <p:nvCxnSpPr>
          <p:cNvPr id="6" name="Straight Arrow Connector 5">
            <a:extLst>
              <a:ext uri="{FF2B5EF4-FFF2-40B4-BE49-F238E27FC236}">
                <a16:creationId xmlns:a16="http://schemas.microsoft.com/office/drawing/2014/main" id="{B850F100-106A-44CF-8CB4-C29432628DE9}"/>
              </a:ext>
            </a:extLst>
          </p:cNvPr>
          <p:cNvCxnSpPr>
            <a:cxnSpLocks/>
          </p:cNvCxnSpPr>
          <p:nvPr/>
        </p:nvCxnSpPr>
        <p:spPr>
          <a:xfrm flipH="1">
            <a:off x="4876800" y="1124050"/>
            <a:ext cx="5984240" cy="11517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5F7EFCF-B39B-4D55-B025-174D77A153F0}"/>
              </a:ext>
            </a:extLst>
          </p:cNvPr>
          <p:cNvCxnSpPr>
            <a:cxnSpLocks/>
          </p:cNvCxnSpPr>
          <p:nvPr/>
        </p:nvCxnSpPr>
        <p:spPr>
          <a:xfrm flipH="1">
            <a:off x="6360160" y="1869440"/>
            <a:ext cx="2458720" cy="4876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1C5583D-EB09-4660-93E0-E1B6D76BF8B6}"/>
              </a:ext>
            </a:extLst>
          </p:cNvPr>
          <p:cNvCxnSpPr>
            <a:cxnSpLocks/>
          </p:cNvCxnSpPr>
          <p:nvPr/>
        </p:nvCxnSpPr>
        <p:spPr>
          <a:xfrm flipH="1">
            <a:off x="8026400" y="924560"/>
            <a:ext cx="1117600" cy="13512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B6663A5-0EED-4CCC-A61F-768E35E50C06}"/>
              </a:ext>
            </a:extLst>
          </p:cNvPr>
          <p:cNvCxnSpPr>
            <a:cxnSpLocks/>
          </p:cNvCxnSpPr>
          <p:nvPr/>
        </p:nvCxnSpPr>
        <p:spPr>
          <a:xfrm flipH="1">
            <a:off x="9570720" y="817619"/>
            <a:ext cx="538480" cy="14582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F5DE4304-BB6A-4ECE-A133-450D5816C7C9}"/>
              </a:ext>
            </a:extLst>
          </p:cNvPr>
          <p:cNvSpPr/>
          <p:nvPr/>
        </p:nvSpPr>
        <p:spPr>
          <a:xfrm>
            <a:off x="2511552" y="5265594"/>
            <a:ext cx="6096000" cy="1223668"/>
          </a:xfrm>
          <a:prstGeom prst="rect">
            <a:avLst/>
          </a:prstGeom>
        </p:spPr>
        <p:txBody>
          <a:bodyPr>
            <a:spAutoFit/>
          </a:bodyPr>
          <a:lstStyle/>
          <a:p>
            <a:pPr algn="ctr"/>
            <a:r>
              <a:rPr lang="en-US" kern="1400" spc="-50" dirty="0">
                <a:latin typeface="Times New Roman" panose="02020603050405020304" pitchFamily="18" charset="0"/>
                <a:ea typeface="Times New Roman" panose="02020603050405020304" pitchFamily="18" charset="0"/>
                <a:cs typeface="Times New Roman" panose="02020603050405020304" pitchFamily="18" charset="0"/>
              </a:rPr>
              <a:t>Transformation of Spinors in Accelerators and Beam Transfer Lines</a:t>
            </a:r>
            <a:endParaRPr lang="en-US" sz="2000" kern="1400" spc="-50" dirty="0">
              <a:latin typeface="Calibri Light" panose="020F0302020204030204" pitchFamily="34" charset="0"/>
              <a:ea typeface="Times New Roman" panose="02020603050405020304" pitchFamily="18" charset="0"/>
              <a:cs typeface="Times New Roman" panose="02020603050405020304" pitchFamily="18" charset="0"/>
            </a:endParaRPr>
          </a:p>
          <a:p>
            <a:pPr algn="ctr">
              <a:lnSpc>
                <a:spcPct val="107000"/>
              </a:lnSpc>
              <a:spcBef>
                <a:spcPts val="200"/>
              </a:spcBef>
            </a:pPr>
            <a:r>
              <a:rPr lang="en-US" sz="1600" b="1" dirty="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N. Tsoupas, F. </a:t>
            </a:r>
            <a:r>
              <a:rPr lang="en-US" sz="1600" b="1" dirty="0" err="1">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Méot</a:t>
            </a:r>
            <a:r>
              <a:rPr lang="en-US" sz="1600" b="1" dirty="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 H. Huang </a:t>
            </a:r>
          </a:p>
          <a:p>
            <a:pPr algn="ctr">
              <a:lnSpc>
                <a:spcPct val="107000"/>
              </a:lnSpc>
              <a:spcBef>
                <a:spcPts val="200"/>
              </a:spcBef>
            </a:pPr>
            <a:endParaRPr lang="en-US" sz="1600" b="1"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Bef>
                <a:spcPts val="200"/>
              </a:spcBef>
            </a:pPr>
            <a:r>
              <a:rPr lang="en-US" sz="1600" b="1" dirty="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Technical Note submitted This week</a:t>
            </a:r>
            <a:endParaRPr lang="en-US" sz="16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353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barn(inVertical)">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barn(inVertical)">
                                      <p:cBhvr>
                                        <p:cTn id="32" dur="500"/>
                                        <p:tgtEl>
                                          <p:spTgt spid="46"/>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barn(inVertical)">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barn(inVertical)">
                                      <p:cBhvr>
                                        <p:cTn id="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19B81-DA0B-4C97-A230-80E2D10F4BA7}"/>
              </a:ext>
            </a:extLst>
          </p:cNvPr>
          <p:cNvSpPr>
            <a:spLocks noGrp="1"/>
          </p:cNvSpPr>
          <p:nvPr>
            <p:ph type="title"/>
          </p:nvPr>
        </p:nvSpPr>
        <p:spPr>
          <a:xfrm>
            <a:off x="477080" y="155773"/>
            <a:ext cx="11105321" cy="981073"/>
          </a:xfrm>
        </p:spPr>
        <p:txBody>
          <a:bodyPr>
            <a:normAutofit/>
          </a:bodyPr>
          <a:lstStyle/>
          <a:p>
            <a:pPr algn="ctr"/>
            <a:r>
              <a:rPr lang="en-US" sz="3200" b="0" dirty="0"/>
              <a:t>We do use two partial helices in AGS</a:t>
            </a:r>
            <a:br>
              <a:rPr lang="en-US" sz="3200" b="0" dirty="0"/>
            </a:br>
            <a:r>
              <a:rPr lang="en-US" sz="3200" b="0" dirty="0"/>
              <a:t>So? What is the problem?</a:t>
            </a:r>
          </a:p>
        </p:txBody>
      </p:sp>
      <p:sp>
        <p:nvSpPr>
          <p:cNvPr id="3" name="Slide Number Placeholder 2">
            <a:extLst>
              <a:ext uri="{FF2B5EF4-FFF2-40B4-BE49-F238E27FC236}">
                <a16:creationId xmlns:a16="http://schemas.microsoft.com/office/drawing/2014/main" id="{2DA24BCB-E63A-4154-9FFB-26BD7CD6C43C}"/>
              </a:ext>
            </a:extLst>
          </p:cNvPr>
          <p:cNvSpPr>
            <a:spLocks noGrp="1"/>
          </p:cNvSpPr>
          <p:nvPr>
            <p:ph type="sldNum" sz="quarter" idx="12"/>
          </p:nvPr>
        </p:nvSpPr>
        <p:spPr/>
        <p:txBody>
          <a:bodyPr/>
          <a:lstStyle/>
          <a:p>
            <a:fld id="{716D9922-87B3-6043-9531-5184EA303DC1}" type="slidenum">
              <a:rPr lang="en-US" smtClean="0"/>
              <a:t>18</a:t>
            </a:fld>
            <a:endParaRPr lang="en-US"/>
          </a:p>
        </p:txBody>
      </p:sp>
      <p:pic>
        <p:nvPicPr>
          <p:cNvPr id="4" name="Picture 3">
            <a:extLst>
              <a:ext uri="{FF2B5EF4-FFF2-40B4-BE49-F238E27FC236}">
                <a16:creationId xmlns:a16="http://schemas.microsoft.com/office/drawing/2014/main" id="{8EF96CC8-52E4-4D2A-A3C4-072170DB840B}"/>
              </a:ext>
            </a:extLst>
          </p:cNvPr>
          <p:cNvPicPr>
            <a:picLocks noChangeAspect="1"/>
          </p:cNvPicPr>
          <p:nvPr/>
        </p:nvPicPr>
        <p:blipFill>
          <a:blip r:embed="rId2"/>
          <a:stretch>
            <a:fillRect/>
          </a:stretch>
        </p:blipFill>
        <p:spPr>
          <a:xfrm>
            <a:off x="4724400" y="1480626"/>
            <a:ext cx="7315200" cy="5221601"/>
          </a:xfrm>
          <a:prstGeom prst="rect">
            <a:avLst/>
          </a:prstGeom>
        </p:spPr>
      </p:pic>
      <p:pic>
        <p:nvPicPr>
          <p:cNvPr id="6" name="Picture 5">
            <a:extLst>
              <a:ext uri="{FF2B5EF4-FFF2-40B4-BE49-F238E27FC236}">
                <a16:creationId xmlns:a16="http://schemas.microsoft.com/office/drawing/2014/main" id="{FC097F60-5A77-496C-BF5A-DB8F5F136571}"/>
              </a:ext>
            </a:extLst>
          </p:cNvPr>
          <p:cNvPicPr>
            <a:picLocks noChangeAspect="1"/>
          </p:cNvPicPr>
          <p:nvPr/>
        </p:nvPicPr>
        <p:blipFill>
          <a:blip r:embed="rId3"/>
          <a:stretch>
            <a:fillRect/>
          </a:stretch>
        </p:blipFill>
        <p:spPr>
          <a:xfrm>
            <a:off x="323447" y="1136846"/>
            <a:ext cx="4871960" cy="3764696"/>
          </a:xfrm>
          <a:prstGeom prst="rect">
            <a:avLst/>
          </a:prstGeom>
        </p:spPr>
      </p:pic>
      <p:sp>
        <p:nvSpPr>
          <p:cNvPr id="7" name="Rectangle 6">
            <a:extLst>
              <a:ext uri="{FF2B5EF4-FFF2-40B4-BE49-F238E27FC236}">
                <a16:creationId xmlns:a16="http://schemas.microsoft.com/office/drawing/2014/main" id="{15DD4504-6784-4A3B-8C12-86BBDACC1FDF}"/>
              </a:ext>
            </a:extLst>
          </p:cNvPr>
          <p:cNvSpPr/>
          <p:nvPr/>
        </p:nvSpPr>
        <p:spPr>
          <a:xfrm>
            <a:off x="704088" y="1581912"/>
            <a:ext cx="1463040" cy="70408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AFF5DF6D-B09E-4406-BC12-B22619AB7972}"/>
              </a:ext>
            </a:extLst>
          </p:cNvPr>
          <p:cNvCxnSpPr>
            <a:cxnSpLocks/>
          </p:cNvCxnSpPr>
          <p:nvPr/>
        </p:nvCxnSpPr>
        <p:spPr>
          <a:xfrm>
            <a:off x="2167128" y="2286000"/>
            <a:ext cx="4114800" cy="9810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CFC6DBB-52C4-4202-8266-9D13B68DFCB9}"/>
              </a:ext>
            </a:extLst>
          </p:cNvPr>
          <p:cNvSpPr txBox="1"/>
          <p:nvPr/>
        </p:nvSpPr>
        <p:spPr>
          <a:xfrm>
            <a:off x="5558856" y="1749290"/>
            <a:ext cx="1830373" cy="646331"/>
          </a:xfrm>
          <a:prstGeom prst="rect">
            <a:avLst/>
          </a:prstGeom>
          <a:noFill/>
        </p:spPr>
        <p:txBody>
          <a:bodyPr wrap="none" rtlCol="0">
            <a:spAutoFit/>
          </a:bodyPr>
          <a:lstStyle/>
          <a:p>
            <a:r>
              <a:rPr lang="en-US" dirty="0"/>
              <a:t>Tune placement</a:t>
            </a:r>
          </a:p>
          <a:p>
            <a:r>
              <a:rPr lang="en-US" dirty="0"/>
              <a:t>In this gap</a:t>
            </a:r>
          </a:p>
        </p:txBody>
      </p:sp>
    </p:spTree>
    <p:extLst>
      <p:ext uri="{BB962C8B-B14F-4D97-AF65-F5344CB8AC3E}">
        <p14:creationId xmlns:p14="http://schemas.microsoft.com/office/powerpoint/2010/main" val="2848481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1719F0-7AC4-4996-A593-1EBA52126377}"/>
              </a:ext>
            </a:extLst>
          </p:cNvPr>
          <p:cNvSpPr>
            <a:spLocks noGrp="1"/>
          </p:cNvSpPr>
          <p:nvPr>
            <p:ph idx="1"/>
          </p:nvPr>
        </p:nvSpPr>
        <p:spPr>
          <a:xfrm>
            <a:off x="375480" y="817911"/>
            <a:ext cx="11105321" cy="1460500"/>
          </a:xfrm>
        </p:spPr>
        <p:txBody>
          <a:bodyPr>
            <a:normAutofit fontScale="85000" lnSpcReduction="20000"/>
          </a:bodyPr>
          <a:lstStyle/>
          <a:p>
            <a:r>
              <a:rPr lang="en-US" dirty="0"/>
              <a:t>Pros:</a:t>
            </a:r>
          </a:p>
          <a:p>
            <a:pPr lvl="1"/>
            <a:r>
              <a:rPr lang="en-US" dirty="0"/>
              <a:t>The condition </a:t>
            </a:r>
            <a:r>
              <a:rPr lang="en-US" dirty="0">
                <a:solidFill>
                  <a:srgbClr val="FF0000"/>
                </a:solidFill>
              </a:rPr>
              <a:t>G</a:t>
            </a:r>
            <a:r>
              <a:rPr lang="en-US" dirty="0">
                <a:solidFill>
                  <a:srgbClr val="FF0000"/>
                </a:solidFill>
                <a:sym typeface="Symbol" panose="05050102010706020507" pitchFamily="18" charset="2"/>
              </a:rPr>
              <a:t>n</a:t>
            </a:r>
            <a:r>
              <a:rPr lang="en-US" dirty="0">
                <a:sym typeface="Symbol" panose="05050102010706020507" pitchFamily="18" charset="2"/>
              </a:rPr>
              <a:t>,</a:t>
            </a:r>
            <a:r>
              <a:rPr lang="en-US" dirty="0">
                <a:solidFill>
                  <a:srgbClr val="FF0000"/>
                </a:solidFill>
                <a:sym typeface="Symbol" panose="05050102010706020507" pitchFamily="18" charset="2"/>
              </a:rPr>
              <a:t> </a:t>
            </a:r>
            <a:r>
              <a:rPr lang="en-US" dirty="0">
                <a:sym typeface="Symbol" panose="05050102010706020507" pitchFamily="18" charset="2"/>
              </a:rPr>
              <a:t>is satisfied (eliminate all imperfection resonances)</a:t>
            </a:r>
          </a:p>
          <a:p>
            <a:pPr marL="457200" lvl="1" indent="0">
              <a:buNone/>
            </a:pPr>
            <a:endParaRPr lang="en-US" dirty="0">
              <a:sym typeface="Symbol" panose="05050102010706020507" pitchFamily="18" charset="2"/>
            </a:endParaRPr>
          </a:p>
          <a:p>
            <a:pPr lvl="1"/>
            <a:r>
              <a:rPr lang="en-US" dirty="0"/>
              <a:t>The condition </a:t>
            </a:r>
            <a:r>
              <a:rPr lang="en-US" dirty="0">
                <a:solidFill>
                  <a:srgbClr val="FF0000"/>
                </a:solidFill>
              </a:rPr>
              <a:t>G</a:t>
            </a:r>
            <a:r>
              <a:rPr lang="en-US" dirty="0">
                <a:solidFill>
                  <a:srgbClr val="FF0000"/>
                </a:solidFill>
                <a:sym typeface="Symbol" panose="05050102010706020507" pitchFamily="18" charset="2"/>
              </a:rPr>
              <a:t></a:t>
            </a:r>
            <a:r>
              <a:rPr lang="en-US" dirty="0" err="1">
                <a:solidFill>
                  <a:srgbClr val="FF0000"/>
                </a:solidFill>
                <a:sym typeface="Symbol" panose="05050102010706020507" pitchFamily="18" charset="2"/>
              </a:rPr>
              <a:t>nQ</a:t>
            </a:r>
            <a:r>
              <a:rPr lang="en-US" baseline="-25000" dirty="0" err="1">
                <a:solidFill>
                  <a:srgbClr val="FF0000"/>
                </a:solidFill>
                <a:sym typeface="Symbol" panose="05050102010706020507" pitchFamily="18" charset="2"/>
              </a:rPr>
              <a:t>y</a:t>
            </a:r>
            <a:r>
              <a:rPr lang="en-US" dirty="0">
                <a:sym typeface="Symbol" panose="05050102010706020507" pitchFamily="18" charset="2"/>
              </a:rPr>
              <a:t>,</a:t>
            </a:r>
            <a:r>
              <a:rPr lang="en-US" dirty="0">
                <a:solidFill>
                  <a:srgbClr val="FF0000"/>
                </a:solidFill>
                <a:sym typeface="Symbol" panose="05050102010706020507" pitchFamily="18" charset="2"/>
              </a:rPr>
              <a:t> </a:t>
            </a:r>
            <a:r>
              <a:rPr lang="en-US" dirty="0">
                <a:sym typeface="Symbol" panose="05050102010706020507" pitchFamily="18" charset="2"/>
              </a:rPr>
              <a:t>is almost satisfied for </a:t>
            </a:r>
            <a:r>
              <a:rPr lang="en-US" dirty="0">
                <a:solidFill>
                  <a:srgbClr val="FF0000"/>
                </a:solidFill>
              </a:rPr>
              <a:t>G</a:t>
            </a:r>
            <a:r>
              <a:rPr lang="en-US" dirty="0">
                <a:solidFill>
                  <a:srgbClr val="FF0000"/>
                </a:solidFill>
                <a:sym typeface="Symbol" panose="05050102010706020507" pitchFamily="18" charset="2"/>
              </a:rPr>
              <a:t>&gt;5.5</a:t>
            </a:r>
          </a:p>
          <a:p>
            <a:pPr lvl="2"/>
            <a:r>
              <a:rPr lang="en-US" dirty="0">
                <a:solidFill>
                  <a:srgbClr val="FF0000"/>
                </a:solidFill>
                <a:sym typeface="Symbol" panose="05050102010706020507" pitchFamily="18" charset="2"/>
              </a:rPr>
              <a:t>Based on </a:t>
            </a:r>
            <a:r>
              <a:rPr lang="en-US" dirty="0" err="1">
                <a:solidFill>
                  <a:srgbClr val="FF0000"/>
                </a:solidFill>
                <a:sym typeface="Symbol" panose="05050102010706020507" pitchFamily="18" charset="2"/>
              </a:rPr>
              <a:t>N.Tsoupas</a:t>
            </a:r>
            <a:r>
              <a:rPr lang="en-US" dirty="0">
                <a:solidFill>
                  <a:srgbClr val="FF0000"/>
                </a:solidFill>
                <a:sym typeface="Symbol" panose="05050102010706020507" pitchFamily="18" charset="2"/>
              </a:rPr>
              <a:t> beam optics work </a:t>
            </a:r>
            <a:endParaRPr lang="en-US" dirty="0">
              <a:sym typeface="Symbol" panose="05050102010706020507" pitchFamily="18" charset="2"/>
            </a:endParaRPr>
          </a:p>
          <a:p>
            <a:pPr lvl="1"/>
            <a:endParaRPr lang="en-US" dirty="0"/>
          </a:p>
        </p:txBody>
      </p:sp>
      <p:sp>
        <p:nvSpPr>
          <p:cNvPr id="4" name="Slide Number Placeholder 3">
            <a:extLst>
              <a:ext uri="{FF2B5EF4-FFF2-40B4-BE49-F238E27FC236}">
                <a16:creationId xmlns:a16="http://schemas.microsoft.com/office/drawing/2014/main" id="{8EAC6015-1ECF-4839-B40D-31075523BCA5}"/>
              </a:ext>
            </a:extLst>
          </p:cNvPr>
          <p:cNvSpPr>
            <a:spLocks noGrp="1"/>
          </p:cNvSpPr>
          <p:nvPr>
            <p:ph type="sldNum" sz="quarter" idx="12"/>
          </p:nvPr>
        </p:nvSpPr>
        <p:spPr/>
        <p:txBody>
          <a:bodyPr/>
          <a:lstStyle/>
          <a:p>
            <a:fld id="{716D9922-87B3-6043-9531-5184EA303DC1}" type="slidenum">
              <a:rPr lang="en-US" smtClean="0"/>
              <a:t>19</a:t>
            </a:fld>
            <a:endParaRPr lang="en-US"/>
          </a:p>
        </p:txBody>
      </p:sp>
      <p:pic>
        <p:nvPicPr>
          <p:cNvPr id="6" name="Picture 5">
            <a:extLst>
              <a:ext uri="{FF2B5EF4-FFF2-40B4-BE49-F238E27FC236}">
                <a16:creationId xmlns:a16="http://schemas.microsoft.com/office/drawing/2014/main" id="{7BC8EFE4-222C-40E6-ADDC-D0D4610CA497}"/>
              </a:ext>
            </a:extLst>
          </p:cNvPr>
          <p:cNvPicPr>
            <a:picLocks noChangeAspect="1"/>
          </p:cNvPicPr>
          <p:nvPr/>
        </p:nvPicPr>
        <p:blipFill>
          <a:blip r:embed="rId2"/>
          <a:stretch>
            <a:fillRect/>
          </a:stretch>
        </p:blipFill>
        <p:spPr>
          <a:xfrm>
            <a:off x="8267700" y="4075808"/>
            <a:ext cx="3810000" cy="2719584"/>
          </a:xfrm>
          <a:prstGeom prst="rect">
            <a:avLst/>
          </a:prstGeom>
        </p:spPr>
      </p:pic>
      <p:sp>
        <p:nvSpPr>
          <p:cNvPr id="2" name="Title 1">
            <a:extLst>
              <a:ext uri="{FF2B5EF4-FFF2-40B4-BE49-F238E27FC236}">
                <a16:creationId xmlns:a16="http://schemas.microsoft.com/office/drawing/2014/main" id="{6C11A8B5-EB79-4AD0-A051-9A685627302E}"/>
              </a:ext>
            </a:extLst>
          </p:cNvPr>
          <p:cNvSpPr>
            <a:spLocks noGrp="1"/>
          </p:cNvSpPr>
          <p:nvPr>
            <p:ph type="title"/>
          </p:nvPr>
        </p:nvSpPr>
        <p:spPr>
          <a:xfrm>
            <a:off x="108780" y="141290"/>
            <a:ext cx="8705020" cy="447673"/>
          </a:xfrm>
        </p:spPr>
        <p:txBody>
          <a:bodyPr>
            <a:normAutofit fontScale="90000"/>
          </a:bodyPr>
          <a:lstStyle/>
          <a:p>
            <a:r>
              <a:rPr lang="en-US" sz="2800" b="0" dirty="0"/>
              <a:t>Here are pros and cons with the warm and cold AGS helices </a:t>
            </a:r>
            <a:endParaRPr lang="en-US" sz="2800" dirty="0"/>
          </a:p>
        </p:txBody>
      </p:sp>
      <p:sp>
        <p:nvSpPr>
          <p:cNvPr id="8" name="Content Placeholder 2">
            <a:extLst>
              <a:ext uri="{FF2B5EF4-FFF2-40B4-BE49-F238E27FC236}">
                <a16:creationId xmlns:a16="http://schemas.microsoft.com/office/drawing/2014/main" id="{F095B0FF-FD4B-4667-94C3-2567D9429F3E}"/>
              </a:ext>
            </a:extLst>
          </p:cNvPr>
          <p:cNvSpPr txBox="1">
            <a:spLocks/>
          </p:cNvSpPr>
          <p:nvPr/>
        </p:nvSpPr>
        <p:spPr>
          <a:xfrm>
            <a:off x="375479" y="2507360"/>
            <a:ext cx="11105321" cy="271958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Cons:</a:t>
            </a:r>
          </a:p>
          <a:p>
            <a:pPr lvl="1"/>
            <a:r>
              <a:rPr lang="en-US" dirty="0"/>
              <a:t>The condition </a:t>
            </a:r>
            <a:r>
              <a:rPr lang="en-US" dirty="0">
                <a:solidFill>
                  <a:srgbClr val="FF0000"/>
                </a:solidFill>
              </a:rPr>
              <a:t>G</a:t>
            </a:r>
            <a:r>
              <a:rPr lang="en-US" dirty="0">
                <a:solidFill>
                  <a:srgbClr val="FF0000"/>
                </a:solidFill>
                <a:sym typeface="Symbol" panose="05050102010706020507" pitchFamily="18" charset="2"/>
              </a:rPr>
              <a:t></a:t>
            </a:r>
            <a:r>
              <a:rPr lang="en-US" dirty="0" err="1">
                <a:solidFill>
                  <a:srgbClr val="FF0000"/>
                </a:solidFill>
                <a:sym typeface="Symbol" panose="05050102010706020507" pitchFamily="18" charset="2"/>
              </a:rPr>
              <a:t>nQ</a:t>
            </a:r>
            <a:r>
              <a:rPr lang="en-US" baseline="-25000" dirty="0" err="1">
                <a:solidFill>
                  <a:srgbClr val="FF0000"/>
                </a:solidFill>
                <a:sym typeface="Symbol" panose="05050102010706020507" pitchFamily="18" charset="2"/>
              </a:rPr>
              <a:t>y</a:t>
            </a:r>
            <a:r>
              <a:rPr lang="en-US" dirty="0">
                <a:sym typeface="Symbol" panose="05050102010706020507" pitchFamily="18" charset="2"/>
              </a:rPr>
              <a:t>,</a:t>
            </a:r>
            <a:r>
              <a:rPr lang="en-US" dirty="0">
                <a:solidFill>
                  <a:srgbClr val="FF0000"/>
                </a:solidFill>
                <a:sym typeface="Symbol" panose="05050102010706020507" pitchFamily="18" charset="2"/>
              </a:rPr>
              <a:t> </a:t>
            </a:r>
            <a:r>
              <a:rPr lang="en-US" dirty="0">
                <a:sym typeface="Symbol" panose="05050102010706020507" pitchFamily="18" charset="2"/>
              </a:rPr>
              <a:t>is not satisfied for </a:t>
            </a:r>
            <a:r>
              <a:rPr lang="en-US" dirty="0">
                <a:solidFill>
                  <a:srgbClr val="FF0000"/>
                </a:solidFill>
              </a:rPr>
              <a:t>G</a:t>
            </a:r>
            <a:r>
              <a:rPr lang="en-US" dirty="0">
                <a:solidFill>
                  <a:srgbClr val="FF0000"/>
                </a:solidFill>
                <a:sym typeface="Symbol" panose="05050102010706020507" pitchFamily="18" charset="2"/>
              </a:rPr>
              <a:t>&lt;5.5 </a:t>
            </a:r>
          </a:p>
          <a:p>
            <a:pPr lvl="2"/>
            <a:r>
              <a:rPr lang="en-US" dirty="0">
                <a:solidFill>
                  <a:srgbClr val="FF0000"/>
                </a:solidFill>
                <a:sym typeface="Symbol" panose="05050102010706020507" pitchFamily="18" charset="2"/>
              </a:rPr>
              <a:t>Based on </a:t>
            </a:r>
            <a:r>
              <a:rPr lang="en-US" dirty="0" err="1">
                <a:solidFill>
                  <a:srgbClr val="FF0000"/>
                </a:solidFill>
                <a:sym typeface="Symbol" panose="05050102010706020507" pitchFamily="18" charset="2"/>
              </a:rPr>
              <a:t>N.Tsoupas</a:t>
            </a:r>
            <a:r>
              <a:rPr lang="en-US" dirty="0">
                <a:solidFill>
                  <a:srgbClr val="FF0000"/>
                </a:solidFill>
                <a:sym typeface="Symbol" panose="05050102010706020507" pitchFamily="18" charset="2"/>
              </a:rPr>
              <a:t> beam optics work. </a:t>
            </a:r>
          </a:p>
          <a:p>
            <a:pPr marL="914400" lvl="2" indent="0">
              <a:buNone/>
            </a:pPr>
            <a:r>
              <a:rPr lang="en-US" dirty="0">
                <a:solidFill>
                  <a:srgbClr val="FF0000"/>
                </a:solidFill>
                <a:sym typeface="Symbol" panose="05050102010706020507" pitchFamily="18" charset="2"/>
              </a:rPr>
              <a:t>    He could not place the </a:t>
            </a:r>
            <a:r>
              <a:rPr lang="en-US" dirty="0" err="1">
                <a:solidFill>
                  <a:srgbClr val="FF0000"/>
                </a:solidFill>
                <a:sym typeface="Symbol" panose="05050102010706020507" pitchFamily="18" charset="2"/>
              </a:rPr>
              <a:t>Q</a:t>
            </a:r>
            <a:r>
              <a:rPr lang="en-US" baseline="-25000" dirty="0" err="1">
                <a:solidFill>
                  <a:srgbClr val="FF0000"/>
                </a:solidFill>
                <a:sym typeface="Symbol" panose="05050102010706020507" pitchFamily="18" charset="2"/>
              </a:rPr>
              <a:t>y</a:t>
            </a:r>
            <a:r>
              <a:rPr lang="en-US" dirty="0">
                <a:solidFill>
                  <a:srgbClr val="FF0000"/>
                </a:solidFill>
                <a:sym typeface="Symbol" panose="05050102010706020507" pitchFamily="18" charset="2"/>
              </a:rPr>
              <a:t> within the gap for </a:t>
            </a:r>
            <a:r>
              <a:rPr lang="en-US" dirty="0">
                <a:solidFill>
                  <a:srgbClr val="FF0000"/>
                </a:solidFill>
              </a:rPr>
              <a:t>G</a:t>
            </a:r>
            <a:r>
              <a:rPr lang="en-US" dirty="0">
                <a:solidFill>
                  <a:srgbClr val="FF0000"/>
                </a:solidFill>
                <a:sym typeface="Symbol" panose="05050102010706020507" pitchFamily="18" charset="2"/>
              </a:rPr>
              <a:t>&lt;5.5</a:t>
            </a:r>
          </a:p>
          <a:p>
            <a:pPr marL="914400" lvl="2" indent="0">
              <a:buNone/>
            </a:pPr>
            <a:endParaRPr lang="en-US" dirty="0">
              <a:solidFill>
                <a:srgbClr val="FF0000"/>
              </a:solidFill>
              <a:sym typeface="Symbol" panose="05050102010706020507" pitchFamily="18" charset="2"/>
            </a:endParaRPr>
          </a:p>
          <a:p>
            <a:pPr lvl="1"/>
            <a:r>
              <a:rPr lang="en-US" dirty="0"/>
              <a:t>The condition </a:t>
            </a:r>
            <a:r>
              <a:rPr lang="en-US" dirty="0">
                <a:solidFill>
                  <a:srgbClr val="FF0000"/>
                </a:solidFill>
              </a:rPr>
              <a:t>G</a:t>
            </a:r>
            <a:r>
              <a:rPr lang="en-US" dirty="0">
                <a:solidFill>
                  <a:srgbClr val="FF0000"/>
                </a:solidFill>
                <a:sym typeface="Symbol" panose="05050102010706020507" pitchFamily="18" charset="2"/>
              </a:rPr>
              <a:t></a:t>
            </a:r>
            <a:r>
              <a:rPr lang="en-US" dirty="0" err="1">
                <a:solidFill>
                  <a:srgbClr val="FF0000"/>
                </a:solidFill>
                <a:sym typeface="Symbol" panose="05050102010706020507" pitchFamily="18" charset="2"/>
              </a:rPr>
              <a:t>nQ</a:t>
            </a:r>
            <a:r>
              <a:rPr lang="en-US" baseline="-25000" dirty="0" err="1">
                <a:solidFill>
                  <a:srgbClr val="FF0000"/>
                </a:solidFill>
                <a:sym typeface="Symbol" panose="05050102010706020507" pitchFamily="18" charset="2"/>
              </a:rPr>
              <a:t>x</a:t>
            </a:r>
            <a:r>
              <a:rPr lang="en-US" dirty="0">
                <a:sym typeface="Symbol" panose="05050102010706020507" pitchFamily="18" charset="2"/>
              </a:rPr>
              <a:t>,</a:t>
            </a:r>
            <a:r>
              <a:rPr lang="en-US" dirty="0">
                <a:solidFill>
                  <a:srgbClr val="FF0000"/>
                </a:solidFill>
                <a:sym typeface="Symbol" panose="05050102010706020507" pitchFamily="18" charset="2"/>
              </a:rPr>
              <a:t> </a:t>
            </a:r>
            <a:r>
              <a:rPr lang="en-US" dirty="0">
                <a:sym typeface="Symbol" panose="05050102010706020507" pitchFamily="18" charset="2"/>
              </a:rPr>
              <a:t>is not satisfied</a:t>
            </a:r>
          </a:p>
          <a:p>
            <a:pPr lvl="2"/>
            <a:r>
              <a:rPr lang="en-US" dirty="0">
                <a:solidFill>
                  <a:srgbClr val="FF0000"/>
                </a:solidFill>
                <a:sym typeface="Symbol" panose="05050102010706020507" pitchFamily="18" charset="2"/>
              </a:rPr>
              <a:t>Based on </a:t>
            </a:r>
            <a:r>
              <a:rPr lang="en-US" dirty="0" err="1">
                <a:solidFill>
                  <a:srgbClr val="FF0000"/>
                </a:solidFill>
                <a:sym typeface="Symbol" panose="05050102010706020507" pitchFamily="18" charset="2"/>
              </a:rPr>
              <a:t>N.Tsoupas</a:t>
            </a:r>
            <a:r>
              <a:rPr lang="en-US" dirty="0">
                <a:solidFill>
                  <a:srgbClr val="FF0000"/>
                </a:solidFill>
                <a:sym typeface="Symbol" panose="05050102010706020507" pitchFamily="18" charset="2"/>
              </a:rPr>
              <a:t> beam optics work. </a:t>
            </a:r>
          </a:p>
          <a:p>
            <a:pPr marL="914400" lvl="2" indent="0">
              <a:buNone/>
            </a:pPr>
            <a:r>
              <a:rPr lang="en-US" dirty="0">
                <a:solidFill>
                  <a:srgbClr val="FF0000"/>
                </a:solidFill>
                <a:sym typeface="Symbol" panose="05050102010706020507" pitchFamily="18" charset="2"/>
              </a:rPr>
              <a:t>   He could not place the </a:t>
            </a:r>
            <a:r>
              <a:rPr lang="en-US" dirty="0" err="1">
                <a:solidFill>
                  <a:srgbClr val="FF0000"/>
                </a:solidFill>
                <a:sym typeface="Symbol" panose="05050102010706020507" pitchFamily="18" charset="2"/>
              </a:rPr>
              <a:t>Q</a:t>
            </a:r>
            <a:r>
              <a:rPr lang="en-US" baseline="-25000" dirty="0" err="1">
                <a:solidFill>
                  <a:srgbClr val="FF0000"/>
                </a:solidFill>
                <a:sym typeface="Symbol" panose="05050102010706020507" pitchFamily="18" charset="2"/>
              </a:rPr>
              <a:t>x</a:t>
            </a:r>
            <a:r>
              <a:rPr lang="en-US" dirty="0">
                <a:solidFill>
                  <a:srgbClr val="FF0000"/>
                </a:solidFill>
                <a:sym typeface="Symbol" panose="05050102010706020507" pitchFamily="18" charset="2"/>
              </a:rPr>
              <a:t> within the gap for any range of </a:t>
            </a:r>
            <a:r>
              <a:rPr lang="en-US" dirty="0">
                <a:solidFill>
                  <a:srgbClr val="FF0000"/>
                </a:solidFill>
              </a:rPr>
              <a:t>G</a:t>
            </a:r>
            <a:r>
              <a:rPr lang="en-US" dirty="0">
                <a:solidFill>
                  <a:srgbClr val="FF0000"/>
                </a:solidFill>
                <a:sym typeface="Symbol" panose="05050102010706020507" pitchFamily="18" charset="2"/>
              </a:rPr>
              <a:t></a:t>
            </a:r>
            <a:endParaRPr lang="en-US" dirty="0">
              <a:sym typeface="Symbol" panose="05050102010706020507" pitchFamily="18" charset="2"/>
            </a:endParaRPr>
          </a:p>
          <a:p>
            <a:pPr lvl="1"/>
            <a:endParaRPr lang="en-US" dirty="0"/>
          </a:p>
        </p:txBody>
      </p:sp>
      <p:sp>
        <p:nvSpPr>
          <p:cNvPr id="9" name="Rectangle 8">
            <a:extLst>
              <a:ext uri="{FF2B5EF4-FFF2-40B4-BE49-F238E27FC236}">
                <a16:creationId xmlns:a16="http://schemas.microsoft.com/office/drawing/2014/main" id="{087848A4-F301-4A7E-BF85-018009B0E280}"/>
              </a:ext>
            </a:extLst>
          </p:cNvPr>
          <p:cNvSpPr/>
          <p:nvPr/>
        </p:nvSpPr>
        <p:spPr>
          <a:xfrm>
            <a:off x="9410700" y="4159598"/>
            <a:ext cx="2667000" cy="484384"/>
          </a:xfrm>
          <a:prstGeom prst="rect">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7AC0A24-88F2-458C-80D5-4E4E3AC79CB0}"/>
              </a:ext>
            </a:extLst>
          </p:cNvPr>
          <p:cNvSpPr txBox="1"/>
          <p:nvPr/>
        </p:nvSpPr>
        <p:spPr>
          <a:xfrm>
            <a:off x="965200" y="5486400"/>
            <a:ext cx="6455678" cy="646331"/>
          </a:xfrm>
          <a:prstGeom prst="rect">
            <a:avLst/>
          </a:prstGeom>
          <a:noFill/>
        </p:spPr>
        <p:txBody>
          <a:bodyPr wrap="none" rtlCol="0">
            <a:spAutoFit/>
          </a:bodyPr>
          <a:lstStyle/>
          <a:p>
            <a:r>
              <a:rPr lang="en-US" dirty="0"/>
              <a:t>Based on this AGS beam optics </a:t>
            </a:r>
            <a:r>
              <a:rPr lang="en-US" dirty="0" err="1"/>
              <a:t>Haixin</a:t>
            </a:r>
            <a:r>
              <a:rPr lang="en-US" dirty="0"/>
              <a:t> proved experimentally</a:t>
            </a:r>
          </a:p>
          <a:p>
            <a:r>
              <a:rPr lang="en-US" dirty="0"/>
              <a:t>That the statements above are true. </a:t>
            </a:r>
          </a:p>
        </p:txBody>
      </p:sp>
    </p:spTree>
    <p:extLst>
      <p:ext uri="{BB962C8B-B14F-4D97-AF65-F5344CB8AC3E}">
        <p14:creationId xmlns:p14="http://schemas.microsoft.com/office/powerpoint/2010/main" val="195725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arn(inVertical)">
                                      <p:cBhvr>
                                        <p:cTn id="10" dur="500"/>
                                        <p:tgtEl>
                                          <p:spTgt spid="3">
                                            <p:txEl>
                                              <p:pRg st="4" end="4"/>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barn(inVertical)">
                                      <p:cBhvr>
                                        <p:cTn id="18" dur="500"/>
                                        <p:tgtEl>
                                          <p:spTgt spid="8">
                                            <p:txEl>
                                              <p:pRg st="0" end="0"/>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barn(inVertical)">
                                      <p:cBhvr>
                                        <p:cTn id="21" dur="500"/>
                                        <p:tgtEl>
                                          <p:spTgt spid="8">
                                            <p:txEl>
                                              <p:pRg st="1" end="1"/>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barn(inVertical)">
                                      <p:cBhvr>
                                        <p:cTn id="24" dur="500"/>
                                        <p:tgtEl>
                                          <p:spTgt spid="8">
                                            <p:txEl>
                                              <p:pRg st="2" end="2"/>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barn(inVertical)">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barn(inVertical)">
                                      <p:cBhvr>
                                        <p:cTn id="32" dur="500"/>
                                        <p:tgtEl>
                                          <p:spTgt spid="8">
                                            <p:txEl>
                                              <p:pRg st="5" end="5"/>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barn(inVertical)">
                                      <p:cBhvr>
                                        <p:cTn id="35" dur="500"/>
                                        <p:tgtEl>
                                          <p:spTgt spid="8">
                                            <p:txEl>
                                              <p:pRg st="6" end="6"/>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8">
                                            <p:txEl>
                                              <p:pRg st="7" end="7"/>
                                            </p:txEl>
                                          </p:spTgt>
                                        </p:tgtEl>
                                        <p:attrNameLst>
                                          <p:attrName>style.visibility</p:attrName>
                                        </p:attrNameLst>
                                      </p:cBhvr>
                                      <p:to>
                                        <p:strVal val="visible"/>
                                      </p:to>
                                    </p:set>
                                    <p:animEffect transition="in" filter="barn(inVertical)">
                                      <p:cBhvr>
                                        <p:cTn id="38" dur="500"/>
                                        <p:tgtEl>
                                          <p:spTgt spid="8">
                                            <p:txEl>
                                              <p:pRg st="7" end="7"/>
                                            </p:txEl>
                                          </p:spTgt>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barn(inVertical)">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90A7F-1570-44E4-A4F1-A9FC4CD1DA3B}"/>
              </a:ext>
            </a:extLst>
          </p:cNvPr>
          <p:cNvSpPr>
            <a:spLocks noGrp="1"/>
          </p:cNvSpPr>
          <p:nvPr>
            <p:ph type="title"/>
          </p:nvPr>
        </p:nvSpPr>
        <p:spPr>
          <a:xfrm>
            <a:off x="477080" y="365128"/>
            <a:ext cx="11105321" cy="680914"/>
          </a:xfrm>
        </p:spPr>
        <p:txBody>
          <a:bodyPr/>
          <a:lstStyle/>
          <a:p>
            <a:pPr algn="ctr"/>
            <a:r>
              <a:rPr lang="en-US" dirty="0"/>
              <a:t>What this presentation is about?</a:t>
            </a:r>
          </a:p>
        </p:txBody>
      </p:sp>
      <p:sp>
        <p:nvSpPr>
          <p:cNvPr id="3" name="Content Placeholder 2">
            <a:extLst>
              <a:ext uri="{FF2B5EF4-FFF2-40B4-BE49-F238E27FC236}">
                <a16:creationId xmlns:a16="http://schemas.microsoft.com/office/drawing/2014/main" id="{5D67764D-BB63-41D5-8607-CA82D43E1B33}"/>
              </a:ext>
            </a:extLst>
          </p:cNvPr>
          <p:cNvSpPr>
            <a:spLocks noGrp="1"/>
          </p:cNvSpPr>
          <p:nvPr>
            <p:ph idx="1"/>
          </p:nvPr>
        </p:nvSpPr>
        <p:spPr>
          <a:xfrm>
            <a:off x="543339" y="1256664"/>
            <a:ext cx="11105321" cy="4869815"/>
          </a:xfrm>
        </p:spPr>
        <p:txBody>
          <a:bodyPr>
            <a:normAutofit/>
          </a:bodyPr>
          <a:lstStyle/>
          <a:p>
            <a:r>
              <a:rPr lang="en-US" dirty="0"/>
              <a:t>Acceleration of polarized protons in AGS does not maintain the polarization of the beam injection which is ~80%</a:t>
            </a:r>
          </a:p>
          <a:p>
            <a:endParaRPr lang="en-US" sz="900" dirty="0"/>
          </a:p>
          <a:p>
            <a:r>
              <a:rPr lang="en-US" dirty="0"/>
              <a:t>Although the imperfection and vertical intrinsic resonances in AGS are eliminated by the use of two partial helices.</a:t>
            </a:r>
          </a:p>
          <a:p>
            <a:pPr marL="0" indent="0">
              <a:buNone/>
            </a:pPr>
            <a:r>
              <a:rPr lang="en-US" sz="900" dirty="0"/>
              <a:t>	</a:t>
            </a:r>
            <a:r>
              <a:rPr lang="en-US" sz="2400" dirty="0">
                <a:highlight>
                  <a:srgbClr val="FFFF00"/>
                </a:highlight>
              </a:rPr>
              <a:t>The horizontal spin resonances due to the partial helices are 	reduced in strength by the method of spin-tune jumps…But not 	completely eliminated.</a:t>
            </a:r>
          </a:p>
          <a:p>
            <a:endParaRPr lang="en-US" sz="900" dirty="0"/>
          </a:p>
          <a:p>
            <a:r>
              <a:rPr lang="en-US" dirty="0"/>
              <a:t>In this presentation we use a set of four partial helices to eliminate both horizontal and vertical intrinsic resonances. </a:t>
            </a:r>
          </a:p>
        </p:txBody>
      </p:sp>
      <p:sp>
        <p:nvSpPr>
          <p:cNvPr id="4" name="Slide Number Placeholder 3">
            <a:extLst>
              <a:ext uri="{FF2B5EF4-FFF2-40B4-BE49-F238E27FC236}">
                <a16:creationId xmlns:a16="http://schemas.microsoft.com/office/drawing/2014/main" id="{BC8210DD-2640-44D7-A323-F49AFE2F53A3}"/>
              </a:ext>
            </a:extLst>
          </p:cNvPr>
          <p:cNvSpPr>
            <a:spLocks noGrp="1"/>
          </p:cNvSpPr>
          <p:nvPr>
            <p:ph type="sldNum" sz="quarter" idx="12"/>
          </p:nvPr>
        </p:nvSpPr>
        <p:spPr/>
        <p:txBody>
          <a:bodyPr/>
          <a:lstStyle/>
          <a:p>
            <a:fld id="{716D9922-87B3-6043-9531-5184EA303DC1}" type="slidenum">
              <a:rPr lang="en-US" smtClean="0"/>
              <a:t>2</a:t>
            </a:fld>
            <a:endParaRPr lang="en-US"/>
          </a:p>
        </p:txBody>
      </p:sp>
    </p:spTree>
    <p:extLst>
      <p:ext uri="{BB962C8B-B14F-4D97-AF65-F5344CB8AC3E}">
        <p14:creationId xmlns:p14="http://schemas.microsoft.com/office/powerpoint/2010/main" val="1069833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93213-8D74-44C3-A6EF-5594EB6516E3}"/>
              </a:ext>
            </a:extLst>
          </p:cNvPr>
          <p:cNvSpPr>
            <a:spLocks noGrp="1"/>
          </p:cNvSpPr>
          <p:nvPr>
            <p:ph type="title"/>
          </p:nvPr>
        </p:nvSpPr>
        <p:spPr>
          <a:xfrm>
            <a:off x="477080" y="365127"/>
            <a:ext cx="11105321" cy="640713"/>
          </a:xfrm>
        </p:spPr>
        <p:txBody>
          <a:bodyPr/>
          <a:lstStyle/>
          <a:p>
            <a:r>
              <a:rPr lang="en-US" dirty="0"/>
              <a:t>“Reason” to use multipole partial Helices. </a:t>
            </a:r>
          </a:p>
        </p:txBody>
      </p:sp>
      <p:sp>
        <p:nvSpPr>
          <p:cNvPr id="3" name="Content Placeholder 2">
            <a:extLst>
              <a:ext uri="{FF2B5EF4-FFF2-40B4-BE49-F238E27FC236}">
                <a16:creationId xmlns:a16="http://schemas.microsoft.com/office/drawing/2014/main" id="{156CBBA7-76F8-42B2-880B-C3C185C622BA}"/>
              </a:ext>
            </a:extLst>
          </p:cNvPr>
          <p:cNvSpPr>
            <a:spLocks noGrp="1"/>
          </p:cNvSpPr>
          <p:nvPr>
            <p:ph idx="1"/>
          </p:nvPr>
        </p:nvSpPr>
        <p:spPr>
          <a:xfrm>
            <a:off x="201168" y="1362456"/>
            <a:ext cx="11905488" cy="4392301"/>
          </a:xfrm>
        </p:spPr>
        <p:txBody>
          <a:bodyPr/>
          <a:lstStyle/>
          <a:p>
            <a:r>
              <a:rPr lang="en-US" dirty="0"/>
              <a:t>One would think that Increasing the number of Helices having reasonable strength will increase the spin tune gap.</a:t>
            </a:r>
          </a:p>
          <a:p>
            <a:pPr lvl="1"/>
            <a:r>
              <a:rPr lang="en-US" dirty="0">
                <a:solidFill>
                  <a:srgbClr val="FF0000"/>
                </a:solidFill>
              </a:rPr>
              <a:t>The above statement is not TOTALLY true</a:t>
            </a:r>
          </a:p>
          <a:p>
            <a:endParaRPr lang="en-US" dirty="0"/>
          </a:p>
          <a:p>
            <a:r>
              <a:rPr lang="en-US" dirty="0"/>
              <a:t>However Using a </a:t>
            </a:r>
            <a:r>
              <a:rPr lang="en-US" dirty="0">
                <a:solidFill>
                  <a:srgbClr val="FF0000"/>
                </a:solidFill>
              </a:rPr>
              <a:t>Single Strong Partial Helix</a:t>
            </a:r>
            <a:r>
              <a:rPr lang="en-US" dirty="0"/>
              <a:t> the spin tune gap can be increased.</a:t>
            </a:r>
          </a:p>
          <a:p>
            <a:endParaRPr lang="en-US" dirty="0"/>
          </a:p>
          <a:p>
            <a:r>
              <a:rPr lang="en-US" dirty="0"/>
              <a:t>Is there a way to obtain the same spin tune gap as the one the </a:t>
            </a:r>
            <a:r>
              <a:rPr lang="en-US" dirty="0">
                <a:solidFill>
                  <a:srgbClr val="FF0000"/>
                </a:solidFill>
              </a:rPr>
              <a:t>Single</a:t>
            </a:r>
            <a:r>
              <a:rPr lang="en-US" dirty="0"/>
              <a:t> </a:t>
            </a:r>
            <a:r>
              <a:rPr lang="en-US" dirty="0">
                <a:solidFill>
                  <a:srgbClr val="FF0000"/>
                </a:solidFill>
              </a:rPr>
              <a:t>Strong Partial Helix </a:t>
            </a:r>
            <a:r>
              <a:rPr lang="en-US" dirty="0"/>
              <a:t>generates by using more but less strong Helices?   </a:t>
            </a:r>
          </a:p>
        </p:txBody>
      </p:sp>
      <p:sp>
        <p:nvSpPr>
          <p:cNvPr id="4" name="Slide Number Placeholder 3">
            <a:extLst>
              <a:ext uri="{FF2B5EF4-FFF2-40B4-BE49-F238E27FC236}">
                <a16:creationId xmlns:a16="http://schemas.microsoft.com/office/drawing/2014/main" id="{5AC2A1FF-9E61-45A5-8FD9-CE67127346AD}"/>
              </a:ext>
            </a:extLst>
          </p:cNvPr>
          <p:cNvSpPr>
            <a:spLocks noGrp="1"/>
          </p:cNvSpPr>
          <p:nvPr>
            <p:ph type="sldNum" sz="quarter" idx="12"/>
          </p:nvPr>
        </p:nvSpPr>
        <p:spPr/>
        <p:txBody>
          <a:bodyPr/>
          <a:lstStyle/>
          <a:p>
            <a:fld id="{716D9922-87B3-6043-9531-5184EA303DC1}" type="slidenum">
              <a:rPr lang="en-US" smtClean="0"/>
              <a:t>20</a:t>
            </a:fld>
            <a:endParaRPr lang="en-US"/>
          </a:p>
        </p:txBody>
      </p:sp>
    </p:spTree>
    <p:extLst>
      <p:ext uri="{BB962C8B-B14F-4D97-AF65-F5344CB8AC3E}">
        <p14:creationId xmlns:p14="http://schemas.microsoft.com/office/powerpoint/2010/main" val="1169288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B34AE53E-45ED-4A7D-BE49-61AAA43684DD}"/>
              </a:ext>
            </a:extLst>
          </p:cNvPr>
          <p:cNvSpPr/>
          <p:nvPr/>
        </p:nvSpPr>
        <p:spPr>
          <a:xfrm>
            <a:off x="2842877" y="1221112"/>
            <a:ext cx="1061294" cy="500929"/>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5CC9B3-38F6-4768-A746-804AE328AB7A}"/>
              </a:ext>
            </a:extLst>
          </p:cNvPr>
          <p:cNvSpPr>
            <a:spLocks noGrp="1"/>
          </p:cNvSpPr>
          <p:nvPr>
            <p:ph type="title"/>
          </p:nvPr>
        </p:nvSpPr>
        <p:spPr>
          <a:xfrm>
            <a:off x="543339" y="252091"/>
            <a:ext cx="11105321" cy="625556"/>
          </a:xfrm>
        </p:spPr>
        <p:txBody>
          <a:bodyPr>
            <a:normAutofit fontScale="90000"/>
          </a:bodyPr>
          <a:lstStyle/>
          <a:p>
            <a:r>
              <a:rPr lang="en-US" b="0" dirty="0"/>
              <a:t> Spin tune </a:t>
            </a:r>
            <a:r>
              <a:rPr lang="en-US" b="0" dirty="0">
                <a:solidFill>
                  <a:srgbClr val="FF0000"/>
                </a:solidFill>
                <a:sym typeface="Symbol" panose="05050102010706020507" pitchFamily="18" charset="2"/>
              </a:rPr>
              <a:t></a:t>
            </a:r>
            <a:r>
              <a:rPr lang="en-US" b="0" baseline="-25000" dirty="0">
                <a:solidFill>
                  <a:srgbClr val="FF0000"/>
                </a:solidFill>
                <a:sym typeface="Symbol" panose="05050102010706020507" pitchFamily="18" charset="2"/>
              </a:rPr>
              <a:t>s</a:t>
            </a:r>
            <a:r>
              <a:rPr lang="en-US" b="0" dirty="0">
                <a:solidFill>
                  <a:srgbClr val="FF0000"/>
                </a:solidFill>
                <a:sym typeface="Symbol" panose="05050102010706020507" pitchFamily="18" charset="2"/>
              </a:rPr>
              <a:t> </a:t>
            </a:r>
            <a:r>
              <a:rPr lang="en-US" b="0" dirty="0">
                <a:sym typeface="Symbol" panose="05050102010706020507" pitchFamily="18" charset="2"/>
              </a:rPr>
              <a:t>with a single partial helix</a:t>
            </a:r>
            <a:endParaRPr lang="en-US" b="0" dirty="0"/>
          </a:p>
        </p:txBody>
      </p:sp>
      <p:sp>
        <p:nvSpPr>
          <p:cNvPr id="3" name="Slide Number Placeholder 2">
            <a:extLst>
              <a:ext uri="{FF2B5EF4-FFF2-40B4-BE49-F238E27FC236}">
                <a16:creationId xmlns:a16="http://schemas.microsoft.com/office/drawing/2014/main" id="{863F06F0-9D2B-401E-A761-B089AC2C2E38}"/>
              </a:ext>
            </a:extLst>
          </p:cNvPr>
          <p:cNvSpPr>
            <a:spLocks noGrp="1"/>
          </p:cNvSpPr>
          <p:nvPr>
            <p:ph type="sldNum" sz="quarter" idx="12"/>
          </p:nvPr>
        </p:nvSpPr>
        <p:spPr/>
        <p:txBody>
          <a:bodyPr/>
          <a:lstStyle/>
          <a:p>
            <a:fld id="{716D9922-87B3-6043-9531-5184EA303DC1}" type="slidenum">
              <a:rPr lang="en-US" smtClean="0"/>
              <a:t>21</a:t>
            </a:fld>
            <a:endParaRPr lang="en-US"/>
          </a:p>
        </p:txBody>
      </p:sp>
      <p:grpSp>
        <p:nvGrpSpPr>
          <p:cNvPr id="4" name="Group 3">
            <a:extLst>
              <a:ext uri="{FF2B5EF4-FFF2-40B4-BE49-F238E27FC236}">
                <a16:creationId xmlns:a16="http://schemas.microsoft.com/office/drawing/2014/main" id="{D79F608A-8EBE-4AAD-AC7B-0036C80366F8}"/>
              </a:ext>
            </a:extLst>
          </p:cNvPr>
          <p:cNvGrpSpPr/>
          <p:nvPr/>
        </p:nvGrpSpPr>
        <p:grpSpPr>
          <a:xfrm>
            <a:off x="477080" y="1376553"/>
            <a:ext cx="5998596" cy="4104894"/>
            <a:chOff x="3532098" y="396240"/>
            <a:chExt cx="5998596" cy="4373238"/>
          </a:xfrm>
        </p:grpSpPr>
        <p:pic>
          <p:nvPicPr>
            <p:cNvPr id="5" name="Picture 4">
              <a:extLst>
                <a:ext uri="{FF2B5EF4-FFF2-40B4-BE49-F238E27FC236}">
                  <a16:creationId xmlns:a16="http://schemas.microsoft.com/office/drawing/2014/main" id="{54B6059E-CDAA-4F7F-8A1B-570959A6E0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2483" y="396240"/>
              <a:ext cx="438211" cy="3620005"/>
            </a:xfrm>
            <a:prstGeom prst="rect">
              <a:avLst/>
            </a:prstGeom>
          </p:spPr>
        </p:pic>
        <p:grpSp>
          <p:nvGrpSpPr>
            <p:cNvPr id="6" name="Group 5">
              <a:extLst>
                <a:ext uri="{FF2B5EF4-FFF2-40B4-BE49-F238E27FC236}">
                  <a16:creationId xmlns:a16="http://schemas.microsoft.com/office/drawing/2014/main" id="{CB85AF6D-6232-4BF8-9F2D-FC5D7EAAEF8B}"/>
                </a:ext>
              </a:extLst>
            </p:cNvPr>
            <p:cNvGrpSpPr/>
            <p:nvPr/>
          </p:nvGrpSpPr>
          <p:grpSpPr>
            <a:xfrm>
              <a:off x="3532098" y="1776318"/>
              <a:ext cx="5691632" cy="2993160"/>
              <a:chOff x="3250184" y="3724633"/>
              <a:chExt cx="5691632" cy="2993160"/>
            </a:xfrm>
          </p:grpSpPr>
          <p:sp>
            <p:nvSpPr>
              <p:cNvPr id="7" name="TextBox 6">
                <a:extLst>
                  <a:ext uri="{FF2B5EF4-FFF2-40B4-BE49-F238E27FC236}">
                    <a16:creationId xmlns:a16="http://schemas.microsoft.com/office/drawing/2014/main" id="{7F1A1B92-FA03-4612-BA61-52DEAAB34CFA}"/>
                  </a:ext>
                </a:extLst>
              </p:cNvPr>
              <p:cNvSpPr txBox="1"/>
              <p:nvPr/>
            </p:nvSpPr>
            <p:spPr>
              <a:xfrm>
                <a:off x="5239580" y="6282319"/>
                <a:ext cx="1328569" cy="369332"/>
              </a:xfrm>
              <a:prstGeom prst="rect">
                <a:avLst/>
              </a:prstGeom>
              <a:noFill/>
            </p:spPr>
            <p:txBody>
              <a:bodyPr wrap="none" rtlCol="0">
                <a:spAutoFit/>
              </a:bodyPr>
              <a:lstStyle/>
              <a:p>
                <a:r>
                  <a:rPr lang="en-US" dirty="0"/>
                  <a:t>Synchrotron</a:t>
                </a:r>
              </a:p>
            </p:txBody>
          </p:sp>
          <p:sp>
            <p:nvSpPr>
              <p:cNvPr id="8" name="Oval 7">
                <a:extLst>
                  <a:ext uri="{FF2B5EF4-FFF2-40B4-BE49-F238E27FC236}">
                    <a16:creationId xmlns:a16="http://schemas.microsoft.com/office/drawing/2014/main" id="{B095E130-083E-4B2B-A264-722862920B3F}"/>
                  </a:ext>
                </a:extLst>
              </p:cNvPr>
              <p:cNvSpPr/>
              <p:nvPr/>
            </p:nvSpPr>
            <p:spPr>
              <a:xfrm>
                <a:off x="3250184" y="3724633"/>
                <a:ext cx="5691632" cy="29931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9" name="Picture 8">
            <a:extLst>
              <a:ext uri="{FF2B5EF4-FFF2-40B4-BE49-F238E27FC236}">
                <a16:creationId xmlns:a16="http://schemas.microsoft.com/office/drawing/2014/main" id="{C04502D9-3ADE-41A1-801A-3F02A20B90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2877" y="2162290"/>
            <a:ext cx="828791" cy="1019317"/>
          </a:xfrm>
          <a:prstGeom prst="rect">
            <a:avLst/>
          </a:prstGeom>
        </p:spPr>
      </p:pic>
      <p:cxnSp>
        <p:nvCxnSpPr>
          <p:cNvPr id="11" name="Straight Arrow Connector 10">
            <a:extLst>
              <a:ext uri="{FF2B5EF4-FFF2-40B4-BE49-F238E27FC236}">
                <a16:creationId xmlns:a16="http://schemas.microsoft.com/office/drawing/2014/main" id="{00EDB1A6-2E4A-4F61-A542-0EBFDEB6ECA6}"/>
              </a:ext>
            </a:extLst>
          </p:cNvPr>
          <p:cNvCxnSpPr/>
          <p:nvPr/>
        </p:nvCxnSpPr>
        <p:spPr>
          <a:xfrm flipV="1">
            <a:off x="3257272" y="1438636"/>
            <a:ext cx="664285" cy="144989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613FA502-1CFD-41D1-B878-76D48C560195}"/>
              </a:ext>
            </a:extLst>
          </p:cNvPr>
          <p:cNvGrpSpPr/>
          <p:nvPr/>
        </p:nvGrpSpPr>
        <p:grpSpPr>
          <a:xfrm>
            <a:off x="4665682" y="2295482"/>
            <a:ext cx="1121894" cy="930367"/>
            <a:chOff x="6847504" y="3521630"/>
            <a:chExt cx="1121894" cy="930367"/>
          </a:xfrm>
        </p:grpSpPr>
        <p:pic>
          <p:nvPicPr>
            <p:cNvPr id="16" name="Picture 15">
              <a:extLst>
                <a:ext uri="{FF2B5EF4-FFF2-40B4-BE49-F238E27FC236}">
                  <a16:creationId xmlns:a16="http://schemas.microsoft.com/office/drawing/2014/main" id="{1644E78A-FCB9-4671-AB90-051040501D70}"/>
                </a:ext>
              </a:extLst>
            </p:cNvPr>
            <p:cNvPicPr>
              <a:picLocks noChangeAspect="1"/>
            </p:cNvPicPr>
            <p:nvPr/>
          </p:nvPicPr>
          <p:blipFill>
            <a:blip r:embed="rId5"/>
            <a:stretch>
              <a:fillRect/>
            </a:stretch>
          </p:blipFill>
          <p:spPr>
            <a:xfrm rot="2215564">
              <a:off x="6847504" y="4086238"/>
              <a:ext cx="903013" cy="365759"/>
            </a:xfrm>
            <a:prstGeom prst="rect">
              <a:avLst/>
            </a:prstGeom>
          </p:spPr>
        </p:pic>
        <p:sp>
          <p:nvSpPr>
            <p:cNvPr id="17" name="TextBox 16">
              <a:extLst>
                <a:ext uri="{FF2B5EF4-FFF2-40B4-BE49-F238E27FC236}">
                  <a16:creationId xmlns:a16="http://schemas.microsoft.com/office/drawing/2014/main" id="{2C495A83-74BC-4F1D-824A-7314FF44CB11}"/>
                </a:ext>
              </a:extLst>
            </p:cNvPr>
            <p:cNvSpPr txBox="1"/>
            <p:nvPr/>
          </p:nvSpPr>
          <p:spPr>
            <a:xfrm>
              <a:off x="7066587" y="3521630"/>
              <a:ext cx="902811" cy="646331"/>
            </a:xfrm>
            <a:prstGeom prst="rect">
              <a:avLst/>
            </a:prstGeom>
            <a:noFill/>
          </p:spPr>
          <p:txBody>
            <a:bodyPr wrap="none" rtlCol="0">
              <a:spAutoFit/>
            </a:bodyPr>
            <a:lstStyle/>
            <a:p>
              <a:r>
                <a:rPr lang="en-US" dirty="0"/>
                <a:t>Partial </a:t>
              </a:r>
            </a:p>
            <a:p>
              <a:r>
                <a:rPr lang="en-US" dirty="0"/>
                <a:t>helix</a:t>
              </a:r>
            </a:p>
          </p:txBody>
        </p:sp>
      </p:grpSp>
      <p:grpSp>
        <p:nvGrpSpPr>
          <p:cNvPr id="21" name="Group 20">
            <a:extLst>
              <a:ext uri="{FF2B5EF4-FFF2-40B4-BE49-F238E27FC236}">
                <a16:creationId xmlns:a16="http://schemas.microsoft.com/office/drawing/2014/main" id="{110A0AAD-2CEB-4F3D-A867-DA157007564E}"/>
              </a:ext>
            </a:extLst>
          </p:cNvPr>
          <p:cNvGrpSpPr/>
          <p:nvPr/>
        </p:nvGrpSpPr>
        <p:grpSpPr>
          <a:xfrm>
            <a:off x="6892088" y="3515674"/>
            <a:ext cx="3433764" cy="2974031"/>
            <a:chOff x="8597899" y="1454567"/>
            <a:chExt cx="3433764" cy="2974031"/>
          </a:xfrm>
        </p:grpSpPr>
        <p:grpSp>
          <p:nvGrpSpPr>
            <p:cNvPr id="22" name="Group 21">
              <a:extLst>
                <a:ext uri="{FF2B5EF4-FFF2-40B4-BE49-F238E27FC236}">
                  <a16:creationId xmlns:a16="http://schemas.microsoft.com/office/drawing/2014/main" id="{12648317-8ACA-426A-B447-E527AE52E969}"/>
                </a:ext>
              </a:extLst>
            </p:cNvPr>
            <p:cNvGrpSpPr/>
            <p:nvPr/>
          </p:nvGrpSpPr>
          <p:grpSpPr>
            <a:xfrm>
              <a:off x="8597899" y="1454567"/>
              <a:ext cx="2984501" cy="2679700"/>
              <a:chOff x="6870699" y="1600200"/>
              <a:chExt cx="2984501" cy="2679700"/>
            </a:xfrm>
          </p:grpSpPr>
          <p:cxnSp>
            <p:nvCxnSpPr>
              <p:cNvPr id="26" name="Straight Arrow Connector 25">
                <a:extLst>
                  <a:ext uri="{FF2B5EF4-FFF2-40B4-BE49-F238E27FC236}">
                    <a16:creationId xmlns:a16="http://schemas.microsoft.com/office/drawing/2014/main" id="{BEC12B6C-F7CB-444B-B3A7-DBEFE04AC314}"/>
                  </a:ext>
                </a:extLst>
              </p:cNvPr>
              <p:cNvCxnSpPr/>
              <p:nvPr/>
            </p:nvCxnSpPr>
            <p:spPr>
              <a:xfrm flipV="1">
                <a:off x="7924800" y="1600200"/>
                <a:ext cx="0" cy="1828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445CB43-B59E-4C1F-914F-9DDD1B6F569B}"/>
                  </a:ext>
                </a:extLst>
              </p:cNvPr>
              <p:cNvCxnSpPr/>
              <p:nvPr/>
            </p:nvCxnSpPr>
            <p:spPr>
              <a:xfrm>
                <a:off x="7924800" y="3429000"/>
                <a:ext cx="1930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47C1FC4-579A-45D9-87CE-FBD771A317A6}"/>
                  </a:ext>
                </a:extLst>
              </p:cNvPr>
              <p:cNvCxnSpPr/>
              <p:nvPr/>
            </p:nvCxnSpPr>
            <p:spPr>
              <a:xfrm flipH="1">
                <a:off x="6870700" y="3429000"/>
                <a:ext cx="1054100" cy="850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82B8F33-18B4-479C-B6D1-405813B0AD6D}"/>
                  </a:ext>
                </a:extLst>
              </p:cNvPr>
              <p:cNvSpPr txBox="1"/>
              <p:nvPr/>
            </p:nvSpPr>
            <p:spPr>
              <a:xfrm>
                <a:off x="6870699" y="3764935"/>
                <a:ext cx="300082" cy="369332"/>
              </a:xfrm>
              <a:prstGeom prst="rect">
                <a:avLst/>
              </a:prstGeom>
              <a:noFill/>
            </p:spPr>
            <p:txBody>
              <a:bodyPr wrap="none" rtlCol="0">
                <a:spAutoFit/>
              </a:bodyPr>
              <a:lstStyle/>
              <a:p>
                <a:r>
                  <a:rPr lang="en-US" dirty="0"/>
                  <a:t>x</a:t>
                </a:r>
              </a:p>
            </p:txBody>
          </p:sp>
          <p:sp>
            <p:nvSpPr>
              <p:cNvPr id="30" name="TextBox 29">
                <a:extLst>
                  <a:ext uri="{FF2B5EF4-FFF2-40B4-BE49-F238E27FC236}">
                    <a16:creationId xmlns:a16="http://schemas.microsoft.com/office/drawing/2014/main" id="{50E7D4DB-E870-45E4-8B8D-F36DE4A7FA0C}"/>
                  </a:ext>
                </a:extLst>
              </p:cNvPr>
              <p:cNvSpPr txBox="1"/>
              <p:nvPr/>
            </p:nvSpPr>
            <p:spPr>
              <a:xfrm>
                <a:off x="9499599" y="2908300"/>
                <a:ext cx="300082" cy="369332"/>
              </a:xfrm>
              <a:prstGeom prst="rect">
                <a:avLst/>
              </a:prstGeom>
              <a:noFill/>
            </p:spPr>
            <p:txBody>
              <a:bodyPr wrap="none" rtlCol="0">
                <a:spAutoFit/>
              </a:bodyPr>
              <a:lstStyle/>
              <a:p>
                <a:r>
                  <a:rPr lang="en-US" dirty="0"/>
                  <a:t>y</a:t>
                </a:r>
              </a:p>
            </p:txBody>
          </p:sp>
          <p:sp>
            <p:nvSpPr>
              <p:cNvPr id="31" name="TextBox 30">
                <a:extLst>
                  <a:ext uri="{FF2B5EF4-FFF2-40B4-BE49-F238E27FC236}">
                    <a16:creationId xmlns:a16="http://schemas.microsoft.com/office/drawing/2014/main" id="{72770B0F-0874-488C-BB70-1561DC6E9F73}"/>
                  </a:ext>
                </a:extLst>
              </p:cNvPr>
              <p:cNvSpPr txBox="1"/>
              <p:nvPr/>
            </p:nvSpPr>
            <p:spPr>
              <a:xfrm>
                <a:off x="8026399" y="1624568"/>
                <a:ext cx="300082" cy="369332"/>
              </a:xfrm>
              <a:prstGeom prst="rect">
                <a:avLst/>
              </a:prstGeom>
              <a:noFill/>
            </p:spPr>
            <p:txBody>
              <a:bodyPr wrap="none" rtlCol="0">
                <a:spAutoFit/>
              </a:bodyPr>
              <a:lstStyle/>
              <a:p>
                <a:r>
                  <a:rPr lang="en-US" dirty="0"/>
                  <a:t>z</a:t>
                </a:r>
              </a:p>
            </p:txBody>
          </p:sp>
        </p:grpSp>
        <p:graphicFrame>
          <p:nvGraphicFramePr>
            <p:cNvPr id="23" name="Object 22">
              <a:extLst>
                <a:ext uri="{FF2B5EF4-FFF2-40B4-BE49-F238E27FC236}">
                  <a16:creationId xmlns:a16="http://schemas.microsoft.com/office/drawing/2014/main" id="{0599CAB4-5B96-4A22-961A-85D7473611B4}"/>
                </a:ext>
              </a:extLst>
            </p:cNvPr>
            <p:cNvGraphicFramePr>
              <a:graphicFrameLocks noChangeAspect="1"/>
            </p:cNvGraphicFramePr>
            <p:nvPr>
              <p:extLst>
                <p:ext uri="{D42A27DB-BD31-4B8C-83A1-F6EECF244321}">
                  <p14:modId xmlns:p14="http://schemas.microsoft.com/office/powerpoint/2010/main" val="2372309358"/>
                </p:ext>
              </p:extLst>
            </p:nvPr>
          </p:nvGraphicFramePr>
          <p:xfrm>
            <a:off x="8897981" y="3759592"/>
            <a:ext cx="1170760" cy="669006"/>
          </p:xfrm>
          <a:graphic>
            <a:graphicData uri="http://schemas.openxmlformats.org/presentationml/2006/ole">
              <mc:AlternateContent xmlns:mc="http://schemas.openxmlformats.org/markup-compatibility/2006">
                <mc:Choice xmlns:v="urn:schemas-microsoft-com:vml" Requires="v">
                  <p:oleObj spid="_x0000_s11704" name="Equation" r:id="rId6" imgW="799920" imgH="457200" progId="Equation.DSMT4">
                    <p:embed/>
                  </p:oleObj>
                </mc:Choice>
                <mc:Fallback>
                  <p:oleObj name="Equation" r:id="rId6" imgW="799920" imgH="457200" progId="Equation.DSMT4">
                    <p:embed/>
                    <p:pic>
                      <p:nvPicPr>
                        <p:cNvPr id="29" name="Object 28">
                          <a:extLst>
                            <a:ext uri="{FF2B5EF4-FFF2-40B4-BE49-F238E27FC236}">
                              <a16:creationId xmlns:a16="http://schemas.microsoft.com/office/drawing/2014/main" id="{677D60FF-E866-4368-B69F-7DF1014212C6}"/>
                            </a:ext>
                          </a:extLst>
                        </p:cNvPr>
                        <p:cNvPicPr/>
                        <p:nvPr/>
                      </p:nvPicPr>
                      <p:blipFill>
                        <a:blip r:embed="rId7"/>
                        <a:stretch>
                          <a:fillRect/>
                        </a:stretch>
                      </p:blipFill>
                      <p:spPr>
                        <a:xfrm>
                          <a:off x="8897981" y="3759592"/>
                          <a:ext cx="1170760" cy="669006"/>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77C53A03-8665-4891-9343-AF8AF8E6CF94}"/>
                </a:ext>
              </a:extLst>
            </p:cNvPr>
            <p:cNvGraphicFramePr>
              <a:graphicFrameLocks noChangeAspect="1"/>
            </p:cNvGraphicFramePr>
            <p:nvPr>
              <p:extLst>
                <p:ext uri="{D42A27DB-BD31-4B8C-83A1-F6EECF244321}">
                  <p14:modId xmlns:p14="http://schemas.microsoft.com/office/powerpoint/2010/main" val="543547458"/>
                </p:ext>
              </p:extLst>
            </p:nvPr>
          </p:nvGraphicFramePr>
          <p:xfrm>
            <a:off x="10768013" y="3278188"/>
            <a:ext cx="1263650" cy="669925"/>
          </p:xfrm>
          <a:graphic>
            <a:graphicData uri="http://schemas.openxmlformats.org/presentationml/2006/ole">
              <mc:AlternateContent xmlns:mc="http://schemas.openxmlformats.org/markup-compatibility/2006">
                <mc:Choice xmlns:v="urn:schemas-microsoft-com:vml" Requires="v">
                  <p:oleObj spid="_x0000_s11705" name="Equation" r:id="rId8" imgW="863280" imgH="457200" progId="Equation.DSMT4">
                    <p:embed/>
                  </p:oleObj>
                </mc:Choice>
                <mc:Fallback>
                  <p:oleObj name="Equation" r:id="rId8" imgW="863280" imgH="457200" progId="Equation.DSMT4">
                    <p:embed/>
                    <p:pic>
                      <p:nvPicPr>
                        <p:cNvPr id="30" name="Object 29">
                          <a:extLst>
                            <a:ext uri="{FF2B5EF4-FFF2-40B4-BE49-F238E27FC236}">
                              <a16:creationId xmlns:a16="http://schemas.microsoft.com/office/drawing/2014/main" id="{B98FC26A-7B21-47A4-80D1-B8B35D2111AD}"/>
                            </a:ext>
                          </a:extLst>
                        </p:cNvPr>
                        <p:cNvPicPr/>
                        <p:nvPr/>
                      </p:nvPicPr>
                      <p:blipFill>
                        <a:blip r:embed="rId9"/>
                        <a:stretch>
                          <a:fillRect/>
                        </a:stretch>
                      </p:blipFill>
                      <p:spPr>
                        <a:xfrm>
                          <a:off x="10768013" y="3278188"/>
                          <a:ext cx="1263650" cy="669925"/>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8E96FCE6-F5C5-43EB-86F9-DC57C2B056B0}"/>
                </a:ext>
              </a:extLst>
            </p:cNvPr>
            <p:cNvGraphicFramePr>
              <a:graphicFrameLocks noChangeAspect="1"/>
            </p:cNvGraphicFramePr>
            <p:nvPr>
              <p:extLst>
                <p:ext uri="{D42A27DB-BD31-4B8C-83A1-F6EECF244321}">
                  <p14:modId xmlns:p14="http://schemas.microsoft.com/office/powerpoint/2010/main" val="3510198543"/>
                </p:ext>
              </p:extLst>
            </p:nvPr>
          </p:nvGraphicFramePr>
          <p:xfrm>
            <a:off x="9636125" y="1717675"/>
            <a:ext cx="1282700" cy="669925"/>
          </p:xfrm>
          <a:graphic>
            <a:graphicData uri="http://schemas.openxmlformats.org/presentationml/2006/ole">
              <mc:AlternateContent xmlns:mc="http://schemas.openxmlformats.org/markup-compatibility/2006">
                <mc:Choice xmlns:v="urn:schemas-microsoft-com:vml" Requires="v">
                  <p:oleObj spid="_x0000_s11706" name="Equation" r:id="rId10" imgW="876240" imgH="457200" progId="Equation.DSMT4">
                    <p:embed/>
                  </p:oleObj>
                </mc:Choice>
                <mc:Fallback>
                  <p:oleObj name="Equation" r:id="rId10" imgW="876240" imgH="457200" progId="Equation.DSMT4">
                    <p:embed/>
                    <p:pic>
                      <p:nvPicPr>
                        <p:cNvPr id="31" name="Object 30">
                          <a:extLst>
                            <a:ext uri="{FF2B5EF4-FFF2-40B4-BE49-F238E27FC236}">
                              <a16:creationId xmlns:a16="http://schemas.microsoft.com/office/drawing/2014/main" id="{168AC1A6-ACB7-4403-B3E3-7737FE74F0BE}"/>
                            </a:ext>
                          </a:extLst>
                        </p:cNvPr>
                        <p:cNvPicPr/>
                        <p:nvPr/>
                      </p:nvPicPr>
                      <p:blipFill>
                        <a:blip r:embed="rId11"/>
                        <a:stretch>
                          <a:fillRect/>
                        </a:stretch>
                      </p:blipFill>
                      <p:spPr>
                        <a:xfrm>
                          <a:off x="9636125" y="1717675"/>
                          <a:ext cx="1282700" cy="669925"/>
                        </a:xfrm>
                        <a:prstGeom prst="rect">
                          <a:avLst/>
                        </a:prstGeom>
                      </p:spPr>
                    </p:pic>
                  </p:oleObj>
                </mc:Fallback>
              </mc:AlternateContent>
            </a:graphicData>
          </a:graphic>
        </p:graphicFrame>
      </p:grpSp>
      <p:grpSp>
        <p:nvGrpSpPr>
          <p:cNvPr id="33" name="Group 32">
            <a:extLst>
              <a:ext uri="{FF2B5EF4-FFF2-40B4-BE49-F238E27FC236}">
                <a16:creationId xmlns:a16="http://schemas.microsoft.com/office/drawing/2014/main" id="{003B5786-6885-4F85-B598-BFF0D09E7BAA}"/>
              </a:ext>
            </a:extLst>
          </p:cNvPr>
          <p:cNvGrpSpPr/>
          <p:nvPr/>
        </p:nvGrpSpPr>
        <p:grpSpPr>
          <a:xfrm>
            <a:off x="6804652" y="1274173"/>
            <a:ext cx="5154731" cy="4070301"/>
            <a:chOff x="6804652" y="1274173"/>
            <a:chExt cx="5154731" cy="4070301"/>
          </a:xfrm>
        </p:grpSpPr>
        <p:sp>
          <p:nvSpPr>
            <p:cNvPr id="32" name="TextBox 31">
              <a:extLst>
                <a:ext uri="{FF2B5EF4-FFF2-40B4-BE49-F238E27FC236}">
                  <a16:creationId xmlns:a16="http://schemas.microsoft.com/office/drawing/2014/main" id="{DE11B165-C601-4371-A6EB-310D1A5A317E}"/>
                </a:ext>
              </a:extLst>
            </p:cNvPr>
            <p:cNvSpPr txBox="1"/>
            <p:nvPr/>
          </p:nvSpPr>
          <p:spPr>
            <a:xfrm>
              <a:off x="6804652" y="1274173"/>
              <a:ext cx="5154731" cy="830997"/>
            </a:xfrm>
            <a:prstGeom prst="rect">
              <a:avLst/>
            </a:prstGeom>
            <a:noFill/>
          </p:spPr>
          <p:txBody>
            <a:bodyPr wrap="square" rtlCol="0">
              <a:spAutoFit/>
            </a:bodyPr>
            <a:lstStyle/>
            <a:p>
              <a:r>
                <a:rPr lang="en-US" sz="2400" dirty="0"/>
                <a:t>The stable spin direction of an AGS magnet is along the vertical.</a:t>
              </a:r>
            </a:p>
          </p:txBody>
        </p:sp>
        <p:cxnSp>
          <p:nvCxnSpPr>
            <p:cNvPr id="14" name="Straight Arrow Connector 13">
              <a:extLst>
                <a:ext uri="{FF2B5EF4-FFF2-40B4-BE49-F238E27FC236}">
                  <a16:creationId xmlns:a16="http://schemas.microsoft.com/office/drawing/2014/main" id="{E03801B7-0FD9-4F76-964D-036CC524FEFC}"/>
                </a:ext>
              </a:extLst>
            </p:cNvPr>
            <p:cNvCxnSpPr/>
            <p:nvPr/>
          </p:nvCxnSpPr>
          <p:spPr>
            <a:xfrm flipH="1" flipV="1">
              <a:off x="7930314" y="3564740"/>
              <a:ext cx="15875" cy="17797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B21E1752-B02D-47D9-8B18-5087DFEE47B6}"/>
              </a:ext>
            </a:extLst>
          </p:cNvPr>
          <p:cNvGrpSpPr/>
          <p:nvPr/>
        </p:nvGrpSpPr>
        <p:grpSpPr>
          <a:xfrm>
            <a:off x="6757864" y="2236724"/>
            <a:ext cx="5154731" cy="3096672"/>
            <a:chOff x="6757864" y="2236724"/>
            <a:chExt cx="5154731" cy="3096672"/>
          </a:xfrm>
        </p:grpSpPr>
        <p:sp>
          <p:nvSpPr>
            <p:cNvPr id="34" name="TextBox 33">
              <a:extLst>
                <a:ext uri="{FF2B5EF4-FFF2-40B4-BE49-F238E27FC236}">
                  <a16:creationId xmlns:a16="http://schemas.microsoft.com/office/drawing/2014/main" id="{796987D9-223C-4236-AF36-335AEF5AC073}"/>
                </a:ext>
              </a:extLst>
            </p:cNvPr>
            <p:cNvSpPr txBox="1"/>
            <p:nvPr/>
          </p:nvSpPr>
          <p:spPr>
            <a:xfrm>
              <a:off x="6757864" y="2236724"/>
              <a:ext cx="5154731" cy="830997"/>
            </a:xfrm>
            <a:prstGeom prst="rect">
              <a:avLst/>
            </a:prstGeom>
            <a:noFill/>
          </p:spPr>
          <p:txBody>
            <a:bodyPr wrap="square" rtlCol="0">
              <a:spAutoFit/>
            </a:bodyPr>
            <a:lstStyle/>
            <a:p>
              <a:r>
                <a:rPr lang="en-US" sz="2400" dirty="0"/>
                <a:t>The stable spin direction of a partial</a:t>
              </a:r>
            </a:p>
            <a:p>
              <a:r>
                <a:rPr lang="en-US" sz="2400" dirty="0"/>
                <a:t>helix is along the beam axis.</a:t>
              </a:r>
            </a:p>
          </p:txBody>
        </p:sp>
        <p:cxnSp>
          <p:nvCxnSpPr>
            <p:cNvPr id="36" name="Straight Arrow Connector 35">
              <a:extLst>
                <a:ext uri="{FF2B5EF4-FFF2-40B4-BE49-F238E27FC236}">
                  <a16:creationId xmlns:a16="http://schemas.microsoft.com/office/drawing/2014/main" id="{C81BC864-7A8B-495F-8429-24336C8316E2}"/>
                </a:ext>
              </a:extLst>
            </p:cNvPr>
            <p:cNvCxnSpPr/>
            <p:nvPr/>
          </p:nvCxnSpPr>
          <p:spPr>
            <a:xfrm>
              <a:off x="7938251" y="5333396"/>
              <a:ext cx="154369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37BB02FB-B7AF-40E6-8A1A-F07D03F13F13}"/>
              </a:ext>
            </a:extLst>
          </p:cNvPr>
          <p:cNvGrpSpPr/>
          <p:nvPr/>
        </p:nvGrpSpPr>
        <p:grpSpPr>
          <a:xfrm>
            <a:off x="8333315" y="4774433"/>
            <a:ext cx="978408" cy="517030"/>
            <a:chOff x="8318821" y="3763938"/>
            <a:chExt cx="978408" cy="517030"/>
          </a:xfrm>
        </p:grpSpPr>
        <p:sp>
          <p:nvSpPr>
            <p:cNvPr id="38" name="Arrow: Right 37">
              <a:extLst>
                <a:ext uri="{FF2B5EF4-FFF2-40B4-BE49-F238E27FC236}">
                  <a16:creationId xmlns:a16="http://schemas.microsoft.com/office/drawing/2014/main" id="{7AC71892-4F0C-45D8-A3FC-E3B9142EC75D}"/>
                </a:ext>
              </a:extLst>
            </p:cNvPr>
            <p:cNvSpPr/>
            <p:nvPr/>
          </p:nvSpPr>
          <p:spPr>
            <a:xfrm>
              <a:off x="8318821" y="4074743"/>
              <a:ext cx="978408" cy="206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A27E4042-DE49-4C96-9774-1E8A9E802A20}"/>
                </a:ext>
              </a:extLst>
            </p:cNvPr>
            <p:cNvSpPr txBox="1"/>
            <p:nvPr/>
          </p:nvSpPr>
          <p:spPr>
            <a:xfrm>
              <a:off x="8420059" y="3763938"/>
              <a:ext cx="787395" cy="369332"/>
            </a:xfrm>
            <a:prstGeom prst="rect">
              <a:avLst/>
            </a:prstGeom>
            <a:noFill/>
          </p:spPr>
          <p:txBody>
            <a:bodyPr wrap="none" rtlCol="0">
              <a:spAutoFit/>
            </a:bodyPr>
            <a:lstStyle/>
            <a:p>
              <a:r>
                <a:rPr lang="en-US" dirty="0"/>
                <a:t>Beam</a:t>
              </a:r>
            </a:p>
          </p:txBody>
        </p:sp>
      </p:grpSp>
    </p:spTree>
    <p:extLst>
      <p:ext uri="{BB962C8B-B14F-4D97-AF65-F5344CB8AC3E}">
        <p14:creationId xmlns:p14="http://schemas.microsoft.com/office/powerpoint/2010/main" val="418920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arn(inVertical)">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arn(inVertical)">
                                      <p:cBhvr>
                                        <p:cTn id="2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CC1D-CACB-46CF-BCF9-4C80FD837268}"/>
              </a:ext>
            </a:extLst>
          </p:cNvPr>
          <p:cNvSpPr>
            <a:spLocks noGrp="1"/>
          </p:cNvSpPr>
          <p:nvPr>
            <p:ph type="title"/>
          </p:nvPr>
        </p:nvSpPr>
        <p:spPr>
          <a:xfrm>
            <a:off x="550828" y="90546"/>
            <a:ext cx="10802972" cy="727073"/>
          </a:xfrm>
        </p:spPr>
        <p:txBody>
          <a:bodyPr>
            <a:normAutofit fontScale="90000"/>
          </a:bodyPr>
          <a:lstStyle/>
          <a:p>
            <a:r>
              <a:rPr lang="en-US" sz="2800" b="0" dirty="0"/>
              <a:t>Spin tune of a synchrotron with dipoles having B</a:t>
            </a:r>
            <a:r>
              <a:rPr lang="en-US" sz="2800" b="0" baseline="-25000" dirty="0"/>
              <a:t>y</a:t>
            </a:r>
            <a:r>
              <a:rPr lang="en-US" sz="2800" b="0" dirty="0"/>
              <a:t> vertical guiding field and </a:t>
            </a:r>
            <a:r>
              <a:rPr lang="en-US" sz="2800" b="0" dirty="0">
                <a:solidFill>
                  <a:srgbClr val="FF0000"/>
                </a:solidFill>
              </a:rPr>
              <a:t>a single partial snake </a:t>
            </a:r>
          </a:p>
        </p:txBody>
      </p:sp>
      <p:graphicFrame>
        <p:nvGraphicFramePr>
          <p:cNvPr id="18" name="Object 17">
            <a:extLst>
              <a:ext uri="{FF2B5EF4-FFF2-40B4-BE49-F238E27FC236}">
                <a16:creationId xmlns:a16="http://schemas.microsoft.com/office/drawing/2014/main" id="{DADDFB12-A418-4CC0-B06D-BBC82BF79B9D}"/>
              </a:ext>
            </a:extLst>
          </p:cNvPr>
          <p:cNvGraphicFramePr>
            <a:graphicFrameLocks noChangeAspect="1"/>
          </p:cNvGraphicFramePr>
          <p:nvPr>
            <p:extLst>
              <p:ext uri="{D42A27DB-BD31-4B8C-83A1-F6EECF244321}">
                <p14:modId xmlns:p14="http://schemas.microsoft.com/office/powerpoint/2010/main" val="4131957166"/>
              </p:ext>
            </p:extLst>
          </p:nvPr>
        </p:nvGraphicFramePr>
        <p:xfrm>
          <a:off x="69015" y="2361291"/>
          <a:ext cx="8862372" cy="1009249"/>
        </p:xfrm>
        <a:graphic>
          <a:graphicData uri="http://schemas.openxmlformats.org/presentationml/2006/ole">
            <mc:AlternateContent xmlns:mc="http://schemas.openxmlformats.org/markup-compatibility/2006">
              <mc:Choice xmlns:v="urn:schemas-microsoft-com:vml" Requires="v">
                <p:oleObj spid="_x0000_s13140" name="Equation" r:id="rId3" imgW="3454200" imgH="393480" progId="Equation.DSMT4">
                  <p:embed/>
                </p:oleObj>
              </mc:Choice>
              <mc:Fallback>
                <p:oleObj name="Equation" r:id="rId3" imgW="3454200" imgH="393480" progId="Equation.DSMT4">
                  <p:embed/>
                  <p:pic>
                    <p:nvPicPr>
                      <p:cNvPr id="18" name="Object 17">
                        <a:extLst>
                          <a:ext uri="{FF2B5EF4-FFF2-40B4-BE49-F238E27FC236}">
                            <a16:creationId xmlns:a16="http://schemas.microsoft.com/office/drawing/2014/main" id="{DADDFB12-A418-4CC0-B06D-BBC82BF79B9D}"/>
                          </a:ext>
                        </a:extLst>
                      </p:cNvPr>
                      <p:cNvPicPr/>
                      <p:nvPr/>
                    </p:nvPicPr>
                    <p:blipFill>
                      <a:blip r:embed="rId4"/>
                      <a:stretch>
                        <a:fillRect/>
                      </a:stretch>
                    </p:blipFill>
                    <p:spPr>
                      <a:xfrm>
                        <a:off x="69015" y="2361291"/>
                        <a:ext cx="8862372" cy="1009249"/>
                      </a:xfrm>
                      <a:prstGeom prst="rect">
                        <a:avLst/>
                      </a:prstGeom>
                    </p:spPr>
                  </p:pic>
                </p:oleObj>
              </mc:Fallback>
            </mc:AlternateContent>
          </a:graphicData>
        </a:graphic>
      </p:graphicFrame>
      <p:grpSp>
        <p:nvGrpSpPr>
          <p:cNvPr id="6" name="Group 5">
            <a:extLst>
              <a:ext uri="{FF2B5EF4-FFF2-40B4-BE49-F238E27FC236}">
                <a16:creationId xmlns:a16="http://schemas.microsoft.com/office/drawing/2014/main" id="{ECF9BFE9-FD18-4BA9-9F7F-AC2E664EED85}"/>
              </a:ext>
            </a:extLst>
          </p:cNvPr>
          <p:cNvGrpSpPr/>
          <p:nvPr/>
        </p:nvGrpSpPr>
        <p:grpSpPr>
          <a:xfrm>
            <a:off x="4422136" y="805169"/>
            <a:ext cx="4990945" cy="1641093"/>
            <a:chOff x="4142202" y="1189349"/>
            <a:chExt cx="4990945" cy="1641093"/>
          </a:xfrm>
        </p:grpSpPr>
        <p:sp>
          <p:nvSpPr>
            <p:cNvPr id="9" name="Oval 8">
              <a:extLst>
                <a:ext uri="{FF2B5EF4-FFF2-40B4-BE49-F238E27FC236}">
                  <a16:creationId xmlns:a16="http://schemas.microsoft.com/office/drawing/2014/main" id="{3F8E4929-D250-462A-9BE3-4117C5B16398}"/>
                </a:ext>
              </a:extLst>
            </p:cNvPr>
            <p:cNvSpPr/>
            <p:nvPr/>
          </p:nvSpPr>
          <p:spPr>
            <a:xfrm>
              <a:off x="4142202" y="1189349"/>
              <a:ext cx="3904420" cy="16410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B7F24E1-FB77-4F6F-A9CD-E848484E594E}"/>
                </a:ext>
              </a:extLst>
            </p:cNvPr>
            <p:cNvSpPr/>
            <p:nvPr/>
          </p:nvSpPr>
          <p:spPr>
            <a:xfrm>
              <a:off x="7924800" y="1952746"/>
              <a:ext cx="292100" cy="142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1EDA9F7-75BF-4595-BAA7-0744E33DE055}"/>
                </a:ext>
              </a:extLst>
            </p:cNvPr>
            <p:cNvSpPr txBox="1"/>
            <p:nvPr/>
          </p:nvSpPr>
          <p:spPr>
            <a:xfrm>
              <a:off x="8318500" y="1825229"/>
              <a:ext cx="814647" cy="584775"/>
            </a:xfrm>
            <a:prstGeom prst="rect">
              <a:avLst/>
            </a:prstGeom>
            <a:noFill/>
          </p:spPr>
          <p:txBody>
            <a:bodyPr wrap="none" rtlCol="0">
              <a:spAutoFit/>
            </a:bodyPr>
            <a:lstStyle/>
            <a:p>
              <a:r>
                <a:rPr lang="en-US" sz="3200" dirty="0" err="1"/>
                <a:t>M</a:t>
              </a:r>
              <a:r>
                <a:rPr lang="en-US" sz="3200" baseline="-25000" dirty="0" err="1"/>
                <a:t>ps</a:t>
              </a:r>
              <a:endParaRPr lang="en-US" sz="3200" dirty="0"/>
            </a:p>
          </p:txBody>
        </p:sp>
        <p:sp>
          <p:nvSpPr>
            <p:cNvPr id="12" name="TextBox 11">
              <a:extLst>
                <a:ext uri="{FF2B5EF4-FFF2-40B4-BE49-F238E27FC236}">
                  <a16:creationId xmlns:a16="http://schemas.microsoft.com/office/drawing/2014/main" id="{066DE287-FEAF-450B-9CFA-7D7ACDFFD65B}"/>
                </a:ext>
              </a:extLst>
            </p:cNvPr>
            <p:cNvSpPr txBox="1"/>
            <p:nvPr/>
          </p:nvSpPr>
          <p:spPr>
            <a:xfrm>
              <a:off x="4317076" y="1685241"/>
              <a:ext cx="1104790" cy="584775"/>
            </a:xfrm>
            <a:prstGeom prst="rect">
              <a:avLst/>
            </a:prstGeom>
            <a:noFill/>
          </p:spPr>
          <p:txBody>
            <a:bodyPr wrap="none" rtlCol="0">
              <a:spAutoFit/>
            </a:bodyPr>
            <a:lstStyle/>
            <a:p>
              <a:r>
                <a:rPr lang="en-US" sz="3200" dirty="0"/>
                <a:t>M</a:t>
              </a:r>
              <a:r>
                <a:rPr lang="en-US" sz="3200" baseline="-25000" dirty="0"/>
                <a:t>AGS</a:t>
              </a:r>
              <a:endParaRPr lang="en-US" sz="3200" dirty="0"/>
            </a:p>
          </p:txBody>
        </p:sp>
      </p:grpSp>
      <p:grpSp>
        <p:nvGrpSpPr>
          <p:cNvPr id="22" name="Group 21">
            <a:extLst>
              <a:ext uri="{FF2B5EF4-FFF2-40B4-BE49-F238E27FC236}">
                <a16:creationId xmlns:a16="http://schemas.microsoft.com/office/drawing/2014/main" id="{6FB71934-942D-4C4D-9EA4-FBA1DFAA70AC}"/>
              </a:ext>
            </a:extLst>
          </p:cNvPr>
          <p:cNvGrpSpPr/>
          <p:nvPr/>
        </p:nvGrpSpPr>
        <p:grpSpPr>
          <a:xfrm>
            <a:off x="8608970" y="2361291"/>
            <a:ext cx="3433764" cy="2974031"/>
            <a:chOff x="8597899" y="1454567"/>
            <a:chExt cx="3433764" cy="2974031"/>
          </a:xfrm>
        </p:grpSpPr>
        <p:grpSp>
          <p:nvGrpSpPr>
            <p:cNvPr id="23" name="Group 22">
              <a:extLst>
                <a:ext uri="{FF2B5EF4-FFF2-40B4-BE49-F238E27FC236}">
                  <a16:creationId xmlns:a16="http://schemas.microsoft.com/office/drawing/2014/main" id="{7E110A14-F3F9-4897-A2DB-340EAC40EFF3}"/>
                </a:ext>
              </a:extLst>
            </p:cNvPr>
            <p:cNvGrpSpPr/>
            <p:nvPr/>
          </p:nvGrpSpPr>
          <p:grpSpPr>
            <a:xfrm>
              <a:off x="8597899" y="1454567"/>
              <a:ext cx="2984501" cy="2679700"/>
              <a:chOff x="6870699" y="1600200"/>
              <a:chExt cx="2984501" cy="2679700"/>
            </a:xfrm>
          </p:grpSpPr>
          <p:cxnSp>
            <p:nvCxnSpPr>
              <p:cNvPr id="27" name="Straight Arrow Connector 26">
                <a:extLst>
                  <a:ext uri="{FF2B5EF4-FFF2-40B4-BE49-F238E27FC236}">
                    <a16:creationId xmlns:a16="http://schemas.microsoft.com/office/drawing/2014/main" id="{8457E430-6E0E-417A-A663-3526769C2A8B}"/>
                  </a:ext>
                </a:extLst>
              </p:cNvPr>
              <p:cNvCxnSpPr/>
              <p:nvPr/>
            </p:nvCxnSpPr>
            <p:spPr>
              <a:xfrm flipV="1">
                <a:off x="7924800" y="1600200"/>
                <a:ext cx="0" cy="1828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1824566-CB23-4D2C-B6F4-61F26FE44FE4}"/>
                  </a:ext>
                </a:extLst>
              </p:cNvPr>
              <p:cNvCxnSpPr/>
              <p:nvPr/>
            </p:nvCxnSpPr>
            <p:spPr>
              <a:xfrm>
                <a:off x="7924800" y="3429000"/>
                <a:ext cx="1930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59B6DBC-2B0C-4E21-8E6D-7E12D1F7471C}"/>
                  </a:ext>
                </a:extLst>
              </p:cNvPr>
              <p:cNvCxnSpPr/>
              <p:nvPr/>
            </p:nvCxnSpPr>
            <p:spPr>
              <a:xfrm flipH="1">
                <a:off x="6870700" y="3429000"/>
                <a:ext cx="1054100" cy="850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17B79C6-1E77-4A2C-9621-C354E93B41D0}"/>
                  </a:ext>
                </a:extLst>
              </p:cNvPr>
              <p:cNvSpPr txBox="1"/>
              <p:nvPr/>
            </p:nvSpPr>
            <p:spPr>
              <a:xfrm>
                <a:off x="6870699" y="3764935"/>
                <a:ext cx="300082" cy="369332"/>
              </a:xfrm>
              <a:prstGeom prst="rect">
                <a:avLst/>
              </a:prstGeom>
              <a:noFill/>
            </p:spPr>
            <p:txBody>
              <a:bodyPr wrap="none" rtlCol="0">
                <a:spAutoFit/>
              </a:bodyPr>
              <a:lstStyle/>
              <a:p>
                <a:r>
                  <a:rPr lang="en-US" dirty="0"/>
                  <a:t>x</a:t>
                </a:r>
              </a:p>
            </p:txBody>
          </p:sp>
          <p:sp>
            <p:nvSpPr>
              <p:cNvPr id="31" name="TextBox 30">
                <a:extLst>
                  <a:ext uri="{FF2B5EF4-FFF2-40B4-BE49-F238E27FC236}">
                    <a16:creationId xmlns:a16="http://schemas.microsoft.com/office/drawing/2014/main" id="{BB77D7E1-B505-4923-9293-017A88B66437}"/>
                  </a:ext>
                </a:extLst>
              </p:cNvPr>
              <p:cNvSpPr txBox="1"/>
              <p:nvPr/>
            </p:nvSpPr>
            <p:spPr>
              <a:xfrm>
                <a:off x="9499599" y="2908300"/>
                <a:ext cx="300082" cy="369332"/>
              </a:xfrm>
              <a:prstGeom prst="rect">
                <a:avLst/>
              </a:prstGeom>
              <a:noFill/>
            </p:spPr>
            <p:txBody>
              <a:bodyPr wrap="none" rtlCol="0">
                <a:spAutoFit/>
              </a:bodyPr>
              <a:lstStyle/>
              <a:p>
                <a:r>
                  <a:rPr lang="en-US" dirty="0"/>
                  <a:t>y</a:t>
                </a:r>
              </a:p>
            </p:txBody>
          </p:sp>
          <p:sp>
            <p:nvSpPr>
              <p:cNvPr id="32" name="TextBox 31">
                <a:extLst>
                  <a:ext uri="{FF2B5EF4-FFF2-40B4-BE49-F238E27FC236}">
                    <a16:creationId xmlns:a16="http://schemas.microsoft.com/office/drawing/2014/main" id="{0EC1D826-95A4-4169-81FB-1F7BC1DAAEA6}"/>
                  </a:ext>
                </a:extLst>
              </p:cNvPr>
              <p:cNvSpPr txBox="1"/>
              <p:nvPr/>
            </p:nvSpPr>
            <p:spPr>
              <a:xfrm>
                <a:off x="8026399" y="1624568"/>
                <a:ext cx="300082" cy="369332"/>
              </a:xfrm>
              <a:prstGeom prst="rect">
                <a:avLst/>
              </a:prstGeom>
              <a:noFill/>
            </p:spPr>
            <p:txBody>
              <a:bodyPr wrap="none" rtlCol="0">
                <a:spAutoFit/>
              </a:bodyPr>
              <a:lstStyle/>
              <a:p>
                <a:r>
                  <a:rPr lang="en-US" dirty="0"/>
                  <a:t>z</a:t>
                </a:r>
              </a:p>
            </p:txBody>
          </p:sp>
        </p:grpSp>
        <p:graphicFrame>
          <p:nvGraphicFramePr>
            <p:cNvPr id="24" name="Object 23">
              <a:extLst>
                <a:ext uri="{FF2B5EF4-FFF2-40B4-BE49-F238E27FC236}">
                  <a16:creationId xmlns:a16="http://schemas.microsoft.com/office/drawing/2014/main" id="{9008B439-77D9-427B-BA3A-6511D2B68E4E}"/>
                </a:ext>
              </a:extLst>
            </p:cNvPr>
            <p:cNvGraphicFramePr>
              <a:graphicFrameLocks noChangeAspect="1"/>
            </p:cNvGraphicFramePr>
            <p:nvPr>
              <p:extLst>
                <p:ext uri="{D42A27DB-BD31-4B8C-83A1-F6EECF244321}">
                  <p14:modId xmlns:p14="http://schemas.microsoft.com/office/powerpoint/2010/main" val="3951796663"/>
                </p:ext>
              </p:extLst>
            </p:nvPr>
          </p:nvGraphicFramePr>
          <p:xfrm>
            <a:off x="8897981" y="3759592"/>
            <a:ext cx="1170760" cy="669006"/>
          </p:xfrm>
          <a:graphic>
            <a:graphicData uri="http://schemas.openxmlformats.org/presentationml/2006/ole">
              <mc:AlternateContent xmlns:mc="http://schemas.openxmlformats.org/markup-compatibility/2006">
                <mc:Choice xmlns:v="urn:schemas-microsoft-com:vml" Requires="v">
                  <p:oleObj spid="_x0000_s13141" name="Equation" r:id="rId5" imgW="799920" imgH="457200" progId="Equation.DSMT4">
                    <p:embed/>
                  </p:oleObj>
                </mc:Choice>
                <mc:Fallback>
                  <p:oleObj name="Equation" r:id="rId5" imgW="799920" imgH="457200" progId="Equation.DSMT4">
                    <p:embed/>
                    <p:pic>
                      <p:nvPicPr>
                        <p:cNvPr id="23" name="Object 22">
                          <a:extLst>
                            <a:ext uri="{FF2B5EF4-FFF2-40B4-BE49-F238E27FC236}">
                              <a16:creationId xmlns:a16="http://schemas.microsoft.com/office/drawing/2014/main" id="{0599CAB4-5B96-4A22-961A-85D7473611B4}"/>
                            </a:ext>
                          </a:extLst>
                        </p:cNvPr>
                        <p:cNvPicPr/>
                        <p:nvPr/>
                      </p:nvPicPr>
                      <p:blipFill>
                        <a:blip r:embed="rId6"/>
                        <a:stretch>
                          <a:fillRect/>
                        </a:stretch>
                      </p:blipFill>
                      <p:spPr>
                        <a:xfrm>
                          <a:off x="8897981" y="3759592"/>
                          <a:ext cx="1170760" cy="669006"/>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2A1289B5-FBD8-46FF-8FF1-F5E1F5EEEB7D}"/>
                </a:ext>
              </a:extLst>
            </p:cNvPr>
            <p:cNvGraphicFramePr>
              <a:graphicFrameLocks noChangeAspect="1"/>
            </p:cNvGraphicFramePr>
            <p:nvPr>
              <p:extLst>
                <p:ext uri="{D42A27DB-BD31-4B8C-83A1-F6EECF244321}">
                  <p14:modId xmlns:p14="http://schemas.microsoft.com/office/powerpoint/2010/main" val="75393755"/>
                </p:ext>
              </p:extLst>
            </p:nvPr>
          </p:nvGraphicFramePr>
          <p:xfrm>
            <a:off x="10768013" y="3278188"/>
            <a:ext cx="1263650" cy="669925"/>
          </p:xfrm>
          <a:graphic>
            <a:graphicData uri="http://schemas.openxmlformats.org/presentationml/2006/ole">
              <mc:AlternateContent xmlns:mc="http://schemas.openxmlformats.org/markup-compatibility/2006">
                <mc:Choice xmlns:v="urn:schemas-microsoft-com:vml" Requires="v">
                  <p:oleObj spid="_x0000_s13142" name="Equation" r:id="rId7" imgW="863280" imgH="457200" progId="Equation.DSMT4">
                    <p:embed/>
                  </p:oleObj>
                </mc:Choice>
                <mc:Fallback>
                  <p:oleObj name="Equation" r:id="rId7" imgW="863280" imgH="457200" progId="Equation.DSMT4">
                    <p:embed/>
                    <p:pic>
                      <p:nvPicPr>
                        <p:cNvPr id="24" name="Object 23">
                          <a:extLst>
                            <a:ext uri="{FF2B5EF4-FFF2-40B4-BE49-F238E27FC236}">
                              <a16:creationId xmlns:a16="http://schemas.microsoft.com/office/drawing/2014/main" id="{77C53A03-8665-4891-9343-AF8AF8E6CF94}"/>
                            </a:ext>
                          </a:extLst>
                        </p:cNvPr>
                        <p:cNvPicPr/>
                        <p:nvPr/>
                      </p:nvPicPr>
                      <p:blipFill>
                        <a:blip r:embed="rId8"/>
                        <a:stretch>
                          <a:fillRect/>
                        </a:stretch>
                      </p:blipFill>
                      <p:spPr>
                        <a:xfrm>
                          <a:off x="10768013" y="3278188"/>
                          <a:ext cx="1263650" cy="669925"/>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9430B3F8-84BE-4C6D-A3D5-730483CE6DEF}"/>
                </a:ext>
              </a:extLst>
            </p:cNvPr>
            <p:cNvGraphicFramePr>
              <a:graphicFrameLocks noChangeAspect="1"/>
            </p:cNvGraphicFramePr>
            <p:nvPr>
              <p:extLst>
                <p:ext uri="{D42A27DB-BD31-4B8C-83A1-F6EECF244321}">
                  <p14:modId xmlns:p14="http://schemas.microsoft.com/office/powerpoint/2010/main" val="2619212718"/>
                </p:ext>
              </p:extLst>
            </p:nvPr>
          </p:nvGraphicFramePr>
          <p:xfrm>
            <a:off x="9636125" y="1717675"/>
            <a:ext cx="1282700" cy="669925"/>
          </p:xfrm>
          <a:graphic>
            <a:graphicData uri="http://schemas.openxmlformats.org/presentationml/2006/ole">
              <mc:AlternateContent xmlns:mc="http://schemas.openxmlformats.org/markup-compatibility/2006">
                <mc:Choice xmlns:v="urn:schemas-microsoft-com:vml" Requires="v">
                  <p:oleObj spid="_x0000_s13143" name="Equation" r:id="rId9" imgW="876240" imgH="457200" progId="Equation.DSMT4">
                    <p:embed/>
                  </p:oleObj>
                </mc:Choice>
                <mc:Fallback>
                  <p:oleObj name="Equation" r:id="rId9" imgW="876240" imgH="457200" progId="Equation.DSMT4">
                    <p:embed/>
                    <p:pic>
                      <p:nvPicPr>
                        <p:cNvPr id="25" name="Object 24">
                          <a:extLst>
                            <a:ext uri="{FF2B5EF4-FFF2-40B4-BE49-F238E27FC236}">
                              <a16:creationId xmlns:a16="http://schemas.microsoft.com/office/drawing/2014/main" id="{8E96FCE6-F5C5-43EB-86F9-DC57C2B056B0}"/>
                            </a:ext>
                          </a:extLst>
                        </p:cNvPr>
                        <p:cNvPicPr/>
                        <p:nvPr/>
                      </p:nvPicPr>
                      <p:blipFill>
                        <a:blip r:embed="rId10"/>
                        <a:stretch>
                          <a:fillRect/>
                        </a:stretch>
                      </p:blipFill>
                      <p:spPr>
                        <a:xfrm>
                          <a:off x="9636125" y="1717675"/>
                          <a:ext cx="1282700" cy="669925"/>
                        </a:xfrm>
                        <a:prstGeom prst="rect">
                          <a:avLst/>
                        </a:prstGeom>
                      </p:spPr>
                    </p:pic>
                  </p:oleObj>
                </mc:Fallback>
              </mc:AlternateContent>
            </a:graphicData>
          </a:graphic>
        </p:graphicFrame>
      </p:grpSp>
      <p:sp>
        <p:nvSpPr>
          <p:cNvPr id="40" name="TextBox 39">
            <a:extLst>
              <a:ext uri="{FF2B5EF4-FFF2-40B4-BE49-F238E27FC236}">
                <a16:creationId xmlns:a16="http://schemas.microsoft.com/office/drawing/2014/main" id="{89FAF362-8B5A-45FB-9457-95E0D1E68165}"/>
              </a:ext>
            </a:extLst>
          </p:cNvPr>
          <p:cNvSpPr txBox="1"/>
          <p:nvPr/>
        </p:nvSpPr>
        <p:spPr>
          <a:xfrm>
            <a:off x="1629381" y="5702675"/>
            <a:ext cx="8659165" cy="523220"/>
          </a:xfrm>
          <a:prstGeom prst="rect">
            <a:avLst/>
          </a:prstGeom>
          <a:noFill/>
        </p:spPr>
        <p:txBody>
          <a:bodyPr wrap="none" rtlCol="0">
            <a:spAutoFit/>
          </a:bodyPr>
          <a:lstStyle/>
          <a:p>
            <a:r>
              <a:rPr lang="en-US" sz="2800" dirty="0">
                <a:solidFill>
                  <a:srgbClr val="FF0000"/>
                </a:solidFill>
              </a:rPr>
              <a:t>A computer code is written to carry these calculations</a:t>
            </a:r>
          </a:p>
        </p:txBody>
      </p:sp>
      <p:sp>
        <p:nvSpPr>
          <p:cNvPr id="41" name="Slide Number Placeholder 2">
            <a:extLst>
              <a:ext uri="{FF2B5EF4-FFF2-40B4-BE49-F238E27FC236}">
                <a16:creationId xmlns:a16="http://schemas.microsoft.com/office/drawing/2014/main" id="{DF2A1925-9425-4A4C-BF69-8E308B6D9691}"/>
              </a:ext>
            </a:extLst>
          </p:cNvPr>
          <p:cNvSpPr>
            <a:spLocks noGrp="1"/>
          </p:cNvSpPr>
          <p:nvPr>
            <p:ph type="sldNum" sz="quarter" idx="12"/>
          </p:nvPr>
        </p:nvSpPr>
        <p:spPr>
          <a:xfrm>
            <a:off x="4724400" y="6337102"/>
            <a:ext cx="2743200" cy="365125"/>
          </a:xfrm>
        </p:spPr>
        <p:txBody>
          <a:bodyPr/>
          <a:lstStyle/>
          <a:p>
            <a:fld id="{716D9922-87B3-6043-9531-5184EA303DC1}" type="slidenum">
              <a:rPr lang="en-US" smtClean="0"/>
              <a:t>22</a:t>
            </a:fld>
            <a:endParaRPr lang="en-US"/>
          </a:p>
        </p:txBody>
      </p:sp>
      <p:grpSp>
        <p:nvGrpSpPr>
          <p:cNvPr id="46" name="Group 45">
            <a:extLst>
              <a:ext uri="{FF2B5EF4-FFF2-40B4-BE49-F238E27FC236}">
                <a16:creationId xmlns:a16="http://schemas.microsoft.com/office/drawing/2014/main" id="{1F127B80-0840-4D8A-84E8-9A4722597385}"/>
              </a:ext>
            </a:extLst>
          </p:cNvPr>
          <p:cNvGrpSpPr/>
          <p:nvPr/>
        </p:nvGrpSpPr>
        <p:grpSpPr>
          <a:xfrm>
            <a:off x="247079" y="3035783"/>
            <a:ext cx="7094538" cy="2722133"/>
            <a:chOff x="247079" y="3035783"/>
            <a:chExt cx="7094538" cy="2722133"/>
          </a:xfrm>
        </p:grpSpPr>
        <p:graphicFrame>
          <p:nvGraphicFramePr>
            <p:cNvPr id="42" name="Object 41">
              <a:extLst>
                <a:ext uri="{FF2B5EF4-FFF2-40B4-BE49-F238E27FC236}">
                  <a16:creationId xmlns:a16="http://schemas.microsoft.com/office/drawing/2014/main" id="{32E78E81-B346-44B0-9579-295DC354BF13}"/>
                </a:ext>
              </a:extLst>
            </p:cNvPr>
            <p:cNvGraphicFramePr>
              <a:graphicFrameLocks noChangeAspect="1"/>
            </p:cNvGraphicFramePr>
            <p:nvPr>
              <p:extLst>
                <p:ext uri="{D42A27DB-BD31-4B8C-83A1-F6EECF244321}">
                  <p14:modId xmlns:p14="http://schemas.microsoft.com/office/powerpoint/2010/main" val="678947124"/>
                </p:ext>
              </p:extLst>
            </p:nvPr>
          </p:nvGraphicFramePr>
          <p:xfrm>
            <a:off x="247079" y="4768903"/>
            <a:ext cx="7094538" cy="989013"/>
          </p:xfrm>
          <a:graphic>
            <a:graphicData uri="http://schemas.openxmlformats.org/presentationml/2006/ole">
              <mc:AlternateContent xmlns:mc="http://schemas.openxmlformats.org/markup-compatibility/2006">
                <mc:Choice xmlns:v="urn:schemas-microsoft-com:vml" Requires="v">
                  <p:oleObj spid="_x0000_s13144" name="Equation" r:id="rId11" imgW="3454200" imgH="482400" progId="Equation.DSMT4">
                    <p:embed/>
                  </p:oleObj>
                </mc:Choice>
                <mc:Fallback>
                  <p:oleObj name="Equation" r:id="rId11" imgW="3454200" imgH="482400" progId="Equation.DSMT4">
                    <p:embed/>
                    <p:pic>
                      <p:nvPicPr>
                        <p:cNvPr id="19" name="Object 18">
                          <a:extLst>
                            <a:ext uri="{FF2B5EF4-FFF2-40B4-BE49-F238E27FC236}">
                              <a16:creationId xmlns:a16="http://schemas.microsoft.com/office/drawing/2014/main" id="{63C89852-B5BD-446B-9FB0-00633EE2E809}"/>
                            </a:ext>
                          </a:extLst>
                        </p:cNvPr>
                        <p:cNvPicPr/>
                        <p:nvPr/>
                      </p:nvPicPr>
                      <p:blipFill>
                        <a:blip r:embed="rId12"/>
                        <a:stretch>
                          <a:fillRect/>
                        </a:stretch>
                      </p:blipFill>
                      <p:spPr>
                        <a:xfrm>
                          <a:off x="247079" y="4768903"/>
                          <a:ext cx="7094538" cy="989013"/>
                        </a:xfrm>
                        <a:prstGeom prst="rect">
                          <a:avLst/>
                        </a:prstGeom>
                      </p:spPr>
                    </p:pic>
                  </p:oleObj>
                </mc:Fallback>
              </mc:AlternateContent>
            </a:graphicData>
          </a:graphic>
        </p:graphicFrame>
        <p:cxnSp>
          <p:nvCxnSpPr>
            <p:cNvPr id="45" name="Straight Arrow Connector 44">
              <a:extLst>
                <a:ext uri="{FF2B5EF4-FFF2-40B4-BE49-F238E27FC236}">
                  <a16:creationId xmlns:a16="http://schemas.microsoft.com/office/drawing/2014/main" id="{3CD4E8DA-E447-465E-975D-87DF9745E082}"/>
                </a:ext>
              </a:extLst>
            </p:cNvPr>
            <p:cNvCxnSpPr>
              <a:cxnSpLocks/>
            </p:cNvCxnSpPr>
            <p:nvPr/>
          </p:nvCxnSpPr>
          <p:spPr>
            <a:xfrm flipH="1">
              <a:off x="449230" y="3035783"/>
              <a:ext cx="5925116" cy="2183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38EA6DB2-7A0C-4D46-88BD-6A0DFE6AB78D}"/>
              </a:ext>
            </a:extLst>
          </p:cNvPr>
          <p:cNvGrpSpPr/>
          <p:nvPr/>
        </p:nvGrpSpPr>
        <p:grpSpPr>
          <a:xfrm>
            <a:off x="285750" y="3035783"/>
            <a:ext cx="4922272" cy="1621122"/>
            <a:chOff x="285750" y="3035783"/>
            <a:chExt cx="4922272" cy="1621122"/>
          </a:xfrm>
        </p:grpSpPr>
        <p:cxnSp>
          <p:nvCxnSpPr>
            <p:cNvPr id="47" name="Straight Arrow Connector 46">
              <a:extLst>
                <a:ext uri="{FF2B5EF4-FFF2-40B4-BE49-F238E27FC236}">
                  <a16:creationId xmlns:a16="http://schemas.microsoft.com/office/drawing/2014/main" id="{591D1848-DA69-4C3E-9381-9A894600978A}"/>
                </a:ext>
              </a:extLst>
            </p:cNvPr>
            <p:cNvCxnSpPr>
              <a:cxnSpLocks/>
            </p:cNvCxnSpPr>
            <p:nvPr/>
          </p:nvCxnSpPr>
          <p:spPr>
            <a:xfrm flipH="1">
              <a:off x="550828" y="3035783"/>
              <a:ext cx="4657194" cy="10029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48" name="Object 47">
              <a:extLst>
                <a:ext uri="{FF2B5EF4-FFF2-40B4-BE49-F238E27FC236}">
                  <a16:creationId xmlns:a16="http://schemas.microsoft.com/office/drawing/2014/main" id="{FFC359A3-BC18-4F24-B95D-BA95D94664D5}"/>
                </a:ext>
              </a:extLst>
            </p:cNvPr>
            <p:cNvGraphicFramePr>
              <a:graphicFrameLocks noChangeAspect="1"/>
            </p:cNvGraphicFramePr>
            <p:nvPr>
              <p:extLst>
                <p:ext uri="{D42A27DB-BD31-4B8C-83A1-F6EECF244321}">
                  <p14:modId xmlns:p14="http://schemas.microsoft.com/office/powerpoint/2010/main" val="1666808417"/>
                </p:ext>
              </p:extLst>
            </p:nvPr>
          </p:nvGraphicFramePr>
          <p:xfrm>
            <a:off x="285750" y="3693293"/>
            <a:ext cx="4832350" cy="963612"/>
          </p:xfrm>
          <a:graphic>
            <a:graphicData uri="http://schemas.openxmlformats.org/presentationml/2006/ole">
              <mc:AlternateContent xmlns:mc="http://schemas.openxmlformats.org/markup-compatibility/2006">
                <mc:Choice xmlns:v="urn:schemas-microsoft-com:vml" Requires="v">
                  <p:oleObj spid="_x0000_s13145" name="Equation" r:id="rId13" imgW="2158920" imgH="431640" progId="Equation.DSMT4">
                    <p:embed/>
                  </p:oleObj>
                </mc:Choice>
                <mc:Fallback>
                  <p:oleObj name="Equation" r:id="rId13" imgW="2158920" imgH="431640" progId="Equation.DSMT4">
                    <p:embed/>
                    <p:pic>
                      <p:nvPicPr>
                        <p:cNvPr id="43" name="Object 42">
                          <a:extLst>
                            <a:ext uri="{FF2B5EF4-FFF2-40B4-BE49-F238E27FC236}">
                              <a16:creationId xmlns:a16="http://schemas.microsoft.com/office/drawing/2014/main" id="{FD30ED02-1DBB-4F3F-B9B9-280EA4DB3439}"/>
                            </a:ext>
                          </a:extLst>
                        </p:cNvPr>
                        <p:cNvPicPr/>
                        <p:nvPr/>
                      </p:nvPicPr>
                      <p:blipFill>
                        <a:blip r:embed="rId14"/>
                        <a:stretch>
                          <a:fillRect/>
                        </a:stretch>
                      </p:blipFill>
                      <p:spPr>
                        <a:xfrm>
                          <a:off x="285750" y="3693293"/>
                          <a:ext cx="4832350" cy="963612"/>
                        </a:xfrm>
                        <a:prstGeom prst="rect">
                          <a:avLst/>
                        </a:prstGeom>
                      </p:spPr>
                    </p:pic>
                  </p:oleObj>
                </mc:Fallback>
              </mc:AlternateContent>
            </a:graphicData>
          </a:graphic>
        </p:graphicFrame>
      </p:grpSp>
      <p:grpSp>
        <p:nvGrpSpPr>
          <p:cNvPr id="52" name="Group 51">
            <a:extLst>
              <a:ext uri="{FF2B5EF4-FFF2-40B4-BE49-F238E27FC236}">
                <a16:creationId xmlns:a16="http://schemas.microsoft.com/office/drawing/2014/main" id="{6AE10774-B6A6-4F9B-9FBF-FD1A7CF0AF88}"/>
              </a:ext>
            </a:extLst>
          </p:cNvPr>
          <p:cNvGrpSpPr/>
          <p:nvPr/>
        </p:nvGrpSpPr>
        <p:grpSpPr>
          <a:xfrm>
            <a:off x="8318821" y="3763938"/>
            <a:ext cx="978408" cy="517030"/>
            <a:chOff x="8318821" y="3763938"/>
            <a:chExt cx="978408" cy="517030"/>
          </a:xfrm>
        </p:grpSpPr>
        <p:sp>
          <p:nvSpPr>
            <p:cNvPr id="50" name="Arrow: Right 49">
              <a:extLst>
                <a:ext uri="{FF2B5EF4-FFF2-40B4-BE49-F238E27FC236}">
                  <a16:creationId xmlns:a16="http://schemas.microsoft.com/office/drawing/2014/main" id="{78995905-B1B6-4953-990A-50859183C08C}"/>
                </a:ext>
              </a:extLst>
            </p:cNvPr>
            <p:cNvSpPr/>
            <p:nvPr/>
          </p:nvSpPr>
          <p:spPr>
            <a:xfrm>
              <a:off x="8318821" y="4074743"/>
              <a:ext cx="978408" cy="206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327093E3-2F8C-43F0-B675-5988F32DEDEE}"/>
                </a:ext>
              </a:extLst>
            </p:cNvPr>
            <p:cNvSpPr txBox="1"/>
            <p:nvPr/>
          </p:nvSpPr>
          <p:spPr>
            <a:xfrm>
              <a:off x="8420059" y="3763938"/>
              <a:ext cx="787395" cy="369332"/>
            </a:xfrm>
            <a:prstGeom prst="rect">
              <a:avLst/>
            </a:prstGeom>
            <a:noFill/>
          </p:spPr>
          <p:txBody>
            <a:bodyPr wrap="none" rtlCol="0">
              <a:spAutoFit/>
            </a:bodyPr>
            <a:lstStyle/>
            <a:p>
              <a:r>
                <a:rPr lang="en-US" dirty="0"/>
                <a:t>Beam</a:t>
              </a:r>
            </a:p>
          </p:txBody>
        </p:sp>
      </p:grpSp>
    </p:spTree>
    <p:extLst>
      <p:ext uri="{BB962C8B-B14F-4D97-AF65-F5344CB8AC3E}">
        <p14:creationId xmlns:p14="http://schemas.microsoft.com/office/powerpoint/2010/main" val="11913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par>
                                <p:cTn id="8" presetID="16" presetClass="entr" presetSubtype="21"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par>
                                <p:cTn id="11" presetID="16" presetClass="entr" presetSubtype="21"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barn(inVertical)">
                                      <p:cBhvr>
                                        <p:cTn id="13" dur="500"/>
                                        <p:tgtEl>
                                          <p:spTgt spid="5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barn(inVertical)">
                                      <p:cBhvr>
                                        <p:cTn id="18" dur="500"/>
                                        <p:tgtEl>
                                          <p:spTgt spid="4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barn(inVertical)">
                                      <p:cBhvr>
                                        <p:cTn id="2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F4DA9-65B7-4864-9833-0320F0BBABC7}"/>
              </a:ext>
            </a:extLst>
          </p:cNvPr>
          <p:cNvSpPr>
            <a:spLocks noGrp="1"/>
          </p:cNvSpPr>
          <p:nvPr>
            <p:ph type="title"/>
          </p:nvPr>
        </p:nvSpPr>
        <p:spPr>
          <a:xfrm>
            <a:off x="477080" y="365127"/>
            <a:ext cx="11105321" cy="1209673"/>
          </a:xfrm>
        </p:spPr>
        <p:txBody>
          <a:bodyPr>
            <a:normAutofit/>
          </a:bodyPr>
          <a:lstStyle/>
          <a:p>
            <a:pPr algn="ctr"/>
            <a:r>
              <a:rPr lang="en-US" b="0" dirty="0"/>
              <a:t>Spin tune </a:t>
            </a:r>
            <a:r>
              <a:rPr lang="en-US" b="0" dirty="0">
                <a:solidFill>
                  <a:srgbClr val="FF0000"/>
                </a:solidFill>
                <a:sym typeface="Symbol" panose="05050102010706020507" pitchFamily="18" charset="2"/>
              </a:rPr>
              <a:t></a:t>
            </a:r>
            <a:r>
              <a:rPr lang="en-US" b="0" baseline="-25000" dirty="0">
                <a:solidFill>
                  <a:srgbClr val="FF0000"/>
                </a:solidFill>
                <a:sym typeface="Symbol" panose="05050102010706020507" pitchFamily="18" charset="2"/>
              </a:rPr>
              <a:t>s </a:t>
            </a:r>
            <a:r>
              <a:rPr lang="en-US" b="0" dirty="0"/>
              <a:t>of AGS with a single partial helix as a function of </a:t>
            </a:r>
            <a:r>
              <a:rPr lang="en-US" b="0" dirty="0">
                <a:solidFill>
                  <a:srgbClr val="FF0000"/>
                </a:solidFill>
              </a:rPr>
              <a:t>G</a:t>
            </a:r>
            <a:r>
              <a:rPr lang="en-US" b="0" dirty="0">
                <a:solidFill>
                  <a:srgbClr val="FF0000"/>
                </a:solidFill>
                <a:sym typeface="Symbol" panose="05050102010706020507" pitchFamily="18" charset="2"/>
              </a:rPr>
              <a:t></a:t>
            </a:r>
            <a:r>
              <a:rPr lang="en-US" b="0" dirty="0"/>
              <a:t> </a:t>
            </a:r>
          </a:p>
        </p:txBody>
      </p:sp>
      <p:sp>
        <p:nvSpPr>
          <p:cNvPr id="3" name="Slide Number Placeholder 2">
            <a:extLst>
              <a:ext uri="{FF2B5EF4-FFF2-40B4-BE49-F238E27FC236}">
                <a16:creationId xmlns:a16="http://schemas.microsoft.com/office/drawing/2014/main" id="{A993ADDF-D4A9-4C8F-BC5E-A0FF5AA4F648}"/>
              </a:ext>
            </a:extLst>
          </p:cNvPr>
          <p:cNvSpPr>
            <a:spLocks noGrp="1"/>
          </p:cNvSpPr>
          <p:nvPr>
            <p:ph type="sldNum" sz="quarter" idx="12"/>
          </p:nvPr>
        </p:nvSpPr>
        <p:spPr/>
        <p:txBody>
          <a:bodyPr/>
          <a:lstStyle/>
          <a:p>
            <a:fld id="{716D9922-87B3-6043-9531-5184EA303DC1}" type="slidenum">
              <a:rPr lang="en-US" smtClean="0"/>
              <a:t>23</a:t>
            </a:fld>
            <a:endParaRPr lang="en-US"/>
          </a:p>
        </p:txBody>
      </p:sp>
      <p:sp>
        <p:nvSpPr>
          <p:cNvPr id="4" name="Title 1">
            <a:extLst>
              <a:ext uri="{FF2B5EF4-FFF2-40B4-BE49-F238E27FC236}">
                <a16:creationId xmlns:a16="http://schemas.microsoft.com/office/drawing/2014/main" id="{1200C64D-3361-41BD-8A09-ADBE1C8DAD24}"/>
              </a:ext>
            </a:extLst>
          </p:cNvPr>
          <p:cNvSpPr txBox="1">
            <a:spLocks/>
          </p:cNvSpPr>
          <p:nvPr/>
        </p:nvSpPr>
        <p:spPr>
          <a:xfrm>
            <a:off x="543339" y="1727200"/>
            <a:ext cx="11105321" cy="1209673"/>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gn="ctr"/>
            <a:r>
              <a:rPr lang="en-US" b="0" dirty="0"/>
              <a:t>The stable spin axis of the partial helix is around the </a:t>
            </a:r>
            <a:r>
              <a:rPr lang="en-US" b="0" dirty="0">
                <a:solidFill>
                  <a:srgbClr val="FF0000"/>
                </a:solidFill>
              </a:rPr>
              <a:t>longitudinal axis </a:t>
            </a:r>
            <a:r>
              <a:rPr lang="en-US" b="0" dirty="0"/>
              <a:t>and the spin rotation angle </a:t>
            </a:r>
            <a:r>
              <a:rPr lang="en-US" b="0" dirty="0">
                <a:solidFill>
                  <a:srgbClr val="FF0000"/>
                </a:solidFill>
                <a:sym typeface="Symbol" panose="05050102010706020507" pitchFamily="18" charset="2"/>
              </a:rPr>
              <a:t>=</a:t>
            </a:r>
            <a:r>
              <a:rPr lang="en-US" b="0" dirty="0">
                <a:solidFill>
                  <a:srgbClr val="FF0000"/>
                </a:solidFill>
              </a:rPr>
              <a:t>2x19</a:t>
            </a:r>
            <a:r>
              <a:rPr lang="en-US" b="0" baseline="30000" dirty="0">
                <a:solidFill>
                  <a:srgbClr val="FF0000"/>
                </a:solidFill>
              </a:rPr>
              <a:t>o</a:t>
            </a:r>
            <a:endParaRPr lang="en-US" b="0" dirty="0">
              <a:solidFill>
                <a:srgbClr val="FF0000"/>
              </a:solidFill>
            </a:endParaRPr>
          </a:p>
        </p:txBody>
      </p:sp>
      <p:grpSp>
        <p:nvGrpSpPr>
          <p:cNvPr id="5" name="Group 4">
            <a:extLst>
              <a:ext uri="{FF2B5EF4-FFF2-40B4-BE49-F238E27FC236}">
                <a16:creationId xmlns:a16="http://schemas.microsoft.com/office/drawing/2014/main" id="{26FF7B8C-B586-4398-9481-9943E731772B}"/>
              </a:ext>
            </a:extLst>
          </p:cNvPr>
          <p:cNvGrpSpPr/>
          <p:nvPr/>
        </p:nvGrpSpPr>
        <p:grpSpPr>
          <a:xfrm>
            <a:off x="1684135" y="3089273"/>
            <a:ext cx="3624670" cy="2974031"/>
            <a:chOff x="8200661" y="1454567"/>
            <a:chExt cx="3624670" cy="2974031"/>
          </a:xfrm>
        </p:grpSpPr>
        <p:grpSp>
          <p:nvGrpSpPr>
            <p:cNvPr id="6" name="Group 5">
              <a:extLst>
                <a:ext uri="{FF2B5EF4-FFF2-40B4-BE49-F238E27FC236}">
                  <a16:creationId xmlns:a16="http://schemas.microsoft.com/office/drawing/2014/main" id="{234F7015-B835-4F98-B851-8E8E0DA98174}"/>
                </a:ext>
              </a:extLst>
            </p:cNvPr>
            <p:cNvGrpSpPr/>
            <p:nvPr/>
          </p:nvGrpSpPr>
          <p:grpSpPr>
            <a:xfrm>
              <a:off x="8597899" y="1454567"/>
              <a:ext cx="2928982" cy="2679700"/>
              <a:chOff x="6870699" y="1600200"/>
              <a:chExt cx="2928982" cy="2679700"/>
            </a:xfrm>
          </p:grpSpPr>
          <p:cxnSp>
            <p:nvCxnSpPr>
              <p:cNvPr id="10" name="Straight Arrow Connector 9">
                <a:extLst>
                  <a:ext uri="{FF2B5EF4-FFF2-40B4-BE49-F238E27FC236}">
                    <a16:creationId xmlns:a16="http://schemas.microsoft.com/office/drawing/2014/main" id="{AB1BF83C-BD82-4685-A8F8-9FC1CBBC2003}"/>
                  </a:ext>
                </a:extLst>
              </p:cNvPr>
              <p:cNvCxnSpPr/>
              <p:nvPr/>
            </p:nvCxnSpPr>
            <p:spPr>
              <a:xfrm flipV="1">
                <a:off x="7924800" y="1600200"/>
                <a:ext cx="0" cy="1828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D2451D0-A458-46CD-AA18-B3ECC10FA715}"/>
                  </a:ext>
                </a:extLst>
              </p:cNvPr>
              <p:cNvCxnSpPr/>
              <p:nvPr/>
            </p:nvCxnSpPr>
            <p:spPr>
              <a:xfrm>
                <a:off x="7869281" y="3429000"/>
                <a:ext cx="1930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88D14BE-DBE3-47D8-8496-4A42F230521A}"/>
                  </a:ext>
                </a:extLst>
              </p:cNvPr>
              <p:cNvCxnSpPr/>
              <p:nvPr/>
            </p:nvCxnSpPr>
            <p:spPr>
              <a:xfrm flipH="1">
                <a:off x="6870700" y="3429000"/>
                <a:ext cx="1054100" cy="850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7186338-074E-450C-A699-5A558122E51E}"/>
                  </a:ext>
                </a:extLst>
              </p:cNvPr>
              <p:cNvSpPr txBox="1"/>
              <p:nvPr/>
            </p:nvSpPr>
            <p:spPr>
              <a:xfrm>
                <a:off x="6870699" y="3764935"/>
                <a:ext cx="300082" cy="369332"/>
              </a:xfrm>
              <a:prstGeom prst="rect">
                <a:avLst/>
              </a:prstGeom>
              <a:noFill/>
            </p:spPr>
            <p:txBody>
              <a:bodyPr wrap="none" rtlCol="0">
                <a:spAutoFit/>
              </a:bodyPr>
              <a:lstStyle/>
              <a:p>
                <a:r>
                  <a:rPr lang="en-US" dirty="0"/>
                  <a:t>x</a:t>
                </a:r>
              </a:p>
            </p:txBody>
          </p:sp>
          <p:sp>
            <p:nvSpPr>
              <p:cNvPr id="14" name="TextBox 13">
                <a:extLst>
                  <a:ext uri="{FF2B5EF4-FFF2-40B4-BE49-F238E27FC236}">
                    <a16:creationId xmlns:a16="http://schemas.microsoft.com/office/drawing/2014/main" id="{0597BA1F-F6EE-41AD-BAB4-012BC17F2D76}"/>
                  </a:ext>
                </a:extLst>
              </p:cNvPr>
              <p:cNvSpPr txBox="1"/>
              <p:nvPr/>
            </p:nvSpPr>
            <p:spPr>
              <a:xfrm>
                <a:off x="9499599" y="2908300"/>
                <a:ext cx="300082" cy="369332"/>
              </a:xfrm>
              <a:prstGeom prst="rect">
                <a:avLst/>
              </a:prstGeom>
              <a:noFill/>
            </p:spPr>
            <p:txBody>
              <a:bodyPr wrap="none" rtlCol="0">
                <a:spAutoFit/>
              </a:bodyPr>
              <a:lstStyle/>
              <a:p>
                <a:r>
                  <a:rPr lang="en-US" dirty="0"/>
                  <a:t>y</a:t>
                </a:r>
              </a:p>
            </p:txBody>
          </p:sp>
          <p:sp>
            <p:nvSpPr>
              <p:cNvPr id="15" name="TextBox 14">
                <a:extLst>
                  <a:ext uri="{FF2B5EF4-FFF2-40B4-BE49-F238E27FC236}">
                    <a16:creationId xmlns:a16="http://schemas.microsoft.com/office/drawing/2014/main" id="{0E324846-2F2E-4751-8A17-4FFBEEE968A0}"/>
                  </a:ext>
                </a:extLst>
              </p:cNvPr>
              <p:cNvSpPr txBox="1"/>
              <p:nvPr/>
            </p:nvSpPr>
            <p:spPr>
              <a:xfrm>
                <a:off x="8026399" y="1624568"/>
                <a:ext cx="300082" cy="369332"/>
              </a:xfrm>
              <a:prstGeom prst="rect">
                <a:avLst/>
              </a:prstGeom>
              <a:noFill/>
            </p:spPr>
            <p:txBody>
              <a:bodyPr wrap="none" rtlCol="0">
                <a:spAutoFit/>
              </a:bodyPr>
              <a:lstStyle/>
              <a:p>
                <a:r>
                  <a:rPr lang="en-US" dirty="0"/>
                  <a:t>z</a:t>
                </a:r>
              </a:p>
            </p:txBody>
          </p:sp>
        </p:grpSp>
        <p:graphicFrame>
          <p:nvGraphicFramePr>
            <p:cNvPr id="7" name="Object 6">
              <a:extLst>
                <a:ext uri="{FF2B5EF4-FFF2-40B4-BE49-F238E27FC236}">
                  <a16:creationId xmlns:a16="http://schemas.microsoft.com/office/drawing/2014/main" id="{B89571BE-72C4-44A3-97A1-866D104DF2E4}"/>
                </a:ext>
              </a:extLst>
            </p:cNvPr>
            <p:cNvGraphicFramePr>
              <a:graphicFrameLocks noChangeAspect="1"/>
            </p:cNvGraphicFramePr>
            <p:nvPr>
              <p:extLst>
                <p:ext uri="{D42A27DB-BD31-4B8C-83A1-F6EECF244321}">
                  <p14:modId xmlns:p14="http://schemas.microsoft.com/office/powerpoint/2010/main" val="2356444993"/>
                </p:ext>
              </p:extLst>
            </p:nvPr>
          </p:nvGraphicFramePr>
          <p:xfrm>
            <a:off x="8897981" y="3759592"/>
            <a:ext cx="1170760" cy="669006"/>
          </p:xfrm>
          <a:graphic>
            <a:graphicData uri="http://schemas.openxmlformats.org/presentationml/2006/ole">
              <mc:AlternateContent xmlns:mc="http://schemas.openxmlformats.org/markup-compatibility/2006">
                <mc:Choice xmlns:v="urn:schemas-microsoft-com:vml" Requires="v">
                  <p:oleObj spid="_x0000_s14118" name="Equation" r:id="rId3" imgW="799920" imgH="457200" progId="Equation.DSMT4">
                    <p:embed/>
                  </p:oleObj>
                </mc:Choice>
                <mc:Fallback>
                  <p:oleObj name="Equation" r:id="rId3" imgW="799920" imgH="457200" progId="Equation.DSMT4">
                    <p:embed/>
                    <p:pic>
                      <p:nvPicPr>
                        <p:cNvPr id="23" name="Object 22">
                          <a:extLst>
                            <a:ext uri="{FF2B5EF4-FFF2-40B4-BE49-F238E27FC236}">
                              <a16:creationId xmlns:a16="http://schemas.microsoft.com/office/drawing/2014/main" id="{0599CAB4-5B96-4A22-961A-85D7473611B4}"/>
                            </a:ext>
                          </a:extLst>
                        </p:cNvPr>
                        <p:cNvPicPr/>
                        <p:nvPr/>
                      </p:nvPicPr>
                      <p:blipFill>
                        <a:blip r:embed="rId4"/>
                        <a:stretch>
                          <a:fillRect/>
                        </a:stretch>
                      </p:blipFill>
                      <p:spPr>
                        <a:xfrm>
                          <a:off x="8897981" y="3759592"/>
                          <a:ext cx="1170760" cy="669006"/>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05589F40-AE1A-44CB-88A1-6638DC6059DC}"/>
                </a:ext>
              </a:extLst>
            </p:cNvPr>
            <p:cNvGraphicFramePr>
              <a:graphicFrameLocks noChangeAspect="1"/>
            </p:cNvGraphicFramePr>
            <p:nvPr>
              <p:extLst>
                <p:ext uri="{D42A27DB-BD31-4B8C-83A1-F6EECF244321}">
                  <p14:modId xmlns:p14="http://schemas.microsoft.com/office/powerpoint/2010/main" val="1649190559"/>
                </p:ext>
              </p:extLst>
            </p:nvPr>
          </p:nvGraphicFramePr>
          <p:xfrm>
            <a:off x="10561681" y="3278188"/>
            <a:ext cx="1263650" cy="669925"/>
          </p:xfrm>
          <a:graphic>
            <a:graphicData uri="http://schemas.openxmlformats.org/presentationml/2006/ole">
              <mc:AlternateContent xmlns:mc="http://schemas.openxmlformats.org/markup-compatibility/2006">
                <mc:Choice xmlns:v="urn:schemas-microsoft-com:vml" Requires="v">
                  <p:oleObj spid="_x0000_s14119" name="Equation" r:id="rId5" imgW="863280" imgH="457200" progId="Equation.DSMT4">
                    <p:embed/>
                  </p:oleObj>
                </mc:Choice>
                <mc:Fallback>
                  <p:oleObj name="Equation" r:id="rId5" imgW="863280" imgH="457200" progId="Equation.DSMT4">
                    <p:embed/>
                    <p:pic>
                      <p:nvPicPr>
                        <p:cNvPr id="24" name="Object 23">
                          <a:extLst>
                            <a:ext uri="{FF2B5EF4-FFF2-40B4-BE49-F238E27FC236}">
                              <a16:creationId xmlns:a16="http://schemas.microsoft.com/office/drawing/2014/main" id="{77C53A03-8665-4891-9343-AF8AF8E6CF94}"/>
                            </a:ext>
                          </a:extLst>
                        </p:cNvPr>
                        <p:cNvPicPr/>
                        <p:nvPr/>
                      </p:nvPicPr>
                      <p:blipFill>
                        <a:blip r:embed="rId6"/>
                        <a:stretch>
                          <a:fillRect/>
                        </a:stretch>
                      </p:blipFill>
                      <p:spPr>
                        <a:xfrm>
                          <a:off x="10561681" y="3278188"/>
                          <a:ext cx="1263650" cy="669925"/>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5C26FC93-14DD-4B01-9A7A-A1DC63BFBE45}"/>
                </a:ext>
              </a:extLst>
            </p:cNvPr>
            <p:cNvGraphicFramePr>
              <a:graphicFrameLocks noChangeAspect="1"/>
            </p:cNvGraphicFramePr>
            <p:nvPr>
              <p:extLst>
                <p:ext uri="{D42A27DB-BD31-4B8C-83A1-F6EECF244321}">
                  <p14:modId xmlns:p14="http://schemas.microsoft.com/office/powerpoint/2010/main" val="2387687345"/>
                </p:ext>
              </p:extLst>
            </p:nvPr>
          </p:nvGraphicFramePr>
          <p:xfrm>
            <a:off x="8200661" y="1587304"/>
            <a:ext cx="1282700" cy="669925"/>
          </p:xfrm>
          <a:graphic>
            <a:graphicData uri="http://schemas.openxmlformats.org/presentationml/2006/ole">
              <mc:AlternateContent xmlns:mc="http://schemas.openxmlformats.org/markup-compatibility/2006">
                <mc:Choice xmlns:v="urn:schemas-microsoft-com:vml" Requires="v">
                  <p:oleObj spid="_x0000_s14120" name="Equation" r:id="rId7" imgW="876240" imgH="457200" progId="Equation.DSMT4">
                    <p:embed/>
                  </p:oleObj>
                </mc:Choice>
                <mc:Fallback>
                  <p:oleObj name="Equation" r:id="rId7" imgW="876240" imgH="457200" progId="Equation.DSMT4">
                    <p:embed/>
                    <p:pic>
                      <p:nvPicPr>
                        <p:cNvPr id="25" name="Object 24">
                          <a:extLst>
                            <a:ext uri="{FF2B5EF4-FFF2-40B4-BE49-F238E27FC236}">
                              <a16:creationId xmlns:a16="http://schemas.microsoft.com/office/drawing/2014/main" id="{8E96FCE6-F5C5-43EB-86F9-DC57C2B056B0}"/>
                            </a:ext>
                          </a:extLst>
                        </p:cNvPr>
                        <p:cNvPicPr/>
                        <p:nvPr/>
                      </p:nvPicPr>
                      <p:blipFill>
                        <a:blip r:embed="rId8"/>
                        <a:stretch>
                          <a:fillRect/>
                        </a:stretch>
                      </p:blipFill>
                      <p:spPr>
                        <a:xfrm>
                          <a:off x="8200661" y="1587304"/>
                          <a:ext cx="1282700" cy="669925"/>
                        </a:xfrm>
                        <a:prstGeom prst="rect">
                          <a:avLst/>
                        </a:prstGeom>
                      </p:spPr>
                    </p:pic>
                  </p:oleObj>
                </mc:Fallback>
              </mc:AlternateContent>
            </a:graphicData>
          </a:graphic>
        </p:graphicFrame>
      </p:grpSp>
      <p:grpSp>
        <p:nvGrpSpPr>
          <p:cNvPr id="19" name="Group 18">
            <a:extLst>
              <a:ext uri="{FF2B5EF4-FFF2-40B4-BE49-F238E27FC236}">
                <a16:creationId xmlns:a16="http://schemas.microsoft.com/office/drawing/2014/main" id="{1154619E-DB5F-4880-9E93-4F0442995D68}"/>
              </a:ext>
            </a:extLst>
          </p:cNvPr>
          <p:cNvGrpSpPr/>
          <p:nvPr/>
        </p:nvGrpSpPr>
        <p:grpSpPr>
          <a:xfrm>
            <a:off x="5258005" y="3149972"/>
            <a:ext cx="3624670" cy="2974031"/>
            <a:chOff x="1684135" y="3089273"/>
            <a:chExt cx="3624670" cy="2974031"/>
          </a:xfrm>
        </p:grpSpPr>
        <p:grpSp>
          <p:nvGrpSpPr>
            <p:cNvPr id="20" name="Group 19">
              <a:extLst>
                <a:ext uri="{FF2B5EF4-FFF2-40B4-BE49-F238E27FC236}">
                  <a16:creationId xmlns:a16="http://schemas.microsoft.com/office/drawing/2014/main" id="{B0DACAA2-244E-4FC7-8AD7-02E170914EBC}"/>
                </a:ext>
              </a:extLst>
            </p:cNvPr>
            <p:cNvGrpSpPr/>
            <p:nvPr/>
          </p:nvGrpSpPr>
          <p:grpSpPr>
            <a:xfrm>
              <a:off x="1684135" y="3089273"/>
              <a:ext cx="3624670" cy="2974031"/>
              <a:chOff x="8200661" y="1454567"/>
              <a:chExt cx="3624670" cy="2974031"/>
            </a:xfrm>
          </p:grpSpPr>
          <p:grpSp>
            <p:nvGrpSpPr>
              <p:cNvPr id="22" name="Group 21">
                <a:extLst>
                  <a:ext uri="{FF2B5EF4-FFF2-40B4-BE49-F238E27FC236}">
                    <a16:creationId xmlns:a16="http://schemas.microsoft.com/office/drawing/2014/main" id="{46AA2EC9-5635-4D26-8390-9AA0D1C26859}"/>
                  </a:ext>
                </a:extLst>
              </p:cNvPr>
              <p:cNvGrpSpPr/>
              <p:nvPr/>
            </p:nvGrpSpPr>
            <p:grpSpPr>
              <a:xfrm>
                <a:off x="8597899" y="1454567"/>
                <a:ext cx="2928982" cy="2679700"/>
                <a:chOff x="6870699" y="1600200"/>
                <a:chExt cx="2928982" cy="2679700"/>
              </a:xfrm>
            </p:grpSpPr>
            <p:cxnSp>
              <p:nvCxnSpPr>
                <p:cNvPr id="26" name="Straight Arrow Connector 25">
                  <a:extLst>
                    <a:ext uri="{FF2B5EF4-FFF2-40B4-BE49-F238E27FC236}">
                      <a16:creationId xmlns:a16="http://schemas.microsoft.com/office/drawing/2014/main" id="{1D9F25B4-A584-4CC6-8351-4C84979C2122}"/>
                    </a:ext>
                  </a:extLst>
                </p:cNvPr>
                <p:cNvCxnSpPr/>
                <p:nvPr/>
              </p:nvCxnSpPr>
              <p:spPr>
                <a:xfrm flipV="1">
                  <a:off x="7924800" y="1600200"/>
                  <a:ext cx="0" cy="1828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1EB57CB-EC49-4762-A86B-46BFD1BA6211}"/>
                    </a:ext>
                  </a:extLst>
                </p:cNvPr>
                <p:cNvCxnSpPr/>
                <p:nvPr/>
              </p:nvCxnSpPr>
              <p:spPr>
                <a:xfrm>
                  <a:off x="7869281" y="3429000"/>
                  <a:ext cx="1930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ADFDE9B-C90E-471E-B089-2BF63EA98BEC}"/>
                    </a:ext>
                  </a:extLst>
                </p:cNvPr>
                <p:cNvCxnSpPr/>
                <p:nvPr/>
              </p:nvCxnSpPr>
              <p:spPr>
                <a:xfrm flipH="1">
                  <a:off x="6870700" y="3429000"/>
                  <a:ext cx="1054100" cy="850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96DBF480-56B4-4CD8-BD6D-B4E0F30C92E7}"/>
                    </a:ext>
                  </a:extLst>
                </p:cNvPr>
                <p:cNvSpPr txBox="1"/>
                <p:nvPr/>
              </p:nvSpPr>
              <p:spPr>
                <a:xfrm>
                  <a:off x="6870699" y="3764935"/>
                  <a:ext cx="300082" cy="369332"/>
                </a:xfrm>
                <a:prstGeom prst="rect">
                  <a:avLst/>
                </a:prstGeom>
                <a:noFill/>
              </p:spPr>
              <p:txBody>
                <a:bodyPr wrap="none" rtlCol="0">
                  <a:spAutoFit/>
                </a:bodyPr>
                <a:lstStyle/>
                <a:p>
                  <a:r>
                    <a:rPr lang="en-US" dirty="0"/>
                    <a:t>x</a:t>
                  </a:r>
                </a:p>
              </p:txBody>
            </p:sp>
            <p:sp>
              <p:nvSpPr>
                <p:cNvPr id="30" name="TextBox 29">
                  <a:extLst>
                    <a:ext uri="{FF2B5EF4-FFF2-40B4-BE49-F238E27FC236}">
                      <a16:creationId xmlns:a16="http://schemas.microsoft.com/office/drawing/2014/main" id="{63CDCF45-843D-4EB3-8FC8-2DB31567DDBB}"/>
                    </a:ext>
                  </a:extLst>
                </p:cNvPr>
                <p:cNvSpPr txBox="1"/>
                <p:nvPr/>
              </p:nvSpPr>
              <p:spPr>
                <a:xfrm>
                  <a:off x="9499599" y="2908300"/>
                  <a:ext cx="300082" cy="369332"/>
                </a:xfrm>
                <a:prstGeom prst="rect">
                  <a:avLst/>
                </a:prstGeom>
                <a:noFill/>
              </p:spPr>
              <p:txBody>
                <a:bodyPr wrap="none" rtlCol="0">
                  <a:spAutoFit/>
                </a:bodyPr>
                <a:lstStyle/>
                <a:p>
                  <a:r>
                    <a:rPr lang="en-US" dirty="0"/>
                    <a:t>y</a:t>
                  </a:r>
                </a:p>
              </p:txBody>
            </p:sp>
            <p:sp>
              <p:nvSpPr>
                <p:cNvPr id="31" name="TextBox 30">
                  <a:extLst>
                    <a:ext uri="{FF2B5EF4-FFF2-40B4-BE49-F238E27FC236}">
                      <a16:creationId xmlns:a16="http://schemas.microsoft.com/office/drawing/2014/main" id="{09F87F67-809D-40E3-868C-9AC276A20BF8}"/>
                    </a:ext>
                  </a:extLst>
                </p:cNvPr>
                <p:cNvSpPr txBox="1"/>
                <p:nvPr/>
              </p:nvSpPr>
              <p:spPr>
                <a:xfrm>
                  <a:off x="8026399" y="1624568"/>
                  <a:ext cx="300082" cy="369332"/>
                </a:xfrm>
                <a:prstGeom prst="rect">
                  <a:avLst/>
                </a:prstGeom>
                <a:noFill/>
              </p:spPr>
              <p:txBody>
                <a:bodyPr wrap="none" rtlCol="0">
                  <a:spAutoFit/>
                </a:bodyPr>
                <a:lstStyle/>
                <a:p>
                  <a:r>
                    <a:rPr lang="en-US" dirty="0"/>
                    <a:t>z</a:t>
                  </a:r>
                </a:p>
              </p:txBody>
            </p:sp>
          </p:grpSp>
          <p:graphicFrame>
            <p:nvGraphicFramePr>
              <p:cNvPr id="23" name="Object 22">
                <a:extLst>
                  <a:ext uri="{FF2B5EF4-FFF2-40B4-BE49-F238E27FC236}">
                    <a16:creationId xmlns:a16="http://schemas.microsoft.com/office/drawing/2014/main" id="{AC5B8D46-1FDF-47DD-A94C-6B92793C3B4F}"/>
                  </a:ext>
                </a:extLst>
              </p:cNvPr>
              <p:cNvGraphicFramePr>
                <a:graphicFrameLocks noChangeAspect="1"/>
              </p:cNvGraphicFramePr>
              <p:nvPr>
                <p:extLst>
                  <p:ext uri="{D42A27DB-BD31-4B8C-83A1-F6EECF244321}">
                    <p14:modId xmlns:p14="http://schemas.microsoft.com/office/powerpoint/2010/main" val="4048155347"/>
                  </p:ext>
                </p:extLst>
              </p:nvPr>
            </p:nvGraphicFramePr>
            <p:xfrm>
              <a:off x="8897981" y="3759592"/>
              <a:ext cx="1170760" cy="669006"/>
            </p:xfrm>
            <a:graphic>
              <a:graphicData uri="http://schemas.openxmlformats.org/presentationml/2006/ole">
                <mc:AlternateContent xmlns:mc="http://schemas.openxmlformats.org/markup-compatibility/2006">
                  <mc:Choice xmlns:v="urn:schemas-microsoft-com:vml" Requires="v">
                    <p:oleObj spid="_x0000_s14121" name="Equation" r:id="rId9" imgW="799920" imgH="457200" progId="Equation.DSMT4">
                      <p:embed/>
                    </p:oleObj>
                  </mc:Choice>
                  <mc:Fallback>
                    <p:oleObj name="Equation" r:id="rId9" imgW="799920" imgH="457200" progId="Equation.DSMT4">
                      <p:embed/>
                      <p:pic>
                        <p:nvPicPr>
                          <p:cNvPr id="7" name="Object 6">
                            <a:extLst>
                              <a:ext uri="{FF2B5EF4-FFF2-40B4-BE49-F238E27FC236}">
                                <a16:creationId xmlns:a16="http://schemas.microsoft.com/office/drawing/2014/main" id="{B89571BE-72C4-44A3-97A1-866D104DF2E4}"/>
                              </a:ext>
                            </a:extLst>
                          </p:cNvPr>
                          <p:cNvPicPr/>
                          <p:nvPr/>
                        </p:nvPicPr>
                        <p:blipFill>
                          <a:blip r:embed="rId4"/>
                          <a:stretch>
                            <a:fillRect/>
                          </a:stretch>
                        </p:blipFill>
                        <p:spPr>
                          <a:xfrm>
                            <a:off x="8897981" y="3759592"/>
                            <a:ext cx="1170760" cy="669006"/>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1103804E-F6F6-470D-A314-1CD5DF21AF88}"/>
                  </a:ext>
                </a:extLst>
              </p:cNvPr>
              <p:cNvGraphicFramePr>
                <a:graphicFrameLocks noChangeAspect="1"/>
              </p:cNvGraphicFramePr>
              <p:nvPr>
                <p:extLst>
                  <p:ext uri="{D42A27DB-BD31-4B8C-83A1-F6EECF244321}">
                    <p14:modId xmlns:p14="http://schemas.microsoft.com/office/powerpoint/2010/main" val="645343411"/>
                  </p:ext>
                </p:extLst>
              </p:nvPr>
            </p:nvGraphicFramePr>
            <p:xfrm>
              <a:off x="10561681" y="3278188"/>
              <a:ext cx="1263650" cy="669925"/>
            </p:xfrm>
            <a:graphic>
              <a:graphicData uri="http://schemas.openxmlformats.org/presentationml/2006/ole">
                <mc:AlternateContent xmlns:mc="http://schemas.openxmlformats.org/markup-compatibility/2006">
                  <mc:Choice xmlns:v="urn:schemas-microsoft-com:vml" Requires="v">
                    <p:oleObj spid="_x0000_s14122" name="Equation" r:id="rId10" imgW="863280" imgH="457200" progId="Equation.DSMT4">
                      <p:embed/>
                    </p:oleObj>
                  </mc:Choice>
                  <mc:Fallback>
                    <p:oleObj name="Equation" r:id="rId10" imgW="863280" imgH="457200" progId="Equation.DSMT4">
                      <p:embed/>
                      <p:pic>
                        <p:nvPicPr>
                          <p:cNvPr id="8" name="Object 7">
                            <a:extLst>
                              <a:ext uri="{FF2B5EF4-FFF2-40B4-BE49-F238E27FC236}">
                                <a16:creationId xmlns:a16="http://schemas.microsoft.com/office/drawing/2014/main" id="{05589F40-AE1A-44CB-88A1-6638DC6059DC}"/>
                              </a:ext>
                            </a:extLst>
                          </p:cNvPr>
                          <p:cNvPicPr/>
                          <p:nvPr/>
                        </p:nvPicPr>
                        <p:blipFill>
                          <a:blip r:embed="rId6"/>
                          <a:stretch>
                            <a:fillRect/>
                          </a:stretch>
                        </p:blipFill>
                        <p:spPr>
                          <a:xfrm>
                            <a:off x="10561681" y="3278188"/>
                            <a:ext cx="1263650" cy="669925"/>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236035FE-7DED-4622-9B7A-21377A63450B}"/>
                  </a:ext>
                </a:extLst>
              </p:cNvPr>
              <p:cNvGraphicFramePr>
                <a:graphicFrameLocks noChangeAspect="1"/>
              </p:cNvGraphicFramePr>
              <p:nvPr>
                <p:extLst>
                  <p:ext uri="{D42A27DB-BD31-4B8C-83A1-F6EECF244321}">
                    <p14:modId xmlns:p14="http://schemas.microsoft.com/office/powerpoint/2010/main" val="1877387138"/>
                  </p:ext>
                </p:extLst>
              </p:nvPr>
            </p:nvGraphicFramePr>
            <p:xfrm>
              <a:off x="8200661" y="1587304"/>
              <a:ext cx="1282700" cy="669925"/>
            </p:xfrm>
            <a:graphic>
              <a:graphicData uri="http://schemas.openxmlformats.org/presentationml/2006/ole">
                <mc:AlternateContent xmlns:mc="http://schemas.openxmlformats.org/markup-compatibility/2006">
                  <mc:Choice xmlns:v="urn:schemas-microsoft-com:vml" Requires="v">
                    <p:oleObj spid="_x0000_s14123" name="Equation" r:id="rId11" imgW="876240" imgH="457200" progId="Equation.DSMT4">
                      <p:embed/>
                    </p:oleObj>
                  </mc:Choice>
                  <mc:Fallback>
                    <p:oleObj name="Equation" r:id="rId11" imgW="876240" imgH="457200" progId="Equation.DSMT4">
                      <p:embed/>
                      <p:pic>
                        <p:nvPicPr>
                          <p:cNvPr id="9" name="Object 8">
                            <a:extLst>
                              <a:ext uri="{FF2B5EF4-FFF2-40B4-BE49-F238E27FC236}">
                                <a16:creationId xmlns:a16="http://schemas.microsoft.com/office/drawing/2014/main" id="{5C26FC93-14DD-4B01-9A7A-A1DC63BFBE45}"/>
                              </a:ext>
                            </a:extLst>
                          </p:cNvPr>
                          <p:cNvPicPr/>
                          <p:nvPr/>
                        </p:nvPicPr>
                        <p:blipFill>
                          <a:blip r:embed="rId8"/>
                          <a:stretch>
                            <a:fillRect/>
                          </a:stretch>
                        </p:blipFill>
                        <p:spPr>
                          <a:xfrm>
                            <a:off x="8200661" y="1587304"/>
                            <a:ext cx="1282700" cy="669925"/>
                          </a:xfrm>
                          <a:prstGeom prst="rect">
                            <a:avLst/>
                          </a:prstGeom>
                        </p:spPr>
                      </p:pic>
                    </p:oleObj>
                  </mc:Fallback>
                </mc:AlternateContent>
              </a:graphicData>
            </a:graphic>
          </p:graphicFrame>
        </p:grpSp>
        <p:cxnSp>
          <p:nvCxnSpPr>
            <p:cNvPr id="21" name="Straight Arrow Connector 20">
              <a:extLst>
                <a:ext uri="{FF2B5EF4-FFF2-40B4-BE49-F238E27FC236}">
                  <a16:creationId xmlns:a16="http://schemas.microsoft.com/office/drawing/2014/main" id="{5E7A681E-56E5-4C04-9E04-60D047967983}"/>
                </a:ext>
              </a:extLst>
            </p:cNvPr>
            <p:cNvCxnSpPr>
              <a:cxnSpLocks/>
            </p:cNvCxnSpPr>
            <p:nvPr/>
          </p:nvCxnSpPr>
          <p:spPr>
            <a:xfrm flipH="1" flipV="1">
              <a:off x="2231414" y="4208087"/>
              <a:ext cx="904060" cy="70998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3" name="Arc 32">
            <a:extLst>
              <a:ext uri="{FF2B5EF4-FFF2-40B4-BE49-F238E27FC236}">
                <a16:creationId xmlns:a16="http://schemas.microsoft.com/office/drawing/2014/main" id="{2312E729-3789-401C-827A-ADF2E6D5D865}"/>
              </a:ext>
            </a:extLst>
          </p:cNvPr>
          <p:cNvSpPr/>
          <p:nvPr/>
        </p:nvSpPr>
        <p:spPr>
          <a:xfrm rot="17121374">
            <a:off x="6100992" y="4100593"/>
            <a:ext cx="919739" cy="937372"/>
          </a:xfrm>
          <a:prstGeom prst="arc">
            <a:avLst/>
          </a:prstGeom>
          <a:ln w="38100">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5" name="Straight Arrow Connector 34">
            <a:extLst>
              <a:ext uri="{FF2B5EF4-FFF2-40B4-BE49-F238E27FC236}">
                <a16:creationId xmlns:a16="http://schemas.microsoft.com/office/drawing/2014/main" id="{F1C67A1E-7A71-4BA0-A7E3-AAA467C0D37C}"/>
              </a:ext>
            </a:extLst>
          </p:cNvPr>
          <p:cNvCxnSpPr>
            <a:cxnSpLocks/>
          </p:cNvCxnSpPr>
          <p:nvPr/>
        </p:nvCxnSpPr>
        <p:spPr>
          <a:xfrm flipH="1">
            <a:off x="6257314" y="2654300"/>
            <a:ext cx="3648686" cy="1614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289C18E2-7883-4FDD-93E1-846803BC8A48}"/>
              </a:ext>
            </a:extLst>
          </p:cNvPr>
          <p:cNvGrpSpPr/>
          <p:nvPr/>
        </p:nvGrpSpPr>
        <p:grpSpPr>
          <a:xfrm>
            <a:off x="8927592" y="4568889"/>
            <a:ext cx="978408" cy="517030"/>
            <a:chOff x="8318821" y="3763938"/>
            <a:chExt cx="978408" cy="517030"/>
          </a:xfrm>
        </p:grpSpPr>
        <p:sp>
          <p:nvSpPr>
            <p:cNvPr id="36" name="Arrow: Right 35">
              <a:extLst>
                <a:ext uri="{FF2B5EF4-FFF2-40B4-BE49-F238E27FC236}">
                  <a16:creationId xmlns:a16="http://schemas.microsoft.com/office/drawing/2014/main" id="{A2B0E6C1-5694-450F-BA00-3D04E30844B4}"/>
                </a:ext>
              </a:extLst>
            </p:cNvPr>
            <p:cNvSpPr/>
            <p:nvPr/>
          </p:nvSpPr>
          <p:spPr>
            <a:xfrm>
              <a:off x="8318821" y="4074743"/>
              <a:ext cx="978408" cy="206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9A2D274-A3B7-49DB-A544-E20670B8EF53}"/>
                </a:ext>
              </a:extLst>
            </p:cNvPr>
            <p:cNvSpPr txBox="1"/>
            <p:nvPr/>
          </p:nvSpPr>
          <p:spPr>
            <a:xfrm>
              <a:off x="8420059" y="3763938"/>
              <a:ext cx="787395" cy="369332"/>
            </a:xfrm>
            <a:prstGeom prst="rect">
              <a:avLst/>
            </a:prstGeom>
            <a:noFill/>
          </p:spPr>
          <p:txBody>
            <a:bodyPr wrap="none" rtlCol="0">
              <a:spAutoFit/>
            </a:bodyPr>
            <a:lstStyle/>
            <a:p>
              <a:r>
                <a:rPr lang="en-US" dirty="0"/>
                <a:t>Beam</a:t>
              </a:r>
            </a:p>
          </p:txBody>
        </p:sp>
      </p:grpSp>
      <p:grpSp>
        <p:nvGrpSpPr>
          <p:cNvPr id="40" name="Group 39">
            <a:extLst>
              <a:ext uri="{FF2B5EF4-FFF2-40B4-BE49-F238E27FC236}">
                <a16:creationId xmlns:a16="http://schemas.microsoft.com/office/drawing/2014/main" id="{56386506-724E-49E7-8E67-A5E881D908CF}"/>
              </a:ext>
            </a:extLst>
          </p:cNvPr>
          <p:cNvGrpSpPr/>
          <p:nvPr/>
        </p:nvGrpSpPr>
        <p:grpSpPr>
          <a:xfrm>
            <a:off x="3222736" y="3731156"/>
            <a:ext cx="2873264" cy="923330"/>
            <a:chOff x="3222736" y="3731156"/>
            <a:chExt cx="2873264" cy="923330"/>
          </a:xfrm>
        </p:grpSpPr>
        <p:sp>
          <p:nvSpPr>
            <p:cNvPr id="32" name="TextBox 31">
              <a:extLst>
                <a:ext uri="{FF2B5EF4-FFF2-40B4-BE49-F238E27FC236}">
                  <a16:creationId xmlns:a16="http://schemas.microsoft.com/office/drawing/2014/main" id="{DB134BD9-E8BA-4F39-8231-252F42FA9831}"/>
                </a:ext>
              </a:extLst>
            </p:cNvPr>
            <p:cNvSpPr txBox="1"/>
            <p:nvPr/>
          </p:nvSpPr>
          <p:spPr>
            <a:xfrm>
              <a:off x="3222736" y="3731156"/>
              <a:ext cx="1428596" cy="923330"/>
            </a:xfrm>
            <a:prstGeom prst="rect">
              <a:avLst/>
            </a:prstGeom>
            <a:noFill/>
          </p:spPr>
          <p:txBody>
            <a:bodyPr wrap="none" rtlCol="0">
              <a:spAutoFit/>
            </a:bodyPr>
            <a:lstStyle/>
            <a:p>
              <a:r>
                <a:rPr lang="en-US" dirty="0"/>
                <a:t>Spin rotates</a:t>
              </a:r>
            </a:p>
            <a:p>
              <a:r>
                <a:rPr lang="en-US" dirty="0"/>
                <a:t>about y-axis</a:t>
              </a:r>
            </a:p>
            <a:p>
              <a:r>
                <a:rPr lang="en-US" dirty="0"/>
                <a:t>in helix</a:t>
              </a:r>
            </a:p>
          </p:txBody>
        </p:sp>
        <p:cxnSp>
          <p:nvCxnSpPr>
            <p:cNvPr id="39" name="Straight Arrow Connector 38">
              <a:extLst>
                <a:ext uri="{FF2B5EF4-FFF2-40B4-BE49-F238E27FC236}">
                  <a16:creationId xmlns:a16="http://schemas.microsoft.com/office/drawing/2014/main" id="{246BAE1F-0150-4E26-887C-71BF120C7D33}"/>
                </a:ext>
              </a:extLst>
            </p:cNvPr>
            <p:cNvCxnSpPr>
              <a:stCxn id="32" idx="3"/>
            </p:cNvCxnSpPr>
            <p:nvPr/>
          </p:nvCxnSpPr>
          <p:spPr>
            <a:xfrm>
              <a:off x="4651332" y="4192821"/>
              <a:ext cx="1444668" cy="3760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41" name="Straight Arrow Connector 40">
            <a:extLst>
              <a:ext uri="{FF2B5EF4-FFF2-40B4-BE49-F238E27FC236}">
                <a16:creationId xmlns:a16="http://schemas.microsoft.com/office/drawing/2014/main" id="{004C43F0-0E0D-4FCE-AF7D-F5396DD801AE}"/>
              </a:ext>
            </a:extLst>
          </p:cNvPr>
          <p:cNvCxnSpPr>
            <a:cxnSpLocks/>
          </p:cNvCxnSpPr>
          <p:nvPr/>
        </p:nvCxnSpPr>
        <p:spPr>
          <a:xfrm flipV="1">
            <a:off x="3135474" y="3779520"/>
            <a:ext cx="0" cy="113855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514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arn(inVertical)">
                                      <p:cBhvr>
                                        <p:cTn id="1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DF1FE-4A18-4D3C-B59C-F68903502B45}"/>
              </a:ext>
            </a:extLst>
          </p:cNvPr>
          <p:cNvSpPr>
            <a:spLocks noGrp="1"/>
          </p:cNvSpPr>
          <p:nvPr>
            <p:ph type="title"/>
          </p:nvPr>
        </p:nvSpPr>
        <p:spPr>
          <a:xfrm>
            <a:off x="477079" y="165300"/>
            <a:ext cx="11105321" cy="913721"/>
          </a:xfrm>
        </p:spPr>
        <p:txBody>
          <a:bodyPr>
            <a:normAutofit/>
          </a:bodyPr>
          <a:lstStyle/>
          <a:p>
            <a:r>
              <a:rPr lang="en-US" sz="2800" b="0" dirty="0"/>
              <a:t>Spin tune </a:t>
            </a:r>
            <a:r>
              <a:rPr lang="en-US" sz="2800" b="0" dirty="0">
                <a:solidFill>
                  <a:srgbClr val="FF0000"/>
                </a:solidFill>
                <a:sym typeface="Symbol" panose="05050102010706020507" pitchFamily="18" charset="2"/>
              </a:rPr>
              <a:t></a:t>
            </a:r>
            <a:r>
              <a:rPr lang="en-US" sz="2800" b="0" baseline="-25000" dirty="0">
                <a:solidFill>
                  <a:srgbClr val="FF0000"/>
                </a:solidFill>
                <a:sym typeface="Symbol" panose="05050102010706020507" pitchFamily="18" charset="2"/>
              </a:rPr>
              <a:t>s </a:t>
            </a:r>
            <a:r>
              <a:rPr lang="en-US" sz="2800" b="0" dirty="0"/>
              <a:t>of AGS with a </a:t>
            </a:r>
            <a:r>
              <a:rPr lang="en-US" sz="2800" b="0" dirty="0">
                <a:solidFill>
                  <a:srgbClr val="FF0000"/>
                </a:solidFill>
              </a:rPr>
              <a:t>single partial helix </a:t>
            </a:r>
            <a:r>
              <a:rPr lang="en-US" sz="2800" b="0" dirty="0"/>
              <a:t>as a function of </a:t>
            </a:r>
            <a:r>
              <a:rPr lang="en-US" sz="2800" b="0" dirty="0">
                <a:solidFill>
                  <a:srgbClr val="FF0000"/>
                </a:solidFill>
              </a:rPr>
              <a:t>G</a:t>
            </a:r>
            <a:r>
              <a:rPr lang="en-US" sz="2800" b="0" dirty="0">
                <a:solidFill>
                  <a:srgbClr val="FF0000"/>
                </a:solidFill>
                <a:sym typeface="Symbol" panose="05050102010706020507" pitchFamily="18" charset="2"/>
              </a:rPr>
              <a:t>.  </a:t>
            </a:r>
            <a:r>
              <a:rPr lang="en-US" sz="2800" b="0" dirty="0"/>
              <a:t> Rotation angle </a:t>
            </a:r>
            <a:r>
              <a:rPr lang="en-US" sz="2800" b="0" dirty="0">
                <a:solidFill>
                  <a:srgbClr val="FF0000"/>
                </a:solidFill>
                <a:sym typeface="Symbol" panose="05050102010706020507" pitchFamily="18" charset="2"/>
              </a:rPr>
              <a:t>=</a:t>
            </a:r>
            <a:r>
              <a:rPr lang="en-US" sz="2800" b="0" dirty="0">
                <a:solidFill>
                  <a:srgbClr val="FF0000"/>
                </a:solidFill>
              </a:rPr>
              <a:t>2x19</a:t>
            </a:r>
            <a:r>
              <a:rPr lang="en-US" sz="2800" b="0" baseline="30000" dirty="0">
                <a:solidFill>
                  <a:srgbClr val="FF0000"/>
                </a:solidFill>
              </a:rPr>
              <a:t>o</a:t>
            </a:r>
            <a:endParaRPr lang="en-US" sz="2800" dirty="0"/>
          </a:p>
        </p:txBody>
      </p:sp>
      <p:sp>
        <p:nvSpPr>
          <p:cNvPr id="3" name="Slide Number Placeholder 2">
            <a:extLst>
              <a:ext uri="{FF2B5EF4-FFF2-40B4-BE49-F238E27FC236}">
                <a16:creationId xmlns:a16="http://schemas.microsoft.com/office/drawing/2014/main" id="{F37635D5-2786-43AF-A81C-E3CA38FF1F7A}"/>
              </a:ext>
            </a:extLst>
          </p:cNvPr>
          <p:cNvSpPr>
            <a:spLocks noGrp="1"/>
          </p:cNvSpPr>
          <p:nvPr>
            <p:ph type="sldNum" sz="quarter" idx="12"/>
          </p:nvPr>
        </p:nvSpPr>
        <p:spPr/>
        <p:txBody>
          <a:bodyPr/>
          <a:lstStyle/>
          <a:p>
            <a:fld id="{716D9922-87B3-6043-9531-5184EA303DC1}" type="slidenum">
              <a:rPr lang="en-US" smtClean="0"/>
              <a:t>24</a:t>
            </a:fld>
            <a:endParaRPr lang="en-US"/>
          </a:p>
        </p:txBody>
      </p:sp>
      <p:pic>
        <p:nvPicPr>
          <p:cNvPr id="11" name="Picture 10">
            <a:extLst>
              <a:ext uri="{FF2B5EF4-FFF2-40B4-BE49-F238E27FC236}">
                <a16:creationId xmlns:a16="http://schemas.microsoft.com/office/drawing/2014/main" id="{680E9195-9E84-41A2-8A1A-BA8A70A4BAB8}"/>
              </a:ext>
            </a:extLst>
          </p:cNvPr>
          <p:cNvPicPr>
            <a:picLocks noChangeAspect="1"/>
          </p:cNvPicPr>
          <p:nvPr/>
        </p:nvPicPr>
        <p:blipFill>
          <a:blip r:embed="rId2"/>
          <a:stretch>
            <a:fillRect/>
          </a:stretch>
        </p:blipFill>
        <p:spPr>
          <a:xfrm>
            <a:off x="6096000" y="1384855"/>
            <a:ext cx="6001616" cy="4646412"/>
          </a:xfrm>
          <a:prstGeom prst="rect">
            <a:avLst/>
          </a:prstGeom>
        </p:spPr>
      </p:pic>
      <p:pic>
        <p:nvPicPr>
          <p:cNvPr id="13" name="Picture 12">
            <a:extLst>
              <a:ext uri="{FF2B5EF4-FFF2-40B4-BE49-F238E27FC236}">
                <a16:creationId xmlns:a16="http://schemas.microsoft.com/office/drawing/2014/main" id="{F15FCF03-082B-4CB5-9966-F29D26DF5E53}"/>
              </a:ext>
            </a:extLst>
          </p:cNvPr>
          <p:cNvPicPr>
            <a:picLocks noChangeAspect="1"/>
          </p:cNvPicPr>
          <p:nvPr/>
        </p:nvPicPr>
        <p:blipFill>
          <a:blip r:embed="rId3"/>
          <a:stretch>
            <a:fillRect/>
          </a:stretch>
        </p:blipFill>
        <p:spPr>
          <a:xfrm>
            <a:off x="94384" y="1384160"/>
            <a:ext cx="5889702" cy="4647107"/>
          </a:xfrm>
          <a:prstGeom prst="rect">
            <a:avLst/>
          </a:prstGeom>
        </p:spPr>
      </p:pic>
      <p:pic>
        <p:nvPicPr>
          <p:cNvPr id="18" name="Picture 17">
            <a:extLst>
              <a:ext uri="{FF2B5EF4-FFF2-40B4-BE49-F238E27FC236}">
                <a16:creationId xmlns:a16="http://schemas.microsoft.com/office/drawing/2014/main" id="{7BE6842B-ADE8-4695-B23C-0140064B0B80}"/>
              </a:ext>
            </a:extLst>
          </p:cNvPr>
          <p:cNvPicPr>
            <a:picLocks noChangeAspect="1"/>
          </p:cNvPicPr>
          <p:nvPr/>
        </p:nvPicPr>
        <p:blipFill>
          <a:blip r:embed="rId3"/>
          <a:stretch>
            <a:fillRect/>
          </a:stretch>
        </p:blipFill>
        <p:spPr>
          <a:xfrm>
            <a:off x="83902" y="1384855"/>
            <a:ext cx="5889702" cy="4647107"/>
          </a:xfrm>
          <a:prstGeom prst="rect">
            <a:avLst/>
          </a:prstGeom>
        </p:spPr>
      </p:pic>
      <p:grpSp>
        <p:nvGrpSpPr>
          <p:cNvPr id="21" name="Group 20">
            <a:extLst>
              <a:ext uri="{FF2B5EF4-FFF2-40B4-BE49-F238E27FC236}">
                <a16:creationId xmlns:a16="http://schemas.microsoft.com/office/drawing/2014/main" id="{06B60895-0E92-4123-A76D-290FA7EFE63F}"/>
              </a:ext>
            </a:extLst>
          </p:cNvPr>
          <p:cNvGrpSpPr/>
          <p:nvPr/>
        </p:nvGrpSpPr>
        <p:grpSpPr>
          <a:xfrm>
            <a:off x="609599" y="1602471"/>
            <a:ext cx="5398057" cy="436116"/>
            <a:chOff x="609599" y="1602471"/>
            <a:chExt cx="5398057" cy="436116"/>
          </a:xfrm>
        </p:grpSpPr>
        <p:sp>
          <p:nvSpPr>
            <p:cNvPr id="19" name="Rectangle 18">
              <a:extLst>
                <a:ext uri="{FF2B5EF4-FFF2-40B4-BE49-F238E27FC236}">
                  <a16:creationId xmlns:a16="http://schemas.microsoft.com/office/drawing/2014/main" id="{2AE18D38-F10A-4134-94FD-0310F6A6BE43}"/>
                </a:ext>
              </a:extLst>
            </p:cNvPr>
            <p:cNvSpPr/>
            <p:nvPr/>
          </p:nvSpPr>
          <p:spPr>
            <a:xfrm>
              <a:off x="609599" y="1940054"/>
              <a:ext cx="5295901" cy="98533"/>
            </a:xfrm>
            <a:prstGeom prst="rect">
              <a:avLst/>
            </a:pr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BC828D9-53D1-4421-BD22-CC18AB139F10}"/>
                </a:ext>
              </a:extLst>
            </p:cNvPr>
            <p:cNvSpPr txBox="1"/>
            <p:nvPr/>
          </p:nvSpPr>
          <p:spPr>
            <a:xfrm>
              <a:off x="4373875" y="1602471"/>
              <a:ext cx="1633781" cy="369332"/>
            </a:xfrm>
            <a:prstGeom prst="rect">
              <a:avLst/>
            </a:prstGeom>
            <a:noFill/>
          </p:spPr>
          <p:txBody>
            <a:bodyPr wrap="none" rtlCol="0">
              <a:spAutoFit/>
            </a:bodyPr>
            <a:lstStyle/>
            <a:p>
              <a:r>
                <a:rPr lang="en-US" dirty="0">
                  <a:solidFill>
                    <a:srgbClr val="0070C0"/>
                  </a:solidFill>
                </a:rPr>
                <a:t>Spin-tune-gap</a:t>
              </a:r>
            </a:p>
          </p:txBody>
        </p:sp>
      </p:grpSp>
      <p:grpSp>
        <p:nvGrpSpPr>
          <p:cNvPr id="6" name="Group 5">
            <a:extLst>
              <a:ext uri="{FF2B5EF4-FFF2-40B4-BE49-F238E27FC236}">
                <a16:creationId xmlns:a16="http://schemas.microsoft.com/office/drawing/2014/main" id="{303B2C0A-49E6-47CE-BAD6-DA17E268C3E1}"/>
              </a:ext>
            </a:extLst>
          </p:cNvPr>
          <p:cNvGrpSpPr/>
          <p:nvPr/>
        </p:nvGrpSpPr>
        <p:grpSpPr>
          <a:xfrm>
            <a:off x="5161889" y="1562903"/>
            <a:ext cx="6946209" cy="2392074"/>
            <a:chOff x="5161889" y="1562903"/>
            <a:chExt cx="6946209" cy="2392074"/>
          </a:xfrm>
        </p:grpSpPr>
        <p:grpSp>
          <p:nvGrpSpPr>
            <p:cNvPr id="16" name="Group 15">
              <a:extLst>
                <a:ext uri="{FF2B5EF4-FFF2-40B4-BE49-F238E27FC236}">
                  <a16:creationId xmlns:a16="http://schemas.microsoft.com/office/drawing/2014/main" id="{21CBF885-E81A-45F6-B12E-46F6288775B7}"/>
                </a:ext>
              </a:extLst>
            </p:cNvPr>
            <p:cNvGrpSpPr/>
            <p:nvPr/>
          </p:nvGrpSpPr>
          <p:grpSpPr>
            <a:xfrm>
              <a:off x="6777561" y="1992868"/>
              <a:ext cx="3934090" cy="1136831"/>
              <a:chOff x="6777561" y="1992868"/>
              <a:chExt cx="3934090" cy="1136831"/>
            </a:xfrm>
          </p:grpSpPr>
          <p:sp>
            <p:nvSpPr>
              <p:cNvPr id="14" name="TextBox 13">
                <a:extLst>
                  <a:ext uri="{FF2B5EF4-FFF2-40B4-BE49-F238E27FC236}">
                    <a16:creationId xmlns:a16="http://schemas.microsoft.com/office/drawing/2014/main" id="{68767E1C-DF5D-410F-90CE-7BFE9AF96C4E}"/>
                  </a:ext>
                </a:extLst>
              </p:cNvPr>
              <p:cNvSpPr txBox="1"/>
              <p:nvPr/>
            </p:nvSpPr>
            <p:spPr>
              <a:xfrm>
                <a:off x="6777561" y="1992868"/>
                <a:ext cx="3934090" cy="646331"/>
              </a:xfrm>
              <a:prstGeom prst="rect">
                <a:avLst/>
              </a:prstGeom>
              <a:noFill/>
            </p:spPr>
            <p:txBody>
              <a:bodyPr wrap="none" rtlCol="0">
                <a:spAutoFit/>
              </a:bodyPr>
              <a:lstStyle/>
              <a:p>
                <a:r>
                  <a:rPr lang="en-US" dirty="0"/>
                  <a:t>If the fractional part of the tunes </a:t>
                </a:r>
                <a:r>
                  <a:rPr lang="en-US" dirty="0" err="1"/>
                  <a:t>Q</a:t>
                </a:r>
                <a:r>
                  <a:rPr lang="en-US" baseline="-25000" dirty="0" err="1"/>
                  <a:t>x,y</a:t>
                </a:r>
                <a:r>
                  <a:rPr lang="en-US" dirty="0"/>
                  <a:t> </a:t>
                </a:r>
              </a:p>
              <a:p>
                <a:r>
                  <a:rPr lang="en-US" dirty="0"/>
                  <a:t>are in the spin tune gap</a:t>
                </a:r>
              </a:p>
            </p:txBody>
          </p:sp>
          <p:sp>
            <p:nvSpPr>
              <p:cNvPr id="15" name="Rectangle 14">
                <a:extLst>
                  <a:ext uri="{FF2B5EF4-FFF2-40B4-BE49-F238E27FC236}">
                    <a16:creationId xmlns:a16="http://schemas.microsoft.com/office/drawing/2014/main" id="{7AE0AD1F-4F6B-4D13-9BC4-EE36DC5EB21F}"/>
                  </a:ext>
                </a:extLst>
              </p:cNvPr>
              <p:cNvSpPr/>
              <p:nvPr/>
            </p:nvSpPr>
            <p:spPr>
              <a:xfrm>
                <a:off x="6987192" y="2760367"/>
                <a:ext cx="3497881" cy="369332"/>
              </a:xfrm>
              <a:prstGeom prst="rect">
                <a:avLst/>
              </a:prstGeom>
            </p:spPr>
            <p:txBody>
              <a:bodyPr wrap="none">
                <a:spAutoFit/>
              </a:bodyPr>
              <a:lstStyle/>
              <a:p>
                <a:r>
                  <a:rPr lang="en-US" dirty="0">
                    <a:solidFill>
                      <a:srgbClr val="FF0000"/>
                    </a:solidFill>
                  </a:rPr>
                  <a:t>G</a:t>
                </a:r>
                <a:r>
                  <a:rPr lang="en-US" dirty="0">
                    <a:solidFill>
                      <a:srgbClr val="FF0000"/>
                    </a:solidFill>
                    <a:sym typeface="Symbol" panose="05050102010706020507" pitchFamily="18" charset="2"/>
                  </a:rPr>
                  <a:t></a:t>
                </a:r>
                <a:r>
                  <a:rPr lang="en-US" dirty="0" err="1">
                    <a:solidFill>
                      <a:srgbClr val="FF0000"/>
                    </a:solidFill>
                    <a:sym typeface="Symbol" panose="05050102010706020507" pitchFamily="18" charset="2"/>
                  </a:rPr>
                  <a:t>nQ</a:t>
                </a:r>
                <a:r>
                  <a:rPr lang="en-US" baseline="-25000" dirty="0" err="1">
                    <a:solidFill>
                      <a:srgbClr val="FF0000"/>
                    </a:solidFill>
                    <a:sym typeface="Symbol" panose="05050102010706020507" pitchFamily="18" charset="2"/>
                  </a:rPr>
                  <a:t>y</a:t>
                </a:r>
                <a:r>
                  <a:rPr lang="en-US" dirty="0"/>
                  <a:t>, </a:t>
                </a:r>
                <a:r>
                  <a:rPr lang="en-US" dirty="0">
                    <a:solidFill>
                      <a:srgbClr val="FF0000"/>
                    </a:solidFill>
                  </a:rPr>
                  <a:t>G</a:t>
                </a:r>
                <a:r>
                  <a:rPr lang="en-US" dirty="0">
                    <a:solidFill>
                      <a:srgbClr val="FF0000"/>
                    </a:solidFill>
                    <a:sym typeface="Symbol" panose="05050102010706020507" pitchFamily="18" charset="2"/>
                  </a:rPr>
                  <a:t></a:t>
                </a:r>
                <a:r>
                  <a:rPr lang="en-US" dirty="0" err="1">
                    <a:solidFill>
                      <a:srgbClr val="FF0000"/>
                    </a:solidFill>
                    <a:sym typeface="Symbol" panose="05050102010706020507" pitchFamily="18" charset="2"/>
                  </a:rPr>
                  <a:t>mQ</a:t>
                </a:r>
                <a:r>
                  <a:rPr lang="en-US" baseline="-25000" dirty="0" err="1">
                    <a:solidFill>
                      <a:srgbClr val="FF0000"/>
                    </a:solidFill>
                    <a:sym typeface="Symbol" panose="05050102010706020507" pitchFamily="18" charset="2"/>
                  </a:rPr>
                  <a:t>x</a:t>
                </a:r>
                <a:r>
                  <a:rPr lang="en-US" dirty="0"/>
                  <a:t> are satisfied</a:t>
                </a:r>
              </a:p>
            </p:txBody>
          </p:sp>
        </p:grpSp>
        <p:sp>
          <p:nvSpPr>
            <p:cNvPr id="23" name="Rectangle 22">
              <a:extLst>
                <a:ext uri="{FF2B5EF4-FFF2-40B4-BE49-F238E27FC236}">
                  <a16:creationId xmlns:a16="http://schemas.microsoft.com/office/drawing/2014/main" id="{DD5C27C8-A0EF-4B4C-93B9-3CEFC69A901B}"/>
                </a:ext>
              </a:extLst>
            </p:cNvPr>
            <p:cNvSpPr/>
            <p:nvPr/>
          </p:nvSpPr>
          <p:spPr>
            <a:xfrm>
              <a:off x="10048875" y="1624013"/>
              <a:ext cx="204220" cy="154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B333D4E-6BE0-44DE-A729-AE79991A1C2E}"/>
                </a:ext>
              </a:extLst>
            </p:cNvPr>
            <p:cNvSpPr txBox="1"/>
            <p:nvPr/>
          </p:nvSpPr>
          <p:spPr>
            <a:xfrm>
              <a:off x="9952052" y="1562903"/>
              <a:ext cx="397866" cy="276999"/>
            </a:xfrm>
            <a:prstGeom prst="rect">
              <a:avLst/>
            </a:prstGeom>
            <a:noFill/>
          </p:spPr>
          <p:txBody>
            <a:bodyPr wrap="none" rtlCol="0">
              <a:spAutoFit/>
            </a:bodyPr>
            <a:lstStyle/>
            <a:p>
              <a:r>
                <a:rPr lang="en-US" sz="1200" dirty="0"/>
                <a:t>3.0</a:t>
              </a:r>
            </a:p>
          </p:txBody>
        </p:sp>
        <p:grpSp>
          <p:nvGrpSpPr>
            <p:cNvPr id="17" name="Group 16">
              <a:extLst>
                <a:ext uri="{FF2B5EF4-FFF2-40B4-BE49-F238E27FC236}">
                  <a16:creationId xmlns:a16="http://schemas.microsoft.com/office/drawing/2014/main" id="{B3C93CE2-AA9F-4E25-A509-4536ACB93FBC}"/>
                </a:ext>
              </a:extLst>
            </p:cNvPr>
            <p:cNvGrpSpPr/>
            <p:nvPr/>
          </p:nvGrpSpPr>
          <p:grpSpPr>
            <a:xfrm>
              <a:off x="6667122" y="1602470"/>
              <a:ext cx="5440976" cy="2352507"/>
              <a:chOff x="566680" y="1602471"/>
              <a:chExt cx="5440976" cy="442526"/>
            </a:xfrm>
          </p:grpSpPr>
          <p:sp>
            <p:nvSpPr>
              <p:cNvPr id="24" name="Rectangle 23">
                <a:extLst>
                  <a:ext uri="{FF2B5EF4-FFF2-40B4-BE49-F238E27FC236}">
                    <a16:creationId xmlns:a16="http://schemas.microsoft.com/office/drawing/2014/main" id="{184CC193-AF12-44C2-B139-3B0004D2FD08}"/>
                  </a:ext>
                </a:extLst>
              </p:cNvPr>
              <p:cNvSpPr/>
              <p:nvPr/>
            </p:nvSpPr>
            <p:spPr>
              <a:xfrm>
                <a:off x="566680" y="1665039"/>
                <a:ext cx="5366382" cy="379958"/>
              </a:xfrm>
              <a:prstGeom prst="rect">
                <a:avLst/>
              </a:pr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1EB52765-0412-40D6-AE81-4773A8E7FB25}"/>
                  </a:ext>
                </a:extLst>
              </p:cNvPr>
              <p:cNvSpPr txBox="1"/>
              <p:nvPr/>
            </p:nvSpPr>
            <p:spPr>
              <a:xfrm>
                <a:off x="4373875" y="1602471"/>
                <a:ext cx="1633781" cy="369332"/>
              </a:xfrm>
              <a:prstGeom prst="rect">
                <a:avLst/>
              </a:prstGeom>
              <a:noFill/>
            </p:spPr>
            <p:txBody>
              <a:bodyPr wrap="none" rtlCol="0">
                <a:spAutoFit/>
              </a:bodyPr>
              <a:lstStyle/>
              <a:p>
                <a:r>
                  <a:rPr lang="en-US" dirty="0">
                    <a:solidFill>
                      <a:srgbClr val="0070C0"/>
                    </a:solidFill>
                  </a:rPr>
                  <a:t>Spin-tune-gap</a:t>
                </a:r>
              </a:p>
            </p:txBody>
          </p:sp>
        </p:grpSp>
        <p:cxnSp>
          <p:nvCxnSpPr>
            <p:cNvPr id="5" name="Straight Arrow Connector 4">
              <a:extLst>
                <a:ext uri="{FF2B5EF4-FFF2-40B4-BE49-F238E27FC236}">
                  <a16:creationId xmlns:a16="http://schemas.microsoft.com/office/drawing/2014/main" id="{38A09CF9-7F0E-4608-AC4F-C26BA4DF3B9E}"/>
                </a:ext>
              </a:extLst>
            </p:cNvPr>
            <p:cNvCxnSpPr>
              <a:cxnSpLocks/>
            </p:cNvCxnSpPr>
            <p:nvPr/>
          </p:nvCxnSpPr>
          <p:spPr>
            <a:xfrm>
              <a:off x="5161889" y="1989320"/>
              <a:ext cx="1733629" cy="7710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2393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DF1FE-4A18-4D3C-B59C-F68903502B45}"/>
              </a:ext>
            </a:extLst>
          </p:cNvPr>
          <p:cNvSpPr>
            <a:spLocks noGrp="1"/>
          </p:cNvSpPr>
          <p:nvPr>
            <p:ph type="title"/>
          </p:nvPr>
        </p:nvSpPr>
        <p:spPr>
          <a:xfrm>
            <a:off x="477079" y="165300"/>
            <a:ext cx="11105321" cy="913721"/>
          </a:xfrm>
        </p:spPr>
        <p:txBody>
          <a:bodyPr>
            <a:normAutofit/>
          </a:bodyPr>
          <a:lstStyle/>
          <a:p>
            <a:r>
              <a:rPr lang="en-US" sz="2800" b="0" dirty="0"/>
              <a:t>Spin tune </a:t>
            </a:r>
            <a:r>
              <a:rPr lang="en-US" sz="2800" b="0" dirty="0">
                <a:solidFill>
                  <a:srgbClr val="FF0000"/>
                </a:solidFill>
                <a:sym typeface="Symbol" panose="05050102010706020507" pitchFamily="18" charset="2"/>
              </a:rPr>
              <a:t></a:t>
            </a:r>
            <a:r>
              <a:rPr lang="en-US" sz="2800" b="0" baseline="-25000" dirty="0">
                <a:solidFill>
                  <a:srgbClr val="FF0000"/>
                </a:solidFill>
                <a:sym typeface="Symbol" panose="05050102010706020507" pitchFamily="18" charset="2"/>
              </a:rPr>
              <a:t>s </a:t>
            </a:r>
            <a:r>
              <a:rPr lang="en-US" sz="2800" b="0" dirty="0"/>
              <a:t>of AGS with a single partial helix as a function of </a:t>
            </a:r>
            <a:r>
              <a:rPr lang="en-US" sz="2800" b="0" dirty="0">
                <a:solidFill>
                  <a:srgbClr val="FF0000"/>
                </a:solidFill>
              </a:rPr>
              <a:t>G</a:t>
            </a:r>
            <a:r>
              <a:rPr lang="en-US" sz="2800" b="0" dirty="0">
                <a:solidFill>
                  <a:srgbClr val="FF0000"/>
                </a:solidFill>
                <a:sym typeface="Symbol" panose="05050102010706020507" pitchFamily="18" charset="2"/>
              </a:rPr>
              <a:t>.  </a:t>
            </a:r>
            <a:r>
              <a:rPr lang="en-US" sz="2800" b="0" dirty="0"/>
              <a:t> Rotation angle </a:t>
            </a:r>
            <a:r>
              <a:rPr lang="en-US" sz="2800" b="0" dirty="0">
                <a:solidFill>
                  <a:srgbClr val="FF0000"/>
                </a:solidFill>
                <a:sym typeface="Symbol" panose="05050102010706020507" pitchFamily="18" charset="2"/>
              </a:rPr>
              <a:t>=</a:t>
            </a:r>
            <a:r>
              <a:rPr lang="en-US" sz="2800" b="0" dirty="0">
                <a:solidFill>
                  <a:srgbClr val="FF0000"/>
                </a:solidFill>
              </a:rPr>
              <a:t>2x19</a:t>
            </a:r>
            <a:r>
              <a:rPr lang="en-US" sz="2800" b="0" baseline="30000" dirty="0">
                <a:solidFill>
                  <a:srgbClr val="FF0000"/>
                </a:solidFill>
              </a:rPr>
              <a:t>o</a:t>
            </a:r>
            <a:endParaRPr lang="en-US" sz="2800" dirty="0"/>
          </a:p>
        </p:txBody>
      </p:sp>
      <p:sp>
        <p:nvSpPr>
          <p:cNvPr id="3" name="Slide Number Placeholder 2">
            <a:extLst>
              <a:ext uri="{FF2B5EF4-FFF2-40B4-BE49-F238E27FC236}">
                <a16:creationId xmlns:a16="http://schemas.microsoft.com/office/drawing/2014/main" id="{F37635D5-2786-43AF-A81C-E3CA38FF1F7A}"/>
              </a:ext>
            </a:extLst>
          </p:cNvPr>
          <p:cNvSpPr>
            <a:spLocks noGrp="1"/>
          </p:cNvSpPr>
          <p:nvPr>
            <p:ph type="sldNum" sz="quarter" idx="12"/>
          </p:nvPr>
        </p:nvSpPr>
        <p:spPr/>
        <p:txBody>
          <a:bodyPr/>
          <a:lstStyle/>
          <a:p>
            <a:fld id="{716D9922-87B3-6043-9531-5184EA303DC1}" type="slidenum">
              <a:rPr lang="en-US" smtClean="0"/>
              <a:t>25</a:t>
            </a:fld>
            <a:endParaRPr lang="en-US"/>
          </a:p>
        </p:txBody>
      </p:sp>
      <p:pic>
        <p:nvPicPr>
          <p:cNvPr id="11" name="Picture 10">
            <a:extLst>
              <a:ext uri="{FF2B5EF4-FFF2-40B4-BE49-F238E27FC236}">
                <a16:creationId xmlns:a16="http://schemas.microsoft.com/office/drawing/2014/main" id="{680E9195-9E84-41A2-8A1A-BA8A70A4BAB8}"/>
              </a:ext>
            </a:extLst>
          </p:cNvPr>
          <p:cNvPicPr>
            <a:picLocks noChangeAspect="1"/>
          </p:cNvPicPr>
          <p:nvPr/>
        </p:nvPicPr>
        <p:blipFill>
          <a:blip r:embed="rId2"/>
          <a:stretch>
            <a:fillRect/>
          </a:stretch>
        </p:blipFill>
        <p:spPr>
          <a:xfrm>
            <a:off x="2239735" y="1041026"/>
            <a:ext cx="7170965" cy="5551714"/>
          </a:xfrm>
          <a:prstGeom prst="rect">
            <a:avLst/>
          </a:prstGeom>
        </p:spPr>
      </p:pic>
      <p:grpSp>
        <p:nvGrpSpPr>
          <p:cNvPr id="16" name="Group 15">
            <a:extLst>
              <a:ext uri="{FF2B5EF4-FFF2-40B4-BE49-F238E27FC236}">
                <a16:creationId xmlns:a16="http://schemas.microsoft.com/office/drawing/2014/main" id="{21CBF885-E81A-45F6-B12E-46F6288775B7}"/>
              </a:ext>
            </a:extLst>
          </p:cNvPr>
          <p:cNvGrpSpPr/>
          <p:nvPr/>
        </p:nvGrpSpPr>
        <p:grpSpPr>
          <a:xfrm>
            <a:off x="3815307" y="1992868"/>
            <a:ext cx="4108262" cy="1136831"/>
            <a:chOff x="6777561" y="1992868"/>
            <a:chExt cx="4108262" cy="1136831"/>
          </a:xfrm>
        </p:grpSpPr>
        <p:sp>
          <p:nvSpPr>
            <p:cNvPr id="14" name="TextBox 13">
              <a:extLst>
                <a:ext uri="{FF2B5EF4-FFF2-40B4-BE49-F238E27FC236}">
                  <a16:creationId xmlns:a16="http://schemas.microsoft.com/office/drawing/2014/main" id="{68767E1C-DF5D-410F-90CE-7BFE9AF96C4E}"/>
                </a:ext>
              </a:extLst>
            </p:cNvPr>
            <p:cNvSpPr txBox="1"/>
            <p:nvPr/>
          </p:nvSpPr>
          <p:spPr>
            <a:xfrm>
              <a:off x="6777561" y="1992868"/>
              <a:ext cx="3934090" cy="646331"/>
            </a:xfrm>
            <a:prstGeom prst="rect">
              <a:avLst/>
            </a:prstGeom>
            <a:noFill/>
          </p:spPr>
          <p:txBody>
            <a:bodyPr wrap="none" rtlCol="0">
              <a:spAutoFit/>
            </a:bodyPr>
            <a:lstStyle/>
            <a:p>
              <a:r>
                <a:rPr lang="en-US" dirty="0"/>
                <a:t>If the fractional part of the tunes </a:t>
              </a:r>
              <a:r>
                <a:rPr lang="en-US" dirty="0" err="1"/>
                <a:t>Q</a:t>
              </a:r>
              <a:r>
                <a:rPr lang="en-US" baseline="-25000" dirty="0" err="1"/>
                <a:t>x,y</a:t>
              </a:r>
              <a:r>
                <a:rPr lang="en-US" dirty="0"/>
                <a:t> </a:t>
              </a:r>
            </a:p>
            <a:p>
              <a:r>
                <a:rPr lang="en-US" dirty="0"/>
                <a:t>are in the spin tune gap</a:t>
              </a:r>
            </a:p>
          </p:txBody>
        </p:sp>
        <p:sp>
          <p:nvSpPr>
            <p:cNvPr id="15" name="Rectangle 14">
              <a:extLst>
                <a:ext uri="{FF2B5EF4-FFF2-40B4-BE49-F238E27FC236}">
                  <a16:creationId xmlns:a16="http://schemas.microsoft.com/office/drawing/2014/main" id="{7AE0AD1F-4F6B-4D13-9BC4-EE36DC5EB21F}"/>
                </a:ext>
              </a:extLst>
            </p:cNvPr>
            <p:cNvSpPr/>
            <p:nvPr/>
          </p:nvSpPr>
          <p:spPr>
            <a:xfrm>
              <a:off x="6987192" y="2760367"/>
              <a:ext cx="3898631" cy="369332"/>
            </a:xfrm>
            <a:prstGeom prst="rect">
              <a:avLst/>
            </a:prstGeom>
          </p:spPr>
          <p:txBody>
            <a:bodyPr wrap="none">
              <a:spAutoFit/>
            </a:bodyPr>
            <a:lstStyle/>
            <a:p>
              <a:r>
                <a:rPr lang="en-US" dirty="0">
                  <a:solidFill>
                    <a:srgbClr val="FF0000"/>
                  </a:solidFill>
                </a:rPr>
                <a:t>G</a:t>
              </a:r>
              <a:r>
                <a:rPr lang="en-US" dirty="0">
                  <a:solidFill>
                    <a:srgbClr val="FF0000"/>
                  </a:solidFill>
                  <a:sym typeface="Symbol" panose="05050102010706020507" pitchFamily="18" charset="2"/>
                </a:rPr>
                <a:t>=</a:t>
              </a:r>
              <a:r>
                <a:rPr lang="en-US" dirty="0" err="1">
                  <a:solidFill>
                    <a:srgbClr val="FF0000"/>
                  </a:solidFill>
                  <a:sym typeface="Symbol" panose="05050102010706020507" pitchFamily="18" charset="2"/>
                </a:rPr>
                <a:t>nQ</a:t>
              </a:r>
              <a:r>
                <a:rPr lang="en-US" baseline="-25000" dirty="0" err="1">
                  <a:solidFill>
                    <a:srgbClr val="FF0000"/>
                  </a:solidFill>
                  <a:sym typeface="Symbol" panose="05050102010706020507" pitchFamily="18" charset="2"/>
                </a:rPr>
                <a:t>y</a:t>
              </a:r>
              <a:r>
                <a:rPr lang="en-US" dirty="0"/>
                <a:t>, </a:t>
              </a:r>
              <a:r>
                <a:rPr lang="en-US" dirty="0">
                  <a:solidFill>
                    <a:srgbClr val="FF0000"/>
                  </a:solidFill>
                </a:rPr>
                <a:t>G</a:t>
              </a:r>
              <a:r>
                <a:rPr lang="en-US" dirty="0">
                  <a:solidFill>
                    <a:srgbClr val="FF0000"/>
                  </a:solidFill>
                  <a:sym typeface="Symbol" panose="05050102010706020507" pitchFamily="18" charset="2"/>
                </a:rPr>
                <a:t>=</a:t>
              </a:r>
              <a:r>
                <a:rPr lang="en-US" dirty="0" err="1">
                  <a:solidFill>
                    <a:srgbClr val="FF0000"/>
                  </a:solidFill>
                  <a:sym typeface="Symbol" panose="05050102010706020507" pitchFamily="18" charset="2"/>
                </a:rPr>
                <a:t>mQ</a:t>
              </a:r>
              <a:r>
                <a:rPr lang="en-US" baseline="-25000" dirty="0" err="1">
                  <a:solidFill>
                    <a:srgbClr val="FF0000"/>
                  </a:solidFill>
                  <a:sym typeface="Symbol" panose="05050102010706020507" pitchFamily="18" charset="2"/>
                </a:rPr>
                <a:t>x</a:t>
              </a:r>
              <a:r>
                <a:rPr lang="en-US" dirty="0"/>
                <a:t> are not satisfied</a:t>
              </a:r>
            </a:p>
          </p:txBody>
        </p:sp>
      </p:grpSp>
      <p:sp>
        <p:nvSpPr>
          <p:cNvPr id="4" name="TextBox 3">
            <a:extLst>
              <a:ext uri="{FF2B5EF4-FFF2-40B4-BE49-F238E27FC236}">
                <a16:creationId xmlns:a16="http://schemas.microsoft.com/office/drawing/2014/main" id="{F8E568D8-746D-4135-9D29-9B984C668CA2}"/>
              </a:ext>
            </a:extLst>
          </p:cNvPr>
          <p:cNvSpPr txBox="1"/>
          <p:nvPr/>
        </p:nvSpPr>
        <p:spPr>
          <a:xfrm>
            <a:off x="976998" y="3365738"/>
            <a:ext cx="9924063" cy="584775"/>
          </a:xfrm>
          <a:prstGeom prst="rect">
            <a:avLst/>
          </a:prstGeom>
          <a:noFill/>
        </p:spPr>
        <p:txBody>
          <a:bodyPr wrap="none" rtlCol="0">
            <a:spAutoFit/>
          </a:bodyPr>
          <a:lstStyle/>
          <a:p>
            <a:r>
              <a:rPr lang="en-US" sz="3200" dirty="0">
                <a:ln w="0"/>
                <a:solidFill>
                  <a:schemeClr val="accent1"/>
                </a:solidFill>
                <a:effectLst>
                  <a:outerShdw blurRad="38100" dist="25400" dir="5400000" algn="ctr" rotWithShape="0">
                    <a:srgbClr val="6E747A">
                      <a:alpha val="43000"/>
                    </a:srgbClr>
                  </a:outerShdw>
                </a:effectLst>
              </a:rPr>
              <a:t>Can a single partial Helix with </a:t>
            </a:r>
            <a:r>
              <a:rPr lang="en-US" sz="3200" dirty="0" err="1">
                <a:ln w="0"/>
                <a:solidFill>
                  <a:schemeClr val="accent1"/>
                </a:solidFill>
                <a:effectLst>
                  <a:outerShdw blurRad="38100" dist="25400" dir="5400000" algn="ctr" rotWithShape="0">
                    <a:srgbClr val="6E747A">
                      <a:alpha val="43000"/>
                    </a:srgbClr>
                  </a:outerShdw>
                </a:effectLst>
              </a:rPr>
              <a:t>B</a:t>
            </a:r>
            <a:r>
              <a:rPr lang="en-US" sz="3200" baseline="-25000" dirty="0" err="1">
                <a:ln w="0"/>
                <a:solidFill>
                  <a:schemeClr val="accent1"/>
                </a:solidFill>
                <a:effectLst>
                  <a:outerShdw blurRad="38100" dist="25400" dir="5400000" algn="ctr" rotWithShape="0">
                    <a:srgbClr val="6E747A">
                      <a:alpha val="43000"/>
                    </a:srgbClr>
                  </a:outerShdw>
                </a:effectLst>
              </a:rPr>
              <a:t>helix</a:t>
            </a:r>
            <a:r>
              <a:rPr lang="en-US" sz="3200" dirty="0">
                <a:ln w="0"/>
                <a:solidFill>
                  <a:schemeClr val="accent1"/>
                </a:solidFill>
                <a:effectLst>
                  <a:outerShdw blurRad="38100" dist="25400" dir="5400000" algn="ctr" rotWithShape="0">
                    <a:srgbClr val="6E747A">
                      <a:alpha val="43000"/>
                    </a:srgbClr>
                  </a:outerShdw>
                </a:effectLst>
              </a:rPr>
              <a:t>= 3 T do the job?</a:t>
            </a:r>
          </a:p>
        </p:txBody>
      </p:sp>
      <p:sp>
        <p:nvSpPr>
          <p:cNvPr id="5" name="Rectangle 4">
            <a:extLst>
              <a:ext uri="{FF2B5EF4-FFF2-40B4-BE49-F238E27FC236}">
                <a16:creationId xmlns:a16="http://schemas.microsoft.com/office/drawing/2014/main" id="{79372345-2820-4592-958C-3934F9FE40E7}"/>
              </a:ext>
            </a:extLst>
          </p:cNvPr>
          <p:cNvSpPr/>
          <p:nvPr/>
        </p:nvSpPr>
        <p:spPr>
          <a:xfrm>
            <a:off x="6967538" y="1315060"/>
            <a:ext cx="223837" cy="204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5BF1593-D2ED-4D6E-98E7-D889644FB81F}"/>
              </a:ext>
            </a:extLst>
          </p:cNvPr>
          <p:cNvSpPr txBox="1"/>
          <p:nvPr/>
        </p:nvSpPr>
        <p:spPr>
          <a:xfrm>
            <a:off x="6880523" y="1303791"/>
            <a:ext cx="397866" cy="276999"/>
          </a:xfrm>
          <a:prstGeom prst="rect">
            <a:avLst/>
          </a:prstGeom>
          <a:noFill/>
        </p:spPr>
        <p:txBody>
          <a:bodyPr wrap="none" rtlCol="0">
            <a:spAutoFit/>
          </a:bodyPr>
          <a:lstStyle/>
          <a:p>
            <a:r>
              <a:rPr lang="en-US" sz="1200" dirty="0"/>
              <a:t>3.0</a:t>
            </a:r>
          </a:p>
        </p:txBody>
      </p:sp>
    </p:spTree>
    <p:extLst>
      <p:ext uri="{BB962C8B-B14F-4D97-AF65-F5344CB8AC3E}">
        <p14:creationId xmlns:p14="http://schemas.microsoft.com/office/powerpoint/2010/main" val="47234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A6A48-9AE0-45C5-ABDE-DF3EC284A942}"/>
              </a:ext>
            </a:extLst>
          </p:cNvPr>
          <p:cNvSpPr>
            <a:spLocks noGrp="1"/>
          </p:cNvSpPr>
          <p:nvPr>
            <p:ph type="title"/>
          </p:nvPr>
        </p:nvSpPr>
        <p:spPr>
          <a:xfrm>
            <a:off x="477080" y="365128"/>
            <a:ext cx="11105321" cy="738116"/>
          </a:xfrm>
        </p:spPr>
        <p:txBody>
          <a:bodyPr>
            <a:normAutofit/>
          </a:bodyPr>
          <a:lstStyle/>
          <a:p>
            <a:pPr algn="ctr"/>
            <a:r>
              <a:rPr lang="en-US" sz="3200" dirty="0">
                <a:ln w="0"/>
                <a:solidFill>
                  <a:schemeClr val="accent1"/>
                </a:solidFill>
                <a:effectLst>
                  <a:outerShdw blurRad="38100" dist="25400" dir="5400000" algn="ctr" rotWithShape="0">
                    <a:srgbClr val="6E747A">
                      <a:alpha val="43000"/>
                    </a:srgbClr>
                  </a:outerShdw>
                </a:effectLst>
              </a:rPr>
              <a:t>Can a single partial Helix with </a:t>
            </a:r>
            <a:r>
              <a:rPr lang="en-US" sz="3200" dirty="0" err="1">
                <a:ln w="0"/>
                <a:solidFill>
                  <a:schemeClr val="accent1"/>
                </a:solidFill>
                <a:effectLst>
                  <a:outerShdw blurRad="38100" dist="25400" dir="5400000" algn="ctr" rotWithShape="0">
                    <a:srgbClr val="6E747A">
                      <a:alpha val="43000"/>
                    </a:srgbClr>
                  </a:outerShdw>
                </a:effectLst>
              </a:rPr>
              <a:t>B</a:t>
            </a:r>
            <a:r>
              <a:rPr lang="en-US" sz="3200" baseline="-25000" dirty="0" err="1">
                <a:ln w="0"/>
                <a:solidFill>
                  <a:schemeClr val="accent1"/>
                </a:solidFill>
                <a:effectLst>
                  <a:outerShdw blurRad="38100" dist="25400" dir="5400000" algn="ctr" rotWithShape="0">
                    <a:srgbClr val="6E747A">
                      <a:alpha val="43000"/>
                    </a:srgbClr>
                  </a:outerShdw>
                </a:effectLst>
              </a:rPr>
              <a:t>helix</a:t>
            </a:r>
            <a:r>
              <a:rPr lang="en-US" sz="3200" dirty="0">
                <a:ln w="0"/>
                <a:solidFill>
                  <a:schemeClr val="accent1"/>
                </a:solidFill>
                <a:effectLst>
                  <a:outerShdw blurRad="38100" dist="25400" dir="5400000" algn="ctr" rotWithShape="0">
                    <a:srgbClr val="6E747A">
                      <a:alpha val="43000"/>
                    </a:srgbClr>
                  </a:outerShdw>
                </a:effectLst>
              </a:rPr>
              <a:t>= 3.0 T do the job?</a:t>
            </a:r>
            <a:endParaRPr lang="en-US" sz="3200" dirty="0"/>
          </a:p>
        </p:txBody>
      </p:sp>
      <p:sp>
        <p:nvSpPr>
          <p:cNvPr id="3" name="Content Placeholder 2">
            <a:extLst>
              <a:ext uri="{FF2B5EF4-FFF2-40B4-BE49-F238E27FC236}">
                <a16:creationId xmlns:a16="http://schemas.microsoft.com/office/drawing/2014/main" id="{10420879-C742-4A04-A33D-83BD00B340E3}"/>
              </a:ext>
            </a:extLst>
          </p:cNvPr>
          <p:cNvSpPr>
            <a:spLocks noGrp="1"/>
          </p:cNvSpPr>
          <p:nvPr>
            <p:ph idx="1"/>
          </p:nvPr>
        </p:nvSpPr>
        <p:spPr>
          <a:xfrm>
            <a:off x="477080" y="1825625"/>
            <a:ext cx="11105321" cy="3929132"/>
          </a:xfrm>
        </p:spPr>
        <p:txBody>
          <a:bodyPr/>
          <a:lstStyle/>
          <a:p>
            <a:r>
              <a:rPr lang="en-US" dirty="0"/>
              <a:t>The non-linear nature of the partial helix introduces multipoles which will not allow the low rigidity beam survive even for few turn after injection.</a:t>
            </a:r>
          </a:p>
          <a:p>
            <a:endParaRPr lang="en-US" sz="800" dirty="0"/>
          </a:p>
          <a:p>
            <a:r>
              <a:rPr lang="en-US" dirty="0"/>
              <a:t>If there is a solution to this problem it requires detailed study of the helix’s multipoles and a way to compensate them.</a:t>
            </a:r>
          </a:p>
          <a:p>
            <a:pPr marL="0" indent="0">
              <a:buNone/>
            </a:pPr>
            <a:r>
              <a:rPr lang="en-US" sz="800" dirty="0"/>
              <a:t> </a:t>
            </a:r>
          </a:p>
          <a:p>
            <a:r>
              <a:rPr lang="en-US" dirty="0"/>
              <a:t>The above difficulties is the reason of splitting the single strong partial helix into four partial helices with lower strength.</a:t>
            </a:r>
          </a:p>
        </p:txBody>
      </p:sp>
      <p:sp>
        <p:nvSpPr>
          <p:cNvPr id="4" name="Slide Number Placeholder 3">
            <a:extLst>
              <a:ext uri="{FF2B5EF4-FFF2-40B4-BE49-F238E27FC236}">
                <a16:creationId xmlns:a16="http://schemas.microsoft.com/office/drawing/2014/main" id="{9BBD023F-52A5-4E75-9001-AEC14317FF2E}"/>
              </a:ext>
            </a:extLst>
          </p:cNvPr>
          <p:cNvSpPr>
            <a:spLocks noGrp="1"/>
          </p:cNvSpPr>
          <p:nvPr>
            <p:ph type="sldNum" sz="quarter" idx="12"/>
          </p:nvPr>
        </p:nvSpPr>
        <p:spPr/>
        <p:txBody>
          <a:bodyPr/>
          <a:lstStyle/>
          <a:p>
            <a:fld id="{716D9922-87B3-6043-9531-5184EA303DC1}" type="slidenum">
              <a:rPr lang="en-US" smtClean="0"/>
              <a:t>26</a:t>
            </a:fld>
            <a:endParaRPr lang="en-US"/>
          </a:p>
        </p:txBody>
      </p:sp>
      <p:grpSp>
        <p:nvGrpSpPr>
          <p:cNvPr id="5" name="Group 4">
            <a:extLst>
              <a:ext uri="{FF2B5EF4-FFF2-40B4-BE49-F238E27FC236}">
                <a16:creationId xmlns:a16="http://schemas.microsoft.com/office/drawing/2014/main" id="{B1536901-DF3A-4CC0-BAE3-966D8FA81B8E}"/>
              </a:ext>
            </a:extLst>
          </p:cNvPr>
          <p:cNvGrpSpPr/>
          <p:nvPr/>
        </p:nvGrpSpPr>
        <p:grpSpPr>
          <a:xfrm>
            <a:off x="2051881" y="-100369"/>
            <a:ext cx="10419519" cy="5382614"/>
            <a:chOff x="6680461" y="3874970"/>
            <a:chExt cx="1855855" cy="521255"/>
          </a:xfrm>
        </p:grpSpPr>
        <p:pic>
          <p:nvPicPr>
            <p:cNvPr id="6" name="Picture 5">
              <a:extLst>
                <a:ext uri="{FF2B5EF4-FFF2-40B4-BE49-F238E27FC236}">
                  <a16:creationId xmlns:a16="http://schemas.microsoft.com/office/drawing/2014/main" id="{034D53B9-C827-4259-9566-4713EEF212A7}"/>
                </a:ext>
              </a:extLst>
            </p:cNvPr>
            <p:cNvPicPr>
              <a:picLocks noChangeAspect="1"/>
            </p:cNvPicPr>
            <p:nvPr/>
          </p:nvPicPr>
          <p:blipFill>
            <a:blip r:embed="rId2"/>
            <a:stretch>
              <a:fillRect/>
            </a:stretch>
          </p:blipFill>
          <p:spPr>
            <a:xfrm rot="2215564">
              <a:off x="6680461" y="4030466"/>
              <a:ext cx="1088678" cy="365759"/>
            </a:xfrm>
            <a:prstGeom prst="rect">
              <a:avLst/>
            </a:prstGeom>
          </p:spPr>
        </p:pic>
        <p:sp>
          <p:nvSpPr>
            <p:cNvPr id="7" name="TextBox 6">
              <a:extLst>
                <a:ext uri="{FF2B5EF4-FFF2-40B4-BE49-F238E27FC236}">
                  <a16:creationId xmlns:a16="http://schemas.microsoft.com/office/drawing/2014/main" id="{7A7A02EE-33AE-4780-A88B-681C04F76E36}"/>
                </a:ext>
              </a:extLst>
            </p:cNvPr>
            <p:cNvSpPr txBox="1"/>
            <p:nvPr/>
          </p:nvSpPr>
          <p:spPr>
            <a:xfrm>
              <a:off x="7159016" y="3874970"/>
              <a:ext cx="1377300" cy="369332"/>
            </a:xfrm>
            <a:prstGeom prst="rect">
              <a:avLst/>
            </a:prstGeom>
            <a:noFill/>
          </p:spPr>
          <p:txBody>
            <a:bodyPr wrap="none" rtlCol="0">
              <a:spAutoFit/>
            </a:bodyPr>
            <a:lstStyle/>
            <a:p>
              <a:r>
                <a:rPr lang="en-US" dirty="0"/>
                <a:t>Partial helix</a:t>
              </a:r>
            </a:p>
          </p:txBody>
        </p:sp>
      </p:grpSp>
    </p:spTree>
    <p:extLst>
      <p:ext uri="{BB962C8B-B14F-4D97-AF65-F5344CB8AC3E}">
        <p14:creationId xmlns:p14="http://schemas.microsoft.com/office/powerpoint/2010/main" val="157394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6" presetClass="entr" presetSubtype="2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94B27-7654-4BCB-A638-8B785C0054B8}"/>
              </a:ext>
            </a:extLst>
          </p:cNvPr>
          <p:cNvSpPr>
            <a:spLocks noGrp="1"/>
          </p:cNvSpPr>
          <p:nvPr>
            <p:ph type="title"/>
          </p:nvPr>
        </p:nvSpPr>
        <p:spPr/>
        <p:txBody>
          <a:bodyPr>
            <a:normAutofit fontScale="90000"/>
          </a:bodyPr>
          <a:lstStyle/>
          <a:p>
            <a:pPr algn="ctr"/>
            <a:r>
              <a:rPr lang="en-US" b="0" dirty="0"/>
              <a:t>Each of these partial helices arrangements provides the same spin tune </a:t>
            </a:r>
            <a:r>
              <a:rPr lang="en-US" b="0" dirty="0">
                <a:solidFill>
                  <a:srgbClr val="FF0000"/>
                </a:solidFill>
                <a:sym typeface="Symbol" panose="05050102010706020507" pitchFamily="18" charset="2"/>
              </a:rPr>
              <a:t></a:t>
            </a:r>
            <a:r>
              <a:rPr lang="en-US" b="0" baseline="-25000" dirty="0">
                <a:solidFill>
                  <a:srgbClr val="FF0000"/>
                </a:solidFill>
                <a:sym typeface="Symbol" panose="05050102010706020507" pitchFamily="18" charset="2"/>
              </a:rPr>
              <a:t>s </a:t>
            </a:r>
            <a:r>
              <a:rPr lang="en-US" b="0" dirty="0"/>
              <a:t>as a function of </a:t>
            </a:r>
            <a:r>
              <a:rPr lang="en-US" dirty="0">
                <a:solidFill>
                  <a:srgbClr val="FF0000"/>
                </a:solidFill>
              </a:rPr>
              <a:t>G</a:t>
            </a:r>
            <a:r>
              <a:rPr lang="en-US" dirty="0">
                <a:solidFill>
                  <a:srgbClr val="FF0000"/>
                </a:solidFill>
                <a:sym typeface="Symbol" panose="05050102010706020507" pitchFamily="18" charset="2"/>
              </a:rPr>
              <a:t></a:t>
            </a:r>
            <a:r>
              <a:rPr lang="en-US" b="0" dirty="0"/>
              <a:t> </a:t>
            </a:r>
          </a:p>
        </p:txBody>
      </p:sp>
      <p:sp>
        <p:nvSpPr>
          <p:cNvPr id="3" name="Slide Number Placeholder 2">
            <a:extLst>
              <a:ext uri="{FF2B5EF4-FFF2-40B4-BE49-F238E27FC236}">
                <a16:creationId xmlns:a16="http://schemas.microsoft.com/office/drawing/2014/main" id="{311F910E-7C46-4ADB-A30F-C3300699F23E}"/>
              </a:ext>
            </a:extLst>
          </p:cNvPr>
          <p:cNvSpPr>
            <a:spLocks noGrp="1"/>
          </p:cNvSpPr>
          <p:nvPr>
            <p:ph type="sldNum" sz="quarter" idx="12"/>
          </p:nvPr>
        </p:nvSpPr>
        <p:spPr/>
        <p:txBody>
          <a:bodyPr/>
          <a:lstStyle/>
          <a:p>
            <a:fld id="{716D9922-87B3-6043-9531-5184EA303DC1}" type="slidenum">
              <a:rPr lang="en-US" smtClean="0"/>
              <a:t>27</a:t>
            </a:fld>
            <a:endParaRPr lang="en-US"/>
          </a:p>
        </p:txBody>
      </p:sp>
      <p:pic>
        <p:nvPicPr>
          <p:cNvPr id="4" name="Picture 3">
            <a:extLst>
              <a:ext uri="{FF2B5EF4-FFF2-40B4-BE49-F238E27FC236}">
                <a16:creationId xmlns:a16="http://schemas.microsoft.com/office/drawing/2014/main" id="{C5940084-AC38-47E2-8DF5-137E7969C82E}"/>
              </a:ext>
            </a:extLst>
          </p:cNvPr>
          <p:cNvPicPr>
            <a:picLocks noChangeAspect="1"/>
          </p:cNvPicPr>
          <p:nvPr/>
        </p:nvPicPr>
        <p:blipFill>
          <a:blip r:embed="rId2"/>
          <a:stretch>
            <a:fillRect/>
          </a:stretch>
        </p:blipFill>
        <p:spPr>
          <a:xfrm>
            <a:off x="0" y="1690690"/>
            <a:ext cx="12192000" cy="3908566"/>
          </a:xfrm>
          <a:prstGeom prst="rect">
            <a:avLst/>
          </a:prstGeom>
        </p:spPr>
      </p:pic>
    </p:spTree>
    <p:extLst>
      <p:ext uri="{BB962C8B-B14F-4D97-AF65-F5344CB8AC3E}">
        <p14:creationId xmlns:p14="http://schemas.microsoft.com/office/powerpoint/2010/main" val="3642253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2A30C-6403-443C-93E1-4D69FF4B4D80}"/>
              </a:ext>
            </a:extLst>
          </p:cNvPr>
          <p:cNvSpPr>
            <a:spLocks noGrp="1"/>
          </p:cNvSpPr>
          <p:nvPr>
            <p:ph type="title"/>
          </p:nvPr>
        </p:nvSpPr>
        <p:spPr/>
        <p:txBody>
          <a:bodyPr>
            <a:normAutofit/>
          </a:bodyPr>
          <a:lstStyle/>
          <a:p>
            <a:pPr algn="ctr"/>
            <a:r>
              <a:rPr lang="en-US" sz="2400" b="0" dirty="0"/>
              <a:t>The spin tune gap generated by a single 3.0 Tesla  (</a:t>
            </a:r>
            <a:r>
              <a:rPr lang="en-US" sz="2400" b="0" dirty="0">
                <a:sym typeface="Symbol" panose="05050102010706020507" pitchFamily="18" charset="2"/>
              </a:rPr>
              <a:t>=38</a:t>
            </a:r>
            <a:r>
              <a:rPr lang="en-US" sz="2400" b="0" baseline="30000" dirty="0">
                <a:sym typeface="Symbol" panose="05050102010706020507" pitchFamily="18" charset="2"/>
              </a:rPr>
              <a:t>o</a:t>
            </a:r>
            <a:r>
              <a:rPr lang="en-US" sz="2400" b="0" dirty="0">
                <a:sym typeface="Symbol" panose="05050102010706020507" pitchFamily="18" charset="2"/>
              </a:rPr>
              <a:t>) </a:t>
            </a:r>
            <a:r>
              <a:rPr lang="en-US" sz="2400" b="0" dirty="0"/>
              <a:t>partial helix </a:t>
            </a:r>
            <a:br>
              <a:rPr lang="en-US" sz="2400" b="0" dirty="0"/>
            </a:br>
            <a:r>
              <a:rPr lang="en-US" sz="2400" b="0" dirty="0"/>
              <a:t>is identical to that generated </a:t>
            </a:r>
            <a:br>
              <a:rPr lang="en-US" sz="2400" b="0" dirty="0"/>
            </a:br>
            <a:r>
              <a:rPr lang="en-US" sz="2400" b="0" dirty="0"/>
              <a:t>by four 2.1 Tesla  (</a:t>
            </a:r>
            <a:r>
              <a:rPr lang="en-US" sz="2400" b="0" dirty="0">
                <a:sym typeface="Symbol" panose="05050102010706020507" pitchFamily="18" charset="2"/>
              </a:rPr>
              <a:t>=19</a:t>
            </a:r>
            <a:r>
              <a:rPr lang="en-US" sz="2400" b="0" baseline="30000" dirty="0">
                <a:sym typeface="Symbol" panose="05050102010706020507" pitchFamily="18" charset="2"/>
              </a:rPr>
              <a:t>o</a:t>
            </a:r>
            <a:r>
              <a:rPr lang="en-US" sz="2400" b="0" dirty="0">
                <a:sym typeface="Symbol" panose="05050102010706020507" pitchFamily="18" charset="2"/>
              </a:rPr>
              <a:t>) </a:t>
            </a:r>
            <a:r>
              <a:rPr lang="en-US" sz="2400" b="0" dirty="0"/>
              <a:t>partial helices</a:t>
            </a:r>
          </a:p>
        </p:txBody>
      </p:sp>
      <p:sp>
        <p:nvSpPr>
          <p:cNvPr id="3" name="Slide Number Placeholder 2">
            <a:extLst>
              <a:ext uri="{FF2B5EF4-FFF2-40B4-BE49-F238E27FC236}">
                <a16:creationId xmlns:a16="http://schemas.microsoft.com/office/drawing/2014/main" id="{6B36665C-0330-48E7-8848-01C0B02E6380}"/>
              </a:ext>
            </a:extLst>
          </p:cNvPr>
          <p:cNvSpPr>
            <a:spLocks noGrp="1"/>
          </p:cNvSpPr>
          <p:nvPr>
            <p:ph type="sldNum" sz="quarter" idx="12"/>
          </p:nvPr>
        </p:nvSpPr>
        <p:spPr/>
        <p:txBody>
          <a:bodyPr/>
          <a:lstStyle/>
          <a:p>
            <a:fld id="{716D9922-87B3-6043-9531-5184EA303DC1}" type="slidenum">
              <a:rPr lang="en-US" smtClean="0"/>
              <a:t>28</a:t>
            </a:fld>
            <a:endParaRPr lang="en-US"/>
          </a:p>
        </p:txBody>
      </p:sp>
      <p:grpSp>
        <p:nvGrpSpPr>
          <p:cNvPr id="8" name="Group 7">
            <a:extLst>
              <a:ext uri="{FF2B5EF4-FFF2-40B4-BE49-F238E27FC236}">
                <a16:creationId xmlns:a16="http://schemas.microsoft.com/office/drawing/2014/main" id="{0B68427D-F83E-4AF4-A14C-B8033D9E83A0}"/>
              </a:ext>
            </a:extLst>
          </p:cNvPr>
          <p:cNvGrpSpPr/>
          <p:nvPr/>
        </p:nvGrpSpPr>
        <p:grpSpPr>
          <a:xfrm>
            <a:off x="2773150" y="1816759"/>
            <a:ext cx="5839640" cy="4040711"/>
            <a:chOff x="1198350" y="1588159"/>
            <a:chExt cx="5839640" cy="4040711"/>
          </a:xfrm>
        </p:grpSpPr>
        <p:pic>
          <p:nvPicPr>
            <p:cNvPr id="5" name="Picture 4">
              <a:extLst>
                <a:ext uri="{FF2B5EF4-FFF2-40B4-BE49-F238E27FC236}">
                  <a16:creationId xmlns:a16="http://schemas.microsoft.com/office/drawing/2014/main" id="{1645E075-9D1B-4482-8BB7-1447BF6FC94E}"/>
                </a:ext>
              </a:extLst>
            </p:cNvPr>
            <p:cNvPicPr>
              <a:picLocks noChangeAspect="1"/>
            </p:cNvPicPr>
            <p:nvPr/>
          </p:nvPicPr>
          <p:blipFill>
            <a:blip r:embed="rId2"/>
            <a:stretch>
              <a:fillRect/>
            </a:stretch>
          </p:blipFill>
          <p:spPr>
            <a:xfrm>
              <a:off x="1198350" y="1588159"/>
              <a:ext cx="3038899" cy="3886742"/>
            </a:xfrm>
            <a:prstGeom prst="rect">
              <a:avLst/>
            </a:prstGeom>
          </p:spPr>
        </p:pic>
        <p:pic>
          <p:nvPicPr>
            <p:cNvPr id="7" name="Picture 6">
              <a:extLst>
                <a:ext uri="{FF2B5EF4-FFF2-40B4-BE49-F238E27FC236}">
                  <a16:creationId xmlns:a16="http://schemas.microsoft.com/office/drawing/2014/main" id="{41295A95-BBA8-40C5-B9CE-4E6FDE5B63F2}"/>
                </a:ext>
              </a:extLst>
            </p:cNvPr>
            <p:cNvPicPr>
              <a:picLocks noChangeAspect="1"/>
            </p:cNvPicPr>
            <p:nvPr/>
          </p:nvPicPr>
          <p:blipFill>
            <a:blip r:embed="rId3"/>
            <a:stretch>
              <a:fillRect/>
            </a:stretch>
          </p:blipFill>
          <p:spPr>
            <a:xfrm>
              <a:off x="4237249" y="2018391"/>
              <a:ext cx="2800741" cy="3610479"/>
            </a:xfrm>
            <a:prstGeom prst="rect">
              <a:avLst/>
            </a:prstGeom>
          </p:spPr>
        </p:pic>
      </p:grpSp>
      <p:sp>
        <p:nvSpPr>
          <p:cNvPr id="9" name="TextBox 8">
            <a:extLst>
              <a:ext uri="{FF2B5EF4-FFF2-40B4-BE49-F238E27FC236}">
                <a16:creationId xmlns:a16="http://schemas.microsoft.com/office/drawing/2014/main" id="{BD2485A8-EAF2-4233-8909-B8418E47B9D3}"/>
              </a:ext>
            </a:extLst>
          </p:cNvPr>
          <p:cNvSpPr txBox="1"/>
          <p:nvPr/>
        </p:nvSpPr>
        <p:spPr>
          <a:xfrm>
            <a:off x="3467100" y="2596634"/>
            <a:ext cx="1103892" cy="369332"/>
          </a:xfrm>
          <a:prstGeom prst="rect">
            <a:avLst/>
          </a:prstGeom>
          <a:noFill/>
        </p:spPr>
        <p:txBody>
          <a:bodyPr wrap="none" rtlCol="0">
            <a:spAutoFit/>
          </a:bodyPr>
          <a:lstStyle/>
          <a:p>
            <a:r>
              <a:rPr lang="en-US" dirty="0"/>
              <a:t>3.0 Tesla</a:t>
            </a:r>
          </a:p>
        </p:txBody>
      </p:sp>
      <p:sp>
        <p:nvSpPr>
          <p:cNvPr id="10" name="TextBox 9">
            <a:extLst>
              <a:ext uri="{FF2B5EF4-FFF2-40B4-BE49-F238E27FC236}">
                <a16:creationId xmlns:a16="http://schemas.microsoft.com/office/drawing/2014/main" id="{F5F54249-137E-4003-83C1-AAFDA8389EBB}"/>
              </a:ext>
            </a:extLst>
          </p:cNvPr>
          <p:cNvSpPr txBox="1"/>
          <p:nvPr/>
        </p:nvSpPr>
        <p:spPr>
          <a:xfrm>
            <a:off x="6378344" y="1993900"/>
            <a:ext cx="1668149" cy="369332"/>
          </a:xfrm>
          <a:prstGeom prst="rect">
            <a:avLst/>
          </a:prstGeom>
          <a:noFill/>
        </p:spPr>
        <p:txBody>
          <a:bodyPr wrap="none" rtlCol="0">
            <a:spAutoFit/>
          </a:bodyPr>
          <a:lstStyle/>
          <a:p>
            <a:r>
              <a:rPr lang="en-US" dirty="0"/>
              <a:t>2.1 Tesla each</a:t>
            </a:r>
          </a:p>
        </p:txBody>
      </p:sp>
    </p:spTree>
    <p:extLst>
      <p:ext uri="{BB962C8B-B14F-4D97-AF65-F5344CB8AC3E}">
        <p14:creationId xmlns:p14="http://schemas.microsoft.com/office/powerpoint/2010/main" val="821516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32612-6E84-4CDB-902A-482F2EBA6E07}"/>
              </a:ext>
            </a:extLst>
          </p:cNvPr>
          <p:cNvSpPr>
            <a:spLocks noGrp="1"/>
          </p:cNvSpPr>
          <p:nvPr>
            <p:ph type="title"/>
          </p:nvPr>
        </p:nvSpPr>
        <p:spPr/>
        <p:txBody>
          <a:bodyPr/>
          <a:lstStyle/>
          <a:p>
            <a:r>
              <a:rPr lang="en-US" dirty="0"/>
              <a:t>Advantages of using four partial helices</a:t>
            </a:r>
          </a:p>
        </p:txBody>
      </p:sp>
      <p:sp>
        <p:nvSpPr>
          <p:cNvPr id="3" name="Content Placeholder 2">
            <a:extLst>
              <a:ext uri="{FF2B5EF4-FFF2-40B4-BE49-F238E27FC236}">
                <a16:creationId xmlns:a16="http://schemas.microsoft.com/office/drawing/2014/main" id="{D3C46EC3-19F8-4256-9E53-7F24B832712F}"/>
              </a:ext>
            </a:extLst>
          </p:cNvPr>
          <p:cNvSpPr>
            <a:spLocks noGrp="1"/>
          </p:cNvSpPr>
          <p:nvPr>
            <p:ph idx="1"/>
          </p:nvPr>
        </p:nvSpPr>
        <p:spPr>
          <a:xfrm>
            <a:off x="477080" y="1825625"/>
            <a:ext cx="11105321" cy="2073275"/>
          </a:xfrm>
        </p:spPr>
        <p:txBody>
          <a:bodyPr/>
          <a:lstStyle/>
          <a:p>
            <a:r>
              <a:rPr lang="en-US" dirty="0"/>
              <a:t>Each partial helix has 2.1 T field instead of 3.0 T</a:t>
            </a:r>
          </a:p>
          <a:p>
            <a:pPr marL="0" indent="0">
              <a:buNone/>
            </a:pPr>
            <a:endParaRPr lang="en-US" dirty="0"/>
          </a:p>
          <a:p>
            <a:r>
              <a:rPr lang="en-US" dirty="0"/>
              <a:t>Placing the helices in a symmetric way around the ring of the AGS a four fold symmetry can be generated.</a:t>
            </a:r>
          </a:p>
        </p:txBody>
      </p:sp>
      <p:sp>
        <p:nvSpPr>
          <p:cNvPr id="4" name="Slide Number Placeholder 3">
            <a:extLst>
              <a:ext uri="{FF2B5EF4-FFF2-40B4-BE49-F238E27FC236}">
                <a16:creationId xmlns:a16="http://schemas.microsoft.com/office/drawing/2014/main" id="{0DBB8E81-392C-4995-893D-A137CA700118}"/>
              </a:ext>
            </a:extLst>
          </p:cNvPr>
          <p:cNvSpPr>
            <a:spLocks noGrp="1"/>
          </p:cNvSpPr>
          <p:nvPr>
            <p:ph type="sldNum" sz="quarter" idx="12"/>
          </p:nvPr>
        </p:nvSpPr>
        <p:spPr/>
        <p:txBody>
          <a:bodyPr/>
          <a:lstStyle/>
          <a:p>
            <a:fld id="{716D9922-87B3-6043-9531-5184EA303DC1}" type="slidenum">
              <a:rPr lang="en-US" smtClean="0"/>
              <a:t>29</a:t>
            </a:fld>
            <a:endParaRPr lang="en-US"/>
          </a:p>
        </p:txBody>
      </p:sp>
    </p:spTree>
    <p:extLst>
      <p:ext uri="{BB962C8B-B14F-4D97-AF65-F5344CB8AC3E}">
        <p14:creationId xmlns:p14="http://schemas.microsoft.com/office/powerpoint/2010/main" val="725279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F1D9A-CC69-47E2-9BAA-2DA89665C215}"/>
              </a:ext>
            </a:extLst>
          </p:cNvPr>
          <p:cNvSpPr>
            <a:spLocks noGrp="1"/>
          </p:cNvSpPr>
          <p:nvPr>
            <p:ph type="title"/>
          </p:nvPr>
        </p:nvSpPr>
        <p:spPr>
          <a:xfrm>
            <a:off x="128614" y="73266"/>
            <a:ext cx="11105321" cy="638173"/>
          </a:xfrm>
        </p:spPr>
        <p:txBody>
          <a:bodyPr>
            <a:normAutofit/>
          </a:bodyPr>
          <a:lstStyle/>
          <a:p>
            <a:r>
              <a:rPr lang="en-US" sz="3200" dirty="0"/>
              <a:t>Background:</a:t>
            </a:r>
          </a:p>
        </p:txBody>
      </p:sp>
      <p:sp>
        <p:nvSpPr>
          <p:cNvPr id="3" name="Slide Number Placeholder 2">
            <a:extLst>
              <a:ext uri="{FF2B5EF4-FFF2-40B4-BE49-F238E27FC236}">
                <a16:creationId xmlns:a16="http://schemas.microsoft.com/office/drawing/2014/main" id="{AF1EDBA3-0C0F-4F6A-AA53-EA9EC50894BA}"/>
              </a:ext>
            </a:extLst>
          </p:cNvPr>
          <p:cNvSpPr>
            <a:spLocks noGrp="1"/>
          </p:cNvSpPr>
          <p:nvPr>
            <p:ph type="sldNum" sz="quarter" idx="12"/>
          </p:nvPr>
        </p:nvSpPr>
        <p:spPr/>
        <p:txBody>
          <a:bodyPr/>
          <a:lstStyle/>
          <a:p>
            <a:fld id="{716D9922-87B3-6043-9531-5184EA303DC1}" type="slidenum">
              <a:rPr lang="en-US" smtClean="0"/>
              <a:t>3</a:t>
            </a:fld>
            <a:endParaRPr lang="en-US"/>
          </a:p>
        </p:txBody>
      </p:sp>
      <p:sp>
        <p:nvSpPr>
          <p:cNvPr id="4" name="Rectangle 3">
            <a:extLst>
              <a:ext uri="{FF2B5EF4-FFF2-40B4-BE49-F238E27FC236}">
                <a16:creationId xmlns:a16="http://schemas.microsoft.com/office/drawing/2014/main" id="{8CD55C0D-28FD-4AA4-BA64-CAA82DE09204}"/>
              </a:ext>
            </a:extLst>
          </p:cNvPr>
          <p:cNvSpPr/>
          <p:nvPr/>
        </p:nvSpPr>
        <p:spPr>
          <a:xfrm>
            <a:off x="609600" y="1496077"/>
            <a:ext cx="8829675" cy="830997"/>
          </a:xfrm>
          <a:prstGeom prst="rect">
            <a:avLst/>
          </a:prstGeom>
        </p:spPr>
        <p:txBody>
          <a:bodyPr wrap="square">
            <a:spAutoFit/>
          </a:bodyPr>
          <a:lstStyle/>
          <a:p>
            <a:r>
              <a:rPr lang="en-US" sz="2400" dirty="0">
                <a:latin typeface="Times New Roman" panose="02020603050405020304" pitchFamily="18" charset="0"/>
              </a:rPr>
              <a:t>T. Roser, et al., Proc. EPAC04, (2004), p. 1577</a:t>
            </a:r>
          </a:p>
          <a:p>
            <a:r>
              <a:rPr lang="en-US" sz="2400" dirty="0">
                <a:latin typeface="Times New Roman" panose="02020603050405020304" pitchFamily="18" charset="0"/>
              </a:rPr>
              <a:t>H. Huang, et al., PRL 99, 154801(2007)</a:t>
            </a:r>
            <a:endParaRPr lang="en-US" sz="2400" dirty="0"/>
          </a:p>
        </p:txBody>
      </p:sp>
      <p:sp>
        <p:nvSpPr>
          <p:cNvPr id="5" name="TextBox 4">
            <a:extLst>
              <a:ext uri="{FF2B5EF4-FFF2-40B4-BE49-F238E27FC236}">
                <a16:creationId xmlns:a16="http://schemas.microsoft.com/office/drawing/2014/main" id="{FEE3E68C-D3A1-4A9E-80CE-A32B00F42249}"/>
              </a:ext>
            </a:extLst>
          </p:cNvPr>
          <p:cNvSpPr txBox="1"/>
          <p:nvPr/>
        </p:nvSpPr>
        <p:spPr>
          <a:xfrm>
            <a:off x="214330" y="646620"/>
            <a:ext cx="11304570" cy="830997"/>
          </a:xfrm>
          <a:prstGeom prst="rect">
            <a:avLst/>
          </a:prstGeom>
          <a:solidFill>
            <a:srgbClr val="FFFF00"/>
          </a:solidFill>
        </p:spPr>
        <p:txBody>
          <a:bodyPr wrap="none" rtlCol="0">
            <a:spAutoFit/>
          </a:bodyPr>
          <a:lstStyle/>
          <a:p>
            <a:r>
              <a:rPr lang="en-US" sz="2400" dirty="0"/>
              <a:t>1.	Thomas Roser introduced The idea of using partial helices in the AGS ring </a:t>
            </a:r>
          </a:p>
          <a:p>
            <a:r>
              <a:rPr lang="en-US" sz="2400" dirty="0"/>
              <a:t>	to overcome imperfection and vertical intrinsic resonances.</a:t>
            </a:r>
          </a:p>
        </p:txBody>
      </p:sp>
      <p:sp>
        <p:nvSpPr>
          <p:cNvPr id="6" name="TextBox 5">
            <a:extLst>
              <a:ext uri="{FF2B5EF4-FFF2-40B4-BE49-F238E27FC236}">
                <a16:creationId xmlns:a16="http://schemas.microsoft.com/office/drawing/2014/main" id="{724FF474-BEEF-4785-9E23-434A8763CFA7}"/>
              </a:ext>
            </a:extLst>
          </p:cNvPr>
          <p:cNvSpPr txBox="1"/>
          <p:nvPr/>
        </p:nvSpPr>
        <p:spPr>
          <a:xfrm>
            <a:off x="277830" y="2481095"/>
            <a:ext cx="11506933" cy="1015663"/>
          </a:xfrm>
          <a:prstGeom prst="rect">
            <a:avLst/>
          </a:prstGeom>
          <a:noFill/>
        </p:spPr>
        <p:txBody>
          <a:bodyPr wrap="none" rtlCol="0">
            <a:spAutoFit/>
          </a:bodyPr>
          <a:lstStyle/>
          <a:p>
            <a:r>
              <a:rPr lang="en-US" sz="2000" dirty="0"/>
              <a:t>2.	Nick Tsoupas worked on the beam optics of the AGS with two partial helices.</a:t>
            </a:r>
          </a:p>
          <a:p>
            <a:r>
              <a:rPr lang="en-US" sz="2000" dirty="0"/>
              <a:t>	He introduced compensation Quadrupoles and local beam bumps to design the AGS optics </a:t>
            </a:r>
          </a:p>
          <a:p>
            <a:r>
              <a:rPr lang="en-US" sz="2000" dirty="0"/>
              <a:t>	and AGS has adopted this beam optics to accelerates polarized protons  </a:t>
            </a:r>
          </a:p>
        </p:txBody>
      </p:sp>
      <p:sp>
        <p:nvSpPr>
          <p:cNvPr id="8" name="TextBox 7">
            <a:extLst>
              <a:ext uri="{FF2B5EF4-FFF2-40B4-BE49-F238E27FC236}">
                <a16:creationId xmlns:a16="http://schemas.microsoft.com/office/drawing/2014/main" id="{F28BFAE5-1F4B-4283-B91E-FFFC3AD4E478}"/>
              </a:ext>
            </a:extLst>
          </p:cNvPr>
          <p:cNvSpPr txBox="1"/>
          <p:nvPr/>
        </p:nvSpPr>
        <p:spPr>
          <a:xfrm>
            <a:off x="277830" y="3727065"/>
            <a:ext cx="10568919" cy="707886"/>
          </a:xfrm>
          <a:prstGeom prst="rect">
            <a:avLst/>
          </a:prstGeom>
          <a:noFill/>
        </p:spPr>
        <p:txBody>
          <a:bodyPr wrap="none" rtlCol="0">
            <a:spAutoFit/>
          </a:bodyPr>
          <a:lstStyle/>
          <a:p>
            <a:r>
              <a:rPr lang="en-US" sz="2000" dirty="0">
                <a:highlight>
                  <a:srgbClr val="FFFF00"/>
                </a:highlight>
              </a:rPr>
              <a:t>3.	The beam optics of the AGS with two partial helices falls a bit short to eliminate all</a:t>
            </a:r>
          </a:p>
          <a:p>
            <a:r>
              <a:rPr lang="en-US" sz="2000" dirty="0">
                <a:highlight>
                  <a:srgbClr val="FFFF00"/>
                </a:highlight>
              </a:rPr>
              <a:t>	the vertical intrinsic resonances and could not eliminate the horizontal intrinsic ones</a:t>
            </a:r>
          </a:p>
        </p:txBody>
      </p:sp>
      <p:sp>
        <p:nvSpPr>
          <p:cNvPr id="9" name="TextBox 8">
            <a:extLst>
              <a:ext uri="{FF2B5EF4-FFF2-40B4-BE49-F238E27FC236}">
                <a16:creationId xmlns:a16="http://schemas.microsoft.com/office/drawing/2014/main" id="{0CB86D81-B07F-4682-A425-862C2978211E}"/>
              </a:ext>
            </a:extLst>
          </p:cNvPr>
          <p:cNvSpPr txBox="1"/>
          <p:nvPr/>
        </p:nvSpPr>
        <p:spPr>
          <a:xfrm>
            <a:off x="277830" y="4685102"/>
            <a:ext cx="10777566" cy="707886"/>
          </a:xfrm>
          <a:prstGeom prst="rect">
            <a:avLst/>
          </a:prstGeom>
          <a:noFill/>
        </p:spPr>
        <p:txBody>
          <a:bodyPr wrap="none" rtlCol="0">
            <a:spAutoFit/>
          </a:bodyPr>
          <a:lstStyle/>
          <a:p>
            <a:r>
              <a:rPr lang="en-US" sz="2000" dirty="0">
                <a:highlight>
                  <a:srgbClr val="FFFF00"/>
                </a:highlight>
              </a:rPr>
              <a:t>4.	Studies of the AGS with </a:t>
            </a:r>
            <a:r>
              <a:rPr lang="en-US" sz="2000" dirty="0">
                <a:solidFill>
                  <a:srgbClr val="FF0000"/>
                </a:solidFill>
                <a:highlight>
                  <a:srgbClr val="FFFF00"/>
                </a:highlight>
              </a:rPr>
              <a:t>four partial helices </a:t>
            </a:r>
            <a:r>
              <a:rPr lang="en-US" sz="2000" dirty="0">
                <a:highlight>
                  <a:srgbClr val="FFFF00"/>
                </a:highlight>
              </a:rPr>
              <a:t>shows that the beam optics can eliminate </a:t>
            </a:r>
          </a:p>
          <a:p>
            <a:r>
              <a:rPr lang="en-US" sz="2000" dirty="0">
                <a:highlight>
                  <a:srgbClr val="FFFF00"/>
                </a:highlight>
              </a:rPr>
              <a:t>             the imperfection and all the horizontal and vertical resonances.</a:t>
            </a:r>
            <a:r>
              <a:rPr lang="en-US" sz="2000" dirty="0">
                <a:solidFill>
                  <a:srgbClr val="FF0000"/>
                </a:solidFill>
                <a:highlight>
                  <a:srgbClr val="FFFF00"/>
                </a:highlight>
              </a:rPr>
              <a:t> </a:t>
            </a:r>
          </a:p>
        </p:txBody>
      </p:sp>
      <p:sp>
        <p:nvSpPr>
          <p:cNvPr id="10" name="TextBox 9">
            <a:extLst>
              <a:ext uri="{FF2B5EF4-FFF2-40B4-BE49-F238E27FC236}">
                <a16:creationId xmlns:a16="http://schemas.microsoft.com/office/drawing/2014/main" id="{1091B18A-6249-4BFC-ACE3-7F9D13E0B48D}"/>
              </a:ext>
            </a:extLst>
          </p:cNvPr>
          <p:cNvSpPr txBox="1"/>
          <p:nvPr/>
        </p:nvSpPr>
        <p:spPr>
          <a:xfrm>
            <a:off x="2099744" y="5635118"/>
            <a:ext cx="7789312" cy="646331"/>
          </a:xfrm>
          <a:prstGeom prst="rect">
            <a:avLst/>
          </a:prstGeom>
          <a:noFill/>
        </p:spPr>
        <p:txBody>
          <a:bodyPr wrap="none" rtlCol="0">
            <a:spAutoFit/>
          </a:bodyPr>
          <a:lstStyle/>
          <a:p>
            <a:r>
              <a:rPr lang="en-US" dirty="0"/>
              <a:t>Actually four </a:t>
            </a:r>
            <a:r>
              <a:rPr lang="en-US" dirty="0">
                <a:solidFill>
                  <a:srgbClr val="FF0000"/>
                </a:solidFill>
              </a:rPr>
              <a:t>identical</a:t>
            </a:r>
            <a:r>
              <a:rPr lang="en-US" dirty="0"/>
              <a:t> partial helices are not better than two.</a:t>
            </a:r>
          </a:p>
          <a:p>
            <a:r>
              <a:rPr lang="en-US" dirty="0"/>
              <a:t>But the paper in the next slide describes how four helices can do the job.    </a:t>
            </a:r>
          </a:p>
        </p:txBody>
      </p:sp>
    </p:spTree>
    <p:extLst>
      <p:ext uri="{BB962C8B-B14F-4D97-AF65-F5344CB8AC3E}">
        <p14:creationId xmlns:p14="http://schemas.microsoft.com/office/powerpoint/2010/main" val="31416847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DF1FE-4A18-4D3C-B59C-F68903502B45}"/>
              </a:ext>
            </a:extLst>
          </p:cNvPr>
          <p:cNvSpPr>
            <a:spLocks noGrp="1"/>
          </p:cNvSpPr>
          <p:nvPr>
            <p:ph type="title"/>
          </p:nvPr>
        </p:nvSpPr>
        <p:spPr>
          <a:xfrm>
            <a:off x="477079" y="165300"/>
            <a:ext cx="11105321" cy="913721"/>
          </a:xfrm>
        </p:spPr>
        <p:txBody>
          <a:bodyPr>
            <a:normAutofit/>
          </a:bodyPr>
          <a:lstStyle/>
          <a:p>
            <a:r>
              <a:rPr lang="en-US" sz="2800" b="0" dirty="0"/>
              <a:t>Spin tune </a:t>
            </a:r>
            <a:r>
              <a:rPr lang="en-US" sz="2800" b="0" dirty="0">
                <a:solidFill>
                  <a:srgbClr val="FF0000"/>
                </a:solidFill>
                <a:sym typeface="Symbol" panose="05050102010706020507" pitchFamily="18" charset="2"/>
              </a:rPr>
              <a:t></a:t>
            </a:r>
            <a:r>
              <a:rPr lang="en-US" sz="2800" b="0" baseline="-25000" dirty="0">
                <a:solidFill>
                  <a:srgbClr val="FF0000"/>
                </a:solidFill>
                <a:sym typeface="Symbol" panose="05050102010706020507" pitchFamily="18" charset="2"/>
              </a:rPr>
              <a:t>s </a:t>
            </a:r>
            <a:r>
              <a:rPr lang="en-US" sz="2800" b="0" dirty="0"/>
              <a:t>of AGS with four partial helices (B=2.1 T) as a function of </a:t>
            </a:r>
            <a:r>
              <a:rPr lang="en-US" sz="2800" b="0" dirty="0">
                <a:solidFill>
                  <a:srgbClr val="FF0000"/>
                </a:solidFill>
              </a:rPr>
              <a:t>G</a:t>
            </a:r>
            <a:r>
              <a:rPr lang="en-US" sz="2800" b="0" dirty="0">
                <a:solidFill>
                  <a:srgbClr val="FF0000"/>
                </a:solidFill>
                <a:sym typeface="Symbol" panose="05050102010706020507" pitchFamily="18" charset="2"/>
              </a:rPr>
              <a:t>.  </a:t>
            </a:r>
            <a:r>
              <a:rPr lang="en-US" sz="2800" b="0" dirty="0"/>
              <a:t> Rotation angle of spin in each helix </a:t>
            </a:r>
            <a:r>
              <a:rPr lang="en-US" sz="2800" b="0" dirty="0">
                <a:solidFill>
                  <a:srgbClr val="FF0000"/>
                </a:solidFill>
                <a:sym typeface="Symbol" panose="05050102010706020507" pitchFamily="18" charset="2"/>
              </a:rPr>
              <a:t>=</a:t>
            </a:r>
            <a:r>
              <a:rPr lang="en-US" sz="2800" b="0" dirty="0">
                <a:solidFill>
                  <a:srgbClr val="FF0000"/>
                </a:solidFill>
              </a:rPr>
              <a:t>19</a:t>
            </a:r>
            <a:r>
              <a:rPr lang="en-US" sz="2800" b="0" baseline="30000" dirty="0">
                <a:solidFill>
                  <a:srgbClr val="FF0000"/>
                </a:solidFill>
              </a:rPr>
              <a:t>o</a:t>
            </a:r>
            <a:endParaRPr lang="en-US" sz="2800" dirty="0"/>
          </a:p>
        </p:txBody>
      </p:sp>
      <p:sp>
        <p:nvSpPr>
          <p:cNvPr id="3" name="Slide Number Placeholder 2">
            <a:extLst>
              <a:ext uri="{FF2B5EF4-FFF2-40B4-BE49-F238E27FC236}">
                <a16:creationId xmlns:a16="http://schemas.microsoft.com/office/drawing/2014/main" id="{F37635D5-2786-43AF-A81C-E3CA38FF1F7A}"/>
              </a:ext>
            </a:extLst>
          </p:cNvPr>
          <p:cNvSpPr>
            <a:spLocks noGrp="1"/>
          </p:cNvSpPr>
          <p:nvPr>
            <p:ph type="sldNum" sz="quarter" idx="12"/>
          </p:nvPr>
        </p:nvSpPr>
        <p:spPr/>
        <p:txBody>
          <a:bodyPr/>
          <a:lstStyle/>
          <a:p>
            <a:fld id="{716D9922-87B3-6043-9531-5184EA303DC1}" type="slidenum">
              <a:rPr lang="en-US" smtClean="0"/>
              <a:t>30</a:t>
            </a:fld>
            <a:endParaRPr lang="en-US"/>
          </a:p>
        </p:txBody>
      </p:sp>
      <p:pic>
        <p:nvPicPr>
          <p:cNvPr id="11" name="Picture 10">
            <a:extLst>
              <a:ext uri="{FF2B5EF4-FFF2-40B4-BE49-F238E27FC236}">
                <a16:creationId xmlns:a16="http://schemas.microsoft.com/office/drawing/2014/main" id="{680E9195-9E84-41A2-8A1A-BA8A70A4BAB8}"/>
              </a:ext>
            </a:extLst>
          </p:cNvPr>
          <p:cNvPicPr>
            <a:picLocks noChangeAspect="1"/>
          </p:cNvPicPr>
          <p:nvPr/>
        </p:nvPicPr>
        <p:blipFill>
          <a:blip r:embed="rId2"/>
          <a:stretch>
            <a:fillRect/>
          </a:stretch>
        </p:blipFill>
        <p:spPr>
          <a:xfrm>
            <a:off x="2239735" y="1041026"/>
            <a:ext cx="7170965" cy="5551714"/>
          </a:xfrm>
          <a:prstGeom prst="rect">
            <a:avLst/>
          </a:prstGeom>
        </p:spPr>
      </p:pic>
      <p:grpSp>
        <p:nvGrpSpPr>
          <p:cNvPr id="16" name="Group 15">
            <a:extLst>
              <a:ext uri="{FF2B5EF4-FFF2-40B4-BE49-F238E27FC236}">
                <a16:creationId xmlns:a16="http://schemas.microsoft.com/office/drawing/2014/main" id="{21CBF885-E81A-45F6-B12E-46F6288775B7}"/>
              </a:ext>
            </a:extLst>
          </p:cNvPr>
          <p:cNvGrpSpPr/>
          <p:nvPr/>
        </p:nvGrpSpPr>
        <p:grpSpPr>
          <a:xfrm>
            <a:off x="3250569" y="1992868"/>
            <a:ext cx="6093743" cy="1229164"/>
            <a:chOff x="6113917" y="1992868"/>
            <a:chExt cx="6093743" cy="1229164"/>
          </a:xfrm>
        </p:grpSpPr>
        <p:sp>
          <p:nvSpPr>
            <p:cNvPr id="14" name="TextBox 13">
              <a:extLst>
                <a:ext uri="{FF2B5EF4-FFF2-40B4-BE49-F238E27FC236}">
                  <a16:creationId xmlns:a16="http://schemas.microsoft.com/office/drawing/2014/main" id="{68767E1C-DF5D-410F-90CE-7BFE9AF96C4E}"/>
                </a:ext>
              </a:extLst>
            </p:cNvPr>
            <p:cNvSpPr txBox="1"/>
            <p:nvPr/>
          </p:nvSpPr>
          <p:spPr>
            <a:xfrm>
              <a:off x="6113917" y="1992868"/>
              <a:ext cx="5474577" cy="830997"/>
            </a:xfrm>
            <a:prstGeom prst="rect">
              <a:avLst/>
            </a:prstGeom>
            <a:noFill/>
          </p:spPr>
          <p:txBody>
            <a:bodyPr wrap="none" rtlCol="0">
              <a:spAutoFit/>
            </a:bodyPr>
            <a:lstStyle/>
            <a:p>
              <a:pPr algn="ctr"/>
              <a:r>
                <a:rPr lang="en-US" sz="2400" dirty="0"/>
                <a:t>If the fractional part of the tunes </a:t>
              </a:r>
              <a:r>
                <a:rPr lang="en-US" sz="2400" dirty="0" err="1"/>
                <a:t>Q</a:t>
              </a:r>
              <a:r>
                <a:rPr lang="en-US" sz="2400" baseline="-25000" dirty="0" err="1"/>
                <a:t>x,y</a:t>
              </a:r>
              <a:r>
                <a:rPr lang="en-US" sz="2400" dirty="0"/>
                <a:t> </a:t>
              </a:r>
            </a:p>
            <a:p>
              <a:pPr algn="ctr"/>
              <a:r>
                <a:rPr lang="en-US" sz="2400" dirty="0"/>
                <a:t>are in the spin tune gap the conditions </a:t>
              </a:r>
            </a:p>
          </p:txBody>
        </p:sp>
        <p:sp>
          <p:nvSpPr>
            <p:cNvPr id="15" name="Rectangle 14">
              <a:extLst>
                <a:ext uri="{FF2B5EF4-FFF2-40B4-BE49-F238E27FC236}">
                  <a16:creationId xmlns:a16="http://schemas.microsoft.com/office/drawing/2014/main" id="{7AE0AD1F-4F6B-4D13-9BC4-EE36DC5EB21F}"/>
                </a:ext>
              </a:extLst>
            </p:cNvPr>
            <p:cNvSpPr/>
            <p:nvPr/>
          </p:nvSpPr>
          <p:spPr>
            <a:xfrm>
              <a:off x="6987192" y="2760367"/>
              <a:ext cx="5220468" cy="461665"/>
            </a:xfrm>
            <a:prstGeom prst="rect">
              <a:avLst/>
            </a:prstGeom>
          </p:spPr>
          <p:txBody>
            <a:bodyPr wrap="none">
              <a:spAutoFit/>
            </a:bodyPr>
            <a:lstStyle/>
            <a:p>
              <a:r>
                <a:rPr lang="en-US" sz="2400" dirty="0">
                  <a:solidFill>
                    <a:srgbClr val="FF0000"/>
                  </a:solidFill>
                  <a:sym typeface="Symbol" panose="05050102010706020507" pitchFamily="18" charset="2"/>
                </a:rPr>
                <a:t> </a:t>
              </a:r>
              <a:r>
                <a:rPr lang="en-US" sz="2400" dirty="0">
                  <a:solidFill>
                    <a:srgbClr val="FF0000"/>
                  </a:solidFill>
                </a:rPr>
                <a:t>G</a:t>
              </a:r>
              <a:r>
                <a:rPr lang="en-US" sz="2400" dirty="0">
                  <a:solidFill>
                    <a:srgbClr val="FF0000"/>
                  </a:solidFill>
                  <a:sym typeface="Symbol" panose="05050102010706020507" pitchFamily="18" charset="2"/>
                </a:rPr>
                <a:t>=</a:t>
              </a:r>
              <a:r>
                <a:rPr lang="en-US" sz="2400" dirty="0" err="1">
                  <a:solidFill>
                    <a:srgbClr val="FF0000"/>
                  </a:solidFill>
                  <a:sym typeface="Symbol" panose="05050102010706020507" pitchFamily="18" charset="2"/>
                </a:rPr>
                <a:t>nQ</a:t>
              </a:r>
              <a:r>
                <a:rPr lang="en-US" sz="2400" baseline="-25000" dirty="0" err="1">
                  <a:solidFill>
                    <a:srgbClr val="FF0000"/>
                  </a:solidFill>
                  <a:sym typeface="Symbol" panose="05050102010706020507" pitchFamily="18" charset="2"/>
                </a:rPr>
                <a:t>y</a:t>
              </a:r>
              <a:r>
                <a:rPr lang="en-US" sz="2400" dirty="0"/>
                <a:t>, </a:t>
              </a:r>
              <a:r>
                <a:rPr lang="en-US" sz="2400" dirty="0">
                  <a:solidFill>
                    <a:srgbClr val="FF0000"/>
                  </a:solidFill>
                </a:rPr>
                <a:t>G</a:t>
              </a:r>
              <a:r>
                <a:rPr lang="en-US" sz="2400" dirty="0">
                  <a:solidFill>
                    <a:srgbClr val="FF0000"/>
                  </a:solidFill>
                  <a:sym typeface="Symbol" panose="05050102010706020507" pitchFamily="18" charset="2"/>
                </a:rPr>
                <a:t>=</a:t>
              </a:r>
              <a:r>
                <a:rPr lang="en-US" sz="2400" dirty="0" err="1">
                  <a:solidFill>
                    <a:srgbClr val="FF0000"/>
                  </a:solidFill>
                  <a:sym typeface="Symbol" panose="05050102010706020507" pitchFamily="18" charset="2"/>
                </a:rPr>
                <a:t>mQ</a:t>
              </a:r>
              <a:r>
                <a:rPr lang="en-US" sz="2400" baseline="-25000" dirty="0" err="1">
                  <a:solidFill>
                    <a:srgbClr val="FF0000"/>
                  </a:solidFill>
                  <a:sym typeface="Symbol" panose="05050102010706020507" pitchFamily="18" charset="2"/>
                </a:rPr>
                <a:t>x</a:t>
              </a:r>
              <a:r>
                <a:rPr lang="en-US" sz="2400" dirty="0"/>
                <a:t> are not satisfied</a:t>
              </a:r>
            </a:p>
          </p:txBody>
        </p:sp>
      </p:grpSp>
      <p:sp>
        <p:nvSpPr>
          <p:cNvPr id="5" name="Rectangle 4">
            <a:extLst>
              <a:ext uri="{FF2B5EF4-FFF2-40B4-BE49-F238E27FC236}">
                <a16:creationId xmlns:a16="http://schemas.microsoft.com/office/drawing/2014/main" id="{79372345-2820-4592-958C-3934F9FE40E7}"/>
              </a:ext>
            </a:extLst>
          </p:cNvPr>
          <p:cNvSpPr/>
          <p:nvPr/>
        </p:nvSpPr>
        <p:spPr>
          <a:xfrm>
            <a:off x="6967538" y="1315060"/>
            <a:ext cx="223837" cy="204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5BF1593-D2ED-4D6E-98E7-D889644FB81F}"/>
              </a:ext>
            </a:extLst>
          </p:cNvPr>
          <p:cNvSpPr txBox="1"/>
          <p:nvPr/>
        </p:nvSpPr>
        <p:spPr>
          <a:xfrm>
            <a:off x="6880523" y="1303791"/>
            <a:ext cx="397866" cy="276999"/>
          </a:xfrm>
          <a:prstGeom prst="rect">
            <a:avLst/>
          </a:prstGeom>
          <a:noFill/>
        </p:spPr>
        <p:txBody>
          <a:bodyPr wrap="none" rtlCol="0">
            <a:spAutoFit/>
          </a:bodyPr>
          <a:lstStyle/>
          <a:p>
            <a:r>
              <a:rPr lang="en-US" sz="1200" dirty="0"/>
              <a:t>2.1</a:t>
            </a:r>
          </a:p>
        </p:txBody>
      </p:sp>
    </p:spTree>
    <p:extLst>
      <p:ext uri="{BB962C8B-B14F-4D97-AF65-F5344CB8AC3E}">
        <p14:creationId xmlns:p14="http://schemas.microsoft.com/office/powerpoint/2010/main" val="93713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4E4D-CD18-49E2-9AF9-B77D87D03EAF}"/>
              </a:ext>
            </a:extLst>
          </p:cNvPr>
          <p:cNvSpPr>
            <a:spLocks noGrp="1"/>
          </p:cNvSpPr>
          <p:nvPr>
            <p:ph type="title"/>
          </p:nvPr>
        </p:nvSpPr>
        <p:spPr>
          <a:xfrm>
            <a:off x="477079" y="147881"/>
            <a:ext cx="11105321" cy="579480"/>
          </a:xfrm>
        </p:spPr>
        <p:txBody>
          <a:bodyPr>
            <a:normAutofit/>
          </a:bodyPr>
          <a:lstStyle/>
          <a:p>
            <a:pPr algn="ctr"/>
            <a:r>
              <a:rPr lang="en-US" sz="3200" b="0" dirty="0"/>
              <a:t>Comparison of spin tunes with different Partial Helices</a:t>
            </a:r>
          </a:p>
        </p:txBody>
      </p:sp>
      <p:sp>
        <p:nvSpPr>
          <p:cNvPr id="3" name="Slide Number Placeholder 2">
            <a:extLst>
              <a:ext uri="{FF2B5EF4-FFF2-40B4-BE49-F238E27FC236}">
                <a16:creationId xmlns:a16="http://schemas.microsoft.com/office/drawing/2014/main" id="{391CC217-B464-4095-AFA7-9C4894EB190E}"/>
              </a:ext>
            </a:extLst>
          </p:cNvPr>
          <p:cNvSpPr>
            <a:spLocks noGrp="1"/>
          </p:cNvSpPr>
          <p:nvPr>
            <p:ph type="sldNum" sz="quarter" idx="12"/>
          </p:nvPr>
        </p:nvSpPr>
        <p:spPr/>
        <p:txBody>
          <a:bodyPr/>
          <a:lstStyle/>
          <a:p>
            <a:fld id="{716D9922-87B3-6043-9531-5184EA303DC1}" type="slidenum">
              <a:rPr lang="en-US" smtClean="0"/>
              <a:t>31</a:t>
            </a:fld>
            <a:endParaRPr lang="en-US"/>
          </a:p>
        </p:txBody>
      </p:sp>
      <p:pic>
        <p:nvPicPr>
          <p:cNvPr id="5" name="Picture 4">
            <a:extLst>
              <a:ext uri="{FF2B5EF4-FFF2-40B4-BE49-F238E27FC236}">
                <a16:creationId xmlns:a16="http://schemas.microsoft.com/office/drawing/2014/main" id="{E44D2A54-3FCF-452D-96D7-C7D2A35C9355}"/>
              </a:ext>
            </a:extLst>
          </p:cNvPr>
          <p:cNvPicPr>
            <a:picLocks noChangeAspect="1"/>
          </p:cNvPicPr>
          <p:nvPr/>
        </p:nvPicPr>
        <p:blipFill>
          <a:blip r:embed="rId2"/>
          <a:stretch>
            <a:fillRect/>
          </a:stretch>
        </p:blipFill>
        <p:spPr>
          <a:xfrm>
            <a:off x="2158683" y="795580"/>
            <a:ext cx="6883717" cy="5757620"/>
          </a:xfrm>
          <a:prstGeom prst="rect">
            <a:avLst/>
          </a:prstGeom>
        </p:spPr>
      </p:pic>
    </p:spTree>
    <p:extLst>
      <p:ext uri="{BB962C8B-B14F-4D97-AF65-F5344CB8AC3E}">
        <p14:creationId xmlns:p14="http://schemas.microsoft.com/office/powerpoint/2010/main" val="36470303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8BCD0-9F70-4A81-B691-3989B2B36792}"/>
              </a:ext>
            </a:extLst>
          </p:cNvPr>
          <p:cNvSpPr>
            <a:spLocks noGrp="1"/>
          </p:cNvSpPr>
          <p:nvPr>
            <p:ph type="title"/>
          </p:nvPr>
        </p:nvSpPr>
        <p:spPr>
          <a:xfrm>
            <a:off x="477080" y="365128"/>
            <a:ext cx="11105321" cy="738116"/>
          </a:xfrm>
        </p:spPr>
        <p:txBody>
          <a:bodyPr>
            <a:normAutofit fontScale="90000"/>
          </a:bodyPr>
          <a:lstStyle/>
          <a:p>
            <a:r>
              <a:rPr lang="en-US" dirty="0"/>
              <a:t>Beam optics of AGS with four helical magnets</a:t>
            </a:r>
          </a:p>
        </p:txBody>
      </p:sp>
      <p:sp>
        <p:nvSpPr>
          <p:cNvPr id="3" name="Content Placeholder 2">
            <a:extLst>
              <a:ext uri="{FF2B5EF4-FFF2-40B4-BE49-F238E27FC236}">
                <a16:creationId xmlns:a16="http://schemas.microsoft.com/office/drawing/2014/main" id="{A0737005-072F-4036-9598-06D142022CFA}"/>
              </a:ext>
            </a:extLst>
          </p:cNvPr>
          <p:cNvSpPr>
            <a:spLocks noGrp="1"/>
          </p:cNvSpPr>
          <p:nvPr>
            <p:ph idx="1"/>
          </p:nvPr>
        </p:nvSpPr>
        <p:spPr>
          <a:xfrm>
            <a:off x="477079" y="1330325"/>
            <a:ext cx="11105321" cy="3101975"/>
          </a:xfrm>
        </p:spPr>
        <p:txBody>
          <a:bodyPr>
            <a:normAutofit fontScale="85000" lnSpcReduction="10000"/>
          </a:bodyPr>
          <a:lstStyle/>
          <a:p>
            <a:r>
              <a:rPr lang="en-US" dirty="0"/>
              <a:t>Preparation of the AGS lattice:</a:t>
            </a:r>
          </a:p>
          <a:p>
            <a:pPr lvl="1"/>
            <a:endParaRPr lang="en-US" dirty="0"/>
          </a:p>
          <a:p>
            <a:pPr lvl="1"/>
            <a:r>
              <a:rPr lang="en-US" dirty="0"/>
              <a:t>Use of three super-periods (out of 12) with the AGS with the Partial helix at the center. </a:t>
            </a:r>
          </a:p>
          <a:p>
            <a:pPr lvl="2"/>
            <a:r>
              <a:rPr lang="en-US" dirty="0">
                <a:solidFill>
                  <a:srgbClr val="FF0000"/>
                </a:solidFill>
              </a:rPr>
              <a:t>One quarter of the AGS</a:t>
            </a:r>
          </a:p>
          <a:p>
            <a:pPr marL="0" indent="0">
              <a:buNone/>
            </a:pPr>
            <a:endParaRPr lang="en-US" sz="1200" dirty="0"/>
          </a:p>
          <a:p>
            <a:pPr lvl="1"/>
            <a:r>
              <a:rPr lang="en-US" dirty="0"/>
              <a:t>Generate a Local Beam bump on each of the helices</a:t>
            </a:r>
          </a:p>
          <a:p>
            <a:pPr lvl="1"/>
            <a:endParaRPr lang="en-US" sz="800" dirty="0"/>
          </a:p>
          <a:p>
            <a:pPr lvl="1"/>
            <a:r>
              <a:rPr lang="en-US" dirty="0"/>
              <a:t>Use Compensation quads along the three AGS </a:t>
            </a:r>
            <a:r>
              <a:rPr lang="en-US" dirty="0" err="1"/>
              <a:t>superperiods</a:t>
            </a:r>
            <a:r>
              <a:rPr lang="en-US" dirty="0"/>
              <a:t> (1/4 of AGS).</a:t>
            </a:r>
          </a:p>
          <a:p>
            <a:pPr lvl="1"/>
            <a:endParaRPr lang="en-US" sz="800" dirty="0"/>
          </a:p>
          <a:p>
            <a:pPr lvl="1"/>
            <a:r>
              <a:rPr lang="en-US" dirty="0"/>
              <a:t>Use </a:t>
            </a:r>
            <a:r>
              <a:rPr lang="en-US" dirty="0">
                <a:solidFill>
                  <a:srgbClr val="FF0000"/>
                </a:solidFill>
              </a:rPr>
              <a:t>Magnetic-Elements</a:t>
            </a:r>
            <a:r>
              <a:rPr lang="en-US" dirty="0"/>
              <a:t> to represent the R-Matrices derived from raytracing in the Helix. Explanation to follow in a slide below.  </a:t>
            </a:r>
          </a:p>
        </p:txBody>
      </p:sp>
      <p:sp>
        <p:nvSpPr>
          <p:cNvPr id="4" name="Slide Number Placeholder 3">
            <a:extLst>
              <a:ext uri="{FF2B5EF4-FFF2-40B4-BE49-F238E27FC236}">
                <a16:creationId xmlns:a16="http://schemas.microsoft.com/office/drawing/2014/main" id="{9B69514E-6A4C-4763-AC58-8ADAA7007F69}"/>
              </a:ext>
            </a:extLst>
          </p:cNvPr>
          <p:cNvSpPr>
            <a:spLocks noGrp="1"/>
          </p:cNvSpPr>
          <p:nvPr>
            <p:ph type="sldNum" sz="quarter" idx="12"/>
          </p:nvPr>
        </p:nvSpPr>
        <p:spPr/>
        <p:txBody>
          <a:bodyPr/>
          <a:lstStyle/>
          <a:p>
            <a:fld id="{716D9922-87B3-6043-9531-5184EA303DC1}" type="slidenum">
              <a:rPr lang="en-US" smtClean="0"/>
              <a:t>32</a:t>
            </a:fld>
            <a:endParaRPr lang="en-US"/>
          </a:p>
        </p:txBody>
      </p:sp>
    </p:spTree>
    <p:extLst>
      <p:ext uri="{BB962C8B-B14F-4D97-AF65-F5344CB8AC3E}">
        <p14:creationId xmlns:p14="http://schemas.microsoft.com/office/powerpoint/2010/main" val="749466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79CDA-03E6-4879-8B52-674C2BD80117}"/>
              </a:ext>
            </a:extLst>
          </p:cNvPr>
          <p:cNvSpPr>
            <a:spLocks noGrp="1"/>
          </p:cNvSpPr>
          <p:nvPr>
            <p:ph type="title"/>
          </p:nvPr>
        </p:nvSpPr>
        <p:spPr>
          <a:xfrm>
            <a:off x="0" y="365127"/>
            <a:ext cx="12192000" cy="473073"/>
          </a:xfrm>
        </p:spPr>
        <p:txBody>
          <a:bodyPr>
            <a:normAutofit/>
          </a:bodyPr>
          <a:lstStyle/>
          <a:p>
            <a:pPr algn="ctr"/>
            <a:r>
              <a:rPr lang="en-US" sz="2400" b="0" dirty="0"/>
              <a:t>Use </a:t>
            </a:r>
            <a:r>
              <a:rPr lang="en-US" sz="2400" b="0" dirty="0">
                <a:solidFill>
                  <a:srgbClr val="FF0000"/>
                </a:solidFill>
              </a:rPr>
              <a:t>Magnetic-Elements</a:t>
            </a:r>
            <a:r>
              <a:rPr lang="en-US" sz="2400" b="0" dirty="0"/>
              <a:t> to represent the R-Matrices derived from raytracing in the Helix.</a:t>
            </a:r>
          </a:p>
        </p:txBody>
      </p:sp>
      <p:sp>
        <p:nvSpPr>
          <p:cNvPr id="3" name="Slide Number Placeholder 2">
            <a:extLst>
              <a:ext uri="{FF2B5EF4-FFF2-40B4-BE49-F238E27FC236}">
                <a16:creationId xmlns:a16="http://schemas.microsoft.com/office/drawing/2014/main" id="{4C61D914-23BC-496D-9ED9-C43B48BF4EDA}"/>
              </a:ext>
            </a:extLst>
          </p:cNvPr>
          <p:cNvSpPr>
            <a:spLocks noGrp="1"/>
          </p:cNvSpPr>
          <p:nvPr>
            <p:ph type="sldNum" sz="quarter" idx="12"/>
          </p:nvPr>
        </p:nvSpPr>
        <p:spPr/>
        <p:txBody>
          <a:bodyPr/>
          <a:lstStyle/>
          <a:p>
            <a:fld id="{716D9922-87B3-6043-9531-5184EA303DC1}" type="slidenum">
              <a:rPr lang="en-US" smtClean="0"/>
              <a:t>33</a:t>
            </a:fld>
            <a:endParaRPr lang="en-US"/>
          </a:p>
        </p:txBody>
      </p:sp>
      <p:sp>
        <p:nvSpPr>
          <p:cNvPr id="7" name="TextBox 6">
            <a:extLst>
              <a:ext uri="{FF2B5EF4-FFF2-40B4-BE49-F238E27FC236}">
                <a16:creationId xmlns:a16="http://schemas.microsoft.com/office/drawing/2014/main" id="{AE543FA0-90C9-4D1C-9243-358DBB3DA345}"/>
              </a:ext>
            </a:extLst>
          </p:cNvPr>
          <p:cNvSpPr txBox="1"/>
          <p:nvPr/>
        </p:nvSpPr>
        <p:spPr>
          <a:xfrm>
            <a:off x="78599" y="1717214"/>
            <a:ext cx="12034802" cy="1754326"/>
          </a:xfrm>
          <a:prstGeom prst="rect">
            <a:avLst/>
          </a:prstGeom>
          <a:noFill/>
        </p:spPr>
        <p:txBody>
          <a:bodyPr wrap="square" rtlCol="0">
            <a:spAutoFit/>
          </a:bodyPr>
          <a:lstStyle/>
          <a:p>
            <a:pPr algn="ctr"/>
            <a:r>
              <a:rPr lang="en-US" sz="3600" dirty="0"/>
              <a:t>The following five slides is not only theory</a:t>
            </a:r>
          </a:p>
          <a:p>
            <a:pPr algn="ctr"/>
            <a:r>
              <a:rPr lang="en-US" sz="3600" dirty="0"/>
              <a:t>It is also </a:t>
            </a:r>
            <a:r>
              <a:rPr lang="en-US" sz="3600" dirty="0">
                <a:solidFill>
                  <a:srgbClr val="FF0000"/>
                </a:solidFill>
              </a:rPr>
              <a:t>Reality</a:t>
            </a:r>
            <a:r>
              <a:rPr lang="en-US" sz="3600" dirty="0"/>
              <a:t> applied in AGS to setup the cold snake beam optics with the polarized beam</a:t>
            </a:r>
          </a:p>
        </p:txBody>
      </p:sp>
      <p:sp>
        <p:nvSpPr>
          <p:cNvPr id="5" name="Title 1">
            <a:extLst>
              <a:ext uri="{FF2B5EF4-FFF2-40B4-BE49-F238E27FC236}">
                <a16:creationId xmlns:a16="http://schemas.microsoft.com/office/drawing/2014/main" id="{22396CF4-904E-4EED-90FD-426963D32A6F}"/>
              </a:ext>
            </a:extLst>
          </p:cNvPr>
          <p:cNvSpPr txBox="1">
            <a:spLocks/>
          </p:cNvSpPr>
          <p:nvPr/>
        </p:nvSpPr>
        <p:spPr>
          <a:xfrm>
            <a:off x="78599" y="4234718"/>
            <a:ext cx="12192000" cy="473073"/>
          </a:xfrm>
          <a:prstGeom prst="rect">
            <a:avLst/>
          </a:prstGeom>
        </p:spPr>
        <p:txBody>
          <a:bodyPr vert="horz" lIns="91440" tIns="45720" rIns="91440" bIns="45720" rtlCol="0" anchor="t">
            <a:normAutofit fontScale="85000" lnSpcReduction="10000"/>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gn="ctr"/>
            <a:r>
              <a:rPr lang="en-US" sz="2400" b="0" dirty="0"/>
              <a:t>Why the Use of </a:t>
            </a:r>
            <a:r>
              <a:rPr lang="en-US" sz="2400" b="0" dirty="0">
                <a:solidFill>
                  <a:srgbClr val="FF0000"/>
                </a:solidFill>
              </a:rPr>
              <a:t>Magnetic-Elements</a:t>
            </a:r>
            <a:r>
              <a:rPr lang="en-US" sz="2400" b="0" dirty="0"/>
              <a:t> to represent the R-Matrices derived from raytracing in the Helix?</a:t>
            </a:r>
          </a:p>
        </p:txBody>
      </p:sp>
    </p:spTree>
    <p:extLst>
      <p:ext uri="{BB962C8B-B14F-4D97-AF65-F5344CB8AC3E}">
        <p14:creationId xmlns:p14="http://schemas.microsoft.com/office/powerpoint/2010/main" val="3797847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8B9AC631-CAB0-4643-97E4-08D9AC360736}"/>
              </a:ext>
            </a:extLst>
          </p:cNvPr>
          <p:cNvSpPr/>
          <p:nvPr/>
        </p:nvSpPr>
        <p:spPr>
          <a:xfrm>
            <a:off x="424261" y="1700233"/>
            <a:ext cx="3746500" cy="345753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894E4D-CD18-49E2-9AF9-B77D87D03EAF}"/>
              </a:ext>
            </a:extLst>
          </p:cNvPr>
          <p:cNvSpPr>
            <a:spLocks noGrp="1"/>
          </p:cNvSpPr>
          <p:nvPr>
            <p:ph type="title"/>
          </p:nvPr>
        </p:nvSpPr>
        <p:spPr>
          <a:xfrm>
            <a:off x="477080" y="165300"/>
            <a:ext cx="11486320" cy="676273"/>
          </a:xfrm>
        </p:spPr>
        <p:txBody>
          <a:bodyPr>
            <a:normAutofit/>
          </a:bodyPr>
          <a:lstStyle/>
          <a:p>
            <a:r>
              <a:rPr lang="en-US" dirty="0"/>
              <a:t>Trajectories in a 2.1 T helical magnet</a:t>
            </a:r>
          </a:p>
        </p:txBody>
      </p:sp>
      <p:sp>
        <p:nvSpPr>
          <p:cNvPr id="8" name="TextBox 7">
            <a:extLst>
              <a:ext uri="{FF2B5EF4-FFF2-40B4-BE49-F238E27FC236}">
                <a16:creationId xmlns:a16="http://schemas.microsoft.com/office/drawing/2014/main" id="{0A44787A-5416-4E3F-8CEA-A2E566FE3BB1}"/>
              </a:ext>
            </a:extLst>
          </p:cNvPr>
          <p:cNvSpPr txBox="1"/>
          <p:nvPr/>
        </p:nvSpPr>
        <p:spPr>
          <a:xfrm>
            <a:off x="134098" y="992415"/>
            <a:ext cx="4326826" cy="369332"/>
          </a:xfrm>
          <a:prstGeom prst="rect">
            <a:avLst/>
          </a:prstGeom>
          <a:noFill/>
        </p:spPr>
        <p:txBody>
          <a:bodyPr wrap="none" rtlCol="0">
            <a:spAutoFit/>
          </a:bodyPr>
          <a:lstStyle/>
          <a:p>
            <a:r>
              <a:rPr lang="en-US" dirty="0"/>
              <a:t>Projection of trajectory on the (</a:t>
            </a:r>
            <a:r>
              <a:rPr lang="en-US" dirty="0" err="1"/>
              <a:t>x,y</a:t>
            </a:r>
            <a:r>
              <a:rPr lang="en-US" dirty="0"/>
              <a:t>) plane</a:t>
            </a:r>
          </a:p>
        </p:txBody>
      </p:sp>
      <p:sp>
        <p:nvSpPr>
          <p:cNvPr id="9" name="TextBox 8">
            <a:extLst>
              <a:ext uri="{FF2B5EF4-FFF2-40B4-BE49-F238E27FC236}">
                <a16:creationId xmlns:a16="http://schemas.microsoft.com/office/drawing/2014/main" id="{0435BED2-27C8-4B20-88B7-18319E1DE9D5}"/>
              </a:ext>
            </a:extLst>
          </p:cNvPr>
          <p:cNvSpPr txBox="1"/>
          <p:nvPr/>
        </p:nvSpPr>
        <p:spPr>
          <a:xfrm>
            <a:off x="5249171" y="1626068"/>
            <a:ext cx="6112571" cy="400110"/>
          </a:xfrm>
          <a:prstGeom prst="rect">
            <a:avLst/>
          </a:prstGeom>
          <a:noFill/>
        </p:spPr>
        <p:txBody>
          <a:bodyPr wrap="none" rtlCol="0">
            <a:spAutoFit/>
          </a:bodyPr>
          <a:lstStyle/>
          <a:p>
            <a:r>
              <a:rPr lang="en-US" sz="2000" dirty="0"/>
              <a:t>Center of Partial helix is at “center of the beam pipe”</a:t>
            </a:r>
          </a:p>
        </p:txBody>
      </p:sp>
      <p:cxnSp>
        <p:nvCxnSpPr>
          <p:cNvPr id="11" name="Straight Arrow Connector 10">
            <a:extLst>
              <a:ext uri="{FF2B5EF4-FFF2-40B4-BE49-F238E27FC236}">
                <a16:creationId xmlns:a16="http://schemas.microsoft.com/office/drawing/2014/main" id="{BE4111CD-BD99-46A3-A7F0-52C452FCE80C}"/>
              </a:ext>
            </a:extLst>
          </p:cNvPr>
          <p:cNvCxnSpPr>
            <a:cxnSpLocks/>
            <a:stCxn id="9" idx="1"/>
          </p:cNvCxnSpPr>
          <p:nvPr/>
        </p:nvCxnSpPr>
        <p:spPr>
          <a:xfrm flipH="1">
            <a:off x="2289185" y="1826123"/>
            <a:ext cx="2959986" cy="16111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99004E3C-D580-42BC-8A97-0D12C0BED67A}"/>
              </a:ext>
            </a:extLst>
          </p:cNvPr>
          <p:cNvGrpSpPr/>
          <p:nvPr/>
        </p:nvGrpSpPr>
        <p:grpSpPr>
          <a:xfrm>
            <a:off x="4266006" y="2733594"/>
            <a:ext cx="6875190" cy="720187"/>
            <a:chOff x="4244124" y="2743276"/>
            <a:chExt cx="6875190" cy="720187"/>
          </a:xfrm>
        </p:grpSpPr>
        <p:sp>
          <p:nvSpPr>
            <p:cNvPr id="12" name="TextBox 11">
              <a:extLst>
                <a:ext uri="{FF2B5EF4-FFF2-40B4-BE49-F238E27FC236}">
                  <a16:creationId xmlns:a16="http://schemas.microsoft.com/office/drawing/2014/main" id="{05A44AF8-C076-4DB6-8A52-FE49C2BD21BC}"/>
                </a:ext>
              </a:extLst>
            </p:cNvPr>
            <p:cNvSpPr txBox="1"/>
            <p:nvPr/>
          </p:nvSpPr>
          <p:spPr>
            <a:xfrm>
              <a:off x="5322534" y="2743276"/>
              <a:ext cx="5796780" cy="400110"/>
            </a:xfrm>
            <a:prstGeom prst="rect">
              <a:avLst/>
            </a:prstGeom>
            <a:noFill/>
          </p:spPr>
          <p:txBody>
            <a:bodyPr wrap="none" rtlCol="0">
              <a:spAutoFit/>
            </a:bodyPr>
            <a:lstStyle/>
            <a:p>
              <a:r>
                <a:rPr lang="en-US" sz="2000" dirty="0"/>
                <a:t>Beam at Injection Energy  Enters the Partial Helix</a:t>
              </a:r>
            </a:p>
          </p:txBody>
        </p:sp>
        <p:cxnSp>
          <p:nvCxnSpPr>
            <p:cNvPr id="14" name="Straight Arrow Connector 13">
              <a:extLst>
                <a:ext uri="{FF2B5EF4-FFF2-40B4-BE49-F238E27FC236}">
                  <a16:creationId xmlns:a16="http://schemas.microsoft.com/office/drawing/2014/main" id="{1F6CA6DD-4A9C-479C-A0F8-A08936F852C2}"/>
                </a:ext>
              </a:extLst>
            </p:cNvPr>
            <p:cNvCxnSpPr>
              <a:cxnSpLocks/>
            </p:cNvCxnSpPr>
            <p:nvPr/>
          </p:nvCxnSpPr>
          <p:spPr>
            <a:xfrm flipH="1">
              <a:off x="4244124" y="2979961"/>
              <a:ext cx="881449" cy="4835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49900156-8AAA-43BE-90F6-579E8A78990F}"/>
              </a:ext>
            </a:extLst>
          </p:cNvPr>
          <p:cNvGrpSpPr/>
          <p:nvPr/>
        </p:nvGrpSpPr>
        <p:grpSpPr>
          <a:xfrm>
            <a:off x="4266006" y="3535342"/>
            <a:ext cx="6853308" cy="642447"/>
            <a:chOff x="4266006" y="2881904"/>
            <a:chExt cx="6853308" cy="642447"/>
          </a:xfrm>
        </p:grpSpPr>
        <p:sp>
          <p:nvSpPr>
            <p:cNvPr id="22" name="TextBox 21">
              <a:extLst>
                <a:ext uri="{FF2B5EF4-FFF2-40B4-BE49-F238E27FC236}">
                  <a16:creationId xmlns:a16="http://schemas.microsoft.com/office/drawing/2014/main" id="{CEF9826C-335A-4BD8-9616-D35861C13D47}"/>
                </a:ext>
              </a:extLst>
            </p:cNvPr>
            <p:cNvSpPr txBox="1"/>
            <p:nvPr/>
          </p:nvSpPr>
          <p:spPr>
            <a:xfrm>
              <a:off x="5577412" y="3124241"/>
              <a:ext cx="5541902" cy="400110"/>
            </a:xfrm>
            <a:prstGeom prst="rect">
              <a:avLst/>
            </a:prstGeom>
            <a:noFill/>
          </p:spPr>
          <p:txBody>
            <a:bodyPr wrap="none" rtlCol="0">
              <a:spAutoFit/>
            </a:bodyPr>
            <a:lstStyle/>
            <a:p>
              <a:r>
                <a:rPr lang="en-US" sz="2000" dirty="0"/>
                <a:t>Beam at Injection Energy Exits the Partial Helix</a:t>
              </a:r>
            </a:p>
          </p:txBody>
        </p:sp>
        <p:cxnSp>
          <p:nvCxnSpPr>
            <p:cNvPr id="23" name="Straight Arrow Connector 22">
              <a:extLst>
                <a:ext uri="{FF2B5EF4-FFF2-40B4-BE49-F238E27FC236}">
                  <a16:creationId xmlns:a16="http://schemas.microsoft.com/office/drawing/2014/main" id="{07EF6C76-AAA4-4BAE-9CDF-AC1FA851B066}"/>
                </a:ext>
              </a:extLst>
            </p:cNvPr>
            <p:cNvCxnSpPr>
              <a:cxnSpLocks/>
            </p:cNvCxnSpPr>
            <p:nvPr/>
          </p:nvCxnSpPr>
          <p:spPr>
            <a:xfrm flipH="1" flipV="1">
              <a:off x="4266006" y="2881904"/>
              <a:ext cx="1046535" cy="3960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ABED8490-0348-40B5-8C03-62A4E15211B2}"/>
              </a:ext>
            </a:extLst>
          </p:cNvPr>
          <p:cNvSpPr/>
          <p:nvPr/>
        </p:nvSpPr>
        <p:spPr>
          <a:xfrm>
            <a:off x="4052891" y="3375895"/>
            <a:ext cx="215900" cy="21929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B8EF622-8CC5-45A0-8F29-5A7615935E15}"/>
              </a:ext>
            </a:extLst>
          </p:cNvPr>
          <p:cNvSpPr txBox="1"/>
          <p:nvPr/>
        </p:nvSpPr>
        <p:spPr>
          <a:xfrm>
            <a:off x="5865843" y="4699187"/>
            <a:ext cx="4310795" cy="830997"/>
          </a:xfrm>
          <a:prstGeom prst="rect">
            <a:avLst/>
          </a:prstGeom>
          <a:noFill/>
        </p:spPr>
        <p:txBody>
          <a:bodyPr wrap="none" rtlCol="0">
            <a:spAutoFit/>
          </a:bodyPr>
          <a:lstStyle/>
          <a:p>
            <a:r>
              <a:rPr lang="en-US" sz="2400" dirty="0">
                <a:solidFill>
                  <a:srgbClr val="FF0000"/>
                </a:solidFill>
              </a:rPr>
              <a:t>Beam needs to be bumped at </a:t>
            </a:r>
          </a:p>
          <a:p>
            <a:r>
              <a:rPr lang="en-US" sz="2400" dirty="0">
                <a:solidFill>
                  <a:srgbClr val="FF0000"/>
                </a:solidFill>
              </a:rPr>
              <a:t>the location of the partial Helix</a:t>
            </a:r>
          </a:p>
        </p:txBody>
      </p:sp>
      <p:cxnSp>
        <p:nvCxnSpPr>
          <p:cNvPr id="32" name="Straight Arrow Connector 31">
            <a:extLst>
              <a:ext uri="{FF2B5EF4-FFF2-40B4-BE49-F238E27FC236}">
                <a16:creationId xmlns:a16="http://schemas.microsoft.com/office/drawing/2014/main" id="{60211981-1232-4DE3-9F05-31E24C03FE06}"/>
              </a:ext>
            </a:extLst>
          </p:cNvPr>
          <p:cNvCxnSpPr/>
          <p:nvPr/>
        </p:nvCxnSpPr>
        <p:spPr>
          <a:xfrm>
            <a:off x="134098" y="3453781"/>
            <a:ext cx="51731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8F1EA98-1D4D-4FEF-93E5-DCDF7FB2C06B}"/>
              </a:ext>
            </a:extLst>
          </p:cNvPr>
          <p:cNvCxnSpPr/>
          <p:nvPr/>
        </p:nvCxnSpPr>
        <p:spPr>
          <a:xfrm flipV="1">
            <a:off x="2289185" y="1120334"/>
            <a:ext cx="0" cy="23334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57D95FCE-A0AA-48E1-A5E0-F0C8C1CC5B51}"/>
              </a:ext>
            </a:extLst>
          </p:cNvPr>
          <p:cNvSpPr txBox="1"/>
          <p:nvPr/>
        </p:nvSpPr>
        <p:spPr>
          <a:xfrm>
            <a:off x="2284251" y="1441402"/>
            <a:ext cx="300082" cy="369332"/>
          </a:xfrm>
          <a:prstGeom prst="rect">
            <a:avLst/>
          </a:prstGeom>
          <a:noFill/>
        </p:spPr>
        <p:txBody>
          <a:bodyPr wrap="none" rtlCol="0">
            <a:spAutoFit/>
          </a:bodyPr>
          <a:lstStyle/>
          <a:p>
            <a:r>
              <a:rPr lang="en-US" dirty="0"/>
              <a:t>y</a:t>
            </a:r>
          </a:p>
        </p:txBody>
      </p:sp>
      <p:sp>
        <p:nvSpPr>
          <p:cNvPr id="36" name="TextBox 35">
            <a:extLst>
              <a:ext uri="{FF2B5EF4-FFF2-40B4-BE49-F238E27FC236}">
                <a16:creationId xmlns:a16="http://schemas.microsoft.com/office/drawing/2014/main" id="{ABB1F9FF-EBB7-470C-9DBD-C5E3E5BA642A}"/>
              </a:ext>
            </a:extLst>
          </p:cNvPr>
          <p:cNvSpPr txBox="1"/>
          <p:nvPr/>
        </p:nvSpPr>
        <p:spPr>
          <a:xfrm>
            <a:off x="4874705" y="3437307"/>
            <a:ext cx="300082" cy="369332"/>
          </a:xfrm>
          <a:prstGeom prst="rect">
            <a:avLst/>
          </a:prstGeom>
          <a:noFill/>
        </p:spPr>
        <p:txBody>
          <a:bodyPr wrap="none" rtlCol="0">
            <a:spAutoFit/>
          </a:bodyPr>
          <a:lstStyle/>
          <a:p>
            <a:r>
              <a:rPr lang="en-US" dirty="0"/>
              <a:t>x</a:t>
            </a:r>
          </a:p>
        </p:txBody>
      </p:sp>
      <p:sp>
        <p:nvSpPr>
          <p:cNvPr id="41" name="TextBox 40">
            <a:extLst>
              <a:ext uri="{FF2B5EF4-FFF2-40B4-BE49-F238E27FC236}">
                <a16:creationId xmlns:a16="http://schemas.microsoft.com/office/drawing/2014/main" id="{F1939852-1EBD-4496-9FC8-DECAE1832B86}"/>
              </a:ext>
            </a:extLst>
          </p:cNvPr>
          <p:cNvSpPr txBox="1"/>
          <p:nvPr/>
        </p:nvSpPr>
        <p:spPr>
          <a:xfrm>
            <a:off x="2904388" y="3453781"/>
            <a:ext cx="819455" cy="369332"/>
          </a:xfrm>
          <a:prstGeom prst="rect">
            <a:avLst/>
          </a:prstGeom>
          <a:noFill/>
        </p:spPr>
        <p:txBody>
          <a:bodyPr wrap="none" rtlCol="0">
            <a:spAutoFit/>
          </a:bodyPr>
          <a:lstStyle/>
          <a:p>
            <a:r>
              <a:rPr lang="en-US" dirty="0"/>
              <a:t>~2 cm</a:t>
            </a:r>
          </a:p>
        </p:txBody>
      </p:sp>
      <p:pic>
        <p:nvPicPr>
          <p:cNvPr id="4" name="Picture 3">
            <a:extLst>
              <a:ext uri="{FF2B5EF4-FFF2-40B4-BE49-F238E27FC236}">
                <a16:creationId xmlns:a16="http://schemas.microsoft.com/office/drawing/2014/main" id="{8ED7DC6E-FCF5-4436-89C9-81968D2F1CD0}"/>
              </a:ext>
            </a:extLst>
          </p:cNvPr>
          <p:cNvPicPr>
            <a:picLocks noChangeAspect="1"/>
          </p:cNvPicPr>
          <p:nvPr/>
        </p:nvPicPr>
        <p:blipFill>
          <a:blip r:embed="rId2"/>
          <a:stretch>
            <a:fillRect/>
          </a:stretch>
        </p:blipFill>
        <p:spPr>
          <a:xfrm>
            <a:off x="3453407" y="4649950"/>
            <a:ext cx="2124005" cy="2124005"/>
          </a:xfrm>
          <a:prstGeom prst="rect">
            <a:avLst/>
          </a:prstGeom>
        </p:spPr>
      </p:pic>
      <p:sp>
        <p:nvSpPr>
          <p:cNvPr id="3" name="TextBox 2">
            <a:extLst>
              <a:ext uri="{FF2B5EF4-FFF2-40B4-BE49-F238E27FC236}">
                <a16:creationId xmlns:a16="http://schemas.microsoft.com/office/drawing/2014/main" id="{DDC77E0B-CD7F-49AC-B47F-7960ED4AAEFC}"/>
              </a:ext>
            </a:extLst>
          </p:cNvPr>
          <p:cNvSpPr txBox="1"/>
          <p:nvPr/>
        </p:nvSpPr>
        <p:spPr>
          <a:xfrm>
            <a:off x="1236964" y="3823113"/>
            <a:ext cx="2121093" cy="369332"/>
          </a:xfrm>
          <a:prstGeom prst="rect">
            <a:avLst/>
          </a:prstGeom>
          <a:noFill/>
        </p:spPr>
        <p:txBody>
          <a:bodyPr wrap="none" rtlCol="0">
            <a:spAutoFit/>
          </a:bodyPr>
          <a:lstStyle/>
          <a:p>
            <a:r>
              <a:rPr lang="en-US" dirty="0"/>
              <a:t>Bean into the page</a:t>
            </a:r>
          </a:p>
        </p:txBody>
      </p:sp>
    </p:spTree>
    <p:extLst>
      <p:ext uri="{BB962C8B-B14F-4D97-AF65-F5344CB8AC3E}">
        <p14:creationId xmlns:p14="http://schemas.microsoft.com/office/powerpoint/2010/main" val="92959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375E-6 -2.22222E-6 L -0.00729 -0.06736 L -0.02981 -0.14815 L -0.06653 -0.21435 L -0.12669 -0.25069 L -0.2026 -0.24236 L -0.25481 -0.19143 L -0.28932 -0.11828 C -0.29557 -0.07662 -0.30585 -0.0412 -0.31158 0.00116 C -0.3095 0.02847 -0.29908 0.06389 -0.29635 0.09121 L -0.27395 0.16829 L -0.24609 0.19375 L -0.22083 0.22685 L -0.18789 0.24352 L -0.1582 0.24954 L -0.12018 0.23866 L -0.08437 0.21736 L -0.05742 0.18704 L -0.03854 0.16158 L -0.025 0.12732 C -0.02031 0.10972 -0.01666 0.10116 -0.01158 0.0838 C -0.01093 0.06945 -0.00585 0.05648 -0.00442 0.04213 C -0.00468 0.03033 -0.0052 0.01806 -0.0052 0.00486 " pathEditMode="relative" rAng="0" ptsTypes="AAAAAAAAAAAAAAAAAAAAAAA">
                                      <p:cBhvr>
                                        <p:cTn id="6" dur="2000" fill="hold"/>
                                        <p:tgtEl>
                                          <p:spTgt spid="28"/>
                                        </p:tgtEl>
                                        <p:attrNameLst>
                                          <p:attrName>ppt_x</p:attrName>
                                          <p:attrName>ppt_y</p:attrName>
                                        </p:attrNameLst>
                                      </p:cBhvr>
                                      <p:rCtr x="-15586"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0D22B-A49B-4CE0-9477-4CE7A7840ABA}"/>
              </a:ext>
            </a:extLst>
          </p:cNvPr>
          <p:cNvSpPr/>
          <p:nvPr/>
        </p:nvSpPr>
        <p:spPr>
          <a:xfrm>
            <a:off x="3314700" y="1562100"/>
            <a:ext cx="6438900" cy="37211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C89A5A-D4EB-4EAC-AA39-B2C87B4F5D3C}"/>
              </a:ext>
            </a:extLst>
          </p:cNvPr>
          <p:cNvSpPr>
            <a:spLocks noGrp="1"/>
          </p:cNvSpPr>
          <p:nvPr>
            <p:ph type="title"/>
          </p:nvPr>
        </p:nvSpPr>
        <p:spPr>
          <a:xfrm>
            <a:off x="477080" y="365127"/>
            <a:ext cx="11105321" cy="688973"/>
          </a:xfrm>
        </p:spPr>
        <p:txBody>
          <a:bodyPr>
            <a:normAutofit/>
          </a:bodyPr>
          <a:lstStyle/>
          <a:p>
            <a:r>
              <a:rPr lang="en-US" sz="3600" dirty="0"/>
              <a:t>Top view of the beam trajectory in the partial helix</a:t>
            </a:r>
          </a:p>
        </p:txBody>
      </p:sp>
      <p:sp>
        <p:nvSpPr>
          <p:cNvPr id="3" name="Slide Number Placeholder 2">
            <a:extLst>
              <a:ext uri="{FF2B5EF4-FFF2-40B4-BE49-F238E27FC236}">
                <a16:creationId xmlns:a16="http://schemas.microsoft.com/office/drawing/2014/main" id="{CE2B213D-FF30-48B0-A66F-138222FBE8F6}"/>
              </a:ext>
            </a:extLst>
          </p:cNvPr>
          <p:cNvSpPr>
            <a:spLocks noGrp="1"/>
          </p:cNvSpPr>
          <p:nvPr>
            <p:ph type="sldNum" sz="quarter" idx="12"/>
          </p:nvPr>
        </p:nvSpPr>
        <p:spPr/>
        <p:txBody>
          <a:bodyPr/>
          <a:lstStyle/>
          <a:p>
            <a:fld id="{716D9922-87B3-6043-9531-5184EA303DC1}" type="slidenum">
              <a:rPr lang="en-US" smtClean="0"/>
              <a:t>35</a:t>
            </a:fld>
            <a:endParaRPr lang="en-US"/>
          </a:p>
        </p:txBody>
      </p:sp>
      <p:cxnSp>
        <p:nvCxnSpPr>
          <p:cNvPr id="5" name="Straight Arrow Connector 4">
            <a:extLst>
              <a:ext uri="{FF2B5EF4-FFF2-40B4-BE49-F238E27FC236}">
                <a16:creationId xmlns:a16="http://schemas.microsoft.com/office/drawing/2014/main" id="{9F57F59B-F007-4F60-AB42-D4CA0059621F}"/>
              </a:ext>
            </a:extLst>
          </p:cNvPr>
          <p:cNvCxnSpPr/>
          <p:nvPr/>
        </p:nvCxnSpPr>
        <p:spPr>
          <a:xfrm>
            <a:off x="609600" y="3429000"/>
            <a:ext cx="106299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4C46D440-54B7-4D44-96DF-45B58D003295}"/>
              </a:ext>
            </a:extLst>
          </p:cNvPr>
          <p:cNvSpPr/>
          <p:nvPr/>
        </p:nvSpPr>
        <p:spPr>
          <a:xfrm>
            <a:off x="3314700" y="2341467"/>
            <a:ext cx="6438900" cy="2046430"/>
          </a:xfrm>
          <a:custGeom>
            <a:avLst/>
            <a:gdLst>
              <a:gd name="connsiteX0" fmla="*/ 0 w 6261100"/>
              <a:gd name="connsiteY0" fmla="*/ 2046430 h 2046430"/>
              <a:gd name="connsiteX1" fmla="*/ 330200 w 6261100"/>
              <a:gd name="connsiteY1" fmla="*/ 1995630 h 2046430"/>
              <a:gd name="connsiteX2" fmla="*/ 698500 w 6261100"/>
              <a:gd name="connsiteY2" fmla="*/ 1843230 h 2046430"/>
              <a:gd name="connsiteX3" fmla="*/ 1066800 w 6261100"/>
              <a:gd name="connsiteY3" fmla="*/ 1563830 h 2046430"/>
              <a:gd name="connsiteX4" fmla="*/ 1371600 w 6261100"/>
              <a:gd name="connsiteY4" fmla="*/ 1297130 h 2046430"/>
              <a:gd name="connsiteX5" fmla="*/ 1612900 w 6261100"/>
              <a:gd name="connsiteY5" fmla="*/ 941530 h 2046430"/>
              <a:gd name="connsiteX6" fmla="*/ 2082800 w 6261100"/>
              <a:gd name="connsiteY6" fmla="*/ 433530 h 2046430"/>
              <a:gd name="connsiteX7" fmla="*/ 2413000 w 6261100"/>
              <a:gd name="connsiteY7" fmla="*/ 192230 h 2046430"/>
              <a:gd name="connsiteX8" fmla="*/ 2730500 w 6261100"/>
              <a:gd name="connsiteY8" fmla="*/ 39830 h 2046430"/>
              <a:gd name="connsiteX9" fmla="*/ 2946400 w 6261100"/>
              <a:gd name="connsiteY9" fmla="*/ 14430 h 2046430"/>
              <a:gd name="connsiteX10" fmla="*/ 3111500 w 6261100"/>
              <a:gd name="connsiteY10" fmla="*/ 1730 h 2046430"/>
              <a:gd name="connsiteX11" fmla="*/ 3467100 w 6261100"/>
              <a:gd name="connsiteY11" fmla="*/ 52530 h 2046430"/>
              <a:gd name="connsiteX12" fmla="*/ 3911600 w 6261100"/>
              <a:gd name="connsiteY12" fmla="*/ 243030 h 2046430"/>
              <a:gd name="connsiteX13" fmla="*/ 4165600 w 6261100"/>
              <a:gd name="connsiteY13" fmla="*/ 446230 h 2046430"/>
              <a:gd name="connsiteX14" fmla="*/ 4445000 w 6261100"/>
              <a:gd name="connsiteY14" fmla="*/ 712930 h 2046430"/>
              <a:gd name="connsiteX15" fmla="*/ 4648200 w 6261100"/>
              <a:gd name="connsiteY15" fmla="*/ 954230 h 2046430"/>
              <a:gd name="connsiteX16" fmla="*/ 4876800 w 6261100"/>
              <a:gd name="connsiteY16" fmla="*/ 1271730 h 2046430"/>
              <a:gd name="connsiteX17" fmla="*/ 5105400 w 6261100"/>
              <a:gd name="connsiteY17" fmla="*/ 1525730 h 2046430"/>
              <a:gd name="connsiteX18" fmla="*/ 5321300 w 6261100"/>
              <a:gd name="connsiteY18" fmla="*/ 1690830 h 2046430"/>
              <a:gd name="connsiteX19" fmla="*/ 5499100 w 6261100"/>
              <a:gd name="connsiteY19" fmla="*/ 1830530 h 2046430"/>
              <a:gd name="connsiteX20" fmla="*/ 5791200 w 6261100"/>
              <a:gd name="connsiteY20" fmla="*/ 1982930 h 2046430"/>
              <a:gd name="connsiteX21" fmla="*/ 6019800 w 6261100"/>
              <a:gd name="connsiteY21" fmla="*/ 2033730 h 2046430"/>
              <a:gd name="connsiteX22" fmla="*/ 6261100 w 6261100"/>
              <a:gd name="connsiteY22" fmla="*/ 2021030 h 204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261100" h="2046430">
                <a:moveTo>
                  <a:pt x="0" y="2046430"/>
                </a:moveTo>
                <a:cubicBezTo>
                  <a:pt x="106891" y="2037963"/>
                  <a:pt x="213783" y="2029497"/>
                  <a:pt x="330200" y="1995630"/>
                </a:cubicBezTo>
                <a:cubicBezTo>
                  <a:pt x="446617" y="1961763"/>
                  <a:pt x="575733" y="1915197"/>
                  <a:pt x="698500" y="1843230"/>
                </a:cubicBezTo>
                <a:cubicBezTo>
                  <a:pt x="821267" y="1771263"/>
                  <a:pt x="954617" y="1654847"/>
                  <a:pt x="1066800" y="1563830"/>
                </a:cubicBezTo>
                <a:cubicBezTo>
                  <a:pt x="1178983" y="1472813"/>
                  <a:pt x="1280583" y="1400847"/>
                  <a:pt x="1371600" y="1297130"/>
                </a:cubicBezTo>
                <a:cubicBezTo>
                  <a:pt x="1462617" y="1193413"/>
                  <a:pt x="1494367" y="1085463"/>
                  <a:pt x="1612900" y="941530"/>
                </a:cubicBezTo>
                <a:cubicBezTo>
                  <a:pt x="1731433" y="797597"/>
                  <a:pt x="1949450" y="558413"/>
                  <a:pt x="2082800" y="433530"/>
                </a:cubicBezTo>
                <a:cubicBezTo>
                  <a:pt x="2216150" y="308647"/>
                  <a:pt x="2305050" y="257847"/>
                  <a:pt x="2413000" y="192230"/>
                </a:cubicBezTo>
                <a:cubicBezTo>
                  <a:pt x="2520950" y="126613"/>
                  <a:pt x="2641600" y="69463"/>
                  <a:pt x="2730500" y="39830"/>
                </a:cubicBezTo>
                <a:cubicBezTo>
                  <a:pt x="2819400" y="10197"/>
                  <a:pt x="2882900" y="20780"/>
                  <a:pt x="2946400" y="14430"/>
                </a:cubicBezTo>
                <a:cubicBezTo>
                  <a:pt x="3009900" y="8080"/>
                  <a:pt x="3024717" y="-4620"/>
                  <a:pt x="3111500" y="1730"/>
                </a:cubicBezTo>
                <a:cubicBezTo>
                  <a:pt x="3198283" y="8080"/>
                  <a:pt x="3333750" y="12313"/>
                  <a:pt x="3467100" y="52530"/>
                </a:cubicBezTo>
                <a:cubicBezTo>
                  <a:pt x="3600450" y="92747"/>
                  <a:pt x="3795183" y="177413"/>
                  <a:pt x="3911600" y="243030"/>
                </a:cubicBezTo>
                <a:cubicBezTo>
                  <a:pt x="4028017" y="308647"/>
                  <a:pt x="4076700" y="367913"/>
                  <a:pt x="4165600" y="446230"/>
                </a:cubicBezTo>
                <a:cubicBezTo>
                  <a:pt x="4254500" y="524547"/>
                  <a:pt x="4364567" y="628263"/>
                  <a:pt x="4445000" y="712930"/>
                </a:cubicBezTo>
                <a:cubicBezTo>
                  <a:pt x="4525433" y="797597"/>
                  <a:pt x="4576233" y="861097"/>
                  <a:pt x="4648200" y="954230"/>
                </a:cubicBezTo>
                <a:cubicBezTo>
                  <a:pt x="4720167" y="1047363"/>
                  <a:pt x="4800600" y="1176480"/>
                  <a:pt x="4876800" y="1271730"/>
                </a:cubicBezTo>
                <a:cubicBezTo>
                  <a:pt x="4953000" y="1366980"/>
                  <a:pt x="5031317" y="1455880"/>
                  <a:pt x="5105400" y="1525730"/>
                </a:cubicBezTo>
                <a:cubicBezTo>
                  <a:pt x="5179483" y="1595580"/>
                  <a:pt x="5255683" y="1640030"/>
                  <a:pt x="5321300" y="1690830"/>
                </a:cubicBezTo>
                <a:cubicBezTo>
                  <a:pt x="5386917" y="1741630"/>
                  <a:pt x="5420783" y="1781847"/>
                  <a:pt x="5499100" y="1830530"/>
                </a:cubicBezTo>
                <a:cubicBezTo>
                  <a:pt x="5577417" y="1879213"/>
                  <a:pt x="5704417" y="1949063"/>
                  <a:pt x="5791200" y="1982930"/>
                </a:cubicBezTo>
                <a:cubicBezTo>
                  <a:pt x="5877983" y="2016797"/>
                  <a:pt x="5941483" y="2027380"/>
                  <a:pt x="6019800" y="2033730"/>
                </a:cubicBezTo>
                <a:cubicBezTo>
                  <a:pt x="6098117" y="2040080"/>
                  <a:pt x="6179608" y="2030555"/>
                  <a:pt x="6261100" y="202103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DBA1BC8-E17D-4C32-84D1-2A9F483D67D3}"/>
              </a:ext>
            </a:extLst>
          </p:cNvPr>
          <p:cNvSpPr/>
          <p:nvPr/>
        </p:nvSpPr>
        <p:spPr>
          <a:xfrm>
            <a:off x="3206750" y="4297236"/>
            <a:ext cx="215900" cy="21929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00B0D0A-EDD2-402B-B8BF-1FA35142E122}"/>
              </a:ext>
            </a:extLst>
          </p:cNvPr>
          <p:cNvSpPr txBox="1"/>
          <p:nvPr/>
        </p:nvSpPr>
        <p:spPr>
          <a:xfrm>
            <a:off x="3206750" y="5647068"/>
            <a:ext cx="4310795" cy="830997"/>
          </a:xfrm>
          <a:prstGeom prst="rect">
            <a:avLst/>
          </a:prstGeom>
          <a:noFill/>
        </p:spPr>
        <p:txBody>
          <a:bodyPr wrap="none" rtlCol="0">
            <a:spAutoFit/>
          </a:bodyPr>
          <a:lstStyle/>
          <a:p>
            <a:r>
              <a:rPr lang="en-US" sz="2400" dirty="0">
                <a:solidFill>
                  <a:srgbClr val="FF0000"/>
                </a:solidFill>
              </a:rPr>
              <a:t>Beam needs to be bumped at </a:t>
            </a:r>
          </a:p>
          <a:p>
            <a:r>
              <a:rPr lang="en-US" sz="2400" dirty="0">
                <a:solidFill>
                  <a:srgbClr val="FF0000"/>
                </a:solidFill>
              </a:rPr>
              <a:t>the location of the partial Helix</a:t>
            </a:r>
          </a:p>
        </p:txBody>
      </p:sp>
      <p:sp>
        <p:nvSpPr>
          <p:cNvPr id="4" name="Freeform: Shape 3">
            <a:extLst>
              <a:ext uri="{FF2B5EF4-FFF2-40B4-BE49-F238E27FC236}">
                <a16:creationId xmlns:a16="http://schemas.microsoft.com/office/drawing/2014/main" id="{2641B984-3288-4A08-9577-FA0A7EF7E2DA}"/>
              </a:ext>
            </a:extLst>
          </p:cNvPr>
          <p:cNvSpPr/>
          <p:nvPr/>
        </p:nvSpPr>
        <p:spPr>
          <a:xfrm>
            <a:off x="629920" y="3434080"/>
            <a:ext cx="2672080" cy="1016000"/>
          </a:xfrm>
          <a:custGeom>
            <a:avLst/>
            <a:gdLst>
              <a:gd name="connsiteX0" fmla="*/ 0 w 2672080"/>
              <a:gd name="connsiteY0" fmla="*/ 0 h 1016000"/>
              <a:gd name="connsiteX1" fmla="*/ 375920 w 2672080"/>
              <a:gd name="connsiteY1" fmla="*/ 416560 h 1016000"/>
              <a:gd name="connsiteX2" fmla="*/ 772160 w 2672080"/>
              <a:gd name="connsiteY2" fmla="*/ 670560 h 1016000"/>
              <a:gd name="connsiteX3" fmla="*/ 1615440 w 2672080"/>
              <a:gd name="connsiteY3" fmla="*/ 965200 h 1016000"/>
              <a:gd name="connsiteX4" fmla="*/ 1950720 w 2672080"/>
              <a:gd name="connsiteY4" fmla="*/ 985520 h 1016000"/>
              <a:gd name="connsiteX5" fmla="*/ 2672080 w 2672080"/>
              <a:gd name="connsiteY5"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2080" h="1016000">
                <a:moveTo>
                  <a:pt x="0" y="0"/>
                </a:moveTo>
                <a:cubicBezTo>
                  <a:pt x="123613" y="152400"/>
                  <a:pt x="247227" y="304800"/>
                  <a:pt x="375920" y="416560"/>
                </a:cubicBezTo>
                <a:cubicBezTo>
                  <a:pt x="504613" y="528320"/>
                  <a:pt x="565573" y="579120"/>
                  <a:pt x="772160" y="670560"/>
                </a:cubicBezTo>
                <a:cubicBezTo>
                  <a:pt x="978747" y="762000"/>
                  <a:pt x="1419013" y="912707"/>
                  <a:pt x="1615440" y="965200"/>
                </a:cubicBezTo>
                <a:cubicBezTo>
                  <a:pt x="1811867" y="1017693"/>
                  <a:pt x="1950720" y="985520"/>
                  <a:pt x="1950720" y="985520"/>
                </a:cubicBezTo>
                <a:lnTo>
                  <a:pt x="2672080" y="10160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F431D019-36EB-4726-AB4B-362D3439E018}"/>
              </a:ext>
            </a:extLst>
          </p:cNvPr>
          <p:cNvSpPr/>
          <p:nvPr/>
        </p:nvSpPr>
        <p:spPr>
          <a:xfrm>
            <a:off x="9753600" y="3434080"/>
            <a:ext cx="2316480" cy="934720"/>
          </a:xfrm>
          <a:custGeom>
            <a:avLst/>
            <a:gdLst>
              <a:gd name="connsiteX0" fmla="*/ 0 w 2316480"/>
              <a:gd name="connsiteY0" fmla="*/ 934720 h 934720"/>
              <a:gd name="connsiteX1" fmla="*/ 619760 w 2316480"/>
              <a:gd name="connsiteY1" fmla="*/ 853440 h 934720"/>
              <a:gd name="connsiteX2" fmla="*/ 1005840 w 2316480"/>
              <a:gd name="connsiteY2" fmla="*/ 711200 h 934720"/>
              <a:gd name="connsiteX3" fmla="*/ 1290320 w 2316480"/>
              <a:gd name="connsiteY3" fmla="*/ 589280 h 934720"/>
              <a:gd name="connsiteX4" fmla="*/ 1625600 w 2316480"/>
              <a:gd name="connsiteY4" fmla="*/ 304800 h 934720"/>
              <a:gd name="connsiteX5" fmla="*/ 1838960 w 2316480"/>
              <a:gd name="connsiteY5" fmla="*/ 213360 h 934720"/>
              <a:gd name="connsiteX6" fmla="*/ 2316480 w 2316480"/>
              <a:gd name="connsiteY6" fmla="*/ 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6480" h="934720">
                <a:moveTo>
                  <a:pt x="0" y="934720"/>
                </a:moveTo>
                <a:cubicBezTo>
                  <a:pt x="226060" y="912706"/>
                  <a:pt x="452120" y="890693"/>
                  <a:pt x="619760" y="853440"/>
                </a:cubicBezTo>
                <a:cubicBezTo>
                  <a:pt x="787400" y="816187"/>
                  <a:pt x="894080" y="755227"/>
                  <a:pt x="1005840" y="711200"/>
                </a:cubicBezTo>
                <a:cubicBezTo>
                  <a:pt x="1117600" y="667173"/>
                  <a:pt x="1187027" y="657013"/>
                  <a:pt x="1290320" y="589280"/>
                </a:cubicBezTo>
                <a:cubicBezTo>
                  <a:pt x="1393613" y="521547"/>
                  <a:pt x="1534160" y="367453"/>
                  <a:pt x="1625600" y="304800"/>
                </a:cubicBezTo>
                <a:cubicBezTo>
                  <a:pt x="1717040" y="242147"/>
                  <a:pt x="1838960" y="213360"/>
                  <a:pt x="1838960" y="213360"/>
                </a:cubicBezTo>
                <a:lnTo>
                  <a:pt x="231648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781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416 -2.59259E-6 L 0.0198 -0.0037 L 0.04896 -0.02037 L 0.07917 -0.05185 L 0.11355 -0.10555 L 0.13126 -0.15185 L 0.16771 -0.22222 L 0.21563 -0.28518 L 0.24896 -0.3 L 0.30209 -0.29074 L 0.34376 -0.25 L 0.37709 -0.20185 L 0.39584 -0.15 L 0.41355 -0.10926 L 0.43021 -0.07778 L 0.44896 -0.05185 L 0.47396 -0.02222 L 0.49792 -0.0037 L 0.51355 -0.0037 L 0.52917 -0.0037 " pathEditMode="relative" ptsTypes="AAAAAAAAAAAAAAAAAAAA">
                                      <p:cBhvr>
                                        <p:cTn id="6" dur="2000" fill="hold"/>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0D22B-A49B-4CE0-9477-4CE7A7840ABA}"/>
              </a:ext>
            </a:extLst>
          </p:cNvPr>
          <p:cNvSpPr/>
          <p:nvPr/>
        </p:nvSpPr>
        <p:spPr>
          <a:xfrm>
            <a:off x="3314700" y="2341467"/>
            <a:ext cx="6438900" cy="37211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C89A5A-D4EB-4EAC-AA39-B2C87B4F5D3C}"/>
              </a:ext>
            </a:extLst>
          </p:cNvPr>
          <p:cNvSpPr>
            <a:spLocks noGrp="1"/>
          </p:cNvSpPr>
          <p:nvPr>
            <p:ph type="title"/>
          </p:nvPr>
        </p:nvSpPr>
        <p:spPr>
          <a:xfrm>
            <a:off x="477079" y="4893"/>
            <a:ext cx="11105321" cy="482376"/>
          </a:xfrm>
        </p:spPr>
        <p:txBody>
          <a:bodyPr>
            <a:normAutofit/>
          </a:bodyPr>
          <a:lstStyle/>
          <a:p>
            <a:pPr algn="ctr"/>
            <a:r>
              <a:rPr lang="en-US" sz="2800" dirty="0"/>
              <a:t>Top view of the beam trajectory in the partial helix</a:t>
            </a:r>
          </a:p>
        </p:txBody>
      </p:sp>
      <p:sp>
        <p:nvSpPr>
          <p:cNvPr id="3" name="Slide Number Placeholder 2">
            <a:extLst>
              <a:ext uri="{FF2B5EF4-FFF2-40B4-BE49-F238E27FC236}">
                <a16:creationId xmlns:a16="http://schemas.microsoft.com/office/drawing/2014/main" id="{CE2B213D-FF30-48B0-A66F-138222FBE8F6}"/>
              </a:ext>
            </a:extLst>
          </p:cNvPr>
          <p:cNvSpPr>
            <a:spLocks noGrp="1"/>
          </p:cNvSpPr>
          <p:nvPr>
            <p:ph type="sldNum" sz="quarter" idx="12"/>
          </p:nvPr>
        </p:nvSpPr>
        <p:spPr>
          <a:xfrm>
            <a:off x="4724400" y="7116469"/>
            <a:ext cx="2743200" cy="365125"/>
          </a:xfrm>
        </p:spPr>
        <p:txBody>
          <a:bodyPr/>
          <a:lstStyle/>
          <a:p>
            <a:fld id="{716D9922-87B3-6043-9531-5184EA303DC1}" type="slidenum">
              <a:rPr lang="en-US" smtClean="0"/>
              <a:t>36</a:t>
            </a:fld>
            <a:endParaRPr lang="en-US"/>
          </a:p>
        </p:txBody>
      </p:sp>
      <p:cxnSp>
        <p:nvCxnSpPr>
          <p:cNvPr id="5" name="Straight Arrow Connector 4">
            <a:extLst>
              <a:ext uri="{FF2B5EF4-FFF2-40B4-BE49-F238E27FC236}">
                <a16:creationId xmlns:a16="http://schemas.microsoft.com/office/drawing/2014/main" id="{9F57F59B-F007-4F60-AB42-D4CA0059621F}"/>
              </a:ext>
            </a:extLst>
          </p:cNvPr>
          <p:cNvCxnSpPr/>
          <p:nvPr/>
        </p:nvCxnSpPr>
        <p:spPr>
          <a:xfrm>
            <a:off x="781050" y="4202017"/>
            <a:ext cx="106299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4C46D440-54B7-4D44-96DF-45B58D003295}"/>
              </a:ext>
            </a:extLst>
          </p:cNvPr>
          <p:cNvSpPr/>
          <p:nvPr/>
        </p:nvSpPr>
        <p:spPr>
          <a:xfrm>
            <a:off x="3314700" y="3120834"/>
            <a:ext cx="6438900" cy="2046430"/>
          </a:xfrm>
          <a:custGeom>
            <a:avLst/>
            <a:gdLst>
              <a:gd name="connsiteX0" fmla="*/ 0 w 6261100"/>
              <a:gd name="connsiteY0" fmla="*/ 2046430 h 2046430"/>
              <a:gd name="connsiteX1" fmla="*/ 330200 w 6261100"/>
              <a:gd name="connsiteY1" fmla="*/ 1995630 h 2046430"/>
              <a:gd name="connsiteX2" fmla="*/ 698500 w 6261100"/>
              <a:gd name="connsiteY2" fmla="*/ 1843230 h 2046430"/>
              <a:gd name="connsiteX3" fmla="*/ 1066800 w 6261100"/>
              <a:gd name="connsiteY3" fmla="*/ 1563830 h 2046430"/>
              <a:gd name="connsiteX4" fmla="*/ 1371600 w 6261100"/>
              <a:gd name="connsiteY4" fmla="*/ 1297130 h 2046430"/>
              <a:gd name="connsiteX5" fmla="*/ 1612900 w 6261100"/>
              <a:gd name="connsiteY5" fmla="*/ 941530 h 2046430"/>
              <a:gd name="connsiteX6" fmla="*/ 2082800 w 6261100"/>
              <a:gd name="connsiteY6" fmla="*/ 433530 h 2046430"/>
              <a:gd name="connsiteX7" fmla="*/ 2413000 w 6261100"/>
              <a:gd name="connsiteY7" fmla="*/ 192230 h 2046430"/>
              <a:gd name="connsiteX8" fmla="*/ 2730500 w 6261100"/>
              <a:gd name="connsiteY8" fmla="*/ 39830 h 2046430"/>
              <a:gd name="connsiteX9" fmla="*/ 2946400 w 6261100"/>
              <a:gd name="connsiteY9" fmla="*/ 14430 h 2046430"/>
              <a:gd name="connsiteX10" fmla="*/ 3111500 w 6261100"/>
              <a:gd name="connsiteY10" fmla="*/ 1730 h 2046430"/>
              <a:gd name="connsiteX11" fmla="*/ 3467100 w 6261100"/>
              <a:gd name="connsiteY11" fmla="*/ 52530 h 2046430"/>
              <a:gd name="connsiteX12" fmla="*/ 3911600 w 6261100"/>
              <a:gd name="connsiteY12" fmla="*/ 243030 h 2046430"/>
              <a:gd name="connsiteX13" fmla="*/ 4165600 w 6261100"/>
              <a:gd name="connsiteY13" fmla="*/ 446230 h 2046430"/>
              <a:gd name="connsiteX14" fmla="*/ 4445000 w 6261100"/>
              <a:gd name="connsiteY14" fmla="*/ 712930 h 2046430"/>
              <a:gd name="connsiteX15" fmla="*/ 4648200 w 6261100"/>
              <a:gd name="connsiteY15" fmla="*/ 954230 h 2046430"/>
              <a:gd name="connsiteX16" fmla="*/ 4876800 w 6261100"/>
              <a:gd name="connsiteY16" fmla="*/ 1271730 h 2046430"/>
              <a:gd name="connsiteX17" fmla="*/ 5105400 w 6261100"/>
              <a:gd name="connsiteY17" fmla="*/ 1525730 h 2046430"/>
              <a:gd name="connsiteX18" fmla="*/ 5321300 w 6261100"/>
              <a:gd name="connsiteY18" fmla="*/ 1690830 h 2046430"/>
              <a:gd name="connsiteX19" fmla="*/ 5499100 w 6261100"/>
              <a:gd name="connsiteY19" fmla="*/ 1830530 h 2046430"/>
              <a:gd name="connsiteX20" fmla="*/ 5791200 w 6261100"/>
              <a:gd name="connsiteY20" fmla="*/ 1982930 h 2046430"/>
              <a:gd name="connsiteX21" fmla="*/ 6019800 w 6261100"/>
              <a:gd name="connsiteY21" fmla="*/ 2033730 h 2046430"/>
              <a:gd name="connsiteX22" fmla="*/ 6261100 w 6261100"/>
              <a:gd name="connsiteY22" fmla="*/ 2021030 h 204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261100" h="2046430">
                <a:moveTo>
                  <a:pt x="0" y="2046430"/>
                </a:moveTo>
                <a:cubicBezTo>
                  <a:pt x="106891" y="2037963"/>
                  <a:pt x="213783" y="2029497"/>
                  <a:pt x="330200" y="1995630"/>
                </a:cubicBezTo>
                <a:cubicBezTo>
                  <a:pt x="446617" y="1961763"/>
                  <a:pt x="575733" y="1915197"/>
                  <a:pt x="698500" y="1843230"/>
                </a:cubicBezTo>
                <a:cubicBezTo>
                  <a:pt x="821267" y="1771263"/>
                  <a:pt x="954617" y="1654847"/>
                  <a:pt x="1066800" y="1563830"/>
                </a:cubicBezTo>
                <a:cubicBezTo>
                  <a:pt x="1178983" y="1472813"/>
                  <a:pt x="1280583" y="1400847"/>
                  <a:pt x="1371600" y="1297130"/>
                </a:cubicBezTo>
                <a:cubicBezTo>
                  <a:pt x="1462617" y="1193413"/>
                  <a:pt x="1494367" y="1085463"/>
                  <a:pt x="1612900" y="941530"/>
                </a:cubicBezTo>
                <a:cubicBezTo>
                  <a:pt x="1731433" y="797597"/>
                  <a:pt x="1949450" y="558413"/>
                  <a:pt x="2082800" y="433530"/>
                </a:cubicBezTo>
                <a:cubicBezTo>
                  <a:pt x="2216150" y="308647"/>
                  <a:pt x="2305050" y="257847"/>
                  <a:pt x="2413000" y="192230"/>
                </a:cubicBezTo>
                <a:cubicBezTo>
                  <a:pt x="2520950" y="126613"/>
                  <a:pt x="2641600" y="69463"/>
                  <a:pt x="2730500" y="39830"/>
                </a:cubicBezTo>
                <a:cubicBezTo>
                  <a:pt x="2819400" y="10197"/>
                  <a:pt x="2882900" y="20780"/>
                  <a:pt x="2946400" y="14430"/>
                </a:cubicBezTo>
                <a:cubicBezTo>
                  <a:pt x="3009900" y="8080"/>
                  <a:pt x="3024717" y="-4620"/>
                  <a:pt x="3111500" y="1730"/>
                </a:cubicBezTo>
                <a:cubicBezTo>
                  <a:pt x="3198283" y="8080"/>
                  <a:pt x="3333750" y="12313"/>
                  <a:pt x="3467100" y="52530"/>
                </a:cubicBezTo>
                <a:cubicBezTo>
                  <a:pt x="3600450" y="92747"/>
                  <a:pt x="3795183" y="177413"/>
                  <a:pt x="3911600" y="243030"/>
                </a:cubicBezTo>
                <a:cubicBezTo>
                  <a:pt x="4028017" y="308647"/>
                  <a:pt x="4076700" y="367913"/>
                  <a:pt x="4165600" y="446230"/>
                </a:cubicBezTo>
                <a:cubicBezTo>
                  <a:pt x="4254500" y="524547"/>
                  <a:pt x="4364567" y="628263"/>
                  <a:pt x="4445000" y="712930"/>
                </a:cubicBezTo>
                <a:cubicBezTo>
                  <a:pt x="4525433" y="797597"/>
                  <a:pt x="4576233" y="861097"/>
                  <a:pt x="4648200" y="954230"/>
                </a:cubicBezTo>
                <a:cubicBezTo>
                  <a:pt x="4720167" y="1047363"/>
                  <a:pt x="4800600" y="1176480"/>
                  <a:pt x="4876800" y="1271730"/>
                </a:cubicBezTo>
                <a:cubicBezTo>
                  <a:pt x="4953000" y="1366980"/>
                  <a:pt x="5031317" y="1455880"/>
                  <a:pt x="5105400" y="1525730"/>
                </a:cubicBezTo>
                <a:cubicBezTo>
                  <a:pt x="5179483" y="1595580"/>
                  <a:pt x="5255683" y="1640030"/>
                  <a:pt x="5321300" y="1690830"/>
                </a:cubicBezTo>
                <a:cubicBezTo>
                  <a:pt x="5386917" y="1741630"/>
                  <a:pt x="5420783" y="1781847"/>
                  <a:pt x="5499100" y="1830530"/>
                </a:cubicBezTo>
                <a:cubicBezTo>
                  <a:pt x="5577417" y="1879213"/>
                  <a:pt x="5704417" y="1949063"/>
                  <a:pt x="5791200" y="1982930"/>
                </a:cubicBezTo>
                <a:cubicBezTo>
                  <a:pt x="5877983" y="2016797"/>
                  <a:pt x="5941483" y="2027380"/>
                  <a:pt x="6019800" y="2033730"/>
                </a:cubicBezTo>
                <a:cubicBezTo>
                  <a:pt x="6098117" y="2040080"/>
                  <a:pt x="6179608" y="2030555"/>
                  <a:pt x="6261100" y="202103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DBA1BC8-E17D-4C32-84D1-2A9F483D67D3}"/>
              </a:ext>
            </a:extLst>
          </p:cNvPr>
          <p:cNvSpPr/>
          <p:nvPr/>
        </p:nvSpPr>
        <p:spPr>
          <a:xfrm>
            <a:off x="3206750" y="5076603"/>
            <a:ext cx="215900" cy="21929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00B0D0A-EDD2-402B-B8BF-1FA35142E122}"/>
              </a:ext>
            </a:extLst>
          </p:cNvPr>
          <p:cNvSpPr txBox="1"/>
          <p:nvPr/>
        </p:nvSpPr>
        <p:spPr>
          <a:xfrm>
            <a:off x="4378752" y="4877936"/>
            <a:ext cx="4310795" cy="830997"/>
          </a:xfrm>
          <a:prstGeom prst="rect">
            <a:avLst/>
          </a:prstGeom>
          <a:noFill/>
        </p:spPr>
        <p:txBody>
          <a:bodyPr wrap="none" rtlCol="0">
            <a:spAutoFit/>
          </a:bodyPr>
          <a:lstStyle/>
          <a:p>
            <a:r>
              <a:rPr lang="en-US" sz="2400" dirty="0">
                <a:solidFill>
                  <a:srgbClr val="FF0000"/>
                </a:solidFill>
              </a:rPr>
              <a:t>Beam needs to be bumped at </a:t>
            </a:r>
          </a:p>
          <a:p>
            <a:r>
              <a:rPr lang="en-US" sz="2400" dirty="0">
                <a:solidFill>
                  <a:srgbClr val="FF0000"/>
                </a:solidFill>
              </a:rPr>
              <a:t>the location of the partial Helix</a:t>
            </a:r>
          </a:p>
        </p:txBody>
      </p:sp>
      <p:sp>
        <p:nvSpPr>
          <p:cNvPr id="4" name="TextBox 3">
            <a:extLst>
              <a:ext uri="{FF2B5EF4-FFF2-40B4-BE49-F238E27FC236}">
                <a16:creationId xmlns:a16="http://schemas.microsoft.com/office/drawing/2014/main" id="{BDE81432-5212-4554-A211-7AF72C9F52A8}"/>
              </a:ext>
            </a:extLst>
          </p:cNvPr>
          <p:cNvSpPr txBox="1"/>
          <p:nvPr/>
        </p:nvSpPr>
        <p:spPr>
          <a:xfrm>
            <a:off x="781050" y="653658"/>
            <a:ext cx="10182596" cy="1384995"/>
          </a:xfrm>
          <a:prstGeom prst="rect">
            <a:avLst/>
          </a:prstGeom>
          <a:noFill/>
        </p:spPr>
        <p:txBody>
          <a:bodyPr wrap="none" rtlCol="0">
            <a:spAutoFit/>
          </a:bodyPr>
          <a:lstStyle/>
          <a:p>
            <a:pPr algn="ctr"/>
            <a:r>
              <a:rPr lang="en-US" sz="2800" dirty="0"/>
              <a:t>The beam is “bumped” therefore Matrices as calculated by the </a:t>
            </a:r>
          </a:p>
          <a:p>
            <a:pPr algn="ctr"/>
            <a:r>
              <a:rPr lang="en-US" sz="2800" dirty="0" err="1"/>
              <a:t>Raytrace</a:t>
            </a:r>
            <a:r>
              <a:rPr lang="en-US" sz="2800" dirty="0"/>
              <a:t> code cannot be used because </a:t>
            </a:r>
          </a:p>
          <a:p>
            <a:pPr algn="ctr"/>
            <a:r>
              <a:rPr lang="en-US" sz="2800" dirty="0"/>
              <a:t>there is no provision in MAD to displace an R-matrix </a:t>
            </a:r>
          </a:p>
        </p:txBody>
      </p:sp>
      <p:sp>
        <p:nvSpPr>
          <p:cNvPr id="7" name="Freeform: Shape 6">
            <a:extLst>
              <a:ext uri="{FF2B5EF4-FFF2-40B4-BE49-F238E27FC236}">
                <a16:creationId xmlns:a16="http://schemas.microsoft.com/office/drawing/2014/main" id="{3F195C4F-675A-41B1-97CA-BE3F684C8A03}"/>
              </a:ext>
            </a:extLst>
          </p:cNvPr>
          <p:cNvSpPr/>
          <p:nvPr/>
        </p:nvSpPr>
        <p:spPr>
          <a:xfrm>
            <a:off x="477079" y="4166828"/>
            <a:ext cx="2844800" cy="1025031"/>
          </a:xfrm>
          <a:custGeom>
            <a:avLst/>
            <a:gdLst>
              <a:gd name="connsiteX0" fmla="*/ 0 w 2844800"/>
              <a:gd name="connsiteY0" fmla="*/ 0 h 1025031"/>
              <a:gd name="connsiteX1" fmla="*/ 528320 w 2844800"/>
              <a:gd name="connsiteY1" fmla="*/ 162560 h 1025031"/>
              <a:gd name="connsiteX2" fmla="*/ 1036320 w 2844800"/>
              <a:gd name="connsiteY2" fmla="*/ 477520 h 1025031"/>
              <a:gd name="connsiteX3" fmla="*/ 1513840 w 2844800"/>
              <a:gd name="connsiteY3" fmla="*/ 731520 h 1025031"/>
              <a:gd name="connsiteX4" fmla="*/ 2001520 w 2844800"/>
              <a:gd name="connsiteY4" fmla="*/ 894080 h 1025031"/>
              <a:gd name="connsiteX5" fmla="*/ 2540000 w 2844800"/>
              <a:gd name="connsiteY5" fmla="*/ 1016000 h 1025031"/>
              <a:gd name="connsiteX6" fmla="*/ 2844800 w 2844800"/>
              <a:gd name="connsiteY6" fmla="*/ 1016000 h 1025031"/>
              <a:gd name="connsiteX7" fmla="*/ 2844800 w 2844800"/>
              <a:gd name="connsiteY7" fmla="*/ 1016000 h 1025031"/>
              <a:gd name="connsiteX8" fmla="*/ 2844800 w 2844800"/>
              <a:gd name="connsiteY8" fmla="*/ 1016000 h 102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4800" h="1025031">
                <a:moveTo>
                  <a:pt x="0" y="0"/>
                </a:moveTo>
                <a:cubicBezTo>
                  <a:pt x="177800" y="41486"/>
                  <a:pt x="355600" y="82973"/>
                  <a:pt x="528320" y="162560"/>
                </a:cubicBezTo>
                <a:cubicBezTo>
                  <a:pt x="701040" y="242147"/>
                  <a:pt x="872067" y="382693"/>
                  <a:pt x="1036320" y="477520"/>
                </a:cubicBezTo>
                <a:cubicBezTo>
                  <a:pt x="1200573" y="572347"/>
                  <a:pt x="1352973" y="662093"/>
                  <a:pt x="1513840" y="731520"/>
                </a:cubicBezTo>
                <a:cubicBezTo>
                  <a:pt x="1674707" y="800947"/>
                  <a:pt x="1830493" y="846667"/>
                  <a:pt x="2001520" y="894080"/>
                </a:cubicBezTo>
                <a:cubicBezTo>
                  <a:pt x="2172547" y="941493"/>
                  <a:pt x="2399453" y="995680"/>
                  <a:pt x="2540000" y="1016000"/>
                </a:cubicBezTo>
                <a:cubicBezTo>
                  <a:pt x="2680547" y="1036320"/>
                  <a:pt x="2844800" y="1016000"/>
                  <a:pt x="2844800" y="1016000"/>
                </a:cubicBezTo>
                <a:lnTo>
                  <a:pt x="2844800" y="1016000"/>
                </a:lnTo>
                <a:lnTo>
                  <a:pt x="2844800" y="10160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72226D95-59F8-4C83-9B02-87D12B18E1B5}"/>
              </a:ext>
            </a:extLst>
          </p:cNvPr>
          <p:cNvSpPr/>
          <p:nvPr/>
        </p:nvSpPr>
        <p:spPr>
          <a:xfrm>
            <a:off x="9784080" y="4246880"/>
            <a:ext cx="2204720" cy="914400"/>
          </a:xfrm>
          <a:custGeom>
            <a:avLst/>
            <a:gdLst>
              <a:gd name="connsiteX0" fmla="*/ 0 w 2204720"/>
              <a:gd name="connsiteY0" fmla="*/ 914400 h 914400"/>
              <a:gd name="connsiteX1" fmla="*/ 375920 w 2204720"/>
              <a:gd name="connsiteY1" fmla="*/ 843280 h 914400"/>
              <a:gd name="connsiteX2" fmla="*/ 812800 w 2204720"/>
              <a:gd name="connsiteY2" fmla="*/ 680720 h 914400"/>
              <a:gd name="connsiteX3" fmla="*/ 1178560 w 2204720"/>
              <a:gd name="connsiteY3" fmla="*/ 467360 h 914400"/>
              <a:gd name="connsiteX4" fmla="*/ 1483360 w 2204720"/>
              <a:gd name="connsiteY4" fmla="*/ 325120 h 914400"/>
              <a:gd name="connsiteX5" fmla="*/ 1747520 w 2204720"/>
              <a:gd name="connsiteY5" fmla="*/ 172720 h 914400"/>
              <a:gd name="connsiteX6" fmla="*/ 1971040 w 2204720"/>
              <a:gd name="connsiteY6" fmla="*/ 71120 h 914400"/>
              <a:gd name="connsiteX7" fmla="*/ 2204720 w 2204720"/>
              <a:gd name="connsiteY7"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4720" h="914400">
                <a:moveTo>
                  <a:pt x="0" y="914400"/>
                </a:moveTo>
                <a:cubicBezTo>
                  <a:pt x="120226" y="898313"/>
                  <a:pt x="240453" y="882227"/>
                  <a:pt x="375920" y="843280"/>
                </a:cubicBezTo>
                <a:cubicBezTo>
                  <a:pt x="511387" y="804333"/>
                  <a:pt x="679027" y="743373"/>
                  <a:pt x="812800" y="680720"/>
                </a:cubicBezTo>
                <a:cubicBezTo>
                  <a:pt x="946573" y="618067"/>
                  <a:pt x="1066800" y="526627"/>
                  <a:pt x="1178560" y="467360"/>
                </a:cubicBezTo>
                <a:cubicBezTo>
                  <a:pt x="1290320" y="408093"/>
                  <a:pt x="1388533" y="374227"/>
                  <a:pt x="1483360" y="325120"/>
                </a:cubicBezTo>
                <a:cubicBezTo>
                  <a:pt x="1578187" y="276013"/>
                  <a:pt x="1666240" y="215053"/>
                  <a:pt x="1747520" y="172720"/>
                </a:cubicBezTo>
                <a:cubicBezTo>
                  <a:pt x="1828800" y="130387"/>
                  <a:pt x="1894840" y="99907"/>
                  <a:pt x="1971040" y="71120"/>
                </a:cubicBezTo>
                <a:cubicBezTo>
                  <a:pt x="2047240" y="42333"/>
                  <a:pt x="2125980" y="21166"/>
                  <a:pt x="220472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649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416 1.11022E-16 L 0.0198 -0.0037 L 0.04896 -0.02037 L 0.07917 -0.05185 L 0.11355 -0.10556 L 0.13126 -0.15185 L 0.16771 -0.22222 L 0.21563 -0.28519 L 0.24896 -0.3 L 0.30209 -0.29074 L 0.34376 -0.25 L 0.37709 -0.20185 L 0.39584 -0.15 L 0.41355 -0.10926 L 0.43021 -0.07778 L 0.44896 -0.05185 L 0.47396 -0.02222 L 0.49792 -0.0037 L 0.51355 -0.0037 L 0.52917 -0.0037 " pathEditMode="relative" rAng="0" ptsTypes="AAAAAAAAAAAAAAAAAAAA">
                                      <p:cBhvr>
                                        <p:cTn id="6" dur="2000" fill="hold"/>
                                        <p:tgtEl>
                                          <p:spTgt spid="12"/>
                                        </p:tgtEl>
                                        <p:attrNameLst>
                                          <p:attrName>ppt_x</p:attrName>
                                          <p:attrName>ppt_y</p:attrName>
                                        </p:attrNameLst>
                                      </p:cBhvr>
                                      <p:rCtr x="26667" y="-15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B8175-6538-4B9B-930A-4CDB1F5FD3D3}"/>
              </a:ext>
            </a:extLst>
          </p:cNvPr>
          <p:cNvSpPr>
            <a:spLocks noGrp="1"/>
          </p:cNvSpPr>
          <p:nvPr>
            <p:ph type="title"/>
          </p:nvPr>
        </p:nvSpPr>
        <p:spPr>
          <a:xfrm>
            <a:off x="477080" y="365127"/>
            <a:ext cx="11105321" cy="1095373"/>
          </a:xfrm>
        </p:spPr>
        <p:txBody>
          <a:bodyPr>
            <a:normAutofit/>
          </a:bodyPr>
          <a:lstStyle/>
          <a:p>
            <a:pPr algn="ctr"/>
            <a:r>
              <a:rPr lang="en-US" sz="3200" dirty="0"/>
              <a:t>To solve the problem of MAD of not allowing to displace an R-matrix the following procedure was adapted</a:t>
            </a:r>
          </a:p>
        </p:txBody>
      </p:sp>
      <p:sp>
        <p:nvSpPr>
          <p:cNvPr id="3" name="Slide Number Placeholder 2">
            <a:extLst>
              <a:ext uri="{FF2B5EF4-FFF2-40B4-BE49-F238E27FC236}">
                <a16:creationId xmlns:a16="http://schemas.microsoft.com/office/drawing/2014/main" id="{1D0B3D7D-814C-4293-90D9-E3253012E8D9}"/>
              </a:ext>
            </a:extLst>
          </p:cNvPr>
          <p:cNvSpPr>
            <a:spLocks noGrp="1"/>
          </p:cNvSpPr>
          <p:nvPr>
            <p:ph type="sldNum" sz="quarter" idx="12"/>
          </p:nvPr>
        </p:nvSpPr>
        <p:spPr/>
        <p:txBody>
          <a:bodyPr/>
          <a:lstStyle/>
          <a:p>
            <a:fld id="{716D9922-87B3-6043-9531-5184EA303DC1}" type="slidenum">
              <a:rPr lang="en-US" smtClean="0"/>
              <a:t>37</a:t>
            </a:fld>
            <a:endParaRPr lang="en-US"/>
          </a:p>
        </p:txBody>
      </p:sp>
      <p:sp>
        <p:nvSpPr>
          <p:cNvPr id="4" name="TextBox 3">
            <a:extLst>
              <a:ext uri="{FF2B5EF4-FFF2-40B4-BE49-F238E27FC236}">
                <a16:creationId xmlns:a16="http://schemas.microsoft.com/office/drawing/2014/main" id="{4091E0F6-2B2B-4616-8842-BF641E4D37D4}"/>
              </a:ext>
            </a:extLst>
          </p:cNvPr>
          <p:cNvSpPr txBox="1"/>
          <p:nvPr/>
        </p:nvSpPr>
        <p:spPr>
          <a:xfrm>
            <a:off x="171337" y="1951663"/>
            <a:ext cx="12020663" cy="2677656"/>
          </a:xfrm>
          <a:prstGeom prst="rect">
            <a:avLst/>
          </a:prstGeom>
          <a:noFill/>
        </p:spPr>
        <p:txBody>
          <a:bodyPr wrap="none" rtlCol="0">
            <a:spAutoFit/>
          </a:bodyPr>
          <a:lstStyle/>
          <a:p>
            <a:r>
              <a:rPr lang="en-US" sz="2800" dirty="0"/>
              <a:t>A set of magnetic elements were placed along the span of the partial helix:</a:t>
            </a:r>
          </a:p>
          <a:p>
            <a:r>
              <a:rPr lang="en-US" sz="2800" dirty="0">
                <a:latin typeface="Mathcad UniMath Prime" panose="02000503020000020003" pitchFamily="50" charset="0"/>
              </a:rPr>
              <a:t>∙	</a:t>
            </a:r>
            <a:r>
              <a:rPr lang="en-US" sz="2800" dirty="0"/>
              <a:t>Normal-Quads, </a:t>
            </a:r>
          </a:p>
          <a:p>
            <a:r>
              <a:rPr lang="en-US" sz="2800" dirty="0">
                <a:latin typeface="Mathcad UniMath Prime" panose="02000503020000020003" pitchFamily="50" charset="0"/>
              </a:rPr>
              <a:t>∙	</a:t>
            </a:r>
            <a:r>
              <a:rPr lang="en-US" sz="2800" dirty="0"/>
              <a:t>Skew-Quads, </a:t>
            </a:r>
          </a:p>
          <a:p>
            <a:r>
              <a:rPr lang="en-US" sz="2800" dirty="0">
                <a:latin typeface="Mathcad UniMath Prime" panose="02000503020000020003" pitchFamily="50" charset="0"/>
              </a:rPr>
              <a:t>∙	</a:t>
            </a:r>
            <a:r>
              <a:rPr lang="en-US" sz="2800" dirty="0"/>
              <a:t>Solenoids,</a:t>
            </a:r>
          </a:p>
          <a:p>
            <a:r>
              <a:rPr lang="en-US" sz="2800" dirty="0">
                <a:latin typeface="Mathcad UniMath Prime" panose="02000503020000020003" pitchFamily="50" charset="0"/>
              </a:rPr>
              <a:t>∙	</a:t>
            </a:r>
            <a:r>
              <a:rPr lang="en-US" sz="2800" dirty="0"/>
              <a:t>and small dipoles</a:t>
            </a:r>
          </a:p>
          <a:p>
            <a:r>
              <a:rPr lang="en-US" sz="2800" dirty="0"/>
              <a:t>These elements generated the same R-matrix </a:t>
            </a:r>
          </a:p>
        </p:txBody>
      </p:sp>
      <p:sp>
        <p:nvSpPr>
          <p:cNvPr id="5" name="TextBox 4">
            <a:extLst>
              <a:ext uri="{FF2B5EF4-FFF2-40B4-BE49-F238E27FC236}">
                <a16:creationId xmlns:a16="http://schemas.microsoft.com/office/drawing/2014/main" id="{577BFA3C-CEEB-4F2E-A63B-3A7158E64D52}"/>
              </a:ext>
            </a:extLst>
          </p:cNvPr>
          <p:cNvSpPr txBox="1"/>
          <p:nvPr/>
        </p:nvSpPr>
        <p:spPr>
          <a:xfrm>
            <a:off x="1384300" y="4919037"/>
            <a:ext cx="8836073" cy="584775"/>
          </a:xfrm>
          <a:prstGeom prst="rect">
            <a:avLst/>
          </a:prstGeom>
          <a:noFill/>
        </p:spPr>
        <p:txBody>
          <a:bodyPr wrap="none" rtlCol="0">
            <a:spAutoFit/>
          </a:bodyPr>
          <a:lstStyle/>
          <a:p>
            <a:r>
              <a:rPr lang="en-US" sz="3200" dirty="0"/>
              <a:t>6x6 </a:t>
            </a:r>
            <a:r>
              <a:rPr lang="en-US" sz="3200" dirty="0" err="1"/>
              <a:t>R-Matrix</a:t>
            </a:r>
            <a:r>
              <a:rPr lang="en-US" sz="3200" dirty="0" err="1">
                <a:sym typeface="Symbol" panose="05050102010706020507" pitchFamily="18" charset="2"/>
              </a:rPr>
              <a:t>R-Matrix</a:t>
            </a:r>
            <a:r>
              <a:rPr lang="en-US" sz="3200" dirty="0">
                <a:sym typeface="Symbol" panose="05050102010706020507" pitchFamily="18" charset="2"/>
              </a:rPr>
              <a:t>{of Magnetic-Elements}</a:t>
            </a:r>
            <a:endParaRPr lang="en-US" sz="3200" dirty="0"/>
          </a:p>
        </p:txBody>
      </p:sp>
      <p:grpSp>
        <p:nvGrpSpPr>
          <p:cNvPr id="13" name="Group 12">
            <a:extLst>
              <a:ext uri="{FF2B5EF4-FFF2-40B4-BE49-F238E27FC236}">
                <a16:creationId xmlns:a16="http://schemas.microsoft.com/office/drawing/2014/main" id="{CCB0FA30-3365-4206-87CB-A93E006A003F}"/>
              </a:ext>
            </a:extLst>
          </p:cNvPr>
          <p:cNvGrpSpPr/>
          <p:nvPr/>
        </p:nvGrpSpPr>
        <p:grpSpPr>
          <a:xfrm>
            <a:off x="4279900" y="5715000"/>
            <a:ext cx="4711700" cy="365125"/>
            <a:chOff x="4279900" y="5715000"/>
            <a:chExt cx="4711700" cy="365125"/>
          </a:xfrm>
        </p:grpSpPr>
        <p:sp>
          <p:nvSpPr>
            <p:cNvPr id="7" name="Rectangle 6">
              <a:extLst>
                <a:ext uri="{FF2B5EF4-FFF2-40B4-BE49-F238E27FC236}">
                  <a16:creationId xmlns:a16="http://schemas.microsoft.com/office/drawing/2014/main" id="{2B794318-10EC-46E4-87BD-FF56E12CB5D7}"/>
                </a:ext>
              </a:extLst>
            </p:cNvPr>
            <p:cNvSpPr/>
            <p:nvPr/>
          </p:nvSpPr>
          <p:spPr>
            <a:xfrm>
              <a:off x="4279900" y="5715000"/>
              <a:ext cx="66040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4BEA316-F666-4FFA-B884-3E8627B7BF37}"/>
                </a:ext>
              </a:extLst>
            </p:cNvPr>
            <p:cNvSpPr/>
            <p:nvPr/>
          </p:nvSpPr>
          <p:spPr>
            <a:xfrm>
              <a:off x="5092700" y="5715000"/>
              <a:ext cx="66040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8049A1B-1B5E-4121-B1BA-7B7F396634A2}"/>
                </a:ext>
              </a:extLst>
            </p:cNvPr>
            <p:cNvSpPr/>
            <p:nvPr/>
          </p:nvSpPr>
          <p:spPr>
            <a:xfrm>
              <a:off x="5892800" y="5715000"/>
              <a:ext cx="66040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5918FC3-5862-40F6-BD20-7C2CD69D6CEC}"/>
                </a:ext>
              </a:extLst>
            </p:cNvPr>
            <p:cNvSpPr/>
            <p:nvPr/>
          </p:nvSpPr>
          <p:spPr>
            <a:xfrm>
              <a:off x="6718300" y="5715000"/>
              <a:ext cx="66040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77EB3-B139-46DD-9F88-49B756D53171}"/>
                </a:ext>
              </a:extLst>
            </p:cNvPr>
            <p:cNvSpPr/>
            <p:nvPr/>
          </p:nvSpPr>
          <p:spPr>
            <a:xfrm>
              <a:off x="7531100" y="5715000"/>
              <a:ext cx="66040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BB9C016-3690-42B2-9DCD-9CD212A1EDB5}"/>
                </a:ext>
              </a:extLst>
            </p:cNvPr>
            <p:cNvSpPr/>
            <p:nvPr/>
          </p:nvSpPr>
          <p:spPr>
            <a:xfrm>
              <a:off x="8331200" y="5715000"/>
              <a:ext cx="66040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27360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89A5A-D4EB-4EAC-AA39-B2C87B4F5D3C}"/>
              </a:ext>
            </a:extLst>
          </p:cNvPr>
          <p:cNvSpPr>
            <a:spLocks noGrp="1"/>
          </p:cNvSpPr>
          <p:nvPr>
            <p:ph type="title"/>
          </p:nvPr>
        </p:nvSpPr>
        <p:spPr>
          <a:xfrm>
            <a:off x="477079" y="4893"/>
            <a:ext cx="11105321" cy="482376"/>
          </a:xfrm>
        </p:spPr>
        <p:txBody>
          <a:bodyPr>
            <a:normAutofit/>
          </a:bodyPr>
          <a:lstStyle/>
          <a:p>
            <a:pPr algn="ctr"/>
            <a:r>
              <a:rPr lang="en-US" sz="2800" dirty="0"/>
              <a:t>Top view of the beam trajectory in the partial helix</a:t>
            </a:r>
          </a:p>
        </p:txBody>
      </p:sp>
      <p:sp>
        <p:nvSpPr>
          <p:cNvPr id="3" name="Slide Number Placeholder 2">
            <a:extLst>
              <a:ext uri="{FF2B5EF4-FFF2-40B4-BE49-F238E27FC236}">
                <a16:creationId xmlns:a16="http://schemas.microsoft.com/office/drawing/2014/main" id="{CE2B213D-FF30-48B0-A66F-138222FBE8F6}"/>
              </a:ext>
            </a:extLst>
          </p:cNvPr>
          <p:cNvSpPr>
            <a:spLocks noGrp="1"/>
          </p:cNvSpPr>
          <p:nvPr>
            <p:ph type="sldNum" sz="quarter" idx="12"/>
          </p:nvPr>
        </p:nvSpPr>
        <p:spPr>
          <a:xfrm>
            <a:off x="4724400" y="7116469"/>
            <a:ext cx="2743200" cy="365125"/>
          </a:xfrm>
        </p:spPr>
        <p:txBody>
          <a:bodyPr/>
          <a:lstStyle/>
          <a:p>
            <a:fld id="{716D9922-87B3-6043-9531-5184EA303DC1}" type="slidenum">
              <a:rPr lang="en-US" smtClean="0"/>
              <a:t>38</a:t>
            </a:fld>
            <a:endParaRPr lang="en-US"/>
          </a:p>
        </p:txBody>
      </p:sp>
      <p:cxnSp>
        <p:nvCxnSpPr>
          <p:cNvPr id="5" name="Straight Arrow Connector 4">
            <a:extLst>
              <a:ext uri="{FF2B5EF4-FFF2-40B4-BE49-F238E27FC236}">
                <a16:creationId xmlns:a16="http://schemas.microsoft.com/office/drawing/2014/main" id="{9F57F59B-F007-4F60-AB42-D4CA0059621F}"/>
              </a:ext>
            </a:extLst>
          </p:cNvPr>
          <p:cNvCxnSpPr/>
          <p:nvPr/>
        </p:nvCxnSpPr>
        <p:spPr>
          <a:xfrm>
            <a:off x="781050" y="4202017"/>
            <a:ext cx="106299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1DBA1BC8-E17D-4C32-84D1-2A9F483D67D3}"/>
              </a:ext>
            </a:extLst>
          </p:cNvPr>
          <p:cNvSpPr/>
          <p:nvPr/>
        </p:nvSpPr>
        <p:spPr>
          <a:xfrm>
            <a:off x="501650" y="4092368"/>
            <a:ext cx="215900" cy="21929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00B0D0A-EDD2-402B-B8BF-1FA35142E122}"/>
              </a:ext>
            </a:extLst>
          </p:cNvPr>
          <p:cNvSpPr txBox="1"/>
          <p:nvPr/>
        </p:nvSpPr>
        <p:spPr>
          <a:xfrm>
            <a:off x="3940602" y="2540190"/>
            <a:ext cx="4310795" cy="830997"/>
          </a:xfrm>
          <a:prstGeom prst="rect">
            <a:avLst/>
          </a:prstGeom>
          <a:noFill/>
        </p:spPr>
        <p:txBody>
          <a:bodyPr wrap="none" rtlCol="0">
            <a:spAutoFit/>
          </a:bodyPr>
          <a:lstStyle/>
          <a:p>
            <a:r>
              <a:rPr lang="en-US" sz="2400" dirty="0">
                <a:solidFill>
                  <a:srgbClr val="FF0000"/>
                </a:solidFill>
              </a:rPr>
              <a:t>Beam needs to be bumped at </a:t>
            </a:r>
          </a:p>
          <a:p>
            <a:r>
              <a:rPr lang="en-US" sz="2400" dirty="0">
                <a:solidFill>
                  <a:srgbClr val="FF0000"/>
                </a:solidFill>
              </a:rPr>
              <a:t>the location of the partial Helix</a:t>
            </a:r>
          </a:p>
        </p:txBody>
      </p:sp>
      <p:sp>
        <p:nvSpPr>
          <p:cNvPr id="4" name="TextBox 3">
            <a:extLst>
              <a:ext uri="{FF2B5EF4-FFF2-40B4-BE49-F238E27FC236}">
                <a16:creationId xmlns:a16="http://schemas.microsoft.com/office/drawing/2014/main" id="{BDE81432-5212-4554-A211-7AF72C9F52A8}"/>
              </a:ext>
            </a:extLst>
          </p:cNvPr>
          <p:cNvSpPr txBox="1"/>
          <p:nvPr/>
        </p:nvSpPr>
        <p:spPr>
          <a:xfrm>
            <a:off x="781050" y="653658"/>
            <a:ext cx="10182596" cy="1384995"/>
          </a:xfrm>
          <a:prstGeom prst="rect">
            <a:avLst/>
          </a:prstGeom>
          <a:noFill/>
        </p:spPr>
        <p:txBody>
          <a:bodyPr wrap="none" rtlCol="0">
            <a:spAutoFit/>
          </a:bodyPr>
          <a:lstStyle/>
          <a:p>
            <a:pPr algn="ctr"/>
            <a:r>
              <a:rPr lang="en-US" sz="2800" dirty="0"/>
              <a:t>The beam is “bumped” therefore Matrices as calculated by the </a:t>
            </a:r>
          </a:p>
          <a:p>
            <a:pPr algn="ctr"/>
            <a:r>
              <a:rPr lang="en-US" sz="2800" dirty="0" err="1"/>
              <a:t>Raytrace</a:t>
            </a:r>
            <a:r>
              <a:rPr lang="en-US" sz="2800" dirty="0"/>
              <a:t> code cannot be used because </a:t>
            </a:r>
          </a:p>
          <a:p>
            <a:pPr algn="ctr"/>
            <a:r>
              <a:rPr lang="en-US" sz="2800" dirty="0"/>
              <a:t>there is no provision in MAD to displace an R-matrix </a:t>
            </a:r>
          </a:p>
        </p:txBody>
      </p:sp>
      <p:sp>
        <p:nvSpPr>
          <p:cNvPr id="9" name="Freeform: Shape 8">
            <a:extLst>
              <a:ext uri="{FF2B5EF4-FFF2-40B4-BE49-F238E27FC236}">
                <a16:creationId xmlns:a16="http://schemas.microsoft.com/office/drawing/2014/main" id="{1056AA04-C42D-441D-87EF-654D87F4FA98}"/>
              </a:ext>
            </a:extLst>
          </p:cNvPr>
          <p:cNvSpPr/>
          <p:nvPr/>
        </p:nvSpPr>
        <p:spPr>
          <a:xfrm>
            <a:off x="635000" y="4178300"/>
            <a:ext cx="11201400" cy="1149488"/>
          </a:xfrm>
          <a:custGeom>
            <a:avLst/>
            <a:gdLst>
              <a:gd name="connsiteX0" fmla="*/ 0 w 11201400"/>
              <a:gd name="connsiteY0" fmla="*/ 0 h 1149488"/>
              <a:gd name="connsiteX1" fmla="*/ 431800 w 11201400"/>
              <a:gd name="connsiteY1" fmla="*/ 469900 h 1149488"/>
              <a:gd name="connsiteX2" fmla="*/ 1003300 w 11201400"/>
              <a:gd name="connsiteY2" fmla="*/ 863600 h 1149488"/>
              <a:gd name="connsiteX3" fmla="*/ 1638300 w 11201400"/>
              <a:gd name="connsiteY3" fmla="*/ 1117600 h 1149488"/>
              <a:gd name="connsiteX4" fmla="*/ 2451100 w 11201400"/>
              <a:gd name="connsiteY4" fmla="*/ 1143000 h 1149488"/>
              <a:gd name="connsiteX5" fmla="*/ 3403600 w 11201400"/>
              <a:gd name="connsiteY5" fmla="*/ 1092200 h 1149488"/>
              <a:gd name="connsiteX6" fmla="*/ 4838700 w 11201400"/>
              <a:gd name="connsiteY6" fmla="*/ 1092200 h 1149488"/>
              <a:gd name="connsiteX7" fmla="*/ 6019800 w 11201400"/>
              <a:gd name="connsiteY7" fmla="*/ 1104900 h 1149488"/>
              <a:gd name="connsiteX8" fmla="*/ 6807200 w 11201400"/>
              <a:gd name="connsiteY8" fmla="*/ 1079500 h 1149488"/>
              <a:gd name="connsiteX9" fmla="*/ 7823200 w 11201400"/>
              <a:gd name="connsiteY9" fmla="*/ 1054100 h 1149488"/>
              <a:gd name="connsiteX10" fmla="*/ 8521700 w 11201400"/>
              <a:gd name="connsiteY10" fmla="*/ 1054100 h 1149488"/>
              <a:gd name="connsiteX11" fmla="*/ 8966200 w 11201400"/>
              <a:gd name="connsiteY11" fmla="*/ 977900 h 1149488"/>
              <a:gd name="connsiteX12" fmla="*/ 9550400 w 11201400"/>
              <a:gd name="connsiteY12" fmla="*/ 863600 h 1149488"/>
              <a:gd name="connsiteX13" fmla="*/ 9982200 w 11201400"/>
              <a:gd name="connsiteY13" fmla="*/ 660400 h 1149488"/>
              <a:gd name="connsiteX14" fmla="*/ 10375900 w 11201400"/>
              <a:gd name="connsiteY14" fmla="*/ 457200 h 1149488"/>
              <a:gd name="connsiteX15" fmla="*/ 10909300 w 11201400"/>
              <a:gd name="connsiteY15" fmla="*/ 254000 h 1149488"/>
              <a:gd name="connsiteX16" fmla="*/ 11201400 w 11201400"/>
              <a:gd name="connsiteY16" fmla="*/ 101600 h 114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01400" h="1149488">
                <a:moveTo>
                  <a:pt x="0" y="0"/>
                </a:moveTo>
                <a:cubicBezTo>
                  <a:pt x="132291" y="162983"/>
                  <a:pt x="264583" y="325967"/>
                  <a:pt x="431800" y="469900"/>
                </a:cubicBezTo>
                <a:cubicBezTo>
                  <a:pt x="599017" y="613833"/>
                  <a:pt x="802217" y="755650"/>
                  <a:pt x="1003300" y="863600"/>
                </a:cubicBezTo>
                <a:cubicBezTo>
                  <a:pt x="1204383" y="971550"/>
                  <a:pt x="1397000" y="1071033"/>
                  <a:pt x="1638300" y="1117600"/>
                </a:cubicBezTo>
                <a:cubicBezTo>
                  <a:pt x="1879600" y="1164167"/>
                  <a:pt x="2156883" y="1147233"/>
                  <a:pt x="2451100" y="1143000"/>
                </a:cubicBezTo>
                <a:cubicBezTo>
                  <a:pt x="2745317" y="1138767"/>
                  <a:pt x="3005667" y="1100667"/>
                  <a:pt x="3403600" y="1092200"/>
                </a:cubicBezTo>
                <a:cubicBezTo>
                  <a:pt x="3801533" y="1083733"/>
                  <a:pt x="4838700" y="1092200"/>
                  <a:pt x="4838700" y="1092200"/>
                </a:cubicBezTo>
                <a:lnTo>
                  <a:pt x="6019800" y="1104900"/>
                </a:lnTo>
                <a:cubicBezTo>
                  <a:pt x="6347883" y="1102783"/>
                  <a:pt x="6807200" y="1079500"/>
                  <a:pt x="6807200" y="1079500"/>
                </a:cubicBezTo>
                <a:lnTo>
                  <a:pt x="7823200" y="1054100"/>
                </a:lnTo>
                <a:cubicBezTo>
                  <a:pt x="8108950" y="1049867"/>
                  <a:pt x="8331200" y="1066800"/>
                  <a:pt x="8521700" y="1054100"/>
                </a:cubicBezTo>
                <a:cubicBezTo>
                  <a:pt x="8712200" y="1041400"/>
                  <a:pt x="8794750" y="1009650"/>
                  <a:pt x="8966200" y="977900"/>
                </a:cubicBezTo>
                <a:cubicBezTo>
                  <a:pt x="9137650" y="946150"/>
                  <a:pt x="9381067" y="916517"/>
                  <a:pt x="9550400" y="863600"/>
                </a:cubicBezTo>
                <a:cubicBezTo>
                  <a:pt x="9719733" y="810683"/>
                  <a:pt x="9844617" y="728133"/>
                  <a:pt x="9982200" y="660400"/>
                </a:cubicBezTo>
                <a:cubicBezTo>
                  <a:pt x="10119783" y="592667"/>
                  <a:pt x="10221383" y="524933"/>
                  <a:pt x="10375900" y="457200"/>
                </a:cubicBezTo>
                <a:cubicBezTo>
                  <a:pt x="10530417" y="389467"/>
                  <a:pt x="10771717" y="313267"/>
                  <a:pt x="10909300" y="254000"/>
                </a:cubicBezTo>
                <a:cubicBezTo>
                  <a:pt x="11046883" y="194733"/>
                  <a:pt x="11124141" y="148166"/>
                  <a:pt x="11201400" y="1016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6F7254B-4A18-40D7-B9A0-F6495514B2C9}"/>
              </a:ext>
            </a:extLst>
          </p:cNvPr>
          <p:cNvGrpSpPr/>
          <p:nvPr/>
        </p:nvGrpSpPr>
        <p:grpSpPr>
          <a:xfrm>
            <a:off x="3740150" y="4014490"/>
            <a:ext cx="4711700" cy="365125"/>
            <a:chOff x="4279900" y="5715000"/>
            <a:chExt cx="4711700" cy="365125"/>
          </a:xfrm>
        </p:grpSpPr>
        <p:sp>
          <p:nvSpPr>
            <p:cNvPr id="15" name="Rectangle 14">
              <a:extLst>
                <a:ext uri="{FF2B5EF4-FFF2-40B4-BE49-F238E27FC236}">
                  <a16:creationId xmlns:a16="http://schemas.microsoft.com/office/drawing/2014/main" id="{0D2963F4-4FD2-4B77-B1E0-D8C375CBDCF1}"/>
                </a:ext>
              </a:extLst>
            </p:cNvPr>
            <p:cNvSpPr/>
            <p:nvPr/>
          </p:nvSpPr>
          <p:spPr>
            <a:xfrm>
              <a:off x="4279900" y="5715000"/>
              <a:ext cx="66040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A0A32ED-67B4-409F-B4C2-CB30A487BAA5}"/>
                </a:ext>
              </a:extLst>
            </p:cNvPr>
            <p:cNvSpPr/>
            <p:nvPr/>
          </p:nvSpPr>
          <p:spPr>
            <a:xfrm>
              <a:off x="5092700" y="5715000"/>
              <a:ext cx="66040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843FB11-266B-40C4-8456-05DD4D0EB62F}"/>
                </a:ext>
              </a:extLst>
            </p:cNvPr>
            <p:cNvSpPr/>
            <p:nvPr/>
          </p:nvSpPr>
          <p:spPr>
            <a:xfrm>
              <a:off x="5892800" y="5715000"/>
              <a:ext cx="66040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CC6C882-EC41-4CED-BE8E-3150D4A865D5}"/>
                </a:ext>
              </a:extLst>
            </p:cNvPr>
            <p:cNvSpPr/>
            <p:nvPr/>
          </p:nvSpPr>
          <p:spPr>
            <a:xfrm>
              <a:off x="6718300" y="5715000"/>
              <a:ext cx="66040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3AFDACA-79CE-41E1-BDC6-956287CB3859}"/>
                </a:ext>
              </a:extLst>
            </p:cNvPr>
            <p:cNvSpPr/>
            <p:nvPr/>
          </p:nvSpPr>
          <p:spPr>
            <a:xfrm>
              <a:off x="7531100" y="5715000"/>
              <a:ext cx="66040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112CA13-22B0-4712-80B4-D22BAAA6E9DE}"/>
                </a:ext>
              </a:extLst>
            </p:cNvPr>
            <p:cNvSpPr/>
            <p:nvPr/>
          </p:nvSpPr>
          <p:spPr>
            <a:xfrm>
              <a:off x="8331200" y="5715000"/>
              <a:ext cx="66040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B6DA7250-B50E-4D50-A402-4A55196443AB}"/>
              </a:ext>
            </a:extLst>
          </p:cNvPr>
          <p:cNvSpPr txBox="1"/>
          <p:nvPr/>
        </p:nvSpPr>
        <p:spPr>
          <a:xfrm>
            <a:off x="1265213" y="3318546"/>
            <a:ext cx="8836073" cy="584775"/>
          </a:xfrm>
          <a:prstGeom prst="rect">
            <a:avLst/>
          </a:prstGeom>
          <a:noFill/>
        </p:spPr>
        <p:txBody>
          <a:bodyPr wrap="none" rtlCol="0">
            <a:spAutoFit/>
          </a:bodyPr>
          <a:lstStyle/>
          <a:p>
            <a:r>
              <a:rPr lang="en-US" sz="3200" dirty="0"/>
              <a:t>6x6 </a:t>
            </a:r>
            <a:r>
              <a:rPr lang="en-US" sz="3200" dirty="0" err="1"/>
              <a:t>R-Matrix</a:t>
            </a:r>
            <a:r>
              <a:rPr lang="en-US" sz="3200" dirty="0" err="1">
                <a:sym typeface="Symbol" panose="05050102010706020507" pitchFamily="18" charset="2"/>
              </a:rPr>
              <a:t>R-Matrix</a:t>
            </a:r>
            <a:r>
              <a:rPr lang="en-US" sz="3200" dirty="0">
                <a:sym typeface="Symbol" panose="05050102010706020507" pitchFamily="18" charset="2"/>
              </a:rPr>
              <a:t>{of Magnetic-Elements}</a:t>
            </a:r>
            <a:endParaRPr lang="en-US" sz="3200" dirty="0"/>
          </a:p>
        </p:txBody>
      </p:sp>
      <p:sp>
        <p:nvSpPr>
          <p:cNvPr id="6" name="TextBox 5">
            <a:extLst>
              <a:ext uri="{FF2B5EF4-FFF2-40B4-BE49-F238E27FC236}">
                <a16:creationId xmlns:a16="http://schemas.microsoft.com/office/drawing/2014/main" id="{65779B41-3EA8-4A3E-A439-9661A123532F}"/>
              </a:ext>
            </a:extLst>
          </p:cNvPr>
          <p:cNvSpPr txBox="1"/>
          <p:nvPr/>
        </p:nvSpPr>
        <p:spPr>
          <a:xfrm>
            <a:off x="2410253" y="5210381"/>
            <a:ext cx="6686446" cy="1200329"/>
          </a:xfrm>
          <a:prstGeom prst="rect">
            <a:avLst/>
          </a:prstGeom>
          <a:noFill/>
        </p:spPr>
        <p:txBody>
          <a:bodyPr wrap="none" rtlCol="0">
            <a:spAutoFit/>
          </a:bodyPr>
          <a:lstStyle/>
          <a:p>
            <a:r>
              <a:rPr lang="en-US" dirty="0"/>
              <a:t>Assuming this project will continue.</a:t>
            </a:r>
          </a:p>
          <a:p>
            <a:r>
              <a:rPr lang="en-US" dirty="0"/>
              <a:t>After the initial MAD model, I hope we will use the </a:t>
            </a:r>
            <a:r>
              <a:rPr lang="en-US" dirty="0" err="1"/>
              <a:t>zgoubi</a:t>
            </a:r>
            <a:r>
              <a:rPr lang="en-US" dirty="0"/>
              <a:t> model</a:t>
            </a:r>
          </a:p>
          <a:p>
            <a:r>
              <a:rPr lang="en-US" dirty="0"/>
              <a:t>which will use  the 3D field mass therefore we do not have </a:t>
            </a:r>
          </a:p>
          <a:p>
            <a:r>
              <a:rPr lang="en-US" dirty="0"/>
              <a:t>To employ this process </a:t>
            </a:r>
            <a:r>
              <a:rPr lang="en-US" dirty="0" err="1"/>
              <a:t>Rmatrix</a:t>
            </a:r>
            <a:r>
              <a:rPr lang="en-US" dirty="0"/>
              <a:t>=&gt;Elements=&gt;</a:t>
            </a:r>
            <a:r>
              <a:rPr lang="en-US" dirty="0" err="1"/>
              <a:t>DisplaceElements</a:t>
            </a:r>
            <a:endParaRPr lang="en-US" dirty="0"/>
          </a:p>
        </p:txBody>
      </p:sp>
    </p:spTree>
    <p:extLst>
      <p:ext uri="{BB962C8B-B14F-4D97-AF65-F5344CB8AC3E}">
        <p14:creationId xmlns:p14="http://schemas.microsoft.com/office/powerpoint/2010/main" val="305999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2.96296E-6 L 0 0.17685 " pathEditMode="relative" rAng="0" ptsTypes="AA">
                                      <p:cBhvr>
                                        <p:cTn id="6" dur="2000" fill="hold"/>
                                        <p:tgtEl>
                                          <p:spTgt spid="14"/>
                                        </p:tgtEl>
                                        <p:attrNameLst>
                                          <p:attrName>ppt_x</p:attrName>
                                          <p:attrName>ppt_y</p:attrName>
                                        </p:attrNameLst>
                                      </p:cBhvr>
                                      <p:rCtr x="0" y="8843"/>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6.93889E-18 -1.48148E-6 C 0.00951 0.02199 0.01042 0.02269 0.0207 0.04722 C 0.03086 0.05949 0.04049 0.07176 0.05065 0.08403 C 0.08477 0.12662 0.11003 0.13889 0.12656 0.15371 L 0.18047 0.15625 C 0.2069 0.1588 0.20625 0.15579 0.23281 0.1581 L 0.29583 0.15116 L 0.38555 0.1544 L 0.43503 0.15116 L 0.48763 0.15324 C 0.49844 0.15324 0.50859 0.15116 0.52109 0.15 C 0.5332 0.14861 0.55013 0.14537 0.56159 0.14537 C 0.56732 0.14537 0.58711 0.14398 0.5931 0.14398 L 0.64648 0.13773 L 0.69297 0.14028 C 0.69909 0.14028 0.75039 0.13889 0.75677 0.13889 C 0.76979 0.12801 0.78294 0.11759 0.79596 0.10671 C 0.80938 0.09699 0.82253 0.08658 0.83594 0.07708 C 0.84609 0.06736 0.85625 0.05764 0.8668 0.04722 L 0.92461 0.01042 " pathEditMode="relative" rAng="0" ptsTypes="AAAAAAAAAAAAAAAAAAAA">
                                      <p:cBhvr>
                                        <p:cTn id="10" dur="2000" fill="hold"/>
                                        <p:tgtEl>
                                          <p:spTgt spid="12"/>
                                        </p:tgtEl>
                                        <p:attrNameLst>
                                          <p:attrName>ppt_x</p:attrName>
                                          <p:attrName>ppt_y</p:attrName>
                                        </p:attrNameLst>
                                      </p:cBhvr>
                                      <p:rCtr x="46224" y="7894"/>
                                    </p:animMotion>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B1330-D485-4EBB-8223-11A7FBB38BFE}"/>
              </a:ext>
            </a:extLst>
          </p:cNvPr>
          <p:cNvSpPr>
            <a:spLocks noGrp="1"/>
          </p:cNvSpPr>
          <p:nvPr>
            <p:ph type="title"/>
          </p:nvPr>
        </p:nvSpPr>
        <p:spPr>
          <a:xfrm>
            <a:off x="314325" y="-46157"/>
            <a:ext cx="10696576" cy="638173"/>
          </a:xfrm>
        </p:spPr>
        <p:txBody>
          <a:bodyPr>
            <a:normAutofit/>
          </a:bodyPr>
          <a:lstStyle/>
          <a:p>
            <a:pPr algn="ctr"/>
            <a:r>
              <a:rPr lang="en-US" sz="2800" dirty="0"/>
              <a:t>Stable spin Direction at Injection “L20” and Extraction “H10”</a:t>
            </a:r>
          </a:p>
        </p:txBody>
      </p:sp>
      <p:sp>
        <p:nvSpPr>
          <p:cNvPr id="3" name="Slide Number Placeholder 2">
            <a:extLst>
              <a:ext uri="{FF2B5EF4-FFF2-40B4-BE49-F238E27FC236}">
                <a16:creationId xmlns:a16="http://schemas.microsoft.com/office/drawing/2014/main" id="{827C6921-0A20-4D59-84CB-7AC57B73E211}"/>
              </a:ext>
            </a:extLst>
          </p:cNvPr>
          <p:cNvSpPr>
            <a:spLocks noGrp="1"/>
          </p:cNvSpPr>
          <p:nvPr>
            <p:ph type="sldNum" sz="quarter" idx="12"/>
          </p:nvPr>
        </p:nvSpPr>
        <p:spPr/>
        <p:txBody>
          <a:bodyPr/>
          <a:lstStyle/>
          <a:p>
            <a:fld id="{716D9922-87B3-6043-9531-5184EA303DC1}" type="slidenum">
              <a:rPr lang="en-US" smtClean="0"/>
              <a:t>39</a:t>
            </a:fld>
            <a:endParaRPr lang="en-US"/>
          </a:p>
        </p:txBody>
      </p:sp>
      <p:grpSp>
        <p:nvGrpSpPr>
          <p:cNvPr id="4" name="Group 3">
            <a:extLst>
              <a:ext uri="{FF2B5EF4-FFF2-40B4-BE49-F238E27FC236}">
                <a16:creationId xmlns:a16="http://schemas.microsoft.com/office/drawing/2014/main" id="{57D62A27-F96B-44B1-8035-C8C140F8F57D}"/>
              </a:ext>
            </a:extLst>
          </p:cNvPr>
          <p:cNvGrpSpPr/>
          <p:nvPr/>
        </p:nvGrpSpPr>
        <p:grpSpPr>
          <a:xfrm>
            <a:off x="909468" y="1254216"/>
            <a:ext cx="4221642" cy="5448011"/>
            <a:chOff x="934091" y="848421"/>
            <a:chExt cx="4221642" cy="5448011"/>
          </a:xfrm>
        </p:grpSpPr>
        <p:grpSp>
          <p:nvGrpSpPr>
            <p:cNvPr id="38" name="Group 37">
              <a:extLst>
                <a:ext uri="{FF2B5EF4-FFF2-40B4-BE49-F238E27FC236}">
                  <a16:creationId xmlns:a16="http://schemas.microsoft.com/office/drawing/2014/main" id="{83D547C9-E7AB-4F64-9FA5-CF562B11D25E}"/>
                </a:ext>
              </a:extLst>
            </p:cNvPr>
            <p:cNvGrpSpPr/>
            <p:nvPr/>
          </p:nvGrpSpPr>
          <p:grpSpPr>
            <a:xfrm>
              <a:off x="937700" y="1390493"/>
              <a:ext cx="4218033" cy="3990534"/>
              <a:chOff x="6391275" y="1524000"/>
              <a:chExt cx="4218033" cy="3990534"/>
            </a:xfrm>
          </p:grpSpPr>
          <p:sp>
            <p:nvSpPr>
              <p:cNvPr id="39" name="Oval 38">
                <a:extLst>
                  <a:ext uri="{FF2B5EF4-FFF2-40B4-BE49-F238E27FC236}">
                    <a16:creationId xmlns:a16="http://schemas.microsoft.com/office/drawing/2014/main" id="{775E3768-36FE-4C28-A869-4D2653AE40A8}"/>
                  </a:ext>
                </a:extLst>
              </p:cNvPr>
              <p:cNvSpPr/>
              <p:nvPr/>
            </p:nvSpPr>
            <p:spPr>
              <a:xfrm>
                <a:off x="6391275" y="1524000"/>
                <a:ext cx="4070608" cy="3990534"/>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783E5791-FCF2-4EF9-BDA9-26973692F3D7}"/>
                  </a:ext>
                </a:extLst>
              </p:cNvPr>
              <p:cNvSpPr/>
              <p:nvPr/>
            </p:nvSpPr>
            <p:spPr>
              <a:xfrm>
                <a:off x="9332174" y="5126865"/>
                <a:ext cx="234950" cy="2440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E0A13E4-E3B8-4C99-B9A2-0D0E2E1CEBE7}"/>
                  </a:ext>
                </a:extLst>
              </p:cNvPr>
              <p:cNvSpPr/>
              <p:nvPr/>
            </p:nvSpPr>
            <p:spPr>
              <a:xfrm rot="5400000">
                <a:off x="10369817" y="3397252"/>
                <a:ext cx="234950" cy="2440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2B826292-E904-42D8-B9B6-F013876F86D2}"/>
                </a:ext>
              </a:extLst>
            </p:cNvPr>
            <p:cNvGrpSpPr/>
            <p:nvPr/>
          </p:nvGrpSpPr>
          <p:grpSpPr>
            <a:xfrm>
              <a:off x="1045303" y="848421"/>
              <a:ext cx="1717722" cy="558656"/>
              <a:chOff x="6654800" y="965343"/>
              <a:chExt cx="1717722" cy="558656"/>
            </a:xfrm>
          </p:grpSpPr>
          <p:cxnSp>
            <p:nvCxnSpPr>
              <p:cNvPr id="51" name="Straight Arrow Connector 50">
                <a:extLst>
                  <a:ext uri="{FF2B5EF4-FFF2-40B4-BE49-F238E27FC236}">
                    <a16:creationId xmlns:a16="http://schemas.microsoft.com/office/drawing/2014/main" id="{0B7E659E-E072-454D-9904-87D8C02E9488}"/>
                  </a:ext>
                </a:extLst>
              </p:cNvPr>
              <p:cNvCxnSpPr>
                <a:cxnSpLocks/>
              </p:cNvCxnSpPr>
              <p:nvPr/>
            </p:nvCxnSpPr>
            <p:spPr>
              <a:xfrm flipH="1" flipV="1">
                <a:off x="6654800" y="1121314"/>
                <a:ext cx="1625600" cy="40268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20C1491E-BD13-45A1-973F-2A53B02E1A9F}"/>
                  </a:ext>
                </a:extLst>
              </p:cNvPr>
              <p:cNvSpPr txBox="1"/>
              <p:nvPr/>
            </p:nvSpPr>
            <p:spPr>
              <a:xfrm rot="707386">
                <a:off x="6674621" y="965343"/>
                <a:ext cx="1697901" cy="369332"/>
              </a:xfrm>
              <a:prstGeom prst="rect">
                <a:avLst/>
              </a:prstGeom>
              <a:noFill/>
            </p:spPr>
            <p:txBody>
              <a:bodyPr wrap="none" rtlCol="0">
                <a:spAutoFit/>
              </a:bodyPr>
              <a:lstStyle/>
              <a:p>
                <a:r>
                  <a:rPr lang="en-US" dirty="0"/>
                  <a:t>Extraction H10</a:t>
                </a:r>
              </a:p>
            </p:txBody>
          </p:sp>
        </p:grpSp>
        <p:grpSp>
          <p:nvGrpSpPr>
            <p:cNvPr id="53" name="Group 52">
              <a:extLst>
                <a:ext uri="{FF2B5EF4-FFF2-40B4-BE49-F238E27FC236}">
                  <a16:creationId xmlns:a16="http://schemas.microsoft.com/office/drawing/2014/main" id="{748BFC62-7995-404B-819C-6BDFC39586FD}"/>
                </a:ext>
              </a:extLst>
            </p:cNvPr>
            <p:cNvGrpSpPr/>
            <p:nvPr/>
          </p:nvGrpSpPr>
          <p:grpSpPr>
            <a:xfrm>
              <a:off x="1766375" y="5369531"/>
              <a:ext cx="1536700" cy="926901"/>
              <a:chOff x="7569200" y="5410201"/>
              <a:chExt cx="1536700" cy="926901"/>
            </a:xfrm>
          </p:grpSpPr>
          <p:cxnSp>
            <p:nvCxnSpPr>
              <p:cNvPr id="54" name="Straight Arrow Connector 53">
                <a:extLst>
                  <a:ext uri="{FF2B5EF4-FFF2-40B4-BE49-F238E27FC236}">
                    <a16:creationId xmlns:a16="http://schemas.microsoft.com/office/drawing/2014/main" id="{F2BAF32E-DB0F-4FE7-BF6D-FDF28DFE46E8}"/>
                  </a:ext>
                </a:extLst>
              </p:cNvPr>
              <p:cNvCxnSpPr>
                <a:cxnSpLocks/>
              </p:cNvCxnSpPr>
              <p:nvPr/>
            </p:nvCxnSpPr>
            <p:spPr>
              <a:xfrm flipV="1">
                <a:off x="7569200" y="5410201"/>
                <a:ext cx="1536700" cy="92690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7EEE9E75-F34C-407E-964E-A0B2A774A0D5}"/>
                  </a:ext>
                </a:extLst>
              </p:cNvPr>
              <p:cNvSpPr txBox="1"/>
              <p:nvPr/>
            </p:nvSpPr>
            <p:spPr>
              <a:xfrm rot="19710849">
                <a:off x="7591192" y="5855197"/>
                <a:ext cx="1492716" cy="369332"/>
              </a:xfrm>
              <a:prstGeom prst="rect">
                <a:avLst/>
              </a:prstGeom>
              <a:noFill/>
            </p:spPr>
            <p:txBody>
              <a:bodyPr wrap="none" rtlCol="0">
                <a:spAutoFit/>
              </a:bodyPr>
              <a:lstStyle/>
              <a:p>
                <a:r>
                  <a:rPr lang="en-US" dirty="0"/>
                  <a:t>Injection L20</a:t>
                </a:r>
              </a:p>
            </p:txBody>
          </p:sp>
        </p:grpSp>
        <p:sp>
          <p:nvSpPr>
            <p:cNvPr id="59" name="TextBox 58">
              <a:extLst>
                <a:ext uri="{FF2B5EF4-FFF2-40B4-BE49-F238E27FC236}">
                  <a16:creationId xmlns:a16="http://schemas.microsoft.com/office/drawing/2014/main" id="{97CA4101-62FF-44B7-9B01-5AAC2F23270B}"/>
                </a:ext>
              </a:extLst>
            </p:cNvPr>
            <p:cNvSpPr txBox="1"/>
            <p:nvPr/>
          </p:nvSpPr>
          <p:spPr>
            <a:xfrm rot="483903">
              <a:off x="1334744" y="2925346"/>
              <a:ext cx="3652988" cy="369332"/>
            </a:xfrm>
            <a:prstGeom prst="rect">
              <a:avLst/>
            </a:prstGeom>
            <a:noFill/>
          </p:spPr>
          <p:txBody>
            <a:bodyPr wrap="none" rtlCol="0">
              <a:spAutoFit/>
            </a:bodyPr>
            <a:lstStyle/>
            <a:p>
              <a:r>
                <a:rPr lang="en-US" dirty="0">
                  <a:sym typeface="Symbol" panose="05050102010706020507" pitchFamily="18" charset="2"/>
                </a:rPr>
                <a:t>Warm Snake SSE20 </a:t>
              </a:r>
              <a:r>
                <a:rPr lang="en-US" baseline="-25000" dirty="0">
                  <a:sym typeface="Symbol" panose="05050102010706020507" pitchFamily="18" charset="2"/>
                </a:rPr>
                <a:t>spin</a:t>
              </a:r>
              <a:r>
                <a:rPr lang="en-US" dirty="0">
                  <a:sym typeface="Symbol" panose="05050102010706020507" pitchFamily="18" charset="2"/>
                </a:rPr>
                <a:t>=10.6</a:t>
              </a:r>
              <a:r>
                <a:rPr lang="en-US" baseline="30000" dirty="0">
                  <a:sym typeface="Symbol" panose="05050102010706020507" pitchFamily="18" charset="2"/>
                </a:rPr>
                <a:t>o</a:t>
              </a:r>
              <a:endParaRPr lang="en-US" dirty="0"/>
            </a:p>
          </p:txBody>
        </p:sp>
        <p:sp>
          <p:nvSpPr>
            <p:cNvPr id="60" name="TextBox 59">
              <a:extLst>
                <a:ext uri="{FF2B5EF4-FFF2-40B4-BE49-F238E27FC236}">
                  <a16:creationId xmlns:a16="http://schemas.microsoft.com/office/drawing/2014/main" id="{497770C4-633D-4AE7-9A7F-9AC83E574ED0}"/>
                </a:ext>
              </a:extLst>
            </p:cNvPr>
            <p:cNvSpPr txBox="1"/>
            <p:nvPr/>
          </p:nvSpPr>
          <p:spPr>
            <a:xfrm rot="1681764">
              <a:off x="934091" y="4062706"/>
              <a:ext cx="3252685" cy="338554"/>
            </a:xfrm>
            <a:prstGeom prst="rect">
              <a:avLst/>
            </a:prstGeom>
            <a:noFill/>
          </p:spPr>
          <p:txBody>
            <a:bodyPr wrap="none" rtlCol="0">
              <a:spAutoFit/>
            </a:bodyPr>
            <a:lstStyle/>
            <a:p>
              <a:r>
                <a:rPr lang="en-US" sz="1600" dirty="0">
                  <a:sym typeface="Symbol" panose="05050102010706020507" pitchFamily="18" charset="2"/>
                </a:rPr>
                <a:t>Cold Snake at SS A20 </a:t>
              </a:r>
              <a:r>
                <a:rPr lang="en-US" sz="1600" baseline="-25000" dirty="0">
                  <a:sym typeface="Symbol" panose="05050102010706020507" pitchFamily="18" charset="2"/>
                </a:rPr>
                <a:t>spin</a:t>
              </a:r>
              <a:r>
                <a:rPr lang="en-US" sz="1600" dirty="0">
                  <a:sym typeface="Symbol" panose="05050102010706020507" pitchFamily="18" charset="2"/>
                </a:rPr>
                <a:t>=19</a:t>
              </a:r>
              <a:r>
                <a:rPr lang="en-US" sz="1600" baseline="30000" dirty="0">
                  <a:sym typeface="Symbol" panose="05050102010706020507" pitchFamily="18" charset="2"/>
                </a:rPr>
                <a:t>o</a:t>
              </a:r>
              <a:endParaRPr lang="en-US" sz="1600" dirty="0"/>
            </a:p>
          </p:txBody>
        </p:sp>
      </p:grpSp>
      <p:grpSp>
        <p:nvGrpSpPr>
          <p:cNvPr id="62" name="Group 61">
            <a:extLst>
              <a:ext uri="{FF2B5EF4-FFF2-40B4-BE49-F238E27FC236}">
                <a16:creationId xmlns:a16="http://schemas.microsoft.com/office/drawing/2014/main" id="{BBF63697-CFA3-428A-8F59-91FD19A89CE3}"/>
              </a:ext>
            </a:extLst>
          </p:cNvPr>
          <p:cNvGrpSpPr/>
          <p:nvPr/>
        </p:nvGrpSpPr>
        <p:grpSpPr>
          <a:xfrm>
            <a:off x="7331412" y="1218347"/>
            <a:ext cx="4180992" cy="5483880"/>
            <a:chOff x="917424" y="812552"/>
            <a:chExt cx="4180992" cy="5483880"/>
          </a:xfrm>
        </p:grpSpPr>
        <p:grpSp>
          <p:nvGrpSpPr>
            <p:cNvPr id="66" name="Group 65">
              <a:extLst>
                <a:ext uri="{FF2B5EF4-FFF2-40B4-BE49-F238E27FC236}">
                  <a16:creationId xmlns:a16="http://schemas.microsoft.com/office/drawing/2014/main" id="{B9F0E208-4781-433A-8E5A-78CDC731358F}"/>
                </a:ext>
              </a:extLst>
            </p:cNvPr>
            <p:cNvGrpSpPr/>
            <p:nvPr/>
          </p:nvGrpSpPr>
          <p:grpSpPr>
            <a:xfrm>
              <a:off x="937700" y="1315561"/>
              <a:ext cx="4160716" cy="4160716"/>
              <a:chOff x="6391275" y="1449068"/>
              <a:chExt cx="4160716" cy="4160716"/>
            </a:xfrm>
          </p:grpSpPr>
          <p:sp>
            <p:nvSpPr>
              <p:cNvPr id="81" name="Oval 80">
                <a:extLst>
                  <a:ext uri="{FF2B5EF4-FFF2-40B4-BE49-F238E27FC236}">
                    <a16:creationId xmlns:a16="http://schemas.microsoft.com/office/drawing/2014/main" id="{560CA9ED-60FC-4EDE-9487-463DE2924E3D}"/>
                  </a:ext>
                </a:extLst>
              </p:cNvPr>
              <p:cNvSpPr/>
              <p:nvPr/>
            </p:nvSpPr>
            <p:spPr>
              <a:xfrm>
                <a:off x="6391275" y="1524000"/>
                <a:ext cx="4070608" cy="3990534"/>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2" name="Group 81">
                <a:extLst>
                  <a:ext uri="{FF2B5EF4-FFF2-40B4-BE49-F238E27FC236}">
                    <a16:creationId xmlns:a16="http://schemas.microsoft.com/office/drawing/2014/main" id="{90D70C5B-153B-4FD2-9579-BCA84A5A375F}"/>
                  </a:ext>
                </a:extLst>
              </p:cNvPr>
              <p:cNvGrpSpPr/>
              <p:nvPr/>
            </p:nvGrpSpPr>
            <p:grpSpPr>
              <a:xfrm>
                <a:off x="7870825" y="1449068"/>
                <a:ext cx="1021398" cy="4160716"/>
                <a:chOff x="7870825" y="1449068"/>
                <a:chExt cx="1021398" cy="4160716"/>
              </a:xfrm>
            </p:grpSpPr>
            <p:sp>
              <p:nvSpPr>
                <p:cNvPr id="87" name="Oval 86">
                  <a:extLst>
                    <a:ext uri="{FF2B5EF4-FFF2-40B4-BE49-F238E27FC236}">
                      <a16:creationId xmlns:a16="http://schemas.microsoft.com/office/drawing/2014/main" id="{2CE75E12-E6F5-43AB-91BC-CC27B670819B}"/>
                    </a:ext>
                  </a:extLst>
                </p:cNvPr>
                <p:cNvSpPr/>
                <p:nvPr/>
              </p:nvSpPr>
              <p:spPr>
                <a:xfrm>
                  <a:off x="7870825" y="5365751"/>
                  <a:ext cx="234950" cy="2440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Connector 87">
                  <a:extLst>
                    <a:ext uri="{FF2B5EF4-FFF2-40B4-BE49-F238E27FC236}">
                      <a16:creationId xmlns:a16="http://schemas.microsoft.com/office/drawing/2014/main" id="{054E7C47-EC9E-48C4-A470-7718D71C5ADD}"/>
                    </a:ext>
                  </a:extLst>
                </p:cNvPr>
                <p:cNvCxnSpPr>
                  <a:stCxn id="87" idx="0"/>
                </p:cNvCxnSpPr>
                <p:nvPr/>
              </p:nvCxnSpPr>
              <p:spPr>
                <a:xfrm flipV="1">
                  <a:off x="7988300" y="1571085"/>
                  <a:ext cx="786448" cy="3794666"/>
                </a:xfrm>
                <a:prstGeom prst="line">
                  <a:avLst/>
                </a:prstGeom>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0AFCAD3E-42F2-4B7F-A256-CC7F12698EDA}"/>
                    </a:ext>
                  </a:extLst>
                </p:cNvPr>
                <p:cNvSpPr/>
                <p:nvPr/>
              </p:nvSpPr>
              <p:spPr>
                <a:xfrm>
                  <a:off x="8657273" y="1449068"/>
                  <a:ext cx="234950" cy="2440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a:extLst>
                  <a:ext uri="{FF2B5EF4-FFF2-40B4-BE49-F238E27FC236}">
                    <a16:creationId xmlns:a16="http://schemas.microsoft.com/office/drawing/2014/main" id="{0F95EEDE-5BF9-423E-BC79-F18FACEF4144}"/>
                  </a:ext>
                </a:extLst>
              </p:cNvPr>
              <p:cNvGrpSpPr/>
              <p:nvPr/>
            </p:nvGrpSpPr>
            <p:grpSpPr>
              <a:xfrm rot="5400000">
                <a:off x="7960934" y="1438909"/>
                <a:ext cx="1021398" cy="4160716"/>
                <a:chOff x="7870825" y="1449068"/>
                <a:chExt cx="1021398" cy="4160716"/>
              </a:xfrm>
            </p:grpSpPr>
            <p:sp>
              <p:nvSpPr>
                <p:cNvPr id="84" name="Oval 83">
                  <a:extLst>
                    <a:ext uri="{FF2B5EF4-FFF2-40B4-BE49-F238E27FC236}">
                      <a16:creationId xmlns:a16="http://schemas.microsoft.com/office/drawing/2014/main" id="{2A89939C-31E5-4962-A30A-7E7FA03E4828}"/>
                    </a:ext>
                  </a:extLst>
                </p:cNvPr>
                <p:cNvSpPr/>
                <p:nvPr/>
              </p:nvSpPr>
              <p:spPr>
                <a:xfrm>
                  <a:off x="7870825" y="5365751"/>
                  <a:ext cx="234950" cy="2440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84">
                  <a:extLst>
                    <a:ext uri="{FF2B5EF4-FFF2-40B4-BE49-F238E27FC236}">
                      <a16:creationId xmlns:a16="http://schemas.microsoft.com/office/drawing/2014/main" id="{C6D86170-F7D0-41E2-8D10-6B2B20CD4BD0}"/>
                    </a:ext>
                  </a:extLst>
                </p:cNvPr>
                <p:cNvCxnSpPr>
                  <a:stCxn id="84" idx="0"/>
                </p:cNvCxnSpPr>
                <p:nvPr/>
              </p:nvCxnSpPr>
              <p:spPr>
                <a:xfrm flipV="1">
                  <a:off x="7988300" y="1571085"/>
                  <a:ext cx="786448" cy="3794666"/>
                </a:xfrm>
                <a:prstGeom prst="line">
                  <a:avLst/>
                </a:prstGeom>
              </p:spPr>
              <p:style>
                <a:lnRef idx="1">
                  <a:schemeClr val="accent1"/>
                </a:lnRef>
                <a:fillRef idx="0">
                  <a:schemeClr val="accent1"/>
                </a:fillRef>
                <a:effectRef idx="0">
                  <a:schemeClr val="accent1"/>
                </a:effectRef>
                <a:fontRef idx="minor">
                  <a:schemeClr val="tx1"/>
                </a:fontRef>
              </p:style>
            </p:cxnSp>
            <p:sp>
              <p:nvSpPr>
                <p:cNvPr id="86" name="Oval 85">
                  <a:extLst>
                    <a:ext uri="{FF2B5EF4-FFF2-40B4-BE49-F238E27FC236}">
                      <a16:creationId xmlns:a16="http://schemas.microsoft.com/office/drawing/2014/main" id="{48848110-0E64-4C5C-8C1F-A704B8EB030B}"/>
                    </a:ext>
                  </a:extLst>
                </p:cNvPr>
                <p:cNvSpPr/>
                <p:nvPr/>
              </p:nvSpPr>
              <p:spPr>
                <a:xfrm>
                  <a:off x="8657273" y="1449068"/>
                  <a:ext cx="234950" cy="2440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9" name="Group 68">
              <a:extLst>
                <a:ext uri="{FF2B5EF4-FFF2-40B4-BE49-F238E27FC236}">
                  <a16:creationId xmlns:a16="http://schemas.microsoft.com/office/drawing/2014/main" id="{EA2D47E9-F06A-4735-AEF8-F41F960AC67F}"/>
                </a:ext>
              </a:extLst>
            </p:cNvPr>
            <p:cNvGrpSpPr/>
            <p:nvPr/>
          </p:nvGrpSpPr>
          <p:grpSpPr>
            <a:xfrm>
              <a:off x="917424" y="812552"/>
              <a:ext cx="1753479" cy="594525"/>
              <a:chOff x="6526921" y="929474"/>
              <a:chExt cx="1753479" cy="594525"/>
            </a:xfrm>
          </p:grpSpPr>
          <p:cxnSp>
            <p:nvCxnSpPr>
              <p:cNvPr id="79" name="Straight Arrow Connector 78">
                <a:extLst>
                  <a:ext uri="{FF2B5EF4-FFF2-40B4-BE49-F238E27FC236}">
                    <a16:creationId xmlns:a16="http://schemas.microsoft.com/office/drawing/2014/main" id="{A3B26297-58EA-4375-B05F-DFEDBFAA60C1}"/>
                  </a:ext>
                </a:extLst>
              </p:cNvPr>
              <p:cNvCxnSpPr>
                <a:cxnSpLocks/>
              </p:cNvCxnSpPr>
              <p:nvPr/>
            </p:nvCxnSpPr>
            <p:spPr>
              <a:xfrm flipH="1" flipV="1">
                <a:off x="6654800" y="1121314"/>
                <a:ext cx="1625600" cy="40268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956A1904-6A60-40F2-9251-BF52DB76934C}"/>
                  </a:ext>
                </a:extLst>
              </p:cNvPr>
              <p:cNvSpPr txBox="1"/>
              <p:nvPr/>
            </p:nvSpPr>
            <p:spPr>
              <a:xfrm rot="707386">
                <a:off x="6526921" y="929474"/>
                <a:ext cx="1697901" cy="369332"/>
              </a:xfrm>
              <a:prstGeom prst="rect">
                <a:avLst/>
              </a:prstGeom>
              <a:noFill/>
            </p:spPr>
            <p:txBody>
              <a:bodyPr wrap="none" rtlCol="0">
                <a:spAutoFit/>
              </a:bodyPr>
              <a:lstStyle/>
              <a:p>
                <a:r>
                  <a:rPr lang="en-US" dirty="0"/>
                  <a:t>Extraction H10</a:t>
                </a:r>
              </a:p>
            </p:txBody>
          </p:sp>
        </p:grpSp>
        <p:grpSp>
          <p:nvGrpSpPr>
            <p:cNvPr id="70" name="Group 69">
              <a:extLst>
                <a:ext uri="{FF2B5EF4-FFF2-40B4-BE49-F238E27FC236}">
                  <a16:creationId xmlns:a16="http://schemas.microsoft.com/office/drawing/2014/main" id="{82C3712A-1852-4F14-8CBF-73DF396B5FD1}"/>
                </a:ext>
              </a:extLst>
            </p:cNvPr>
            <p:cNvGrpSpPr/>
            <p:nvPr/>
          </p:nvGrpSpPr>
          <p:grpSpPr>
            <a:xfrm>
              <a:off x="1766375" y="5369531"/>
              <a:ext cx="1536700" cy="926901"/>
              <a:chOff x="7569200" y="5410201"/>
              <a:chExt cx="1536700" cy="926901"/>
            </a:xfrm>
          </p:grpSpPr>
          <p:cxnSp>
            <p:nvCxnSpPr>
              <p:cNvPr id="77" name="Straight Arrow Connector 76">
                <a:extLst>
                  <a:ext uri="{FF2B5EF4-FFF2-40B4-BE49-F238E27FC236}">
                    <a16:creationId xmlns:a16="http://schemas.microsoft.com/office/drawing/2014/main" id="{D48DF593-7AAC-4255-A190-013119C02E23}"/>
                  </a:ext>
                </a:extLst>
              </p:cNvPr>
              <p:cNvCxnSpPr>
                <a:cxnSpLocks/>
              </p:cNvCxnSpPr>
              <p:nvPr/>
            </p:nvCxnSpPr>
            <p:spPr>
              <a:xfrm flipV="1">
                <a:off x="7569200" y="5410201"/>
                <a:ext cx="1536700" cy="92690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34CC4CF2-1CD5-4146-BFC4-45CAB4DB4454}"/>
                  </a:ext>
                </a:extLst>
              </p:cNvPr>
              <p:cNvSpPr txBox="1"/>
              <p:nvPr/>
            </p:nvSpPr>
            <p:spPr>
              <a:xfrm rot="19710849">
                <a:off x="7591192" y="5855197"/>
                <a:ext cx="1492716" cy="369332"/>
              </a:xfrm>
              <a:prstGeom prst="rect">
                <a:avLst/>
              </a:prstGeom>
              <a:noFill/>
            </p:spPr>
            <p:txBody>
              <a:bodyPr wrap="none" rtlCol="0">
                <a:spAutoFit/>
              </a:bodyPr>
              <a:lstStyle/>
              <a:p>
                <a:r>
                  <a:rPr lang="en-US" dirty="0"/>
                  <a:t>Injection L20</a:t>
                </a:r>
              </a:p>
            </p:txBody>
          </p:sp>
        </p:grpSp>
        <p:sp>
          <p:nvSpPr>
            <p:cNvPr id="71" name="Arc 70">
              <a:extLst>
                <a:ext uri="{FF2B5EF4-FFF2-40B4-BE49-F238E27FC236}">
                  <a16:creationId xmlns:a16="http://schemas.microsoft.com/office/drawing/2014/main" id="{5B1ED194-66FD-4BD9-9E7E-D1163BC8D5F0}"/>
                </a:ext>
              </a:extLst>
            </p:cNvPr>
            <p:cNvSpPr/>
            <p:nvPr/>
          </p:nvSpPr>
          <p:spPr>
            <a:xfrm>
              <a:off x="2494116" y="2899499"/>
              <a:ext cx="1096772" cy="1104222"/>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TextBox 71">
              <a:extLst>
                <a:ext uri="{FF2B5EF4-FFF2-40B4-BE49-F238E27FC236}">
                  <a16:creationId xmlns:a16="http://schemas.microsoft.com/office/drawing/2014/main" id="{8D223C60-5127-4FBA-BD3E-310BDECBCEEF}"/>
                </a:ext>
              </a:extLst>
            </p:cNvPr>
            <p:cNvSpPr txBox="1"/>
            <p:nvPr/>
          </p:nvSpPr>
          <p:spPr>
            <a:xfrm>
              <a:off x="3393697" y="2714833"/>
              <a:ext cx="780983" cy="369332"/>
            </a:xfrm>
            <a:prstGeom prst="rect">
              <a:avLst/>
            </a:prstGeom>
            <a:noFill/>
          </p:spPr>
          <p:txBody>
            <a:bodyPr wrap="none" rtlCol="0">
              <a:spAutoFit/>
            </a:bodyPr>
            <a:lstStyle/>
            <a:p>
              <a:r>
                <a:rPr lang="en-US" dirty="0">
                  <a:sym typeface="Symbol" panose="05050102010706020507" pitchFamily="18" charset="2"/>
                </a:rPr>
                <a:t>=90</a:t>
              </a:r>
              <a:r>
                <a:rPr lang="en-US" baseline="30000" dirty="0">
                  <a:sym typeface="Symbol" panose="05050102010706020507" pitchFamily="18" charset="2"/>
                </a:rPr>
                <a:t>o</a:t>
              </a:r>
              <a:endParaRPr lang="en-US" dirty="0"/>
            </a:p>
          </p:txBody>
        </p:sp>
        <p:sp>
          <p:nvSpPr>
            <p:cNvPr id="73" name="TextBox 72">
              <a:extLst>
                <a:ext uri="{FF2B5EF4-FFF2-40B4-BE49-F238E27FC236}">
                  <a16:creationId xmlns:a16="http://schemas.microsoft.com/office/drawing/2014/main" id="{7984B4A7-2C6B-491E-B2DE-2355984F19D2}"/>
                </a:ext>
              </a:extLst>
            </p:cNvPr>
            <p:cNvSpPr txBox="1"/>
            <p:nvPr/>
          </p:nvSpPr>
          <p:spPr>
            <a:xfrm>
              <a:off x="3321173" y="929395"/>
              <a:ext cx="1309974" cy="369332"/>
            </a:xfrm>
            <a:prstGeom prst="rect">
              <a:avLst/>
            </a:prstGeom>
            <a:noFill/>
          </p:spPr>
          <p:txBody>
            <a:bodyPr wrap="none" rtlCol="0">
              <a:spAutoFit/>
            </a:bodyPr>
            <a:lstStyle/>
            <a:p>
              <a:r>
                <a:rPr lang="en-US" dirty="0">
                  <a:sym typeface="Symbol" panose="05050102010706020507" pitchFamily="18" charset="2"/>
                </a:rPr>
                <a:t></a:t>
              </a:r>
              <a:r>
                <a:rPr lang="en-US" baseline="-25000" dirty="0">
                  <a:sym typeface="Symbol" panose="05050102010706020507" pitchFamily="18" charset="2"/>
                </a:rPr>
                <a:t>spin</a:t>
              </a:r>
              <a:r>
                <a:rPr lang="en-US" dirty="0">
                  <a:sym typeface="Symbol" panose="05050102010706020507" pitchFamily="18" charset="2"/>
                </a:rPr>
                <a:t>==19</a:t>
              </a:r>
              <a:r>
                <a:rPr lang="en-US" baseline="30000" dirty="0">
                  <a:sym typeface="Symbol" panose="05050102010706020507" pitchFamily="18" charset="2"/>
                </a:rPr>
                <a:t>o</a:t>
              </a:r>
              <a:endParaRPr lang="en-US" dirty="0"/>
            </a:p>
          </p:txBody>
        </p:sp>
        <p:sp>
          <p:nvSpPr>
            <p:cNvPr id="74" name="TextBox 73">
              <a:extLst>
                <a:ext uri="{FF2B5EF4-FFF2-40B4-BE49-F238E27FC236}">
                  <a16:creationId xmlns:a16="http://schemas.microsoft.com/office/drawing/2014/main" id="{400754B9-B0E3-4B24-81C8-9CDC3F2EAD2B}"/>
                </a:ext>
              </a:extLst>
            </p:cNvPr>
            <p:cNvSpPr txBox="1"/>
            <p:nvPr/>
          </p:nvSpPr>
          <p:spPr>
            <a:xfrm>
              <a:off x="4084751" y="3233440"/>
              <a:ext cx="910827" cy="369332"/>
            </a:xfrm>
            <a:prstGeom prst="rect">
              <a:avLst/>
            </a:prstGeom>
            <a:noFill/>
          </p:spPr>
          <p:txBody>
            <a:bodyPr wrap="none" rtlCol="0">
              <a:spAutoFit/>
            </a:bodyPr>
            <a:lstStyle/>
            <a:p>
              <a:r>
                <a:rPr lang="en-US" dirty="0">
                  <a:sym typeface="Symbol" panose="05050102010706020507" pitchFamily="18" charset="2"/>
                </a:rPr>
                <a:t></a:t>
              </a:r>
              <a:r>
                <a:rPr lang="en-US" baseline="-25000" dirty="0">
                  <a:sym typeface="Symbol" panose="05050102010706020507" pitchFamily="18" charset="2"/>
                </a:rPr>
                <a:t>spin</a:t>
              </a:r>
              <a:r>
                <a:rPr lang="en-US" dirty="0">
                  <a:sym typeface="Symbol" panose="05050102010706020507" pitchFamily="18" charset="2"/>
                </a:rPr>
                <a:t>=-</a:t>
              </a:r>
              <a:endParaRPr lang="en-US" dirty="0"/>
            </a:p>
          </p:txBody>
        </p:sp>
        <p:sp>
          <p:nvSpPr>
            <p:cNvPr id="75" name="TextBox 74">
              <a:extLst>
                <a:ext uri="{FF2B5EF4-FFF2-40B4-BE49-F238E27FC236}">
                  <a16:creationId xmlns:a16="http://schemas.microsoft.com/office/drawing/2014/main" id="{DA962F81-2001-43E3-AC3F-7916D4CAA340}"/>
                </a:ext>
              </a:extLst>
            </p:cNvPr>
            <p:cNvSpPr txBox="1"/>
            <p:nvPr/>
          </p:nvSpPr>
          <p:spPr>
            <a:xfrm>
              <a:off x="1680537" y="5225890"/>
              <a:ext cx="833883" cy="369332"/>
            </a:xfrm>
            <a:prstGeom prst="rect">
              <a:avLst/>
            </a:prstGeom>
            <a:noFill/>
          </p:spPr>
          <p:txBody>
            <a:bodyPr wrap="none" rtlCol="0">
              <a:spAutoFit/>
            </a:bodyPr>
            <a:lstStyle/>
            <a:p>
              <a:r>
                <a:rPr lang="en-US" dirty="0">
                  <a:sym typeface="Symbol" panose="05050102010706020507" pitchFamily="18" charset="2"/>
                </a:rPr>
                <a:t></a:t>
              </a:r>
              <a:r>
                <a:rPr lang="en-US" baseline="-25000" dirty="0">
                  <a:sym typeface="Symbol" panose="05050102010706020507" pitchFamily="18" charset="2"/>
                </a:rPr>
                <a:t>spin</a:t>
              </a:r>
              <a:r>
                <a:rPr lang="en-US" dirty="0">
                  <a:sym typeface="Symbol" panose="05050102010706020507" pitchFamily="18" charset="2"/>
                </a:rPr>
                <a:t>=</a:t>
              </a:r>
              <a:endParaRPr lang="en-US" dirty="0"/>
            </a:p>
          </p:txBody>
        </p:sp>
        <p:sp>
          <p:nvSpPr>
            <p:cNvPr id="76" name="TextBox 75">
              <a:extLst>
                <a:ext uri="{FF2B5EF4-FFF2-40B4-BE49-F238E27FC236}">
                  <a16:creationId xmlns:a16="http://schemas.microsoft.com/office/drawing/2014/main" id="{F9844347-DADB-4E99-8BC4-D4FCE8F03324}"/>
                </a:ext>
              </a:extLst>
            </p:cNvPr>
            <p:cNvSpPr txBox="1"/>
            <p:nvPr/>
          </p:nvSpPr>
          <p:spPr>
            <a:xfrm>
              <a:off x="1241956" y="2682567"/>
              <a:ext cx="833883" cy="369332"/>
            </a:xfrm>
            <a:prstGeom prst="rect">
              <a:avLst/>
            </a:prstGeom>
            <a:noFill/>
          </p:spPr>
          <p:txBody>
            <a:bodyPr wrap="none" rtlCol="0">
              <a:spAutoFit/>
            </a:bodyPr>
            <a:lstStyle/>
            <a:p>
              <a:r>
                <a:rPr lang="en-US" dirty="0">
                  <a:sym typeface="Symbol" panose="05050102010706020507" pitchFamily="18" charset="2"/>
                </a:rPr>
                <a:t></a:t>
              </a:r>
              <a:r>
                <a:rPr lang="en-US" baseline="-25000" dirty="0">
                  <a:sym typeface="Symbol" panose="05050102010706020507" pitchFamily="18" charset="2"/>
                </a:rPr>
                <a:t>spin</a:t>
              </a:r>
              <a:r>
                <a:rPr lang="en-US" dirty="0">
                  <a:sym typeface="Symbol" panose="05050102010706020507" pitchFamily="18" charset="2"/>
                </a:rPr>
                <a:t>=</a:t>
              </a:r>
              <a:endParaRPr lang="en-US" dirty="0"/>
            </a:p>
          </p:txBody>
        </p:sp>
      </p:grpSp>
      <p:pic>
        <p:nvPicPr>
          <p:cNvPr id="26" name="Picture 25">
            <a:extLst>
              <a:ext uri="{FF2B5EF4-FFF2-40B4-BE49-F238E27FC236}">
                <a16:creationId xmlns:a16="http://schemas.microsoft.com/office/drawing/2014/main" id="{5532CAE8-CBEA-4370-84BF-E4EF1A4F5775}"/>
              </a:ext>
            </a:extLst>
          </p:cNvPr>
          <p:cNvPicPr>
            <a:picLocks noChangeAspect="1"/>
          </p:cNvPicPr>
          <p:nvPr/>
        </p:nvPicPr>
        <p:blipFill>
          <a:blip r:embed="rId2"/>
          <a:stretch>
            <a:fillRect/>
          </a:stretch>
        </p:blipFill>
        <p:spPr>
          <a:xfrm>
            <a:off x="3109895" y="5546380"/>
            <a:ext cx="608221" cy="1145134"/>
          </a:xfrm>
          <a:prstGeom prst="rect">
            <a:avLst/>
          </a:prstGeom>
        </p:spPr>
      </p:pic>
      <p:pic>
        <p:nvPicPr>
          <p:cNvPr id="93" name="Picture 92">
            <a:extLst>
              <a:ext uri="{FF2B5EF4-FFF2-40B4-BE49-F238E27FC236}">
                <a16:creationId xmlns:a16="http://schemas.microsoft.com/office/drawing/2014/main" id="{3BB480F4-1F85-41CF-8916-4D90F3119EC3}"/>
              </a:ext>
            </a:extLst>
          </p:cNvPr>
          <p:cNvPicPr>
            <a:picLocks noChangeAspect="1"/>
          </p:cNvPicPr>
          <p:nvPr/>
        </p:nvPicPr>
        <p:blipFill>
          <a:blip r:embed="rId2"/>
          <a:stretch>
            <a:fillRect/>
          </a:stretch>
        </p:blipFill>
        <p:spPr>
          <a:xfrm>
            <a:off x="2670231" y="612108"/>
            <a:ext cx="608221" cy="1145134"/>
          </a:xfrm>
          <a:prstGeom prst="rect">
            <a:avLst/>
          </a:prstGeom>
        </p:spPr>
      </p:pic>
      <p:pic>
        <p:nvPicPr>
          <p:cNvPr id="31" name="Picture 30">
            <a:extLst>
              <a:ext uri="{FF2B5EF4-FFF2-40B4-BE49-F238E27FC236}">
                <a16:creationId xmlns:a16="http://schemas.microsoft.com/office/drawing/2014/main" id="{D0602DF8-7E04-4F2F-B2B5-45F87EDFF6AE}"/>
              </a:ext>
            </a:extLst>
          </p:cNvPr>
          <p:cNvPicPr>
            <a:picLocks noChangeAspect="1"/>
          </p:cNvPicPr>
          <p:nvPr/>
        </p:nvPicPr>
        <p:blipFill>
          <a:blip r:embed="rId3"/>
          <a:stretch>
            <a:fillRect/>
          </a:stretch>
        </p:blipFill>
        <p:spPr>
          <a:xfrm>
            <a:off x="3536074" y="541988"/>
            <a:ext cx="759758" cy="1156904"/>
          </a:xfrm>
          <a:prstGeom prst="rect">
            <a:avLst/>
          </a:prstGeom>
        </p:spPr>
      </p:pic>
      <p:sp>
        <p:nvSpPr>
          <p:cNvPr id="32" name="TextBox 31">
            <a:extLst>
              <a:ext uri="{FF2B5EF4-FFF2-40B4-BE49-F238E27FC236}">
                <a16:creationId xmlns:a16="http://schemas.microsoft.com/office/drawing/2014/main" id="{56DC1F4D-7308-4D19-9502-20082477ECFA}"/>
              </a:ext>
            </a:extLst>
          </p:cNvPr>
          <p:cNvSpPr txBox="1"/>
          <p:nvPr/>
        </p:nvSpPr>
        <p:spPr>
          <a:xfrm>
            <a:off x="8215793" y="714375"/>
            <a:ext cx="2236510" cy="369332"/>
          </a:xfrm>
          <a:prstGeom prst="rect">
            <a:avLst/>
          </a:prstGeom>
          <a:noFill/>
        </p:spPr>
        <p:txBody>
          <a:bodyPr wrap="none" rtlCol="0">
            <a:spAutoFit/>
          </a:bodyPr>
          <a:lstStyle/>
          <a:p>
            <a:r>
              <a:rPr lang="en-US" dirty="0"/>
              <a:t>Four partial Helices </a:t>
            </a:r>
          </a:p>
        </p:txBody>
      </p:sp>
    </p:spTree>
    <p:extLst>
      <p:ext uri="{BB962C8B-B14F-4D97-AF65-F5344CB8AC3E}">
        <p14:creationId xmlns:p14="http://schemas.microsoft.com/office/powerpoint/2010/main" val="86422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3"/>
                                        </p:tgtEl>
                                        <p:attrNameLst>
                                          <p:attrName>style.visibility</p:attrName>
                                        </p:attrNameLst>
                                      </p:cBhvr>
                                      <p:to>
                                        <p:strVal val="visible"/>
                                      </p:to>
                                    </p:set>
                                    <p:animEffect transition="in" filter="barn(inVertical)">
                                      <p:cBhvr>
                                        <p:cTn id="12" dur="500"/>
                                        <p:tgtEl>
                                          <p:spTgt spid="9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arn(inVertical)">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3CE57-A1CB-488C-B797-C2933FACAD2D}"/>
              </a:ext>
            </a:extLst>
          </p:cNvPr>
          <p:cNvSpPr>
            <a:spLocks noGrp="1"/>
          </p:cNvSpPr>
          <p:nvPr>
            <p:ph type="title"/>
          </p:nvPr>
        </p:nvSpPr>
        <p:spPr>
          <a:xfrm>
            <a:off x="477080" y="713068"/>
            <a:ext cx="11105320" cy="2677657"/>
          </a:xfrm>
        </p:spPr>
        <p:txBody>
          <a:bodyPr>
            <a:normAutofit/>
          </a:bodyPr>
          <a:lstStyle/>
          <a:p>
            <a:pPr algn="ctr"/>
            <a:r>
              <a:rPr lang="en-US" sz="2000" b="0" dirty="0"/>
              <a:t>PHYSICAL REVIEW SPECIAL TOPICS - ACCELERATORS AND BEAMS 16, 043501 (2013)</a:t>
            </a:r>
            <a:br>
              <a:rPr lang="en-US" sz="2000" b="0" dirty="0"/>
            </a:br>
            <a:r>
              <a:rPr lang="en-US" sz="1100" b="0" dirty="0"/>
              <a:t> </a:t>
            </a:r>
            <a:br>
              <a:rPr lang="en-US" b="0" dirty="0"/>
            </a:br>
            <a:r>
              <a:rPr lang="en-US" sz="2200" b="0" dirty="0"/>
              <a:t>BNL alternating gradient synchrotron with four helical magnets to minimize the</a:t>
            </a:r>
            <a:br>
              <a:rPr lang="en-US" sz="2200" b="0" dirty="0"/>
            </a:br>
            <a:r>
              <a:rPr lang="en-US" sz="2200" b="0" dirty="0"/>
              <a:t>losses of the polarized proton beam</a:t>
            </a:r>
            <a:br>
              <a:rPr lang="en-US" sz="2200" b="0" dirty="0"/>
            </a:br>
            <a:br>
              <a:rPr lang="en-US" sz="2200" b="0" dirty="0"/>
            </a:br>
            <a:r>
              <a:rPr lang="en-US" sz="2200" b="0" dirty="0"/>
              <a:t>N. Tsoupas, H. Huang, W.W. MacKay, F. Meot, T. Roser, and D. Trbojevic</a:t>
            </a:r>
            <a:br>
              <a:rPr lang="en-US" sz="2200" b="0" dirty="0"/>
            </a:br>
            <a:br>
              <a:rPr lang="en-US" sz="2200" b="0" dirty="0"/>
            </a:br>
            <a:r>
              <a:rPr lang="en-US" sz="2200" b="0" dirty="0"/>
              <a:t>Brookhaven National Laboratory, Upton, New York 11973, USA</a:t>
            </a:r>
            <a:br>
              <a:rPr lang="en-US" sz="2200" b="0" dirty="0"/>
            </a:br>
            <a:r>
              <a:rPr lang="en-US" sz="2200" b="0" dirty="0"/>
              <a:t>(Received 20 September 2012; published 11 April 2013)</a:t>
            </a:r>
            <a:endParaRPr lang="en-US" sz="2200" dirty="0"/>
          </a:p>
        </p:txBody>
      </p:sp>
      <p:sp>
        <p:nvSpPr>
          <p:cNvPr id="3" name="Slide Number Placeholder 2">
            <a:extLst>
              <a:ext uri="{FF2B5EF4-FFF2-40B4-BE49-F238E27FC236}">
                <a16:creationId xmlns:a16="http://schemas.microsoft.com/office/drawing/2014/main" id="{F8E9B520-27CB-48A9-99A1-6F071742C43E}"/>
              </a:ext>
            </a:extLst>
          </p:cNvPr>
          <p:cNvSpPr>
            <a:spLocks noGrp="1"/>
          </p:cNvSpPr>
          <p:nvPr>
            <p:ph type="sldNum" sz="quarter" idx="12"/>
          </p:nvPr>
        </p:nvSpPr>
        <p:spPr/>
        <p:txBody>
          <a:bodyPr/>
          <a:lstStyle/>
          <a:p>
            <a:fld id="{716D9922-87B3-6043-9531-5184EA303DC1}" type="slidenum">
              <a:rPr lang="en-US" smtClean="0"/>
              <a:t>4</a:t>
            </a:fld>
            <a:endParaRPr lang="en-US"/>
          </a:p>
        </p:txBody>
      </p:sp>
      <p:sp>
        <p:nvSpPr>
          <p:cNvPr id="6" name="TextBox 5">
            <a:extLst>
              <a:ext uri="{FF2B5EF4-FFF2-40B4-BE49-F238E27FC236}">
                <a16:creationId xmlns:a16="http://schemas.microsoft.com/office/drawing/2014/main" id="{E05462B4-DC27-4E94-8781-8AD0E9090718}"/>
              </a:ext>
            </a:extLst>
          </p:cNvPr>
          <p:cNvSpPr txBox="1"/>
          <p:nvPr/>
        </p:nvSpPr>
        <p:spPr>
          <a:xfrm>
            <a:off x="883480" y="3429000"/>
            <a:ext cx="10698921" cy="1200329"/>
          </a:xfrm>
          <a:prstGeom prst="rect">
            <a:avLst/>
          </a:prstGeom>
          <a:noFill/>
        </p:spPr>
        <p:txBody>
          <a:bodyPr wrap="square" rtlCol="0">
            <a:spAutoFit/>
          </a:bodyPr>
          <a:lstStyle/>
          <a:p>
            <a:pPr algn="ctr"/>
            <a:r>
              <a:rPr lang="en-US" sz="2400" dirty="0">
                <a:solidFill>
                  <a:srgbClr val="FF0000"/>
                </a:solidFill>
                <a:highlight>
                  <a:srgbClr val="FFFF00"/>
                </a:highlight>
              </a:rPr>
              <a:t>One of the referees did not want this paper to be published </a:t>
            </a:r>
          </a:p>
          <a:p>
            <a:pPr algn="ctr"/>
            <a:r>
              <a:rPr lang="en-US" sz="2400" dirty="0">
                <a:solidFill>
                  <a:srgbClr val="FF0000"/>
                </a:solidFill>
                <a:highlight>
                  <a:srgbClr val="FFFF00"/>
                </a:highlight>
              </a:rPr>
              <a:t>because he thought it was an extension of the 2-partial helices</a:t>
            </a:r>
          </a:p>
          <a:p>
            <a:pPr algn="ctr"/>
            <a:r>
              <a:rPr lang="en-US" sz="2400" dirty="0">
                <a:solidFill>
                  <a:srgbClr val="FF0000"/>
                </a:solidFill>
                <a:highlight>
                  <a:srgbClr val="FFFF00"/>
                </a:highlight>
              </a:rPr>
              <a:t>I had to write a separate section to show her/him the basic idea was different </a:t>
            </a:r>
          </a:p>
        </p:txBody>
      </p:sp>
      <p:sp>
        <p:nvSpPr>
          <p:cNvPr id="7" name="Title 1">
            <a:extLst>
              <a:ext uri="{FF2B5EF4-FFF2-40B4-BE49-F238E27FC236}">
                <a16:creationId xmlns:a16="http://schemas.microsoft.com/office/drawing/2014/main" id="{EABEF8B6-DE08-4CD5-83CA-CE7F7E77E01E}"/>
              </a:ext>
            </a:extLst>
          </p:cNvPr>
          <p:cNvSpPr txBox="1">
            <a:spLocks/>
          </p:cNvSpPr>
          <p:nvPr/>
        </p:nvSpPr>
        <p:spPr>
          <a:xfrm>
            <a:off x="128614" y="73266"/>
            <a:ext cx="11105321" cy="638173"/>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en-US"/>
              <a:t>Background:</a:t>
            </a:r>
            <a:endParaRPr lang="en-US" dirty="0"/>
          </a:p>
        </p:txBody>
      </p:sp>
      <p:sp>
        <p:nvSpPr>
          <p:cNvPr id="4" name="TextBox 3">
            <a:extLst>
              <a:ext uri="{FF2B5EF4-FFF2-40B4-BE49-F238E27FC236}">
                <a16:creationId xmlns:a16="http://schemas.microsoft.com/office/drawing/2014/main" id="{33046EB3-55B5-498B-84C1-E4292B31213F}"/>
              </a:ext>
            </a:extLst>
          </p:cNvPr>
          <p:cNvSpPr txBox="1"/>
          <p:nvPr/>
        </p:nvSpPr>
        <p:spPr>
          <a:xfrm>
            <a:off x="762914" y="4747172"/>
            <a:ext cx="10533654" cy="1631216"/>
          </a:xfrm>
          <a:prstGeom prst="rect">
            <a:avLst/>
          </a:prstGeom>
          <a:noFill/>
        </p:spPr>
        <p:txBody>
          <a:bodyPr wrap="none" rtlCol="0">
            <a:spAutoFit/>
          </a:bodyPr>
          <a:lstStyle/>
          <a:p>
            <a:pPr algn="ctr"/>
            <a:r>
              <a:rPr lang="en-US" sz="2800" dirty="0">
                <a:solidFill>
                  <a:srgbClr val="FF0000"/>
                </a:solidFill>
              </a:rPr>
              <a:t>A single very strong partial helix </a:t>
            </a:r>
            <a:r>
              <a:rPr lang="en-US" sz="2800" dirty="0">
                <a:solidFill>
                  <a:srgbClr val="00B050"/>
                </a:solidFill>
              </a:rPr>
              <a:t>can do</a:t>
            </a:r>
            <a:r>
              <a:rPr lang="en-US" sz="2800" dirty="0">
                <a:solidFill>
                  <a:srgbClr val="FF0000"/>
                </a:solidFill>
              </a:rPr>
              <a:t> the Job</a:t>
            </a:r>
          </a:p>
          <a:p>
            <a:pPr algn="ctr"/>
            <a:r>
              <a:rPr lang="en-US" sz="2000" dirty="0"/>
              <a:t>but the beam optics does not work because of the strong high order multipoles of the snake</a:t>
            </a:r>
          </a:p>
          <a:p>
            <a:pPr algn="ctr"/>
            <a:r>
              <a:rPr lang="en-US" sz="2400" dirty="0"/>
              <a:t>The task was to find an arrangement of few low field partial helices</a:t>
            </a:r>
          </a:p>
          <a:p>
            <a:pPr algn="ctr"/>
            <a:r>
              <a:rPr lang="en-US" sz="2400" dirty="0"/>
              <a:t>with “spin motion” equivalent to that of the </a:t>
            </a:r>
            <a:r>
              <a:rPr lang="en-US" sz="2400" dirty="0">
                <a:solidFill>
                  <a:srgbClr val="FF0000"/>
                </a:solidFill>
              </a:rPr>
              <a:t>single strong snake </a:t>
            </a:r>
            <a:r>
              <a:rPr lang="en-US" sz="2800" dirty="0">
                <a:solidFill>
                  <a:srgbClr val="FF0000"/>
                </a:solidFill>
              </a:rPr>
              <a:t> </a:t>
            </a:r>
          </a:p>
        </p:txBody>
      </p:sp>
    </p:spTree>
    <p:extLst>
      <p:ext uri="{BB962C8B-B14F-4D97-AF65-F5344CB8AC3E}">
        <p14:creationId xmlns:p14="http://schemas.microsoft.com/office/powerpoint/2010/main" val="375899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repeatCount="200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B534F-8A14-40F0-8D86-3AD0E083CB23}"/>
              </a:ext>
            </a:extLst>
          </p:cNvPr>
          <p:cNvSpPr>
            <a:spLocks noGrp="1"/>
          </p:cNvSpPr>
          <p:nvPr>
            <p:ph type="title"/>
          </p:nvPr>
        </p:nvSpPr>
        <p:spPr>
          <a:xfrm>
            <a:off x="477080" y="365127"/>
            <a:ext cx="11105321" cy="511173"/>
          </a:xfrm>
        </p:spPr>
        <p:txBody>
          <a:bodyPr>
            <a:normAutofit/>
          </a:bodyPr>
          <a:lstStyle/>
          <a:p>
            <a:pPr algn="ctr"/>
            <a:r>
              <a:rPr lang="en-US" sz="2800" dirty="0"/>
              <a:t>Stable spin Direction at Injection “L20” and Extraction “H10”</a:t>
            </a:r>
          </a:p>
        </p:txBody>
      </p:sp>
      <p:sp>
        <p:nvSpPr>
          <p:cNvPr id="3" name="Slide Number Placeholder 2">
            <a:extLst>
              <a:ext uri="{FF2B5EF4-FFF2-40B4-BE49-F238E27FC236}">
                <a16:creationId xmlns:a16="http://schemas.microsoft.com/office/drawing/2014/main" id="{27A7404E-1B58-491B-9C74-63FFDFB9C613}"/>
              </a:ext>
            </a:extLst>
          </p:cNvPr>
          <p:cNvSpPr>
            <a:spLocks noGrp="1"/>
          </p:cNvSpPr>
          <p:nvPr>
            <p:ph type="sldNum" sz="quarter" idx="12"/>
          </p:nvPr>
        </p:nvSpPr>
        <p:spPr/>
        <p:txBody>
          <a:bodyPr/>
          <a:lstStyle/>
          <a:p>
            <a:fld id="{716D9922-87B3-6043-9531-5184EA303DC1}" type="slidenum">
              <a:rPr lang="en-US" smtClean="0"/>
              <a:t>40</a:t>
            </a:fld>
            <a:endParaRPr lang="en-US"/>
          </a:p>
        </p:txBody>
      </p:sp>
      <p:pic>
        <p:nvPicPr>
          <p:cNvPr id="4" name="Picture 3">
            <a:extLst>
              <a:ext uri="{FF2B5EF4-FFF2-40B4-BE49-F238E27FC236}">
                <a16:creationId xmlns:a16="http://schemas.microsoft.com/office/drawing/2014/main" id="{5FDC214D-1BC5-4E41-A6DD-730975AF5E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015" y="2214101"/>
            <a:ext cx="11486735" cy="3590576"/>
          </a:xfrm>
          <a:prstGeom prst="rect">
            <a:avLst/>
          </a:prstGeom>
        </p:spPr>
      </p:pic>
    </p:spTree>
    <p:extLst>
      <p:ext uri="{BB962C8B-B14F-4D97-AF65-F5344CB8AC3E}">
        <p14:creationId xmlns:p14="http://schemas.microsoft.com/office/powerpoint/2010/main" val="12839312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B1330-D485-4EBB-8223-11A7FBB38BFE}"/>
              </a:ext>
            </a:extLst>
          </p:cNvPr>
          <p:cNvSpPr>
            <a:spLocks noGrp="1"/>
          </p:cNvSpPr>
          <p:nvPr>
            <p:ph type="title"/>
          </p:nvPr>
        </p:nvSpPr>
        <p:spPr>
          <a:xfrm>
            <a:off x="-284920" y="-46157"/>
            <a:ext cx="11587920" cy="638173"/>
          </a:xfrm>
        </p:spPr>
        <p:txBody>
          <a:bodyPr>
            <a:normAutofit fontScale="90000"/>
          </a:bodyPr>
          <a:lstStyle/>
          <a:p>
            <a:pPr algn="ctr"/>
            <a:r>
              <a:rPr lang="en-US" dirty="0"/>
              <a:t>The beam optics of the AGS with four Helices</a:t>
            </a:r>
          </a:p>
        </p:txBody>
      </p:sp>
      <p:sp>
        <p:nvSpPr>
          <p:cNvPr id="3" name="Slide Number Placeholder 2">
            <a:extLst>
              <a:ext uri="{FF2B5EF4-FFF2-40B4-BE49-F238E27FC236}">
                <a16:creationId xmlns:a16="http://schemas.microsoft.com/office/drawing/2014/main" id="{827C6921-0A20-4D59-84CB-7AC57B73E211}"/>
              </a:ext>
            </a:extLst>
          </p:cNvPr>
          <p:cNvSpPr>
            <a:spLocks noGrp="1"/>
          </p:cNvSpPr>
          <p:nvPr>
            <p:ph type="sldNum" sz="quarter" idx="12"/>
          </p:nvPr>
        </p:nvSpPr>
        <p:spPr/>
        <p:txBody>
          <a:bodyPr/>
          <a:lstStyle/>
          <a:p>
            <a:fld id="{716D9922-87B3-6043-9531-5184EA303DC1}" type="slidenum">
              <a:rPr lang="en-US" smtClean="0"/>
              <a:t>41</a:t>
            </a:fld>
            <a:endParaRPr lang="en-US"/>
          </a:p>
        </p:txBody>
      </p:sp>
      <p:grpSp>
        <p:nvGrpSpPr>
          <p:cNvPr id="38" name="Group 37">
            <a:extLst>
              <a:ext uri="{FF2B5EF4-FFF2-40B4-BE49-F238E27FC236}">
                <a16:creationId xmlns:a16="http://schemas.microsoft.com/office/drawing/2014/main" id="{83D547C9-E7AB-4F64-9FA5-CF562B11D25E}"/>
              </a:ext>
            </a:extLst>
          </p:cNvPr>
          <p:cNvGrpSpPr/>
          <p:nvPr/>
        </p:nvGrpSpPr>
        <p:grpSpPr>
          <a:xfrm>
            <a:off x="937700" y="1315561"/>
            <a:ext cx="4160716" cy="4160716"/>
            <a:chOff x="6391275" y="1449068"/>
            <a:chExt cx="4160716" cy="4160716"/>
          </a:xfrm>
        </p:grpSpPr>
        <p:sp>
          <p:nvSpPr>
            <p:cNvPr id="39" name="Oval 38">
              <a:extLst>
                <a:ext uri="{FF2B5EF4-FFF2-40B4-BE49-F238E27FC236}">
                  <a16:creationId xmlns:a16="http://schemas.microsoft.com/office/drawing/2014/main" id="{775E3768-36FE-4C28-A869-4D2653AE40A8}"/>
                </a:ext>
              </a:extLst>
            </p:cNvPr>
            <p:cNvSpPr/>
            <p:nvPr/>
          </p:nvSpPr>
          <p:spPr>
            <a:xfrm>
              <a:off x="6391275" y="1524000"/>
              <a:ext cx="4070608" cy="3990534"/>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530FA5D8-2CC4-4319-919C-117C544DF696}"/>
                </a:ext>
              </a:extLst>
            </p:cNvPr>
            <p:cNvGrpSpPr/>
            <p:nvPr/>
          </p:nvGrpSpPr>
          <p:grpSpPr>
            <a:xfrm>
              <a:off x="7870825" y="1449068"/>
              <a:ext cx="1021398" cy="4160716"/>
              <a:chOff x="7870825" y="1449068"/>
              <a:chExt cx="1021398" cy="4160716"/>
            </a:xfrm>
          </p:grpSpPr>
          <p:sp>
            <p:nvSpPr>
              <p:cNvPr id="45" name="Oval 44">
                <a:extLst>
                  <a:ext uri="{FF2B5EF4-FFF2-40B4-BE49-F238E27FC236}">
                    <a16:creationId xmlns:a16="http://schemas.microsoft.com/office/drawing/2014/main" id="{783E5791-FCF2-4EF9-BDA9-26973692F3D7}"/>
                  </a:ext>
                </a:extLst>
              </p:cNvPr>
              <p:cNvSpPr/>
              <p:nvPr/>
            </p:nvSpPr>
            <p:spPr>
              <a:xfrm>
                <a:off x="7870825" y="5365751"/>
                <a:ext cx="234950" cy="2440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4E13E2AB-2EF5-4B4C-92A1-FBA22CB6DF5B}"/>
                  </a:ext>
                </a:extLst>
              </p:cNvPr>
              <p:cNvCxnSpPr>
                <a:stCxn id="45" idx="0"/>
              </p:cNvCxnSpPr>
              <p:nvPr/>
            </p:nvCxnSpPr>
            <p:spPr>
              <a:xfrm flipV="1">
                <a:off x="7988300" y="1571085"/>
                <a:ext cx="786448" cy="3794666"/>
              </a:xfrm>
              <a:prstGeom prst="line">
                <a:avLst/>
              </a:prstGeom>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E3389390-1934-43B0-BB66-9D95E4DE41DD}"/>
                  </a:ext>
                </a:extLst>
              </p:cNvPr>
              <p:cNvSpPr/>
              <p:nvPr/>
            </p:nvSpPr>
            <p:spPr>
              <a:xfrm>
                <a:off x="8657273" y="1449068"/>
                <a:ext cx="234950" cy="2440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8C40EF28-885C-4A9B-AE55-8D37CDE7B6F8}"/>
                </a:ext>
              </a:extLst>
            </p:cNvPr>
            <p:cNvGrpSpPr/>
            <p:nvPr/>
          </p:nvGrpSpPr>
          <p:grpSpPr>
            <a:xfrm rot="5400000">
              <a:off x="7960934" y="1438909"/>
              <a:ext cx="1021398" cy="4160716"/>
              <a:chOff x="7870825" y="1449068"/>
              <a:chExt cx="1021398" cy="4160716"/>
            </a:xfrm>
          </p:grpSpPr>
          <p:sp>
            <p:nvSpPr>
              <p:cNvPr id="42" name="Oval 41">
                <a:extLst>
                  <a:ext uri="{FF2B5EF4-FFF2-40B4-BE49-F238E27FC236}">
                    <a16:creationId xmlns:a16="http://schemas.microsoft.com/office/drawing/2014/main" id="{85636FE1-50C0-4840-A99A-A712419E8B2D}"/>
                  </a:ext>
                </a:extLst>
              </p:cNvPr>
              <p:cNvSpPr/>
              <p:nvPr/>
            </p:nvSpPr>
            <p:spPr>
              <a:xfrm>
                <a:off x="7870825" y="5365751"/>
                <a:ext cx="234950" cy="2440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F501045A-3AD2-4416-97D1-B816F39A07A2}"/>
                  </a:ext>
                </a:extLst>
              </p:cNvPr>
              <p:cNvCxnSpPr>
                <a:stCxn id="42" idx="0"/>
              </p:cNvCxnSpPr>
              <p:nvPr/>
            </p:nvCxnSpPr>
            <p:spPr>
              <a:xfrm flipV="1">
                <a:off x="7988300" y="1571085"/>
                <a:ext cx="786448" cy="3794666"/>
              </a:xfrm>
              <a:prstGeom prst="line">
                <a:avLst/>
              </a:prstGeom>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AE0A13E4-E3B8-4C99-B9A2-0D0E2E1CEBE7}"/>
                  </a:ext>
                </a:extLst>
              </p:cNvPr>
              <p:cNvSpPr/>
              <p:nvPr/>
            </p:nvSpPr>
            <p:spPr>
              <a:xfrm>
                <a:off x="8657273" y="1449068"/>
                <a:ext cx="234950" cy="2440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 name="Group 49">
            <a:extLst>
              <a:ext uri="{FF2B5EF4-FFF2-40B4-BE49-F238E27FC236}">
                <a16:creationId xmlns:a16="http://schemas.microsoft.com/office/drawing/2014/main" id="{2B826292-E904-42D8-B9B6-F013876F86D2}"/>
              </a:ext>
            </a:extLst>
          </p:cNvPr>
          <p:cNvGrpSpPr/>
          <p:nvPr/>
        </p:nvGrpSpPr>
        <p:grpSpPr>
          <a:xfrm>
            <a:off x="1045303" y="886216"/>
            <a:ext cx="1625600" cy="520861"/>
            <a:chOff x="6654800" y="1003138"/>
            <a:chExt cx="1625600" cy="520861"/>
          </a:xfrm>
        </p:grpSpPr>
        <p:cxnSp>
          <p:nvCxnSpPr>
            <p:cNvPr id="51" name="Straight Arrow Connector 50">
              <a:extLst>
                <a:ext uri="{FF2B5EF4-FFF2-40B4-BE49-F238E27FC236}">
                  <a16:creationId xmlns:a16="http://schemas.microsoft.com/office/drawing/2014/main" id="{0B7E659E-E072-454D-9904-87D8C02E9488}"/>
                </a:ext>
              </a:extLst>
            </p:cNvPr>
            <p:cNvCxnSpPr>
              <a:cxnSpLocks/>
            </p:cNvCxnSpPr>
            <p:nvPr/>
          </p:nvCxnSpPr>
          <p:spPr>
            <a:xfrm flipH="1" flipV="1">
              <a:off x="6654800" y="1121314"/>
              <a:ext cx="1625600" cy="40268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20C1491E-BD13-45A1-973F-2A53B02E1A9F}"/>
                </a:ext>
              </a:extLst>
            </p:cNvPr>
            <p:cNvSpPr txBox="1"/>
            <p:nvPr/>
          </p:nvSpPr>
          <p:spPr>
            <a:xfrm rot="707386">
              <a:off x="7044851" y="1003138"/>
              <a:ext cx="1210588" cy="369332"/>
            </a:xfrm>
            <a:prstGeom prst="rect">
              <a:avLst/>
            </a:prstGeom>
            <a:noFill/>
          </p:spPr>
          <p:txBody>
            <a:bodyPr wrap="none" rtlCol="0">
              <a:spAutoFit/>
            </a:bodyPr>
            <a:lstStyle/>
            <a:p>
              <a:r>
                <a:rPr lang="en-US" dirty="0"/>
                <a:t>Extraction</a:t>
              </a:r>
            </a:p>
          </p:txBody>
        </p:sp>
      </p:grpSp>
      <p:grpSp>
        <p:nvGrpSpPr>
          <p:cNvPr id="53" name="Group 52">
            <a:extLst>
              <a:ext uri="{FF2B5EF4-FFF2-40B4-BE49-F238E27FC236}">
                <a16:creationId xmlns:a16="http://schemas.microsoft.com/office/drawing/2014/main" id="{748BFC62-7995-404B-819C-6BDFC39586FD}"/>
              </a:ext>
            </a:extLst>
          </p:cNvPr>
          <p:cNvGrpSpPr/>
          <p:nvPr/>
        </p:nvGrpSpPr>
        <p:grpSpPr>
          <a:xfrm>
            <a:off x="1766375" y="5369531"/>
            <a:ext cx="1536700" cy="926901"/>
            <a:chOff x="7569200" y="5410201"/>
            <a:chExt cx="1536700" cy="926901"/>
          </a:xfrm>
        </p:grpSpPr>
        <p:cxnSp>
          <p:nvCxnSpPr>
            <p:cNvPr id="54" name="Straight Arrow Connector 53">
              <a:extLst>
                <a:ext uri="{FF2B5EF4-FFF2-40B4-BE49-F238E27FC236}">
                  <a16:creationId xmlns:a16="http://schemas.microsoft.com/office/drawing/2014/main" id="{F2BAF32E-DB0F-4FE7-BF6D-FDF28DFE46E8}"/>
                </a:ext>
              </a:extLst>
            </p:cNvPr>
            <p:cNvCxnSpPr>
              <a:cxnSpLocks/>
            </p:cNvCxnSpPr>
            <p:nvPr/>
          </p:nvCxnSpPr>
          <p:spPr>
            <a:xfrm flipV="1">
              <a:off x="7569200" y="5410201"/>
              <a:ext cx="1536700" cy="92690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7EEE9E75-F34C-407E-964E-A0B2A774A0D5}"/>
                </a:ext>
              </a:extLst>
            </p:cNvPr>
            <p:cNvSpPr txBox="1"/>
            <p:nvPr/>
          </p:nvSpPr>
          <p:spPr>
            <a:xfrm rot="19710849">
              <a:off x="7815612" y="5855197"/>
              <a:ext cx="1043876" cy="369332"/>
            </a:xfrm>
            <a:prstGeom prst="rect">
              <a:avLst/>
            </a:prstGeom>
            <a:noFill/>
          </p:spPr>
          <p:txBody>
            <a:bodyPr wrap="none" rtlCol="0">
              <a:spAutoFit/>
            </a:bodyPr>
            <a:lstStyle/>
            <a:p>
              <a:r>
                <a:rPr lang="en-US" dirty="0"/>
                <a:t>Injection</a:t>
              </a:r>
            </a:p>
          </p:txBody>
        </p:sp>
      </p:grpSp>
      <p:sp>
        <p:nvSpPr>
          <p:cNvPr id="56" name="Arc 55">
            <a:extLst>
              <a:ext uri="{FF2B5EF4-FFF2-40B4-BE49-F238E27FC236}">
                <a16:creationId xmlns:a16="http://schemas.microsoft.com/office/drawing/2014/main" id="{8D0CA838-328B-4441-B32A-EE5120F970FD}"/>
              </a:ext>
            </a:extLst>
          </p:cNvPr>
          <p:cNvSpPr/>
          <p:nvPr/>
        </p:nvSpPr>
        <p:spPr>
          <a:xfrm>
            <a:off x="2494116" y="2899499"/>
            <a:ext cx="1096772" cy="1104222"/>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TextBox 56">
            <a:extLst>
              <a:ext uri="{FF2B5EF4-FFF2-40B4-BE49-F238E27FC236}">
                <a16:creationId xmlns:a16="http://schemas.microsoft.com/office/drawing/2014/main" id="{5D381E88-A152-4EEE-B6D2-F6B0475BC1AA}"/>
              </a:ext>
            </a:extLst>
          </p:cNvPr>
          <p:cNvSpPr txBox="1"/>
          <p:nvPr/>
        </p:nvSpPr>
        <p:spPr>
          <a:xfrm>
            <a:off x="3393697" y="2714833"/>
            <a:ext cx="780983" cy="369332"/>
          </a:xfrm>
          <a:prstGeom prst="rect">
            <a:avLst/>
          </a:prstGeom>
          <a:noFill/>
        </p:spPr>
        <p:txBody>
          <a:bodyPr wrap="none" rtlCol="0">
            <a:spAutoFit/>
          </a:bodyPr>
          <a:lstStyle/>
          <a:p>
            <a:r>
              <a:rPr lang="en-US" dirty="0">
                <a:sym typeface="Symbol" panose="05050102010706020507" pitchFamily="18" charset="2"/>
              </a:rPr>
              <a:t>=90</a:t>
            </a:r>
            <a:r>
              <a:rPr lang="en-US" baseline="30000" dirty="0">
                <a:sym typeface="Symbol" panose="05050102010706020507" pitchFamily="18" charset="2"/>
              </a:rPr>
              <a:t>o</a:t>
            </a:r>
            <a:endParaRPr lang="en-US" dirty="0"/>
          </a:p>
        </p:txBody>
      </p:sp>
      <p:sp>
        <p:nvSpPr>
          <p:cNvPr id="58" name="TextBox 57">
            <a:extLst>
              <a:ext uri="{FF2B5EF4-FFF2-40B4-BE49-F238E27FC236}">
                <a16:creationId xmlns:a16="http://schemas.microsoft.com/office/drawing/2014/main" id="{ECE3E6CD-CAE6-4043-9537-5E9153C7F234}"/>
              </a:ext>
            </a:extLst>
          </p:cNvPr>
          <p:cNvSpPr txBox="1"/>
          <p:nvPr/>
        </p:nvSpPr>
        <p:spPr>
          <a:xfrm>
            <a:off x="3321173" y="929395"/>
            <a:ext cx="833883" cy="369332"/>
          </a:xfrm>
          <a:prstGeom prst="rect">
            <a:avLst/>
          </a:prstGeom>
          <a:noFill/>
        </p:spPr>
        <p:txBody>
          <a:bodyPr wrap="none" rtlCol="0">
            <a:spAutoFit/>
          </a:bodyPr>
          <a:lstStyle/>
          <a:p>
            <a:r>
              <a:rPr lang="en-US" dirty="0">
                <a:sym typeface="Symbol" panose="05050102010706020507" pitchFamily="18" charset="2"/>
              </a:rPr>
              <a:t></a:t>
            </a:r>
            <a:r>
              <a:rPr lang="en-US" baseline="-25000" dirty="0">
                <a:sym typeface="Symbol" panose="05050102010706020507" pitchFamily="18" charset="2"/>
              </a:rPr>
              <a:t>spin</a:t>
            </a:r>
            <a:r>
              <a:rPr lang="en-US" dirty="0">
                <a:sym typeface="Symbol" panose="05050102010706020507" pitchFamily="18" charset="2"/>
              </a:rPr>
              <a:t>=</a:t>
            </a:r>
            <a:endParaRPr lang="en-US" dirty="0"/>
          </a:p>
        </p:txBody>
      </p:sp>
      <p:sp>
        <p:nvSpPr>
          <p:cNvPr id="59" name="TextBox 58">
            <a:extLst>
              <a:ext uri="{FF2B5EF4-FFF2-40B4-BE49-F238E27FC236}">
                <a16:creationId xmlns:a16="http://schemas.microsoft.com/office/drawing/2014/main" id="{97CA4101-62FF-44B7-9B01-5AAC2F23270B}"/>
              </a:ext>
            </a:extLst>
          </p:cNvPr>
          <p:cNvSpPr txBox="1"/>
          <p:nvPr/>
        </p:nvSpPr>
        <p:spPr>
          <a:xfrm>
            <a:off x="4084751" y="3233440"/>
            <a:ext cx="910827" cy="369332"/>
          </a:xfrm>
          <a:prstGeom prst="rect">
            <a:avLst/>
          </a:prstGeom>
          <a:noFill/>
        </p:spPr>
        <p:txBody>
          <a:bodyPr wrap="none" rtlCol="0">
            <a:spAutoFit/>
          </a:bodyPr>
          <a:lstStyle/>
          <a:p>
            <a:r>
              <a:rPr lang="en-US" dirty="0">
                <a:sym typeface="Symbol" panose="05050102010706020507" pitchFamily="18" charset="2"/>
              </a:rPr>
              <a:t></a:t>
            </a:r>
            <a:r>
              <a:rPr lang="en-US" baseline="-25000" dirty="0">
                <a:sym typeface="Symbol" panose="05050102010706020507" pitchFamily="18" charset="2"/>
              </a:rPr>
              <a:t>spin</a:t>
            </a:r>
            <a:r>
              <a:rPr lang="en-US" dirty="0">
                <a:sym typeface="Symbol" panose="05050102010706020507" pitchFamily="18" charset="2"/>
              </a:rPr>
              <a:t>=-</a:t>
            </a:r>
            <a:endParaRPr lang="en-US" dirty="0"/>
          </a:p>
        </p:txBody>
      </p:sp>
      <p:sp>
        <p:nvSpPr>
          <p:cNvPr id="60" name="TextBox 59">
            <a:extLst>
              <a:ext uri="{FF2B5EF4-FFF2-40B4-BE49-F238E27FC236}">
                <a16:creationId xmlns:a16="http://schemas.microsoft.com/office/drawing/2014/main" id="{497770C4-633D-4AE7-9A7F-9AC83E574ED0}"/>
              </a:ext>
            </a:extLst>
          </p:cNvPr>
          <p:cNvSpPr txBox="1"/>
          <p:nvPr/>
        </p:nvSpPr>
        <p:spPr>
          <a:xfrm>
            <a:off x="1680537" y="5225890"/>
            <a:ext cx="833883" cy="369332"/>
          </a:xfrm>
          <a:prstGeom prst="rect">
            <a:avLst/>
          </a:prstGeom>
          <a:noFill/>
        </p:spPr>
        <p:txBody>
          <a:bodyPr wrap="none" rtlCol="0">
            <a:spAutoFit/>
          </a:bodyPr>
          <a:lstStyle/>
          <a:p>
            <a:r>
              <a:rPr lang="en-US" dirty="0">
                <a:sym typeface="Symbol" panose="05050102010706020507" pitchFamily="18" charset="2"/>
              </a:rPr>
              <a:t></a:t>
            </a:r>
            <a:r>
              <a:rPr lang="en-US" baseline="-25000" dirty="0">
                <a:sym typeface="Symbol" panose="05050102010706020507" pitchFamily="18" charset="2"/>
              </a:rPr>
              <a:t>spin</a:t>
            </a:r>
            <a:r>
              <a:rPr lang="en-US" dirty="0">
                <a:sym typeface="Symbol" panose="05050102010706020507" pitchFamily="18" charset="2"/>
              </a:rPr>
              <a:t>=</a:t>
            </a:r>
            <a:endParaRPr lang="en-US" dirty="0"/>
          </a:p>
        </p:txBody>
      </p:sp>
      <p:sp>
        <p:nvSpPr>
          <p:cNvPr id="61" name="TextBox 60">
            <a:extLst>
              <a:ext uri="{FF2B5EF4-FFF2-40B4-BE49-F238E27FC236}">
                <a16:creationId xmlns:a16="http://schemas.microsoft.com/office/drawing/2014/main" id="{22ED4A62-35A0-40FE-B78A-9B2EEBA3FCF0}"/>
              </a:ext>
            </a:extLst>
          </p:cNvPr>
          <p:cNvSpPr txBox="1"/>
          <p:nvPr/>
        </p:nvSpPr>
        <p:spPr>
          <a:xfrm>
            <a:off x="1241956" y="2682567"/>
            <a:ext cx="833883" cy="369332"/>
          </a:xfrm>
          <a:prstGeom prst="rect">
            <a:avLst/>
          </a:prstGeom>
          <a:noFill/>
        </p:spPr>
        <p:txBody>
          <a:bodyPr wrap="none" rtlCol="0">
            <a:spAutoFit/>
          </a:bodyPr>
          <a:lstStyle/>
          <a:p>
            <a:r>
              <a:rPr lang="en-US" dirty="0">
                <a:sym typeface="Symbol" panose="05050102010706020507" pitchFamily="18" charset="2"/>
              </a:rPr>
              <a:t></a:t>
            </a:r>
            <a:r>
              <a:rPr lang="en-US" baseline="-25000" dirty="0">
                <a:sym typeface="Symbol" panose="05050102010706020507" pitchFamily="18" charset="2"/>
              </a:rPr>
              <a:t>spin</a:t>
            </a:r>
            <a:r>
              <a:rPr lang="en-US" dirty="0">
                <a:sym typeface="Symbol" panose="05050102010706020507" pitchFamily="18" charset="2"/>
              </a:rPr>
              <a:t>=</a:t>
            </a:r>
            <a:endParaRPr lang="en-US" dirty="0"/>
          </a:p>
        </p:txBody>
      </p:sp>
      <p:grpSp>
        <p:nvGrpSpPr>
          <p:cNvPr id="63" name="Group 62">
            <a:extLst>
              <a:ext uri="{FF2B5EF4-FFF2-40B4-BE49-F238E27FC236}">
                <a16:creationId xmlns:a16="http://schemas.microsoft.com/office/drawing/2014/main" id="{572B1380-5617-4F77-92FE-C64102565FF5}"/>
              </a:ext>
            </a:extLst>
          </p:cNvPr>
          <p:cNvGrpSpPr/>
          <p:nvPr/>
        </p:nvGrpSpPr>
        <p:grpSpPr>
          <a:xfrm>
            <a:off x="6391275" y="1003138"/>
            <a:ext cx="4160716" cy="5333964"/>
            <a:chOff x="6391275" y="1003138"/>
            <a:chExt cx="4160716" cy="5333964"/>
          </a:xfrm>
        </p:grpSpPr>
        <p:grpSp>
          <p:nvGrpSpPr>
            <p:cNvPr id="49" name="Group 48">
              <a:extLst>
                <a:ext uri="{FF2B5EF4-FFF2-40B4-BE49-F238E27FC236}">
                  <a16:creationId xmlns:a16="http://schemas.microsoft.com/office/drawing/2014/main" id="{449092D1-12CB-4ABB-A0E2-7AD606BE534C}"/>
                </a:ext>
              </a:extLst>
            </p:cNvPr>
            <p:cNvGrpSpPr/>
            <p:nvPr/>
          </p:nvGrpSpPr>
          <p:grpSpPr>
            <a:xfrm>
              <a:off x="7569200" y="5410201"/>
              <a:ext cx="1536700" cy="926901"/>
              <a:chOff x="7569200" y="5410201"/>
              <a:chExt cx="1536700" cy="926901"/>
            </a:xfrm>
          </p:grpSpPr>
          <p:cxnSp>
            <p:nvCxnSpPr>
              <p:cNvPr id="7" name="Straight Arrow Connector 6">
                <a:extLst>
                  <a:ext uri="{FF2B5EF4-FFF2-40B4-BE49-F238E27FC236}">
                    <a16:creationId xmlns:a16="http://schemas.microsoft.com/office/drawing/2014/main" id="{C8C5B1A9-74A1-4787-8A60-07492ECBC5A5}"/>
                  </a:ext>
                </a:extLst>
              </p:cNvPr>
              <p:cNvCxnSpPr>
                <a:cxnSpLocks/>
              </p:cNvCxnSpPr>
              <p:nvPr/>
            </p:nvCxnSpPr>
            <p:spPr>
              <a:xfrm flipV="1">
                <a:off x="7569200" y="5410201"/>
                <a:ext cx="1536700" cy="92690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10E7D2F-4FC8-4DAF-A752-A15B357D9FD7}"/>
                  </a:ext>
                </a:extLst>
              </p:cNvPr>
              <p:cNvSpPr txBox="1"/>
              <p:nvPr/>
            </p:nvSpPr>
            <p:spPr>
              <a:xfrm rot="19710849">
                <a:off x="7815612" y="5855197"/>
                <a:ext cx="1043876" cy="369332"/>
              </a:xfrm>
              <a:prstGeom prst="rect">
                <a:avLst/>
              </a:prstGeom>
              <a:noFill/>
            </p:spPr>
            <p:txBody>
              <a:bodyPr wrap="none" rtlCol="0">
                <a:spAutoFit/>
              </a:bodyPr>
              <a:lstStyle/>
              <a:p>
                <a:r>
                  <a:rPr lang="en-US" dirty="0"/>
                  <a:t>Injection</a:t>
                </a:r>
              </a:p>
            </p:txBody>
          </p:sp>
        </p:grpSp>
        <p:grpSp>
          <p:nvGrpSpPr>
            <p:cNvPr id="48" name="Group 47">
              <a:extLst>
                <a:ext uri="{FF2B5EF4-FFF2-40B4-BE49-F238E27FC236}">
                  <a16:creationId xmlns:a16="http://schemas.microsoft.com/office/drawing/2014/main" id="{9D4DAD42-B0AD-433A-A749-C5CF68FA8089}"/>
                </a:ext>
              </a:extLst>
            </p:cNvPr>
            <p:cNvGrpSpPr/>
            <p:nvPr/>
          </p:nvGrpSpPr>
          <p:grpSpPr>
            <a:xfrm>
              <a:off x="6654800" y="1003138"/>
              <a:ext cx="1625600" cy="520861"/>
              <a:chOff x="6654800" y="1003138"/>
              <a:chExt cx="1625600" cy="520861"/>
            </a:xfrm>
          </p:grpSpPr>
          <p:cxnSp>
            <p:nvCxnSpPr>
              <p:cNvPr id="9" name="Straight Arrow Connector 8">
                <a:extLst>
                  <a:ext uri="{FF2B5EF4-FFF2-40B4-BE49-F238E27FC236}">
                    <a16:creationId xmlns:a16="http://schemas.microsoft.com/office/drawing/2014/main" id="{C30BC806-B073-4927-B92C-7900C60B49E1}"/>
                  </a:ext>
                </a:extLst>
              </p:cNvPr>
              <p:cNvCxnSpPr>
                <a:cxnSpLocks/>
              </p:cNvCxnSpPr>
              <p:nvPr/>
            </p:nvCxnSpPr>
            <p:spPr>
              <a:xfrm flipH="1" flipV="1">
                <a:off x="6654800" y="1121314"/>
                <a:ext cx="1625600" cy="40268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1B17F6-6CA7-48EF-A537-FBF8D54B8D67}"/>
                  </a:ext>
                </a:extLst>
              </p:cNvPr>
              <p:cNvSpPr txBox="1"/>
              <p:nvPr/>
            </p:nvSpPr>
            <p:spPr>
              <a:xfrm rot="707386">
                <a:off x="7044851" y="1003138"/>
                <a:ext cx="1210588" cy="369332"/>
              </a:xfrm>
              <a:prstGeom prst="rect">
                <a:avLst/>
              </a:prstGeom>
              <a:noFill/>
            </p:spPr>
            <p:txBody>
              <a:bodyPr wrap="none" rtlCol="0">
                <a:spAutoFit/>
              </a:bodyPr>
              <a:lstStyle/>
              <a:p>
                <a:r>
                  <a:rPr lang="en-US" dirty="0"/>
                  <a:t>Extraction</a:t>
                </a:r>
              </a:p>
            </p:txBody>
          </p:sp>
        </p:grpSp>
        <p:grpSp>
          <p:nvGrpSpPr>
            <p:cNvPr id="24" name="Group 23">
              <a:extLst>
                <a:ext uri="{FF2B5EF4-FFF2-40B4-BE49-F238E27FC236}">
                  <a16:creationId xmlns:a16="http://schemas.microsoft.com/office/drawing/2014/main" id="{920429A8-1670-4E60-BE07-CC5029F08CC9}"/>
                </a:ext>
              </a:extLst>
            </p:cNvPr>
            <p:cNvGrpSpPr/>
            <p:nvPr/>
          </p:nvGrpSpPr>
          <p:grpSpPr>
            <a:xfrm>
              <a:off x="6391275" y="1449068"/>
              <a:ext cx="4160716" cy="4160716"/>
              <a:chOff x="6391275" y="1449068"/>
              <a:chExt cx="4160716" cy="4160716"/>
            </a:xfrm>
          </p:grpSpPr>
          <p:sp>
            <p:nvSpPr>
              <p:cNvPr id="5" name="Oval 4">
                <a:extLst>
                  <a:ext uri="{FF2B5EF4-FFF2-40B4-BE49-F238E27FC236}">
                    <a16:creationId xmlns:a16="http://schemas.microsoft.com/office/drawing/2014/main" id="{8E77FF3D-E4E0-4297-BEF0-5FBC0544817E}"/>
                  </a:ext>
                </a:extLst>
              </p:cNvPr>
              <p:cNvSpPr/>
              <p:nvPr/>
            </p:nvSpPr>
            <p:spPr>
              <a:xfrm>
                <a:off x="6391275" y="1524000"/>
                <a:ext cx="4070608" cy="3990534"/>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41B97961-E421-4BA4-AAD4-D13350534AAD}"/>
                  </a:ext>
                </a:extLst>
              </p:cNvPr>
              <p:cNvGrpSpPr/>
              <p:nvPr/>
            </p:nvGrpSpPr>
            <p:grpSpPr>
              <a:xfrm>
                <a:off x="7870825" y="1449068"/>
                <a:ext cx="1021398" cy="4160716"/>
                <a:chOff x="7870825" y="1449068"/>
                <a:chExt cx="1021398" cy="4160716"/>
              </a:xfrm>
            </p:grpSpPr>
            <p:sp>
              <p:nvSpPr>
                <p:cNvPr id="11" name="Oval 10">
                  <a:extLst>
                    <a:ext uri="{FF2B5EF4-FFF2-40B4-BE49-F238E27FC236}">
                      <a16:creationId xmlns:a16="http://schemas.microsoft.com/office/drawing/2014/main" id="{A0C63CE6-B469-40D4-AFD9-089F09D6D2F5}"/>
                    </a:ext>
                  </a:extLst>
                </p:cNvPr>
                <p:cNvSpPr/>
                <p:nvPr/>
              </p:nvSpPr>
              <p:spPr>
                <a:xfrm>
                  <a:off x="7870825" y="5365751"/>
                  <a:ext cx="234950" cy="2440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B12A2A2D-BCDD-4063-B3D6-321E20F22E0F}"/>
                    </a:ext>
                  </a:extLst>
                </p:cNvPr>
                <p:cNvCxnSpPr>
                  <a:stCxn id="11" idx="0"/>
                </p:cNvCxnSpPr>
                <p:nvPr/>
              </p:nvCxnSpPr>
              <p:spPr>
                <a:xfrm flipV="1">
                  <a:off x="7988300" y="1571085"/>
                  <a:ext cx="786448" cy="3794666"/>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6070FA3C-16A4-4DB9-9279-AF5BE23BB464}"/>
                    </a:ext>
                  </a:extLst>
                </p:cNvPr>
                <p:cNvSpPr/>
                <p:nvPr/>
              </p:nvSpPr>
              <p:spPr>
                <a:xfrm>
                  <a:off x="8657273" y="1449068"/>
                  <a:ext cx="234950" cy="2440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8B6715D9-5989-4FDF-9BB0-C57E6CD82817}"/>
                  </a:ext>
                </a:extLst>
              </p:cNvPr>
              <p:cNvGrpSpPr/>
              <p:nvPr/>
            </p:nvGrpSpPr>
            <p:grpSpPr>
              <a:xfrm rot="5400000">
                <a:off x="7960934" y="1438909"/>
                <a:ext cx="1021398" cy="4160716"/>
                <a:chOff x="7870825" y="1449068"/>
                <a:chExt cx="1021398" cy="4160716"/>
              </a:xfrm>
            </p:grpSpPr>
            <p:sp>
              <p:nvSpPr>
                <p:cNvPr id="21" name="Oval 20">
                  <a:extLst>
                    <a:ext uri="{FF2B5EF4-FFF2-40B4-BE49-F238E27FC236}">
                      <a16:creationId xmlns:a16="http://schemas.microsoft.com/office/drawing/2014/main" id="{C25737FF-049F-45E7-A03F-7DA87B1094BE}"/>
                    </a:ext>
                  </a:extLst>
                </p:cNvPr>
                <p:cNvSpPr/>
                <p:nvPr/>
              </p:nvSpPr>
              <p:spPr>
                <a:xfrm>
                  <a:off x="7870825" y="5365751"/>
                  <a:ext cx="234950" cy="2440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2B050E83-AD32-4C50-9A7A-19C12FA78008}"/>
                    </a:ext>
                  </a:extLst>
                </p:cNvPr>
                <p:cNvCxnSpPr>
                  <a:stCxn id="21" idx="0"/>
                </p:cNvCxnSpPr>
                <p:nvPr/>
              </p:nvCxnSpPr>
              <p:spPr>
                <a:xfrm flipV="1">
                  <a:off x="7988300" y="1571085"/>
                  <a:ext cx="786448" cy="3794666"/>
                </a:xfrm>
                <a:prstGeom prst="line">
                  <a:avLst/>
                </a:prstGeom>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39482D7E-4891-485D-AB5B-B78B320687B5}"/>
                    </a:ext>
                  </a:extLst>
                </p:cNvPr>
                <p:cNvSpPr/>
                <p:nvPr/>
              </p:nvSpPr>
              <p:spPr>
                <a:xfrm>
                  <a:off x="8657273" y="1449068"/>
                  <a:ext cx="234950" cy="2440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24">
              <a:extLst>
                <a:ext uri="{FF2B5EF4-FFF2-40B4-BE49-F238E27FC236}">
                  <a16:creationId xmlns:a16="http://schemas.microsoft.com/office/drawing/2014/main" id="{6B014147-68ED-4541-9810-49358D6A7819}"/>
                </a:ext>
              </a:extLst>
            </p:cNvPr>
            <p:cNvGrpSpPr/>
            <p:nvPr/>
          </p:nvGrpSpPr>
          <p:grpSpPr>
            <a:xfrm rot="18823739">
              <a:off x="6735166" y="1800231"/>
              <a:ext cx="3263199" cy="3379743"/>
              <a:chOff x="6762099" y="1798385"/>
              <a:chExt cx="3263199" cy="3379743"/>
            </a:xfrm>
          </p:grpSpPr>
          <p:cxnSp>
            <p:nvCxnSpPr>
              <p:cNvPr id="33" name="Straight Connector 32">
                <a:extLst>
                  <a:ext uri="{FF2B5EF4-FFF2-40B4-BE49-F238E27FC236}">
                    <a16:creationId xmlns:a16="http://schemas.microsoft.com/office/drawing/2014/main" id="{57C032D0-445A-4A2B-BA0A-FF2413353752}"/>
                  </a:ext>
                </a:extLst>
              </p:cNvPr>
              <p:cNvCxnSpPr>
                <a:cxnSpLocks/>
              </p:cNvCxnSpPr>
              <p:nvPr/>
            </p:nvCxnSpPr>
            <p:spPr>
              <a:xfrm rot="2776261" flipH="1" flipV="1">
                <a:off x="7239303" y="1901511"/>
                <a:ext cx="2308792" cy="326319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585EEEE-858C-42BB-BC67-CFF1C4D88C1A}"/>
                  </a:ext>
                </a:extLst>
              </p:cNvPr>
              <p:cNvCxnSpPr>
                <a:cxnSpLocks/>
              </p:cNvCxnSpPr>
              <p:nvPr/>
            </p:nvCxnSpPr>
            <p:spPr>
              <a:xfrm rot="2776261" flipV="1">
                <a:off x="6738921" y="2335419"/>
                <a:ext cx="3379743" cy="230567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grpSp>
        <p:nvGrpSpPr>
          <p:cNvPr id="68" name="Group 67">
            <a:extLst>
              <a:ext uri="{FF2B5EF4-FFF2-40B4-BE49-F238E27FC236}">
                <a16:creationId xmlns:a16="http://schemas.microsoft.com/office/drawing/2014/main" id="{CF4B315A-6035-4EE1-B6D8-364D736B961D}"/>
              </a:ext>
            </a:extLst>
          </p:cNvPr>
          <p:cNvGrpSpPr/>
          <p:nvPr/>
        </p:nvGrpSpPr>
        <p:grpSpPr>
          <a:xfrm>
            <a:off x="8775731" y="659911"/>
            <a:ext cx="2813591" cy="3039856"/>
            <a:chOff x="8775731" y="659911"/>
            <a:chExt cx="2813591" cy="3039856"/>
          </a:xfrm>
        </p:grpSpPr>
        <p:sp>
          <p:nvSpPr>
            <p:cNvPr id="65" name="TextBox 64">
              <a:extLst>
                <a:ext uri="{FF2B5EF4-FFF2-40B4-BE49-F238E27FC236}">
                  <a16:creationId xmlns:a16="http://schemas.microsoft.com/office/drawing/2014/main" id="{A98763F7-CB30-4AD4-AB92-63AA7A3AA56E}"/>
                </a:ext>
              </a:extLst>
            </p:cNvPr>
            <p:cNvSpPr txBox="1"/>
            <p:nvPr/>
          </p:nvSpPr>
          <p:spPr>
            <a:xfrm>
              <a:off x="8775731" y="659911"/>
              <a:ext cx="2813591" cy="923330"/>
            </a:xfrm>
            <a:prstGeom prst="rect">
              <a:avLst/>
            </a:prstGeom>
            <a:noFill/>
          </p:spPr>
          <p:txBody>
            <a:bodyPr wrap="none" rtlCol="0">
              <a:spAutoFit/>
            </a:bodyPr>
            <a:lstStyle/>
            <a:p>
              <a:r>
                <a:rPr lang="en-US" dirty="0"/>
                <a:t>AGS three super period</a:t>
              </a:r>
            </a:p>
            <a:p>
              <a:r>
                <a:rPr lang="en-US" dirty="0"/>
                <a:t>Each super-period 3 cold </a:t>
              </a:r>
            </a:p>
            <a:p>
              <a:r>
                <a:rPr lang="en-US" dirty="0"/>
                <a:t>Partial Helix at the middle</a:t>
              </a:r>
            </a:p>
          </p:txBody>
        </p:sp>
        <p:cxnSp>
          <p:nvCxnSpPr>
            <p:cNvPr id="67" name="Straight Arrow Connector 66">
              <a:extLst>
                <a:ext uri="{FF2B5EF4-FFF2-40B4-BE49-F238E27FC236}">
                  <a16:creationId xmlns:a16="http://schemas.microsoft.com/office/drawing/2014/main" id="{C11B62FA-1777-4DD2-B9A9-7A4DBFA4CDED}"/>
                </a:ext>
              </a:extLst>
            </p:cNvPr>
            <p:cNvCxnSpPr>
              <a:cxnSpLocks/>
              <a:stCxn id="65" idx="2"/>
            </p:cNvCxnSpPr>
            <p:nvPr/>
          </p:nvCxnSpPr>
          <p:spPr>
            <a:xfrm>
              <a:off x="10182527" y="1583241"/>
              <a:ext cx="208247" cy="21165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47A8EF56-5100-455A-B2E9-75FEF28A5880}"/>
              </a:ext>
            </a:extLst>
          </p:cNvPr>
          <p:cNvGrpSpPr/>
          <p:nvPr/>
        </p:nvGrpSpPr>
        <p:grpSpPr>
          <a:xfrm>
            <a:off x="9572625" y="2314575"/>
            <a:ext cx="2449792" cy="2838450"/>
            <a:chOff x="9572625" y="2314575"/>
            <a:chExt cx="2449792" cy="2838450"/>
          </a:xfrm>
        </p:grpSpPr>
        <p:sp>
          <p:nvSpPr>
            <p:cNvPr id="64" name="Freeform: Shape 63">
              <a:extLst>
                <a:ext uri="{FF2B5EF4-FFF2-40B4-BE49-F238E27FC236}">
                  <a16:creationId xmlns:a16="http://schemas.microsoft.com/office/drawing/2014/main" id="{6933533B-D892-4B16-A65B-04B3E5C87E92}"/>
                </a:ext>
              </a:extLst>
            </p:cNvPr>
            <p:cNvSpPr/>
            <p:nvPr/>
          </p:nvSpPr>
          <p:spPr>
            <a:xfrm>
              <a:off x="9572625" y="2314575"/>
              <a:ext cx="906358" cy="2838450"/>
            </a:xfrm>
            <a:custGeom>
              <a:avLst/>
              <a:gdLst>
                <a:gd name="connsiteX0" fmla="*/ 485775 w 906358"/>
                <a:gd name="connsiteY0" fmla="*/ 0 h 2838450"/>
                <a:gd name="connsiteX1" fmla="*/ 695325 w 906358"/>
                <a:gd name="connsiteY1" fmla="*/ 390525 h 2838450"/>
                <a:gd name="connsiteX2" fmla="*/ 828675 w 906358"/>
                <a:gd name="connsiteY2" fmla="*/ 781050 h 2838450"/>
                <a:gd name="connsiteX3" fmla="*/ 904875 w 906358"/>
                <a:gd name="connsiteY3" fmla="*/ 1162050 h 2838450"/>
                <a:gd name="connsiteX4" fmla="*/ 866775 w 906358"/>
                <a:gd name="connsiteY4" fmla="*/ 1600200 h 2838450"/>
                <a:gd name="connsiteX5" fmla="*/ 723900 w 906358"/>
                <a:gd name="connsiteY5" fmla="*/ 1990725 h 2838450"/>
                <a:gd name="connsiteX6" fmla="*/ 581025 w 906358"/>
                <a:gd name="connsiteY6" fmla="*/ 2257425 h 2838450"/>
                <a:gd name="connsiteX7" fmla="*/ 371475 w 906358"/>
                <a:gd name="connsiteY7" fmla="*/ 2562225 h 2838450"/>
                <a:gd name="connsiteX8" fmla="*/ 200025 w 906358"/>
                <a:gd name="connsiteY8" fmla="*/ 2705100 h 2838450"/>
                <a:gd name="connsiteX9" fmla="*/ 0 w 906358"/>
                <a:gd name="connsiteY9" fmla="*/ 2838450 h 2838450"/>
                <a:gd name="connsiteX10" fmla="*/ 0 w 906358"/>
                <a:gd name="connsiteY10" fmla="*/ 2838450 h 283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6358" h="2838450">
                  <a:moveTo>
                    <a:pt x="485775" y="0"/>
                  </a:moveTo>
                  <a:cubicBezTo>
                    <a:pt x="561975" y="130175"/>
                    <a:pt x="638175" y="260350"/>
                    <a:pt x="695325" y="390525"/>
                  </a:cubicBezTo>
                  <a:cubicBezTo>
                    <a:pt x="752475" y="520700"/>
                    <a:pt x="793750" y="652463"/>
                    <a:pt x="828675" y="781050"/>
                  </a:cubicBezTo>
                  <a:cubicBezTo>
                    <a:pt x="863600" y="909637"/>
                    <a:pt x="898525" y="1025525"/>
                    <a:pt x="904875" y="1162050"/>
                  </a:cubicBezTo>
                  <a:cubicBezTo>
                    <a:pt x="911225" y="1298575"/>
                    <a:pt x="896937" y="1462088"/>
                    <a:pt x="866775" y="1600200"/>
                  </a:cubicBezTo>
                  <a:cubicBezTo>
                    <a:pt x="836613" y="1738312"/>
                    <a:pt x="771525" y="1881188"/>
                    <a:pt x="723900" y="1990725"/>
                  </a:cubicBezTo>
                  <a:cubicBezTo>
                    <a:pt x="676275" y="2100262"/>
                    <a:pt x="639763" y="2162175"/>
                    <a:pt x="581025" y="2257425"/>
                  </a:cubicBezTo>
                  <a:cubicBezTo>
                    <a:pt x="522288" y="2352675"/>
                    <a:pt x="434975" y="2487613"/>
                    <a:pt x="371475" y="2562225"/>
                  </a:cubicBezTo>
                  <a:cubicBezTo>
                    <a:pt x="307975" y="2636837"/>
                    <a:pt x="261937" y="2659063"/>
                    <a:pt x="200025" y="2705100"/>
                  </a:cubicBezTo>
                  <a:cubicBezTo>
                    <a:pt x="138113" y="2751137"/>
                    <a:pt x="0" y="2838450"/>
                    <a:pt x="0" y="2838450"/>
                  </a:cubicBezTo>
                  <a:lnTo>
                    <a:pt x="0" y="2838450"/>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F6497119-91B5-4A75-BF00-4B689BB25C1C}"/>
                </a:ext>
              </a:extLst>
            </p:cNvPr>
            <p:cNvSpPr txBox="1"/>
            <p:nvPr/>
          </p:nvSpPr>
          <p:spPr>
            <a:xfrm>
              <a:off x="10965717" y="3385760"/>
              <a:ext cx="1056700" cy="646331"/>
            </a:xfrm>
            <a:prstGeom prst="rect">
              <a:avLst/>
            </a:prstGeom>
            <a:noFill/>
          </p:spPr>
          <p:txBody>
            <a:bodyPr wrap="none" rtlCol="0">
              <a:spAutoFit/>
            </a:bodyPr>
            <a:lstStyle/>
            <a:p>
              <a:pPr algn="ctr"/>
              <a:r>
                <a:rPr lang="en-US" dirty="0" err="1">
                  <a:sym typeface="Symbol" panose="05050102010706020507" pitchFamily="18" charset="2"/>
                </a:rPr>
                <a:t>Matcing</a:t>
              </a:r>
              <a:r>
                <a:rPr lang="en-US" dirty="0">
                  <a:sym typeface="Symbol" panose="05050102010706020507" pitchFamily="18" charset="2"/>
                </a:rPr>
                <a:t> </a:t>
              </a:r>
            </a:p>
            <a:p>
              <a:pPr algn="ctr"/>
              <a:r>
                <a:rPr lang="en-US" dirty="0">
                  <a:sym typeface="Symbol" panose="05050102010706020507" pitchFamily="18" charset="2"/>
                </a:rPr>
                <a:t></a:t>
              </a:r>
              <a:r>
                <a:rPr lang="en-US" baseline="-25000" dirty="0" err="1">
                  <a:sym typeface="Symbol" panose="05050102010706020507" pitchFamily="18" charset="2"/>
                </a:rPr>
                <a:t>x,y</a:t>
              </a:r>
              <a:r>
                <a:rPr lang="en-US" dirty="0">
                  <a:sym typeface="Symbol" panose="05050102010706020507" pitchFamily="18" charset="2"/>
                </a:rPr>
                <a:t> </a:t>
              </a:r>
              <a:r>
                <a:rPr lang="en-US" baseline="-25000" dirty="0" err="1">
                  <a:sym typeface="Symbol" panose="05050102010706020507" pitchFamily="18" charset="2"/>
                </a:rPr>
                <a:t>x,y</a:t>
              </a:r>
              <a:endParaRPr lang="en-US" dirty="0"/>
            </a:p>
          </p:txBody>
        </p:sp>
        <p:cxnSp>
          <p:nvCxnSpPr>
            <p:cNvPr id="72" name="Straight Arrow Connector 71">
              <a:extLst>
                <a:ext uri="{FF2B5EF4-FFF2-40B4-BE49-F238E27FC236}">
                  <a16:creationId xmlns:a16="http://schemas.microsoft.com/office/drawing/2014/main" id="{0EDB9779-2DFE-4B95-A006-1D365A52643D}"/>
                </a:ext>
              </a:extLst>
            </p:cNvPr>
            <p:cNvCxnSpPr>
              <a:stCxn id="70" idx="1"/>
            </p:cNvCxnSpPr>
            <p:nvPr/>
          </p:nvCxnSpPr>
          <p:spPr>
            <a:xfrm flipH="1" flipV="1">
              <a:off x="10108072" y="2365963"/>
              <a:ext cx="857645" cy="134296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DBCDC2B6-A2A2-406B-95EA-62857C1D4068}"/>
                </a:ext>
              </a:extLst>
            </p:cNvPr>
            <p:cNvCxnSpPr>
              <a:stCxn id="70" idx="1"/>
            </p:cNvCxnSpPr>
            <p:nvPr/>
          </p:nvCxnSpPr>
          <p:spPr>
            <a:xfrm flipH="1">
              <a:off x="9572625" y="3708926"/>
              <a:ext cx="1393092" cy="1444099"/>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3259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barn(inVertical)">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wipe(down)">
                                      <p:cBhvr>
                                        <p:cTn id="12" dur="500"/>
                                        <p:tgtEl>
                                          <p:spTgt spid="75"/>
                                        </p:tgtEl>
                                      </p:cBhvr>
                                    </p:animEffect>
                                  </p:childTnLst>
                                </p:cTn>
                              </p:par>
                              <p:par>
                                <p:cTn id="13" presetID="16" presetClass="entr" presetSubtype="21" fill="hold" nodeType="with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barn(inVertical)">
                                      <p:cBhvr>
                                        <p:cTn id="15"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95C2E9-F29C-4D8A-8329-0990B4B06C31}"/>
              </a:ext>
            </a:extLst>
          </p:cNvPr>
          <p:cNvSpPr>
            <a:spLocks noGrp="1"/>
          </p:cNvSpPr>
          <p:nvPr>
            <p:ph type="sldNum" sz="quarter" idx="12"/>
          </p:nvPr>
        </p:nvSpPr>
        <p:spPr/>
        <p:txBody>
          <a:bodyPr/>
          <a:lstStyle/>
          <a:p>
            <a:fld id="{716D9922-87B3-6043-9531-5184EA303DC1}" type="slidenum">
              <a:rPr lang="en-US" smtClean="0"/>
              <a:t>42</a:t>
            </a:fld>
            <a:endParaRPr lang="en-US"/>
          </a:p>
        </p:txBody>
      </p:sp>
      <p:pic>
        <p:nvPicPr>
          <p:cNvPr id="7" name="Picture 6">
            <a:extLst>
              <a:ext uri="{FF2B5EF4-FFF2-40B4-BE49-F238E27FC236}">
                <a16:creationId xmlns:a16="http://schemas.microsoft.com/office/drawing/2014/main" id="{FAB156AA-FD9F-4E8B-AEC4-E44BD8302FD0}"/>
              </a:ext>
            </a:extLst>
          </p:cNvPr>
          <p:cNvPicPr>
            <a:picLocks noChangeAspect="1"/>
          </p:cNvPicPr>
          <p:nvPr/>
        </p:nvPicPr>
        <p:blipFill>
          <a:blip r:embed="rId2"/>
          <a:stretch>
            <a:fillRect/>
          </a:stretch>
        </p:blipFill>
        <p:spPr>
          <a:xfrm>
            <a:off x="75168" y="1091210"/>
            <a:ext cx="7392432" cy="5677692"/>
          </a:xfrm>
          <a:prstGeom prst="rect">
            <a:avLst/>
          </a:prstGeom>
        </p:spPr>
      </p:pic>
      <p:sp>
        <p:nvSpPr>
          <p:cNvPr id="8" name="Title 1">
            <a:extLst>
              <a:ext uri="{FF2B5EF4-FFF2-40B4-BE49-F238E27FC236}">
                <a16:creationId xmlns:a16="http://schemas.microsoft.com/office/drawing/2014/main" id="{0470653E-26F4-484A-ADA3-8E685FC1ED8A}"/>
              </a:ext>
            </a:extLst>
          </p:cNvPr>
          <p:cNvSpPr txBox="1">
            <a:spLocks/>
          </p:cNvSpPr>
          <p:nvPr/>
        </p:nvSpPr>
        <p:spPr>
          <a:xfrm>
            <a:off x="143705" y="87193"/>
            <a:ext cx="11587920" cy="638173"/>
          </a:xfrm>
          <a:prstGeom prst="rect">
            <a:avLst/>
          </a:prstGeom>
        </p:spPr>
        <p:txBody>
          <a:bodyPr>
            <a:normAutofit fontScale="90000"/>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gn="ctr"/>
            <a:r>
              <a:rPr lang="en-US" dirty="0"/>
              <a:t>The beam optics of Bare AGS: Three </a:t>
            </a:r>
            <a:r>
              <a:rPr lang="en-US" dirty="0" err="1"/>
              <a:t>SuperPeriods</a:t>
            </a:r>
            <a:endParaRPr lang="en-US" dirty="0"/>
          </a:p>
        </p:txBody>
      </p:sp>
      <p:grpSp>
        <p:nvGrpSpPr>
          <p:cNvPr id="12" name="Group 11">
            <a:extLst>
              <a:ext uri="{FF2B5EF4-FFF2-40B4-BE49-F238E27FC236}">
                <a16:creationId xmlns:a16="http://schemas.microsoft.com/office/drawing/2014/main" id="{E9FCB60F-9DD3-4AED-8E1E-99DB1758A952}"/>
              </a:ext>
            </a:extLst>
          </p:cNvPr>
          <p:cNvGrpSpPr/>
          <p:nvPr/>
        </p:nvGrpSpPr>
        <p:grpSpPr>
          <a:xfrm>
            <a:off x="3838577" y="4393345"/>
            <a:ext cx="6737145" cy="1889080"/>
            <a:chOff x="3838577" y="4393345"/>
            <a:chExt cx="6737145" cy="1889080"/>
          </a:xfrm>
        </p:grpSpPr>
        <p:sp>
          <p:nvSpPr>
            <p:cNvPr id="9" name="TextBox 8">
              <a:extLst>
                <a:ext uri="{FF2B5EF4-FFF2-40B4-BE49-F238E27FC236}">
                  <a16:creationId xmlns:a16="http://schemas.microsoft.com/office/drawing/2014/main" id="{7D3C83E8-36C9-4DC9-BC81-B26972A54737}"/>
                </a:ext>
              </a:extLst>
            </p:cNvPr>
            <p:cNvSpPr txBox="1"/>
            <p:nvPr/>
          </p:nvSpPr>
          <p:spPr>
            <a:xfrm>
              <a:off x="7839075" y="5913093"/>
              <a:ext cx="2736647" cy="369332"/>
            </a:xfrm>
            <a:prstGeom prst="rect">
              <a:avLst/>
            </a:prstGeom>
            <a:noFill/>
          </p:spPr>
          <p:txBody>
            <a:bodyPr wrap="none" rtlCol="0">
              <a:spAutoFit/>
            </a:bodyPr>
            <a:lstStyle/>
            <a:p>
              <a:r>
                <a:rPr lang="en-US" dirty="0"/>
                <a:t>Partial Helix to be placed</a:t>
              </a:r>
            </a:p>
          </p:txBody>
        </p:sp>
        <p:cxnSp>
          <p:nvCxnSpPr>
            <p:cNvPr id="11" name="Straight Arrow Connector 10">
              <a:extLst>
                <a:ext uri="{FF2B5EF4-FFF2-40B4-BE49-F238E27FC236}">
                  <a16:creationId xmlns:a16="http://schemas.microsoft.com/office/drawing/2014/main" id="{4F00D588-8FB4-4DE5-A55D-97B52A3B4BAD}"/>
                </a:ext>
              </a:extLst>
            </p:cNvPr>
            <p:cNvCxnSpPr>
              <a:cxnSpLocks/>
              <a:stCxn id="9" idx="0"/>
            </p:cNvCxnSpPr>
            <p:nvPr/>
          </p:nvCxnSpPr>
          <p:spPr>
            <a:xfrm flipH="1" flipV="1">
              <a:off x="3838577" y="4393345"/>
              <a:ext cx="5368822" cy="15197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17" name="Picture 16">
            <a:extLst>
              <a:ext uri="{FF2B5EF4-FFF2-40B4-BE49-F238E27FC236}">
                <a16:creationId xmlns:a16="http://schemas.microsoft.com/office/drawing/2014/main" id="{65F7A755-503B-4FBD-8326-8827A5B5C8D4}"/>
              </a:ext>
            </a:extLst>
          </p:cNvPr>
          <p:cNvPicPr>
            <a:picLocks noChangeAspect="1"/>
          </p:cNvPicPr>
          <p:nvPr/>
        </p:nvPicPr>
        <p:blipFill>
          <a:blip r:embed="rId3"/>
          <a:stretch>
            <a:fillRect/>
          </a:stretch>
        </p:blipFill>
        <p:spPr>
          <a:xfrm>
            <a:off x="7148037" y="944907"/>
            <a:ext cx="4251089" cy="1724218"/>
          </a:xfrm>
          <a:prstGeom prst="rect">
            <a:avLst/>
          </a:prstGeom>
        </p:spPr>
      </p:pic>
      <p:sp>
        <p:nvSpPr>
          <p:cNvPr id="20" name="Rectangle 19">
            <a:extLst>
              <a:ext uri="{FF2B5EF4-FFF2-40B4-BE49-F238E27FC236}">
                <a16:creationId xmlns:a16="http://schemas.microsoft.com/office/drawing/2014/main" id="{D833C7E7-1D37-4880-AC81-121E276404F8}"/>
              </a:ext>
            </a:extLst>
          </p:cNvPr>
          <p:cNvSpPr/>
          <p:nvPr/>
        </p:nvSpPr>
        <p:spPr>
          <a:xfrm>
            <a:off x="7148037" y="1778315"/>
            <a:ext cx="4251089" cy="89081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890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EBAA86-28B7-4F6D-A73C-FE029B579F14}"/>
              </a:ext>
            </a:extLst>
          </p:cNvPr>
          <p:cNvPicPr>
            <a:picLocks noChangeAspect="1"/>
          </p:cNvPicPr>
          <p:nvPr/>
        </p:nvPicPr>
        <p:blipFill>
          <a:blip r:embed="rId2"/>
          <a:stretch>
            <a:fillRect/>
          </a:stretch>
        </p:blipFill>
        <p:spPr>
          <a:xfrm>
            <a:off x="75168" y="819150"/>
            <a:ext cx="7392432" cy="5658640"/>
          </a:xfrm>
          <a:prstGeom prst="rect">
            <a:avLst/>
          </a:prstGeom>
        </p:spPr>
      </p:pic>
      <p:sp>
        <p:nvSpPr>
          <p:cNvPr id="2" name="Slide Number Placeholder 1">
            <a:extLst>
              <a:ext uri="{FF2B5EF4-FFF2-40B4-BE49-F238E27FC236}">
                <a16:creationId xmlns:a16="http://schemas.microsoft.com/office/drawing/2014/main" id="{0495C2E9-F29C-4D8A-8329-0990B4B06C31}"/>
              </a:ext>
            </a:extLst>
          </p:cNvPr>
          <p:cNvSpPr>
            <a:spLocks noGrp="1"/>
          </p:cNvSpPr>
          <p:nvPr>
            <p:ph type="sldNum" sz="quarter" idx="12"/>
          </p:nvPr>
        </p:nvSpPr>
        <p:spPr/>
        <p:txBody>
          <a:bodyPr/>
          <a:lstStyle/>
          <a:p>
            <a:fld id="{716D9922-87B3-6043-9531-5184EA303DC1}" type="slidenum">
              <a:rPr lang="en-US" smtClean="0"/>
              <a:t>43</a:t>
            </a:fld>
            <a:endParaRPr lang="en-US"/>
          </a:p>
        </p:txBody>
      </p:sp>
      <p:sp>
        <p:nvSpPr>
          <p:cNvPr id="8" name="Title 1">
            <a:extLst>
              <a:ext uri="{FF2B5EF4-FFF2-40B4-BE49-F238E27FC236}">
                <a16:creationId xmlns:a16="http://schemas.microsoft.com/office/drawing/2014/main" id="{0470653E-26F4-484A-ADA3-8E685FC1ED8A}"/>
              </a:ext>
            </a:extLst>
          </p:cNvPr>
          <p:cNvSpPr txBox="1">
            <a:spLocks/>
          </p:cNvSpPr>
          <p:nvPr/>
        </p:nvSpPr>
        <p:spPr>
          <a:xfrm>
            <a:off x="143705" y="87193"/>
            <a:ext cx="11587920" cy="731957"/>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gn="ctr"/>
            <a:r>
              <a:rPr lang="en-US" sz="2800" dirty="0"/>
              <a:t>The beam optics of Bare AGS: Three Super Periods</a:t>
            </a:r>
          </a:p>
          <a:p>
            <a:pPr algn="ctr"/>
            <a:r>
              <a:rPr lang="en-US" sz="2800" dirty="0"/>
              <a:t>Partial Helix</a:t>
            </a:r>
          </a:p>
        </p:txBody>
      </p:sp>
      <p:grpSp>
        <p:nvGrpSpPr>
          <p:cNvPr id="12" name="Group 11">
            <a:extLst>
              <a:ext uri="{FF2B5EF4-FFF2-40B4-BE49-F238E27FC236}">
                <a16:creationId xmlns:a16="http://schemas.microsoft.com/office/drawing/2014/main" id="{E9FCB60F-9DD3-4AED-8E1E-99DB1758A952}"/>
              </a:ext>
            </a:extLst>
          </p:cNvPr>
          <p:cNvGrpSpPr/>
          <p:nvPr/>
        </p:nvGrpSpPr>
        <p:grpSpPr>
          <a:xfrm>
            <a:off x="3857627" y="4267201"/>
            <a:ext cx="6423543" cy="2210589"/>
            <a:chOff x="3857627" y="4267201"/>
            <a:chExt cx="6423543" cy="2210589"/>
          </a:xfrm>
        </p:grpSpPr>
        <p:sp>
          <p:nvSpPr>
            <p:cNvPr id="9" name="TextBox 8">
              <a:extLst>
                <a:ext uri="{FF2B5EF4-FFF2-40B4-BE49-F238E27FC236}">
                  <a16:creationId xmlns:a16="http://schemas.microsoft.com/office/drawing/2014/main" id="{7D3C83E8-36C9-4DC9-BC81-B26972A54737}"/>
                </a:ext>
              </a:extLst>
            </p:cNvPr>
            <p:cNvSpPr txBox="1"/>
            <p:nvPr/>
          </p:nvSpPr>
          <p:spPr>
            <a:xfrm>
              <a:off x="7826651" y="5831459"/>
              <a:ext cx="2454519" cy="646331"/>
            </a:xfrm>
            <a:prstGeom prst="rect">
              <a:avLst/>
            </a:prstGeom>
            <a:noFill/>
          </p:spPr>
          <p:txBody>
            <a:bodyPr wrap="none" rtlCol="0">
              <a:spAutoFit/>
            </a:bodyPr>
            <a:lstStyle/>
            <a:p>
              <a:pPr algn="ctr"/>
              <a:r>
                <a:rPr lang="en-US" dirty="0"/>
                <a:t>Partial Helix is placed </a:t>
              </a:r>
            </a:p>
            <a:p>
              <a:pPr algn="ctr"/>
              <a:r>
                <a:rPr lang="en-US" dirty="0"/>
                <a:t>in the middle</a:t>
              </a:r>
            </a:p>
          </p:txBody>
        </p:sp>
        <p:cxnSp>
          <p:nvCxnSpPr>
            <p:cNvPr id="11" name="Straight Arrow Connector 10">
              <a:extLst>
                <a:ext uri="{FF2B5EF4-FFF2-40B4-BE49-F238E27FC236}">
                  <a16:creationId xmlns:a16="http://schemas.microsoft.com/office/drawing/2014/main" id="{4F00D588-8FB4-4DE5-A55D-97B52A3B4BAD}"/>
                </a:ext>
              </a:extLst>
            </p:cNvPr>
            <p:cNvCxnSpPr>
              <a:cxnSpLocks/>
              <a:stCxn id="9" idx="0"/>
            </p:cNvCxnSpPr>
            <p:nvPr/>
          </p:nvCxnSpPr>
          <p:spPr>
            <a:xfrm flipH="1" flipV="1">
              <a:off x="3857627" y="4267201"/>
              <a:ext cx="5196284" cy="1564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10" name="Picture 9">
            <a:extLst>
              <a:ext uri="{FF2B5EF4-FFF2-40B4-BE49-F238E27FC236}">
                <a16:creationId xmlns:a16="http://schemas.microsoft.com/office/drawing/2014/main" id="{2FBFEE0C-876C-4A32-A64D-82355F36E44F}"/>
              </a:ext>
            </a:extLst>
          </p:cNvPr>
          <p:cNvPicPr>
            <a:picLocks noChangeAspect="1"/>
          </p:cNvPicPr>
          <p:nvPr/>
        </p:nvPicPr>
        <p:blipFill>
          <a:blip r:embed="rId3"/>
          <a:stretch>
            <a:fillRect/>
          </a:stretch>
        </p:blipFill>
        <p:spPr>
          <a:xfrm>
            <a:off x="7148037" y="944907"/>
            <a:ext cx="4251089" cy="1724218"/>
          </a:xfrm>
          <a:prstGeom prst="rect">
            <a:avLst/>
          </a:prstGeom>
        </p:spPr>
      </p:pic>
      <p:sp>
        <p:nvSpPr>
          <p:cNvPr id="13" name="Rectangle 12">
            <a:extLst>
              <a:ext uri="{FF2B5EF4-FFF2-40B4-BE49-F238E27FC236}">
                <a16:creationId xmlns:a16="http://schemas.microsoft.com/office/drawing/2014/main" id="{C2A9006E-A6B7-4693-8CE9-4756742E3A11}"/>
              </a:ext>
            </a:extLst>
          </p:cNvPr>
          <p:cNvSpPr/>
          <p:nvPr/>
        </p:nvSpPr>
        <p:spPr>
          <a:xfrm>
            <a:off x="7148037" y="2248679"/>
            <a:ext cx="4251089" cy="420445"/>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E5F6760-C06A-4109-99F8-76D7C0BE0751}"/>
              </a:ext>
            </a:extLst>
          </p:cNvPr>
          <p:cNvSpPr/>
          <p:nvPr/>
        </p:nvSpPr>
        <p:spPr>
          <a:xfrm>
            <a:off x="7224237" y="1359177"/>
            <a:ext cx="4174889" cy="38386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269A1DB-920C-4C24-9977-7AF07CF81C1A}"/>
              </a:ext>
            </a:extLst>
          </p:cNvPr>
          <p:cNvSpPr txBox="1"/>
          <p:nvPr/>
        </p:nvSpPr>
        <p:spPr>
          <a:xfrm>
            <a:off x="7686675" y="3401082"/>
            <a:ext cx="3377848" cy="923330"/>
          </a:xfrm>
          <a:prstGeom prst="rect">
            <a:avLst/>
          </a:prstGeom>
          <a:noFill/>
        </p:spPr>
        <p:txBody>
          <a:bodyPr wrap="none" rtlCol="0">
            <a:spAutoFit/>
          </a:bodyPr>
          <a:lstStyle/>
          <a:p>
            <a:r>
              <a:rPr lang="en-US" dirty="0"/>
              <a:t>We can run with </a:t>
            </a:r>
            <a:r>
              <a:rPr lang="en-US" dirty="0" err="1"/>
              <a:t>Q</a:t>
            </a:r>
            <a:r>
              <a:rPr lang="en-US" baseline="-25000" dirty="0" err="1"/>
              <a:t>x</a:t>
            </a:r>
            <a:r>
              <a:rPr lang="en-US" dirty="0"/>
              <a:t>=9.1864</a:t>
            </a:r>
          </a:p>
          <a:p>
            <a:r>
              <a:rPr lang="en-US" dirty="0"/>
              <a:t>But for </a:t>
            </a:r>
            <a:r>
              <a:rPr lang="en-US" dirty="0" err="1"/>
              <a:t>Q</a:t>
            </a:r>
            <a:r>
              <a:rPr lang="en-US" baseline="-25000" dirty="0" err="1"/>
              <a:t>x</a:t>
            </a:r>
            <a:r>
              <a:rPr lang="en-US" dirty="0"/>
              <a:t> to be within tune </a:t>
            </a:r>
            <a:r>
              <a:rPr lang="en-US" dirty="0" err="1"/>
              <a:t>qap</a:t>
            </a:r>
            <a:endParaRPr lang="en-US" dirty="0"/>
          </a:p>
          <a:p>
            <a:r>
              <a:rPr lang="en-US" dirty="0"/>
              <a:t>It should be 9.0&lt;</a:t>
            </a:r>
            <a:r>
              <a:rPr lang="en-US" dirty="0" err="1"/>
              <a:t>Q</a:t>
            </a:r>
            <a:r>
              <a:rPr lang="en-US" baseline="-25000" dirty="0" err="1"/>
              <a:t>x</a:t>
            </a:r>
            <a:r>
              <a:rPr lang="en-US" dirty="0"/>
              <a:t>&lt;9.1</a:t>
            </a:r>
          </a:p>
        </p:txBody>
      </p:sp>
    </p:spTree>
    <p:extLst>
      <p:ext uri="{BB962C8B-B14F-4D97-AF65-F5344CB8AC3E}">
        <p14:creationId xmlns:p14="http://schemas.microsoft.com/office/powerpoint/2010/main" val="3185620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95C2E9-F29C-4D8A-8329-0990B4B06C31}"/>
              </a:ext>
            </a:extLst>
          </p:cNvPr>
          <p:cNvSpPr>
            <a:spLocks noGrp="1"/>
          </p:cNvSpPr>
          <p:nvPr>
            <p:ph type="sldNum" sz="quarter" idx="12"/>
          </p:nvPr>
        </p:nvSpPr>
        <p:spPr/>
        <p:txBody>
          <a:bodyPr/>
          <a:lstStyle/>
          <a:p>
            <a:fld id="{716D9922-87B3-6043-9531-5184EA303DC1}" type="slidenum">
              <a:rPr lang="en-US" smtClean="0"/>
              <a:t>44</a:t>
            </a:fld>
            <a:endParaRPr lang="en-US"/>
          </a:p>
        </p:txBody>
      </p:sp>
      <p:sp>
        <p:nvSpPr>
          <p:cNvPr id="8" name="Title 1">
            <a:extLst>
              <a:ext uri="{FF2B5EF4-FFF2-40B4-BE49-F238E27FC236}">
                <a16:creationId xmlns:a16="http://schemas.microsoft.com/office/drawing/2014/main" id="{0470653E-26F4-484A-ADA3-8E685FC1ED8A}"/>
              </a:ext>
            </a:extLst>
          </p:cNvPr>
          <p:cNvSpPr txBox="1">
            <a:spLocks/>
          </p:cNvSpPr>
          <p:nvPr/>
        </p:nvSpPr>
        <p:spPr>
          <a:xfrm>
            <a:off x="143705" y="87193"/>
            <a:ext cx="11587920" cy="731957"/>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gn="ctr"/>
            <a:r>
              <a:rPr lang="en-US" sz="2800" dirty="0"/>
              <a:t>The beam optics of AGS: Three Super Periods</a:t>
            </a:r>
          </a:p>
          <a:p>
            <a:pPr algn="ctr"/>
            <a:r>
              <a:rPr lang="en-US" sz="2800" dirty="0"/>
              <a:t>Partial Helix, Tune Quads on, and Compensation Quads on</a:t>
            </a:r>
          </a:p>
        </p:txBody>
      </p:sp>
      <p:pic>
        <p:nvPicPr>
          <p:cNvPr id="10" name="Picture 9">
            <a:extLst>
              <a:ext uri="{FF2B5EF4-FFF2-40B4-BE49-F238E27FC236}">
                <a16:creationId xmlns:a16="http://schemas.microsoft.com/office/drawing/2014/main" id="{28667841-DD34-4CCA-B36C-BD93FCD0AB50}"/>
              </a:ext>
            </a:extLst>
          </p:cNvPr>
          <p:cNvPicPr>
            <a:picLocks noChangeAspect="1"/>
          </p:cNvPicPr>
          <p:nvPr/>
        </p:nvPicPr>
        <p:blipFill>
          <a:blip r:embed="rId2"/>
          <a:stretch>
            <a:fillRect/>
          </a:stretch>
        </p:blipFill>
        <p:spPr>
          <a:xfrm>
            <a:off x="7148037" y="944907"/>
            <a:ext cx="4251089" cy="1724218"/>
          </a:xfrm>
          <a:prstGeom prst="rect">
            <a:avLst/>
          </a:prstGeom>
        </p:spPr>
      </p:pic>
      <p:sp>
        <p:nvSpPr>
          <p:cNvPr id="13" name="Rectangle 12">
            <a:extLst>
              <a:ext uri="{FF2B5EF4-FFF2-40B4-BE49-F238E27FC236}">
                <a16:creationId xmlns:a16="http://schemas.microsoft.com/office/drawing/2014/main" id="{67B060C1-C61E-443B-A0F1-61DAA7FE08F2}"/>
              </a:ext>
            </a:extLst>
          </p:cNvPr>
          <p:cNvSpPr/>
          <p:nvPr/>
        </p:nvSpPr>
        <p:spPr>
          <a:xfrm>
            <a:off x="7148036" y="1785635"/>
            <a:ext cx="4251089" cy="420445"/>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E05573-2158-4DB8-9E1C-CFCBA49D4E18}"/>
              </a:ext>
            </a:extLst>
          </p:cNvPr>
          <p:cNvSpPr/>
          <p:nvPr/>
        </p:nvSpPr>
        <p:spPr>
          <a:xfrm>
            <a:off x="7148037" y="1359177"/>
            <a:ext cx="4251089" cy="420444"/>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0DC2E5AC-B336-4475-9289-F26D5AC24B2E}"/>
              </a:ext>
            </a:extLst>
          </p:cNvPr>
          <p:cNvPicPr>
            <a:picLocks noChangeAspect="1"/>
          </p:cNvPicPr>
          <p:nvPr/>
        </p:nvPicPr>
        <p:blipFill>
          <a:blip r:embed="rId3"/>
          <a:stretch>
            <a:fillRect/>
          </a:stretch>
        </p:blipFill>
        <p:spPr>
          <a:xfrm>
            <a:off x="7137366" y="3013150"/>
            <a:ext cx="4911104" cy="1175726"/>
          </a:xfrm>
          <a:prstGeom prst="rect">
            <a:avLst/>
          </a:prstGeom>
        </p:spPr>
      </p:pic>
      <p:pic>
        <p:nvPicPr>
          <p:cNvPr id="5" name="Picture 4">
            <a:extLst>
              <a:ext uri="{FF2B5EF4-FFF2-40B4-BE49-F238E27FC236}">
                <a16:creationId xmlns:a16="http://schemas.microsoft.com/office/drawing/2014/main" id="{807237D8-A4A6-42C3-A8DC-87EBFA9CB2AB}"/>
              </a:ext>
            </a:extLst>
          </p:cNvPr>
          <p:cNvPicPr>
            <a:picLocks noChangeAspect="1"/>
          </p:cNvPicPr>
          <p:nvPr/>
        </p:nvPicPr>
        <p:blipFill>
          <a:blip r:embed="rId4"/>
          <a:stretch>
            <a:fillRect/>
          </a:stretch>
        </p:blipFill>
        <p:spPr>
          <a:xfrm>
            <a:off x="-30183" y="904202"/>
            <a:ext cx="7053284" cy="5444133"/>
          </a:xfrm>
          <a:prstGeom prst="rect">
            <a:avLst/>
          </a:prstGeom>
        </p:spPr>
      </p:pic>
      <p:grpSp>
        <p:nvGrpSpPr>
          <p:cNvPr id="12" name="Group 11">
            <a:extLst>
              <a:ext uri="{FF2B5EF4-FFF2-40B4-BE49-F238E27FC236}">
                <a16:creationId xmlns:a16="http://schemas.microsoft.com/office/drawing/2014/main" id="{E9FCB60F-9DD3-4AED-8E1E-99DB1758A952}"/>
              </a:ext>
            </a:extLst>
          </p:cNvPr>
          <p:cNvGrpSpPr/>
          <p:nvPr/>
        </p:nvGrpSpPr>
        <p:grpSpPr>
          <a:xfrm>
            <a:off x="3867152" y="4067175"/>
            <a:ext cx="6301501" cy="2169083"/>
            <a:chOff x="3867152" y="4067175"/>
            <a:chExt cx="6301501" cy="2169083"/>
          </a:xfrm>
        </p:grpSpPr>
        <p:sp>
          <p:nvSpPr>
            <p:cNvPr id="9" name="TextBox 8">
              <a:extLst>
                <a:ext uri="{FF2B5EF4-FFF2-40B4-BE49-F238E27FC236}">
                  <a16:creationId xmlns:a16="http://schemas.microsoft.com/office/drawing/2014/main" id="{7D3C83E8-36C9-4DC9-BC81-B26972A54737}"/>
                </a:ext>
              </a:extLst>
            </p:cNvPr>
            <p:cNvSpPr txBox="1"/>
            <p:nvPr/>
          </p:nvSpPr>
          <p:spPr>
            <a:xfrm>
              <a:off x="7714134" y="5589927"/>
              <a:ext cx="2454519" cy="646331"/>
            </a:xfrm>
            <a:prstGeom prst="rect">
              <a:avLst/>
            </a:prstGeom>
            <a:noFill/>
          </p:spPr>
          <p:txBody>
            <a:bodyPr wrap="none" rtlCol="0">
              <a:spAutoFit/>
            </a:bodyPr>
            <a:lstStyle/>
            <a:p>
              <a:pPr algn="ctr"/>
              <a:r>
                <a:rPr lang="en-US" dirty="0"/>
                <a:t>Partial Helix is placed </a:t>
              </a:r>
            </a:p>
            <a:p>
              <a:pPr algn="ctr"/>
              <a:r>
                <a:rPr lang="en-US" dirty="0"/>
                <a:t>in the middle</a:t>
              </a:r>
            </a:p>
          </p:txBody>
        </p:sp>
        <p:cxnSp>
          <p:nvCxnSpPr>
            <p:cNvPr id="11" name="Straight Arrow Connector 10">
              <a:extLst>
                <a:ext uri="{FF2B5EF4-FFF2-40B4-BE49-F238E27FC236}">
                  <a16:creationId xmlns:a16="http://schemas.microsoft.com/office/drawing/2014/main" id="{4F00D588-8FB4-4DE5-A55D-97B52A3B4BAD}"/>
                </a:ext>
              </a:extLst>
            </p:cNvPr>
            <p:cNvCxnSpPr>
              <a:cxnSpLocks/>
              <a:stCxn id="9" idx="0"/>
            </p:cNvCxnSpPr>
            <p:nvPr/>
          </p:nvCxnSpPr>
          <p:spPr>
            <a:xfrm flipH="1" flipV="1">
              <a:off x="3867152" y="4067175"/>
              <a:ext cx="5074242" cy="1522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956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10134-693A-4A92-B571-46B979443E5C}"/>
              </a:ext>
            </a:extLst>
          </p:cNvPr>
          <p:cNvSpPr>
            <a:spLocks noGrp="1"/>
          </p:cNvSpPr>
          <p:nvPr>
            <p:ph type="title"/>
          </p:nvPr>
        </p:nvSpPr>
        <p:spPr>
          <a:xfrm>
            <a:off x="477080" y="365127"/>
            <a:ext cx="11105321" cy="701673"/>
          </a:xfrm>
        </p:spPr>
        <p:txBody>
          <a:bodyPr/>
          <a:lstStyle/>
          <a:p>
            <a:r>
              <a:rPr lang="en-US" dirty="0"/>
              <a:t>Tunes of AGS:</a:t>
            </a:r>
          </a:p>
        </p:txBody>
      </p:sp>
      <p:sp>
        <p:nvSpPr>
          <p:cNvPr id="3" name="Slide Number Placeholder 2">
            <a:extLst>
              <a:ext uri="{FF2B5EF4-FFF2-40B4-BE49-F238E27FC236}">
                <a16:creationId xmlns:a16="http://schemas.microsoft.com/office/drawing/2014/main" id="{BF43A17C-0578-411A-99D5-3A9AB5B7CABB}"/>
              </a:ext>
            </a:extLst>
          </p:cNvPr>
          <p:cNvSpPr>
            <a:spLocks noGrp="1"/>
          </p:cNvSpPr>
          <p:nvPr>
            <p:ph type="sldNum" sz="quarter" idx="12"/>
          </p:nvPr>
        </p:nvSpPr>
        <p:spPr/>
        <p:txBody>
          <a:bodyPr/>
          <a:lstStyle/>
          <a:p>
            <a:fld id="{716D9922-87B3-6043-9531-5184EA303DC1}" type="slidenum">
              <a:rPr lang="en-US" smtClean="0"/>
              <a:t>45</a:t>
            </a:fld>
            <a:endParaRPr lang="en-US"/>
          </a:p>
        </p:txBody>
      </p:sp>
      <p:pic>
        <p:nvPicPr>
          <p:cNvPr id="5" name="Picture 4">
            <a:extLst>
              <a:ext uri="{FF2B5EF4-FFF2-40B4-BE49-F238E27FC236}">
                <a16:creationId xmlns:a16="http://schemas.microsoft.com/office/drawing/2014/main" id="{A35D309F-6DAD-4F7E-8201-BDDEEA4C7BAE}"/>
              </a:ext>
            </a:extLst>
          </p:cNvPr>
          <p:cNvPicPr>
            <a:picLocks noChangeAspect="1"/>
          </p:cNvPicPr>
          <p:nvPr/>
        </p:nvPicPr>
        <p:blipFill>
          <a:blip r:embed="rId2"/>
          <a:stretch>
            <a:fillRect/>
          </a:stretch>
        </p:blipFill>
        <p:spPr>
          <a:xfrm>
            <a:off x="1452302" y="1003720"/>
            <a:ext cx="8868296" cy="3457771"/>
          </a:xfrm>
          <a:prstGeom prst="rect">
            <a:avLst/>
          </a:prstGeom>
        </p:spPr>
      </p:pic>
      <p:pic>
        <p:nvPicPr>
          <p:cNvPr id="6" name="Picture 5">
            <a:extLst>
              <a:ext uri="{FF2B5EF4-FFF2-40B4-BE49-F238E27FC236}">
                <a16:creationId xmlns:a16="http://schemas.microsoft.com/office/drawing/2014/main" id="{0AF1B098-38A4-4095-BDB5-8A90521CD6BF}"/>
              </a:ext>
            </a:extLst>
          </p:cNvPr>
          <p:cNvPicPr>
            <a:picLocks noChangeAspect="1"/>
          </p:cNvPicPr>
          <p:nvPr/>
        </p:nvPicPr>
        <p:blipFill>
          <a:blip r:embed="rId3"/>
          <a:stretch>
            <a:fillRect/>
          </a:stretch>
        </p:blipFill>
        <p:spPr>
          <a:xfrm>
            <a:off x="1871402" y="4461491"/>
            <a:ext cx="7640116" cy="1829055"/>
          </a:xfrm>
          <a:prstGeom prst="rect">
            <a:avLst/>
          </a:prstGeom>
        </p:spPr>
      </p:pic>
    </p:spTree>
    <p:extLst>
      <p:ext uri="{BB962C8B-B14F-4D97-AF65-F5344CB8AC3E}">
        <p14:creationId xmlns:p14="http://schemas.microsoft.com/office/powerpoint/2010/main" val="16097366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881AA-613C-48B3-AFC3-C77D2E3063FD}"/>
              </a:ext>
            </a:extLst>
          </p:cNvPr>
          <p:cNvSpPr>
            <a:spLocks noGrp="1"/>
          </p:cNvSpPr>
          <p:nvPr>
            <p:ph type="title"/>
          </p:nvPr>
        </p:nvSpPr>
        <p:spPr>
          <a:xfrm>
            <a:off x="477080" y="61915"/>
            <a:ext cx="11105321" cy="606423"/>
          </a:xfrm>
        </p:spPr>
        <p:txBody>
          <a:bodyPr>
            <a:normAutofit/>
          </a:bodyPr>
          <a:lstStyle/>
          <a:p>
            <a:r>
              <a:rPr lang="en-US" sz="3200" dirty="0"/>
              <a:t>Spin tune </a:t>
            </a:r>
            <a:r>
              <a:rPr lang="en-US" sz="3200" dirty="0">
                <a:solidFill>
                  <a:srgbClr val="FF0000"/>
                </a:solidFill>
                <a:sym typeface="Symbol" panose="05050102010706020507" pitchFamily="18" charset="2"/>
              </a:rPr>
              <a:t></a:t>
            </a:r>
            <a:r>
              <a:rPr lang="en-US" sz="3200" baseline="-25000" dirty="0">
                <a:solidFill>
                  <a:srgbClr val="FF0000"/>
                </a:solidFill>
                <a:sym typeface="Symbol" panose="05050102010706020507" pitchFamily="18" charset="2"/>
              </a:rPr>
              <a:t>s</a:t>
            </a:r>
            <a:r>
              <a:rPr lang="en-US" sz="3200" dirty="0">
                <a:solidFill>
                  <a:srgbClr val="FF0000"/>
                </a:solidFill>
                <a:sym typeface="Symbol" panose="05050102010706020507" pitchFamily="18" charset="2"/>
              </a:rPr>
              <a:t> </a:t>
            </a:r>
            <a:r>
              <a:rPr lang="en-US" sz="3200" dirty="0">
                <a:sym typeface="Symbol" panose="05050102010706020507" pitchFamily="18" charset="2"/>
              </a:rPr>
              <a:t>of AGS </a:t>
            </a:r>
            <a:r>
              <a:rPr lang="en-US" sz="3200">
                <a:sym typeface="Symbol" panose="05050102010706020507" pitchFamily="18" charset="2"/>
              </a:rPr>
              <a:t>with two </a:t>
            </a:r>
            <a:r>
              <a:rPr lang="en-US" sz="3200" dirty="0">
                <a:sym typeface="Symbol" panose="05050102010706020507" pitchFamily="18" charset="2"/>
              </a:rPr>
              <a:t>Helices accelerating </a:t>
            </a:r>
            <a:r>
              <a:rPr lang="en-US" sz="3200" baseline="30000" dirty="0">
                <a:sym typeface="Symbol" panose="05050102010706020507" pitchFamily="18" charset="2"/>
              </a:rPr>
              <a:t>3</a:t>
            </a:r>
            <a:r>
              <a:rPr lang="en-US" sz="3200" dirty="0">
                <a:sym typeface="Symbol" panose="05050102010706020507" pitchFamily="18" charset="2"/>
              </a:rPr>
              <a:t>He</a:t>
            </a:r>
            <a:r>
              <a:rPr lang="en-US" sz="3200" baseline="30000" dirty="0">
                <a:sym typeface="Symbol" panose="05050102010706020507" pitchFamily="18" charset="2"/>
              </a:rPr>
              <a:t>+2</a:t>
            </a:r>
            <a:r>
              <a:rPr lang="en-US" sz="3200" dirty="0">
                <a:sym typeface="Symbol" panose="05050102010706020507" pitchFamily="18" charset="2"/>
              </a:rPr>
              <a:t> </a:t>
            </a:r>
            <a:endParaRPr lang="en-US" sz="3200" dirty="0"/>
          </a:p>
        </p:txBody>
      </p:sp>
      <p:sp>
        <p:nvSpPr>
          <p:cNvPr id="3" name="Slide Number Placeholder 2">
            <a:extLst>
              <a:ext uri="{FF2B5EF4-FFF2-40B4-BE49-F238E27FC236}">
                <a16:creationId xmlns:a16="http://schemas.microsoft.com/office/drawing/2014/main" id="{DF834254-58FA-4D5B-BFBA-95269EEFF072}"/>
              </a:ext>
            </a:extLst>
          </p:cNvPr>
          <p:cNvSpPr>
            <a:spLocks noGrp="1"/>
          </p:cNvSpPr>
          <p:nvPr>
            <p:ph type="sldNum" sz="quarter" idx="12"/>
          </p:nvPr>
        </p:nvSpPr>
        <p:spPr/>
        <p:txBody>
          <a:bodyPr/>
          <a:lstStyle/>
          <a:p>
            <a:fld id="{716D9922-87B3-6043-9531-5184EA303DC1}" type="slidenum">
              <a:rPr lang="en-US" smtClean="0"/>
              <a:t>46</a:t>
            </a:fld>
            <a:endParaRPr lang="en-US"/>
          </a:p>
        </p:txBody>
      </p:sp>
      <p:pic>
        <p:nvPicPr>
          <p:cNvPr id="7" name="Picture 6">
            <a:extLst>
              <a:ext uri="{FF2B5EF4-FFF2-40B4-BE49-F238E27FC236}">
                <a16:creationId xmlns:a16="http://schemas.microsoft.com/office/drawing/2014/main" id="{FAC0DC51-2522-4D08-8D1C-F77DA378A81C}"/>
              </a:ext>
            </a:extLst>
          </p:cNvPr>
          <p:cNvPicPr>
            <a:picLocks noChangeAspect="1"/>
          </p:cNvPicPr>
          <p:nvPr/>
        </p:nvPicPr>
        <p:blipFill>
          <a:blip r:embed="rId2"/>
          <a:stretch>
            <a:fillRect/>
          </a:stretch>
        </p:blipFill>
        <p:spPr>
          <a:xfrm>
            <a:off x="477080" y="863044"/>
            <a:ext cx="7694164" cy="5131911"/>
          </a:xfrm>
          <a:prstGeom prst="rect">
            <a:avLst/>
          </a:prstGeom>
        </p:spPr>
      </p:pic>
      <p:sp>
        <p:nvSpPr>
          <p:cNvPr id="8" name="Rectangle 7">
            <a:extLst>
              <a:ext uri="{FF2B5EF4-FFF2-40B4-BE49-F238E27FC236}">
                <a16:creationId xmlns:a16="http://schemas.microsoft.com/office/drawing/2014/main" id="{650CE4DC-A1C1-4605-9409-882DCE1BA730}"/>
              </a:ext>
            </a:extLst>
          </p:cNvPr>
          <p:cNvSpPr/>
          <p:nvPr/>
        </p:nvSpPr>
        <p:spPr>
          <a:xfrm>
            <a:off x="3867150" y="1704975"/>
            <a:ext cx="590550" cy="361950"/>
          </a:xfrm>
          <a:prstGeom prst="rect">
            <a:avLst/>
          </a:prstGeom>
          <a:solidFill>
            <a:srgbClr val="FFFF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EA12560-2FD3-4F76-AF20-9DA28DD3AE10}"/>
              </a:ext>
            </a:extLst>
          </p:cNvPr>
          <p:cNvSpPr txBox="1"/>
          <p:nvPr/>
        </p:nvSpPr>
        <p:spPr>
          <a:xfrm>
            <a:off x="7852450" y="1294885"/>
            <a:ext cx="3672800" cy="369332"/>
          </a:xfrm>
          <a:prstGeom prst="rect">
            <a:avLst/>
          </a:prstGeom>
          <a:noFill/>
        </p:spPr>
        <p:txBody>
          <a:bodyPr wrap="none" rtlCol="0">
            <a:spAutoFit/>
          </a:bodyPr>
          <a:lstStyle/>
          <a:p>
            <a:r>
              <a:rPr lang="en-US" dirty="0"/>
              <a:t>Spin Rotation angle in partial helix</a:t>
            </a:r>
          </a:p>
        </p:txBody>
      </p:sp>
      <p:cxnSp>
        <p:nvCxnSpPr>
          <p:cNvPr id="11" name="Straight Arrow Connector 10">
            <a:extLst>
              <a:ext uri="{FF2B5EF4-FFF2-40B4-BE49-F238E27FC236}">
                <a16:creationId xmlns:a16="http://schemas.microsoft.com/office/drawing/2014/main" id="{D6100CF6-4CE4-422A-9EF4-4AE8AFF1D743}"/>
              </a:ext>
            </a:extLst>
          </p:cNvPr>
          <p:cNvCxnSpPr>
            <a:cxnSpLocks/>
            <a:stCxn id="9" idx="1"/>
            <a:endCxn id="8" idx="3"/>
          </p:cNvCxnSpPr>
          <p:nvPr/>
        </p:nvCxnSpPr>
        <p:spPr>
          <a:xfrm flipH="1">
            <a:off x="4457700" y="1479551"/>
            <a:ext cx="3394750" cy="406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E26DD62-D450-4393-8318-1A7F969EE184}"/>
              </a:ext>
            </a:extLst>
          </p:cNvPr>
          <p:cNvSpPr txBox="1"/>
          <p:nvPr/>
        </p:nvSpPr>
        <p:spPr>
          <a:xfrm>
            <a:off x="7644059" y="2330529"/>
            <a:ext cx="4089582" cy="1107996"/>
          </a:xfrm>
          <a:prstGeom prst="rect">
            <a:avLst/>
          </a:prstGeom>
          <a:noFill/>
        </p:spPr>
        <p:txBody>
          <a:bodyPr wrap="none" rtlCol="0">
            <a:spAutoFit/>
          </a:bodyPr>
          <a:lstStyle/>
          <a:p>
            <a:pPr algn="ctr"/>
            <a:r>
              <a:rPr lang="en-US" dirty="0"/>
              <a:t>This slide from </a:t>
            </a:r>
          </a:p>
          <a:p>
            <a:pPr algn="ctr"/>
            <a:r>
              <a:rPr lang="en-US" sz="4800" dirty="0"/>
              <a:t>Francois </a:t>
            </a:r>
            <a:r>
              <a:rPr lang="en-US" sz="4800" dirty="0" err="1"/>
              <a:t>Méot</a:t>
            </a:r>
            <a:endParaRPr lang="en-US" sz="4800" dirty="0"/>
          </a:p>
        </p:txBody>
      </p:sp>
    </p:spTree>
    <p:extLst>
      <p:ext uri="{BB962C8B-B14F-4D97-AF65-F5344CB8AC3E}">
        <p14:creationId xmlns:p14="http://schemas.microsoft.com/office/powerpoint/2010/main" val="157958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repeatCount="indefinite"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repeatCount="3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D7246-A425-4432-A205-44283AB841B2}"/>
              </a:ext>
            </a:extLst>
          </p:cNvPr>
          <p:cNvSpPr>
            <a:spLocks noGrp="1"/>
          </p:cNvSpPr>
          <p:nvPr>
            <p:ph type="title"/>
          </p:nvPr>
        </p:nvSpPr>
        <p:spPr>
          <a:xfrm>
            <a:off x="258005" y="260353"/>
            <a:ext cx="11105321" cy="596898"/>
          </a:xfrm>
        </p:spPr>
        <p:txBody>
          <a:bodyPr>
            <a:normAutofit/>
          </a:bodyPr>
          <a:lstStyle/>
          <a:p>
            <a:r>
              <a:rPr lang="en-US" sz="3200" dirty="0"/>
              <a:t>Spin tune </a:t>
            </a:r>
            <a:r>
              <a:rPr lang="en-US" sz="3200" dirty="0">
                <a:solidFill>
                  <a:srgbClr val="FF0000"/>
                </a:solidFill>
                <a:sym typeface="Symbol" panose="05050102010706020507" pitchFamily="18" charset="2"/>
              </a:rPr>
              <a:t></a:t>
            </a:r>
            <a:r>
              <a:rPr lang="en-US" sz="3200" baseline="-25000" dirty="0">
                <a:solidFill>
                  <a:srgbClr val="FF0000"/>
                </a:solidFill>
                <a:sym typeface="Symbol" panose="05050102010706020507" pitchFamily="18" charset="2"/>
              </a:rPr>
              <a:t>s</a:t>
            </a:r>
            <a:r>
              <a:rPr lang="en-US" sz="3200" dirty="0">
                <a:solidFill>
                  <a:srgbClr val="FF0000"/>
                </a:solidFill>
                <a:sym typeface="Symbol" panose="05050102010706020507" pitchFamily="18" charset="2"/>
              </a:rPr>
              <a:t> </a:t>
            </a:r>
            <a:r>
              <a:rPr lang="en-US" sz="3200" dirty="0">
                <a:sym typeface="Symbol" panose="05050102010706020507" pitchFamily="18" charset="2"/>
              </a:rPr>
              <a:t>of AGS with four Helices accelerating </a:t>
            </a:r>
            <a:r>
              <a:rPr lang="en-US" sz="3200" baseline="30000" dirty="0">
                <a:sym typeface="Symbol" panose="05050102010706020507" pitchFamily="18" charset="2"/>
              </a:rPr>
              <a:t>3</a:t>
            </a:r>
            <a:r>
              <a:rPr lang="en-US" sz="3200" dirty="0">
                <a:sym typeface="Symbol" panose="05050102010706020507" pitchFamily="18" charset="2"/>
              </a:rPr>
              <a:t>He</a:t>
            </a:r>
            <a:r>
              <a:rPr lang="en-US" sz="3200" baseline="30000" dirty="0">
                <a:sym typeface="Symbol" panose="05050102010706020507" pitchFamily="18" charset="2"/>
              </a:rPr>
              <a:t>+2</a:t>
            </a:r>
            <a:r>
              <a:rPr lang="en-US" sz="3200" dirty="0">
                <a:sym typeface="Symbol" panose="05050102010706020507" pitchFamily="18" charset="2"/>
              </a:rPr>
              <a:t> </a:t>
            </a:r>
            <a:endParaRPr lang="en-US" sz="3200" dirty="0"/>
          </a:p>
        </p:txBody>
      </p:sp>
      <p:sp>
        <p:nvSpPr>
          <p:cNvPr id="3" name="Slide Number Placeholder 2">
            <a:extLst>
              <a:ext uri="{FF2B5EF4-FFF2-40B4-BE49-F238E27FC236}">
                <a16:creationId xmlns:a16="http://schemas.microsoft.com/office/drawing/2014/main" id="{F39537DB-A674-4E17-A267-87904CD7BAE8}"/>
              </a:ext>
            </a:extLst>
          </p:cNvPr>
          <p:cNvSpPr>
            <a:spLocks noGrp="1"/>
          </p:cNvSpPr>
          <p:nvPr>
            <p:ph type="sldNum" sz="quarter" idx="12"/>
          </p:nvPr>
        </p:nvSpPr>
        <p:spPr/>
        <p:txBody>
          <a:bodyPr/>
          <a:lstStyle/>
          <a:p>
            <a:fld id="{716D9922-87B3-6043-9531-5184EA303DC1}" type="slidenum">
              <a:rPr lang="en-US" smtClean="0"/>
              <a:t>47</a:t>
            </a:fld>
            <a:endParaRPr lang="en-US"/>
          </a:p>
        </p:txBody>
      </p:sp>
      <p:pic>
        <p:nvPicPr>
          <p:cNvPr id="5" name="Picture 4">
            <a:extLst>
              <a:ext uri="{FF2B5EF4-FFF2-40B4-BE49-F238E27FC236}">
                <a16:creationId xmlns:a16="http://schemas.microsoft.com/office/drawing/2014/main" id="{4BE8E631-2950-4523-95C5-B8613D71CF37}"/>
              </a:ext>
            </a:extLst>
          </p:cNvPr>
          <p:cNvPicPr>
            <a:picLocks noChangeAspect="1"/>
          </p:cNvPicPr>
          <p:nvPr/>
        </p:nvPicPr>
        <p:blipFill>
          <a:blip r:embed="rId2"/>
          <a:stretch>
            <a:fillRect/>
          </a:stretch>
        </p:blipFill>
        <p:spPr>
          <a:xfrm>
            <a:off x="2295525" y="812439"/>
            <a:ext cx="6772275" cy="5233122"/>
          </a:xfrm>
          <a:prstGeom prst="rect">
            <a:avLst/>
          </a:prstGeom>
        </p:spPr>
      </p:pic>
      <p:grpSp>
        <p:nvGrpSpPr>
          <p:cNvPr id="8" name="Group 7">
            <a:extLst>
              <a:ext uri="{FF2B5EF4-FFF2-40B4-BE49-F238E27FC236}">
                <a16:creationId xmlns:a16="http://schemas.microsoft.com/office/drawing/2014/main" id="{E0C4F637-419B-49B4-9B85-F71CD32D6ED3}"/>
              </a:ext>
            </a:extLst>
          </p:cNvPr>
          <p:cNvGrpSpPr/>
          <p:nvPr/>
        </p:nvGrpSpPr>
        <p:grpSpPr>
          <a:xfrm>
            <a:off x="3086100" y="1600200"/>
            <a:ext cx="5219700" cy="3657601"/>
            <a:chOff x="3086100" y="1600200"/>
            <a:chExt cx="5219700" cy="3657601"/>
          </a:xfrm>
        </p:grpSpPr>
        <p:sp>
          <p:nvSpPr>
            <p:cNvPr id="6" name="Rectangle 5">
              <a:extLst>
                <a:ext uri="{FF2B5EF4-FFF2-40B4-BE49-F238E27FC236}">
                  <a16:creationId xmlns:a16="http://schemas.microsoft.com/office/drawing/2014/main" id="{4A54CF90-0F6F-45B2-9C30-26DB0FFDD18F}"/>
                </a:ext>
              </a:extLst>
            </p:cNvPr>
            <p:cNvSpPr/>
            <p:nvPr/>
          </p:nvSpPr>
          <p:spPr>
            <a:xfrm>
              <a:off x="3086100" y="1600200"/>
              <a:ext cx="5219700" cy="809625"/>
            </a:xfrm>
            <a:prstGeom prst="rect">
              <a:avLst/>
            </a:prstGeom>
            <a:solidFill>
              <a:schemeClr val="accent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1404E3E-0FDB-4539-B334-D2BFDFAB27BC}"/>
                </a:ext>
              </a:extLst>
            </p:cNvPr>
            <p:cNvSpPr/>
            <p:nvPr/>
          </p:nvSpPr>
          <p:spPr>
            <a:xfrm>
              <a:off x="3086100" y="4448176"/>
              <a:ext cx="5219700" cy="809625"/>
            </a:xfrm>
            <a:prstGeom prst="rect">
              <a:avLst/>
            </a:prstGeom>
            <a:solidFill>
              <a:schemeClr val="accent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56F8A4A0-9B3A-4F51-8509-6B225D618960}"/>
              </a:ext>
            </a:extLst>
          </p:cNvPr>
          <p:cNvGrpSpPr/>
          <p:nvPr/>
        </p:nvGrpSpPr>
        <p:grpSpPr>
          <a:xfrm>
            <a:off x="7896225" y="2005012"/>
            <a:ext cx="3614981" cy="2919413"/>
            <a:chOff x="7896225" y="2005012"/>
            <a:chExt cx="3614981" cy="2919413"/>
          </a:xfrm>
        </p:grpSpPr>
        <p:sp>
          <p:nvSpPr>
            <p:cNvPr id="9" name="TextBox 8">
              <a:extLst>
                <a:ext uri="{FF2B5EF4-FFF2-40B4-BE49-F238E27FC236}">
                  <a16:creationId xmlns:a16="http://schemas.microsoft.com/office/drawing/2014/main" id="{8B3A5430-6AFF-4D59-AFA3-32BA9324A437}"/>
                </a:ext>
              </a:extLst>
            </p:cNvPr>
            <p:cNvSpPr txBox="1"/>
            <p:nvPr/>
          </p:nvSpPr>
          <p:spPr>
            <a:xfrm>
              <a:off x="9877425" y="3059668"/>
              <a:ext cx="1633781" cy="369332"/>
            </a:xfrm>
            <a:prstGeom prst="rect">
              <a:avLst/>
            </a:prstGeom>
            <a:noFill/>
          </p:spPr>
          <p:txBody>
            <a:bodyPr wrap="none" rtlCol="0">
              <a:spAutoFit/>
            </a:bodyPr>
            <a:lstStyle/>
            <a:p>
              <a:r>
                <a:rPr lang="en-US" dirty="0"/>
                <a:t>Spin-tune-gap</a:t>
              </a:r>
            </a:p>
          </p:txBody>
        </p:sp>
        <p:cxnSp>
          <p:nvCxnSpPr>
            <p:cNvPr id="11" name="Straight Arrow Connector 10">
              <a:extLst>
                <a:ext uri="{FF2B5EF4-FFF2-40B4-BE49-F238E27FC236}">
                  <a16:creationId xmlns:a16="http://schemas.microsoft.com/office/drawing/2014/main" id="{4EAF7398-7CB6-4806-BBFD-79C3DEF033CD}"/>
                </a:ext>
              </a:extLst>
            </p:cNvPr>
            <p:cNvCxnSpPr>
              <a:stCxn id="9" idx="1"/>
            </p:cNvCxnSpPr>
            <p:nvPr/>
          </p:nvCxnSpPr>
          <p:spPr>
            <a:xfrm flipH="1" flipV="1">
              <a:off x="8010525" y="2005012"/>
              <a:ext cx="1866900" cy="12393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AD86C82-24A9-4C0D-81A0-7C7CFB97FDA0}"/>
                </a:ext>
              </a:extLst>
            </p:cNvPr>
            <p:cNvCxnSpPr>
              <a:cxnSpLocks/>
              <a:stCxn id="9" idx="1"/>
            </p:cNvCxnSpPr>
            <p:nvPr/>
          </p:nvCxnSpPr>
          <p:spPr>
            <a:xfrm flipH="1">
              <a:off x="7896225" y="3244334"/>
              <a:ext cx="1981200" cy="16800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718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36BC4AE-2178-4F3D-9EF5-1846DFFB80A4}"/>
              </a:ext>
            </a:extLst>
          </p:cNvPr>
          <p:cNvPicPr>
            <a:picLocks noChangeAspect="1"/>
          </p:cNvPicPr>
          <p:nvPr/>
        </p:nvPicPr>
        <p:blipFill>
          <a:blip r:embed="rId2"/>
          <a:stretch>
            <a:fillRect/>
          </a:stretch>
        </p:blipFill>
        <p:spPr>
          <a:xfrm>
            <a:off x="2141069" y="769505"/>
            <a:ext cx="7041031" cy="5440796"/>
          </a:xfrm>
          <a:prstGeom prst="rect">
            <a:avLst/>
          </a:prstGeom>
        </p:spPr>
      </p:pic>
      <p:sp>
        <p:nvSpPr>
          <p:cNvPr id="2" name="Title 1">
            <a:extLst>
              <a:ext uri="{FF2B5EF4-FFF2-40B4-BE49-F238E27FC236}">
                <a16:creationId xmlns:a16="http://schemas.microsoft.com/office/drawing/2014/main" id="{9ABD7246-A425-4432-A205-44283AB841B2}"/>
              </a:ext>
            </a:extLst>
          </p:cNvPr>
          <p:cNvSpPr>
            <a:spLocks noGrp="1"/>
          </p:cNvSpPr>
          <p:nvPr>
            <p:ph type="title"/>
          </p:nvPr>
        </p:nvSpPr>
        <p:spPr>
          <a:xfrm>
            <a:off x="258005" y="260353"/>
            <a:ext cx="11105321" cy="596898"/>
          </a:xfrm>
        </p:spPr>
        <p:txBody>
          <a:bodyPr>
            <a:normAutofit fontScale="90000"/>
          </a:bodyPr>
          <a:lstStyle/>
          <a:p>
            <a:r>
              <a:rPr lang="en-US" sz="2400" dirty="0"/>
              <a:t>Spin tune </a:t>
            </a:r>
            <a:r>
              <a:rPr lang="en-US" sz="2400" dirty="0">
                <a:solidFill>
                  <a:srgbClr val="FF0000"/>
                </a:solidFill>
                <a:sym typeface="Symbol" panose="05050102010706020507" pitchFamily="18" charset="2"/>
              </a:rPr>
              <a:t></a:t>
            </a:r>
            <a:r>
              <a:rPr lang="en-US" sz="2400" baseline="-25000" dirty="0">
                <a:solidFill>
                  <a:srgbClr val="FF0000"/>
                </a:solidFill>
                <a:sym typeface="Symbol" panose="05050102010706020507" pitchFamily="18" charset="2"/>
              </a:rPr>
              <a:t>s</a:t>
            </a:r>
            <a:r>
              <a:rPr lang="en-US" sz="2400" dirty="0">
                <a:solidFill>
                  <a:srgbClr val="FF0000"/>
                </a:solidFill>
                <a:sym typeface="Symbol" panose="05050102010706020507" pitchFamily="18" charset="2"/>
              </a:rPr>
              <a:t> </a:t>
            </a:r>
            <a:r>
              <a:rPr lang="en-US" sz="2400" dirty="0">
                <a:sym typeface="Symbol" panose="05050102010706020507" pitchFamily="18" charset="2"/>
              </a:rPr>
              <a:t>of AGS Nominal </a:t>
            </a:r>
            <a:r>
              <a:rPr lang="en-US" sz="2400" dirty="0" err="1">
                <a:sym typeface="Symbol" panose="05050102010706020507" pitchFamily="18" charset="2"/>
              </a:rPr>
              <a:t>Warm&amp;Cold</a:t>
            </a:r>
            <a:r>
              <a:rPr lang="en-US" sz="2400" dirty="0">
                <a:sym typeface="Symbol" panose="05050102010706020507" pitchFamily="18" charset="2"/>
              </a:rPr>
              <a:t> Helices accelerating polarized </a:t>
            </a:r>
            <a:r>
              <a:rPr lang="en-US" sz="2400" baseline="30000" dirty="0">
                <a:sym typeface="Symbol" panose="05050102010706020507" pitchFamily="18" charset="2"/>
              </a:rPr>
              <a:t>3</a:t>
            </a:r>
            <a:r>
              <a:rPr lang="en-US" sz="2400" dirty="0">
                <a:sym typeface="Symbol" panose="05050102010706020507" pitchFamily="18" charset="2"/>
              </a:rPr>
              <a:t>He</a:t>
            </a:r>
            <a:r>
              <a:rPr lang="en-US" sz="2400" baseline="30000" dirty="0">
                <a:sym typeface="Symbol" panose="05050102010706020507" pitchFamily="18" charset="2"/>
              </a:rPr>
              <a:t>+2</a:t>
            </a:r>
            <a:endParaRPr lang="en-US" sz="2400" dirty="0"/>
          </a:p>
        </p:txBody>
      </p:sp>
      <p:sp>
        <p:nvSpPr>
          <p:cNvPr id="3" name="Slide Number Placeholder 2">
            <a:extLst>
              <a:ext uri="{FF2B5EF4-FFF2-40B4-BE49-F238E27FC236}">
                <a16:creationId xmlns:a16="http://schemas.microsoft.com/office/drawing/2014/main" id="{F39537DB-A674-4E17-A267-87904CD7BAE8}"/>
              </a:ext>
            </a:extLst>
          </p:cNvPr>
          <p:cNvSpPr>
            <a:spLocks noGrp="1"/>
          </p:cNvSpPr>
          <p:nvPr>
            <p:ph type="sldNum" sz="quarter" idx="12"/>
          </p:nvPr>
        </p:nvSpPr>
        <p:spPr/>
        <p:txBody>
          <a:bodyPr/>
          <a:lstStyle/>
          <a:p>
            <a:fld id="{716D9922-87B3-6043-9531-5184EA303DC1}" type="slidenum">
              <a:rPr lang="en-US" smtClean="0"/>
              <a:t>48</a:t>
            </a:fld>
            <a:endParaRPr lang="en-US"/>
          </a:p>
        </p:txBody>
      </p:sp>
      <p:grpSp>
        <p:nvGrpSpPr>
          <p:cNvPr id="8" name="Group 7">
            <a:extLst>
              <a:ext uri="{FF2B5EF4-FFF2-40B4-BE49-F238E27FC236}">
                <a16:creationId xmlns:a16="http://schemas.microsoft.com/office/drawing/2014/main" id="{E0C4F637-419B-49B4-9B85-F71CD32D6ED3}"/>
              </a:ext>
            </a:extLst>
          </p:cNvPr>
          <p:cNvGrpSpPr/>
          <p:nvPr/>
        </p:nvGrpSpPr>
        <p:grpSpPr>
          <a:xfrm>
            <a:off x="3009900" y="1600199"/>
            <a:ext cx="5397500" cy="3789264"/>
            <a:chOff x="3009900" y="1600199"/>
            <a:chExt cx="5397500" cy="3789264"/>
          </a:xfrm>
        </p:grpSpPr>
        <p:sp>
          <p:nvSpPr>
            <p:cNvPr id="6" name="Rectangle 5">
              <a:extLst>
                <a:ext uri="{FF2B5EF4-FFF2-40B4-BE49-F238E27FC236}">
                  <a16:creationId xmlns:a16="http://schemas.microsoft.com/office/drawing/2014/main" id="{4A54CF90-0F6F-45B2-9C30-26DB0FFDD18F}"/>
                </a:ext>
              </a:extLst>
            </p:cNvPr>
            <p:cNvSpPr/>
            <p:nvPr/>
          </p:nvSpPr>
          <p:spPr>
            <a:xfrm>
              <a:off x="3009900" y="1600199"/>
              <a:ext cx="5397500" cy="404813"/>
            </a:xfrm>
            <a:prstGeom prst="rect">
              <a:avLst/>
            </a:prstGeom>
            <a:solidFill>
              <a:schemeClr val="accent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1404E3E-0FDB-4539-B334-D2BFDFAB27BC}"/>
                </a:ext>
              </a:extLst>
            </p:cNvPr>
            <p:cNvSpPr/>
            <p:nvPr/>
          </p:nvSpPr>
          <p:spPr>
            <a:xfrm>
              <a:off x="3009900" y="4984650"/>
              <a:ext cx="5397500" cy="404813"/>
            </a:xfrm>
            <a:prstGeom prst="rect">
              <a:avLst/>
            </a:prstGeom>
            <a:solidFill>
              <a:schemeClr val="accent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56F8A4A0-9B3A-4F51-8509-6B225D618960}"/>
              </a:ext>
            </a:extLst>
          </p:cNvPr>
          <p:cNvGrpSpPr/>
          <p:nvPr/>
        </p:nvGrpSpPr>
        <p:grpSpPr>
          <a:xfrm>
            <a:off x="7896225" y="1854200"/>
            <a:ext cx="3614981" cy="3403601"/>
            <a:chOff x="7896225" y="1854200"/>
            <a:chExt cx="3614981" cy="3070225"/>
          </a:xfrm>
        </p:grpSpPr>
        <p:sp>
          <p:nvSpPr>
            <p:cNvPr id="9" name="TextBox 8">
              <a:extLst>
                <a:ext uri="{FF2B5EF4-FFF2-40B4-BE49-F238E27FC236}">
                  <a16:creationId xmlns:a16="http://schemas.microsoft.com/office/drawing/2014/main" id="{8B3A5430-6AFF-4D59-AFA3-32BA9324A437}"/>
                </a:ext>
              </a:extLst>
            </p:cNvPr>
            <p:cNvSpPr txBox="1"/>
            <p:nvPr/>
          </p:nvSpPr>
          <p:spPr>
            <a:xfrm>
              <a:off x="9877425" y="3059668"/>
              <a:ext cx="1633781" cy="369332"/>
            </a:xfrm>
            <a:prstGeom prst="rect">
              <a:avLst/>
            </a:prstGeom>
            <a:noFill/>
          </p:spPr>
          <p:txBody>
            <a:bodyPr wrap="none" rtlCol="0">
              <a:spAutoFit/>
            </a:bodyPr>
            <a:lstStyle/>
            <a:p>
              <a:r>
                <a:rPr lang="en-US" dirty="0"/>
                <a:t>Spin-tune-gap</a:t>
              </a:r>
            </a:p>
          </p:txBody>
        </p:sp>
        <p:cxnSp>
          <p:nvCxnSpPr>
            <p:cNvPr id="11" name="Straight Arrow Connector 10">
              <a:extLst>
                <a:ext uri="{FF2B5EF4-FFF2-40B4-BE49-F238E27FC236}">
                  <a16:creationId xmlns:a16="http://schemas.microsoft.com/office/drawing/2014/main" id="{4EAF7398-7CB6-4806-BBFD-79C3DEF033CD}"/>
                </a:ext>
              </a:extLst>
            </p:cNvPr>
            <p:cNvCxnSpPr>
              <a:cxnSpLocks/>
              <a:stCxn id="9" idx="1"/>
            </p:cNvCxnSpPr>
            <p:nvPr/>
          </p:nvCxnSpPr>
          <p:spPr>
            <a:xfrm flipH="1" flipV="1">
              <a:off x="7896225" y="1854200"/>
              <a:ext cx="1981200" cy="13901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AD86C82-24A9-4C0D-81A0-7C7CFB97FDA0}"/>
                </a:ext>
              </a:extLst>
            </p:cNvPr>
            <p:cNvCxnSpPr>
              <a:cxnSpLocks/>
              <a:stCxn id="9" idx="1"/>
            </p:cNvCxnSpPr>
            <p:nvPr/>
          </p:nvCxnSpPr>
          <p:spPr>
            <a:xfrm flipH="1">
              <a:off x="7896225" y="3244334"/>
              <a:ext cx="1981200" cy="16800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9652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741E9-25FC-4175-B2D4-9A2BCFD825E0}"/>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22354EB5-5852-422B-B681-A2A1C60E7F59}"/>
              </a:ext>
            </a:extLst>
          </p:cNvPr>
          <p:cNvSpPr>
            <a:spLocks noGrp="1"/>
          </p:cNvSpPr>
          <p:nvPr>
            <p:ph idx="1"/>
          </p:nvPr>
        </p:nvSpPr>
        <p:spPr>
          <a:xfrm>
            <a:off x="228600" y="1027908"/>
            <a:ext cx="11734800" cy="4872668"/>
          </a:xfrm>
        </p:spPr>
        <p:txBody>
          <a:bodyPr>
            <a:normAutofit lnSpcReduction="10000"/>
          </a:bodyPr>
          <a:lstStyle/>
          <a:p>
            <a:r>
              <a:rPr lang="en-US" sz="2400" dirty="0"/>
              <a:t>This study is very important and requires an additional detailed study.</a:t>
            </a:r>
          </a:p>
          <a:p>
            <a:endParaRPr lang="en-US" sz="800" dirty="0"/>
          </a:p>
          <a:p>
            <a:r>
              <a:rPr lang="en-US" sz="2400" dirty="0"/>
              <a:t>Based on previous experience; We do have confidence in the beam optics calculations made by MAD </a:t>
            </a:r>
          </a:p>
          <a:p>
            <a:endParaRPr lang="en-US" sz="800" dirty="0"/>
          </a:p>
          <a:p>
            <a:r>
              <a:rPr lang="en-US" sz="2400" dirty="0"/>
              <a:t>The R-matrices we use for the partial helices are similar to the one we use in AGS</a:t>
            </a:r>
          </a:p>
          <a:p>
            <a:pPr lvl="1"/>
            <a:r>
              <a:rPr lang="en-US" sz="2000" dirty="0"/>
              <a:t>To investigate whether the MADX code allows displacement of 6x6 R-matrices</a:t>
            </a:r>
          </a:p>
          <a:p>
            <a:pPr lvl="1"/>
            <a:r>
              <a:rPr lang="en-US" sz="2000" dirty="0"/>
              <a:t>It is also beneficial to use MADX code instead of MAD because it allows optimization with linear coupled elements </a:t>
            </a:r>
          </a:p>
          <a:p>
            <a:endParaRPr lang="en-US" sz="800" dirty="0"/>
          </a:p>
          <a:p>
            <a:r>
              <a:rPr lang="en-US" sz="2400" dirty="0"/>
              <a:t>The modeling of the partial helix with strength</a:t>
            </a:r>
            <a:r>
              <a:rPr lang="en-US" sz="2400" dirty="0">
                <a:solidFill>
                  <a:srgbClr val="FF0000"/>
                </a:solidFill>
              </a:rPr>
              <a:t> -</a:t>
            </a:r>
            <a:r>
              <a:rPr lang="en-US" sz="2400" dirty="0">
                <a:solidFill>
                  <a:srgbClr val="FF0000"/>
                </a:solidFill>
                <a:sym typeface="Symbol" panose="05050102010706020507" pitchFamily="18" charset="2"/>
              </a:rPr>
              <a:t> </a:t>
            </a:r>
            <a:r>
              <a:rPr lang="en-US" sz="2400" dirty="0">
                <a:sym typeface="Symbol" panose="05050102010706020507" pitchFamily="18" charset="2"/>
              </a:rPr>
              <a:t>has to be performed and the R-matrix to be calculated</a:t>
            </a:r>
          </a:p>
          <a:p>
            <a:endParaRPr lang="en-US" sz="800" dirty="0">
              <a:sym typeface="Symbol" panose="05050102010706020507" pitchFamily="18" charset="2"/>
            </a:endParaRPr>
          </a:p>
          <a:p>
            <a:r>
              <a:rPr lang="en-US" sz="2400" dirty="0">
                <a:sym typeface="Symbol" panose="05050102010706020507" pitchFamily="18" charset="2"/>
              </a:rPr>
              <a:t>The acceleration of polarized </a:t>
            </a:r>
            <a:r>
              <a:rPr lang="en-US" sz="2400" baseline="30000" dirty="0">
                <a:sym typeface="Symbol" panose="05050102010706020507" pitchFamily="18" charset="2"/>
              </a:rPr>
              <a:t>3</a:t>
            </a:r>
            <a:r>
              <a:rPr lang="en-US" sz="2400" dirty="0">
                <a:sym typeface="Symbol" panose="05050102010706020507" pitchFamily="18" charset="2"/>
              </a:rPr>
              <a:t>He</a:t>
            </a:r>
            <a:r>
              <a:rPr lang="en-US" sz="2400" baseline="30000" dirty="0">
                <a:sym typeface="Symbol" panose="05050102010706020507" pitchFamily="18" charset="2"/>
              </a:rPr>
              <a:t>+2</a:t>
            </a:r>
            <a:r>
              <a:rPr lang="en-US" sz="2400" dirty="0">
                <a:sym typeface="Symbol" panose="05050102010706020507" pitchFamily="18" charset="2"/>
              </a:rPr>
              <a:t> ions in the AGS with four partial helices poses no problem and the beam optics appears to be easier than polarized protons. </a:t>
            </a:r>
            <a:endParaRPr lang="en-US" sz="2400" dirty="0"/>
          </a:p>
        </p:txBody>
      </p:sp>
      <p:sp>
        <p:nvSpPr>
          <p:cNvPr id="4" name="Slide Number Placeholder 3">
            <a:extLst>
              <a:ext uri="{FF2B5EF4-FFF2-40B4-BE49-F238E27FC236}">
                <a16:creationId xmlns:a16="http://schemas.microsoft.com/office/drawing/2014/main" id="{08992408-3549-463D-BE0F-019DFDDD5AF7}"/>
              </a:ext>
            </a:extLst>
          </p:cNvPr>
          <p:cNvSpPr>
            <a:spLocks noGrp="1"/>
          </p:cNvSpPr>
          <p:nvPr>
            <p:ph type="sldNum" sz="quarter" idx="12"/>
          </p:nvPr>
        </p:nvSpPr>
        <p:spPr/>
        <p:txBody>
          <a:bodyPr/>
          <a:lstStyle/>
          <a:p>
            <a:fld id="{716D9922-87B3-6043-9531-5184EA303DC1}" type="slidenum">
              <a:rPr lang="en-US" smtClean="0"/>
              <a:t>49</a:t>
            </a:fld>
            <a:endParaRPr lang="en-US"/>
          </a:p>
        </p:txBody>
      </p:sp>
    </p:spTree>
    <p:extLst>
      <p:ext uri="{BB962C8B-B14F-4D97-AF65-F5344CB8AC3E}">
        <p14:creationId xmlns:p14="http://schemas.microsoft.com/office/powerpoint/2010/main" val="177317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id="{78A883AB-7A99-4C66-A77B-2D5982A44987}"/>
              </a:ext>
            </a:extLst>
          </p:cNvPr>
          <p:cNvPicPr>
            <a:picLocks noChangeAspect="1"/>
          </p:cNvPicPr>
          <p:nvPr/>
        </p:nvPicPr>
        <p:blipFill>
          <a:blip r:embed="rId3"/>
          <a:stretch>
            <a:fillRect/>
          </a:stretch>
        </p:blipFill>
        <p:spPr>
          <a:xfrm>
            <a:off x="77933" y="1989387"/>
            <a:ext cx="7069016" cy="4238351"/>
          </a:xfrm>
          <a:prstGeom prst="rect">
            <a:avLst/>
          </a:prstGeom>
        </p:spPr>
      </p:pic>
      <p:grpSp>
        <p:nvGrpSpPr>
          <p:cNvPr id="20" name="Group 19">
            <a:extLst>
              <a:ext uri="{FF2B5EF4-FFF2-40B4-BE49-F238E27FC236}">
                <a16:creationId xmlns:a16="http://schemas.microsoft.com/office/drawing/2014/main" id="{3A843B8C-73B2-4DF8-9E6C-4B342ACD0CE7}"/>
              </a:ext>
            </a:extLst>
          </p:cNvPr>
          <p:cNvGrpSpPr/>
          <p:nvPr/>
        </p:nvGrpSpPr>
        <p:grpSpPr>
          <a:xfrm>
            <a:off x="4048946" y="2878721"/>
            <a:ext cx="2173454" cy="492443"/>
            <a:chOff x="5267718" y="7074516"/>
            <a:chExt cx="2173454" cy="492443"/>
          </a:xfrm>
        </p:grpSpPr>
        <p:sp>
          <p:nvSpPr>
            <p:cNvPr id="47" name="TextBox 46">
              <a:extLst>
                <a:ext uri="{FF2B5EF4-FFF2-40B4-BE49-F238E27FC236}">
                  <a16:creationId xmlns:a16="http://schemas.microsoft.com/office/drawing/2014/main" id="{B55A6911-6A76-4A0A-B801-982B2C1019DA}"/>
                </a:ext>
              </a:extLst>
            </p:cNvPr>
            <p:cNvSpPr txBox="1"/>
            <p:nvPr/>
          </p:nvSpPr>
          <p:spPr>
            <a:xfrm>
              <a:off x="5267718" y="7074516"/>
              <a:ext cx="1951175" cy="492443"/>
            </a:xfrm>
            <a:prstGeom prst="rect">
              <a:avLst/>
            </a:prstGeom>
            <a:noFill/>
          </p:spPr>
          <p:txBody>
            <a:bodyPr wrap="square" rtlCol="0">
              <a:spAutoFit/>
            </a:bodyPr>
            <a:lstStyle/>
            <a:p>
              <a:r>
                <a:rPr lang="en-US" sz="1400" dirty="0">
                  <a:solidFill>
                    <a:srgbClr val="AA9306"/>
                  </a:solidFill>
                </a:rPr>
                <a:t>(</a:t>
              </a:r>
              <a:r>
                <a:rPr lang="en-US" sz="1400" dirty="0" err="1">
                  <a:solidFill>
                    <a:srgbClr val="AA9306"/>
                  </a:solidFill>
                </a:rPr>
                <a:t>HadronSynchrotron</a:t>
              </a:r>
              <a:r>
                <a:rPr lang="en-US" sz="1200" dirty="0"/>
                <a:t>)</a:t>
              </a:r>
            </a:p>
            <a:p>
              <a:r>
                <a:rPr lang="en-US" sz="1200" dirty="0"/>
                <a:t>Exists and operates RHIC</a:t>
              </a:r>
            </a:p>
          </p:txBody>
        </p:sp>
        <p:cxnSp>
          <p:nvCxnSpPr>
            <p:cNvPr id="48" name="Straight Arrow Connector 47">
              <a:extLst>
                <a:ext uri="{FF2B5EF4-FFF2-40B4-BE49-F238E27FC236}">
                  <a16:creationId xmlns:a16="http://schemas.microsoft.com/office/drawing/2014/main" id="{08084814-9507-4950-B415-54634A12CC02}"/>
                </a:ext>
              </a:extLst>
            </p:cNvPr>
            <p:cNvCxnSpPr>
              <a:cxnSpLocks/>
            </p:cNvCxnSpPr>
            <p:nvPr/>
          </p:nvCxnSpPr>
          <p:spPr>
            <a:xfrm>
              <a:off x="7075506" y="7293740"/>
              <a:ext cx="365666" cy="2228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F34FF4A5-65B7-4B32-9AF7-DEC9922809D4}"/>
              </a:ext>
            </a:extLst>
          </p:cNvPr>
          <p:cNvGrpSpPr/>
          <p:nvPr/>
        </p:nvGrpSpPr>
        <p:grpSpPr>
          <a:xfrm>
            <a:off x="4635644" y="76820"/>
            <a:ext cx="3817472" cy="2238387"/>
            <a:chOff x="4817765" y="1820"/>
            <a:chExt cx="2308451" cy="1325564"/>
          </a:xfrm>
        </p:grpSpPr>
        <p:pic>
          <p:nvPicPr>
            <p:cNvPr id="33" name="Picture 32">
              <a:extLst>
                <a:ext uri="{FF2B5EF4-FFF2-40B4-BE49-F238E27FC236}">
                  <a16:creationId xmlns:a16="http://schemas.microsoft.com/office/drawing/2014/main" id="{C974DA59-27AA-4683-BFC4-5A56E897DC92}"/>
                </a:ext>
              </a:extLst>
            </p:cNvPr>
            <p:cNvPicPr>
              <a:picLocks noChangeAspect="1"/>
            </p:cNvPicPr>
            <p:nvPr/>
          </p:nvPicPr>
          <p:blipFill>
            <a:blip r:embed="rId4"/>
            <a:stretch>
              <a:fillRect/>
            </a:stretch>
          </p:blipFill>
          <p:spPr>
            <a:xfrm>
              <a:off x="5348021" y="1820"/>
              <a:ext cx="1778195" cy="1325564"/>
            </a:xfrm>
            <a:prstGeom prst="rect">
              <a:avLst/>
            </a:prstGeom>
          </p:spPr>
        </p:pic>
        <p:sp>
          <p:nvSpPr>
            <p:cNvPr id="7" name="TextBox 6">
              <a:extLst>
                <a:ext uri="{FF2B5EF4-FFF2-40B4-BE49-F238E27FC236}">
                  <a16:creationId xmlns:a16="http://schemas.microsoft.com/office/drawing/2014/main" id="{88A56AFE-50A2-42F7-BE66-F81558675B59}"/>
                </a:ext>
              </a:extLst>
            </p:cNvPr>
            <p:cNvSpPr txBox="1"/>
            <p:nvPr/>
          </p:nvSpPr>
          <p:spPr>
            <a:xfrm>
              <a:off x="4817765" y="371055"/>
              <a:ext cx="825108" cy="273396"/>
            </a:xfrm>
            <a:prstGeom prst="rect">
              <a:avLst/>
            </a:prstGeom>
            <a:noFill/>
          </p:spPr>
          <p:txBody>
            <a:bodyPr wrap="none" rtlCol="0">
              <a:spAutoFit/>
            </a:bodyPr>
            <a:lstStyle/>
            <a:p>
              <a:r>
                <a:rPr lang="en-US" sz="2000" dirty="0"/>
                <a:t>18 GeV </a:t>
              </a:r>
              <a:r>
                <a:rPr lang="en-US" sz="2400" dirty="0">
                  <a:solidFill>
                    <a:srgbClr val="00B050"/>
                  </a:solidFill>
                </a:rPr>
                <a:t>e</a:t>
              </a:r>
              <a:r>
                <a:rPr lang="en-US" sz="2400" baseline="30000" dirty="0">
                  <a:solidFill>
                    <a:srgbClr val="00B050"/>
                  </a:solidFill>
                </a:rPr>
                <a:t>-</a:t>
              </a:r>
              <a:endParaRPr lang="en-US" sz="2400" dirty="0">
                <a:solidFill>
                  <a:srgbClr val="00B050"/>
                </a:solidFill>
              </a:endParaRPr>
            </a:p>
          </p:txBody>
        </p:sp>
      </p:grpSp>
      <p:sp>
        <p:nvSpPr>
          <p:cNvPr id="54" name="Title 1">
            <a:extLst>
              <a:ext uri="{FF2B5EF4-FFF2-40B4-BE49-F238E27FC236}">
                <a16:creationId xmlns:a16="http://schemas.microsoft.com/office/drawing/2014/main" id="{337718D8-27CB-4F98-AAC9-69D2692F817E}"/>
              </a:ext>
            </a:extLst>
          </p:cNvPr>
          <p:cNvSpPr>
            <a:spLocks noGrp="1"/>
          </p:cNvSpPr>
          <p:nvPr>
            <p:ph type="title"/>
          </p:nvPr>
        </p:nvSpPr>
        <p:spPr>
          <a:xfrm>
            <a:off x="235321" y="78229"/>
            <a:ext cx="3068711" cy="531535"/>
          </a:xfrm>
        </p:spPr>
        <p:txBody>
          <a:bodyPr>
            <a:normAutofit fontScale="90000"/>
          </a:bodyPr>
          <a:lstStyle/>
          <a:p>
            <a:pPr algn="ctr"/>
            <a:r>
              <a:rPr lang="en-US" sz="3600" dirty="0" err="1">
                <a:solidFill>
                  <a:srgbClr val="C00000"/>
                </a:solidFill>
              </a:rPr>
              <a:t>eIC</a:t>
            </a:r>
            <a:r>
              <a:rPr lang="en-US" sz="3600" dirty="0">
                <a:solidFill>
                  <a:srgbClr val="C00000"/>
                </a:solidFill>
              </a:rPr>
              <a:t> Collider</a:t>
            </a:r>
          </a:p>
        </p:txBody>
      </p:sp>
      <p:pic>
        <p:nvPicPr>
          <p:cNvPr id="56" name="Picture 55">
            <a:extLst>
              <a:ext uri="{FF2B5EF4-FFF2-40B4-BE49-F238E27FC236}">
                <a16:creationId xmlns:a16="http://schemas.microsoft.com/office/drawing/2014/main" id="{4D839F38-368A-4228-B56A-6ACBD0633D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68628" y="497986"/>
            <a:ext cx="3217038" cy="2907920"/>
          </a:xfrm>
          <a:prstGeom prst="rect">
            <a:avLst/>
          </a:prstGeom>
        </p:spPr>
      </p:pic>
      <p:grpSp>
        <p:nvGrpSpPr>
          <p:cNvPr id="57" name="Group 56">
            <a:extLst>
              <a:ext uri="{FF2B5EF4-FFF2-40B4-BE49-F238E27FC236}">
                <a16:creationId xmlns:a16="http://schemas.microsoft.com/office/drawing/2014/main" id="{6A3AA683-69A7-464F-8620-A7377D2A48CC}"/>
              </a:ext>
            </a:extLst>
          </p:cNvPr>
          <p:cNvGrpSpPr/>
          <p:nvPr/>
        </p:nvGrpSpPr>
        <p:grpSpPr>
          <a:xfrm>
            <a:off x="924381" y="4871961"/>
            <a:ext cx="152400" cy="354806"/>
            <a:chOff x="9048750" y="4567238"/>
            <a:chExt cx="152400" cy="354806"/>
          </a:xfrm>
        </p:grpSpPr>
        <p:sp>
          <p:nvSpPr>
            <p:cNvPr id="58" name="Oval 57">
              <a:extLst>
                <a:ext uri="{FF2B5EF4-FFF2-40B4-BE49-F238E27FC236}">
                  <a16:creationId xmlns:a16="http://schemas.microsoft.com/office/drawing/2014/main" id="{6A902634-A7D5-4FC5-BA01-591EBA076799}"/>
                </a:ext>
              </a:extLst>
            </p:cNvPr>
            <p:cNvSpPr/>
            <p:nvPr/>
          </p:nvSpPr>
          <p:spPr>
            <a:xfrm>
              <a:off x="9048750" y="4724399"/>
              <a:ext cx="152400" cy="142875"/>
            </a:xfrm>
            <a:prstGeom prst="ellipse">
              <a:avLst/>
            </a:prstGeom>
            <a:solidFill>
              <a:srgbClr val="AA93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9" name="Straight Arrow Connector 58">
              <a:extLst>
                <a:ext uri="{FF2B5EF4-FFF2-40B4-BE49-F238E27FC236}">
                  <a16:creationId xmlns:a16="http://schemas.microsoft.com/office/drawing/2014/main" id="{C3102167-3F7D-4F07-B65C-F4B1F6CE448F}"/>
                </a:ext>
              </a:extLst>
            </p:cNvPr>
            <p:cNvCxnSpPr>
              <a:cxnSpLocks/>
            </p:cNvCxnSpPr>
            <p:nvPr/>
          </p:nvCxnSpPr>
          <p:spPr>
            <a:xfrm flipV="1">
              <a:off x="9125893" y="4567238"/>
              <a:ext cx="0" cy="354806"/>
            </a:xfrm>
            <a:prstGeom prst="straightConnector1">
              <a:avLst/>
            </a:prstGeom>
            <a:ln w="38100">
              <a:solidFill>
                <a:srgbClr val="AA930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82FE573F-A29D-423A-8D09-1509D9A4AF14}"/>
              </a:ext>
            </a:extLst>
          </p:cNvPr>
          <p:cNvGrpSpPr/>
          <p:nvPr/>
        </p:nvGrpSpPr>
        <p:grpSpPr>
          <a:xfrm>
            <a:off x="4989651" y="2256651"/>
            <a:ext cx="152400" cy="354806"/>
            <a:chOff x="9048750" y="4567238"/>
            <a:chExt cx="152400" cy="354806"/>
          </a:xfrm>
          <a:solidFill>
            <a:srgbClr val="FF0000"/>
          </a:solidFill>
        </p:grpSpPr>
        <p:sp>
          <p:nvSpPr>
            <p:cNvPr id="61" name="Oval 60">
              <a:extLst>
                <a:ext uri="{FF2B5EF4-FFF2-40B4-BE49-F238E27FC236}">
                  <a16:creationId xmlns:a16="http://schemas.microsoft.com/office/drawing/2014/main" id="{1C8D9D3F-B336-46FB-B1A5-A2DAB09BF16A}"/>
                </a:ext>
              </a:extLst>
            </p:cNvPr>
            <p:cNvSpPr/>
            <p:nvPr/>
          </p:nvSpPr>
          <p:spPr>
            <a:xfrm>
              <a:off x="9048750" y="4724399"/>
              <a:ext cx="152400" cy="1428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2" name="Straight Arrow Connector 61">
              <a:extLst>
                <a:ext uri="{FF2B5EF4-FFF2-40B4-BE49-F238E27FC236}">
                  <a16:creationId xmlns:a16="http://schemas.microsoft.com/office/drawing/2014/main" id="{DCEB77A5-37F3-4E00-B468-E05CE18FF19E}"/>
                </a:ext>
              </a:extLst>
            </p:cNvPr>
            <p:cNvCxnSpPr>
              <a:cxnSpLocks/>
            </p:cNvCxnSpPr>
            <p:nvPr/>
          </p:nvCxnSpPr>
          <p:spPr>
            <a:xfrm flipV="1">
              <a:off x="9125893" y="4567238"/>
              <a:ext cx="0" cy="354806"/>
            </a:xfrm>
            <a:prstGeom prst="straightConnector1">
              <a:avLst/>
            </a:prstGeom>
            <a:grpFill/>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D9F5A418-A1D7-4AFC-844A-78403BBA0B6E}"/>
              </a:ext>
            </a:extLst>
          </p:cNvPr>
          <p:cNvGrpSpPr/>
          <p:nvPr/>
        </p:nvGrpSpPr>
        <p:grpSpPr>
          <a:xfrm>
            <a:off x="3651608" y="2307846"/>
            <a:ext cx="152400" cy="354806"/>
            <a:chOff x="9048750" y="4567238"/>
            <a:chExt cx="152400" cy="354806"/>
          </a:xfrm>
          <a:solidFill>
            <a:srgbClr val="FF0000"/>
          </a:solidFill>
        </p:grpSpPr>
        <p:sp>
          <p:nvSpPr>
            <p:cNvPr id="64" name="Oval 63">
              <a:extLst>
                <a:ext uri="{FF2B5EF4-FFF2-40B4-BE49-F238E27FC236}">
                  <a16:creationId xmlns:a16="http://schemas.microsoft.com/office/drawing/2014/main" id="{D4763EF2-239F-4ACE-81C8-E424A827AE59}"/>
                </a:ext>
              </a:extLst>
            </p:cNvPr>
            <p:cNvSpPr/>
            <p:nvPr/>
          </p:nvSpPr>
          <p:spPr>
            <a:xfrm>
              <a:off x="9048750" y="4724399"/>
              <a:ext cx="152400" cy="14287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5" name="Straight Arrow Connector 64">
              <a:extLst>
                <a:ext uri="{FF2B5EF4-FFF2-40B4-BE49-F238E27FC236}">
                  <a16:creationId xmlns:a16="http://schemas.microsoft.com/office/drawing/2014/main" id="{E08DD30E-ABD0-4BA4-93F6-BEE954696056}"/>
                </a:ext>
              </a:extLst>
            </p:cNvPr>
            <p:cNvCxnSpPr>
              <a:cxnSpLocks/>
            </p:cNvCxnSpPr>
            <p:nvPr/>
          </p:nvCxnSpPr>
          <p:spPr>
            <a:xfrm flipV="1">
              <a:off x="9125893" y="4567238"/>
              <a:ext cx="0" cy="354806"/>
            </a:xfrm>
            <a:prstGeom prst="straightConnector1">
              <a:avLst/>
            </a:prstGeom>
            <a:grpFill/>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A06714D-D2B2-4881-81B0-D611EB9FF525}"/>
              </a:ext>
            </a:extLst>
          </p:cNvPr>
          <p:cNvGrpSpPr/>
          <p:nvPr/>
        </p:nvGrpSpPr>
        <p:grpSpPr>
          <a:xfrm>
            <a:off x="4601507" y="3753756"/>
            <a:ext cx="152400" cy="354806"/>
            <a:chOff x="9048750" y="4567238"/>
            <a:chExt cx="152400" cy="354806"/>
          </a:xfrm>
        </p:grpSpPr>
        <p:sp>
          <p:nvSpPr>
            <p:cNvPr id="67" name="Oval 66">
              <a:extLst>
                <a:ext uri="{FF2B5EF4-FFF2-40B4-BE49-F238E27FC236}">
                  <a16:creationId xmlns:a16="http://schemas.microsoft.com/office/drawing/2014/main" id="{B4ABDC3F-3045-494C-A89E-A65BD344BA26}"/>
                </a:ext>
              </a:extLst>
            </p:cNvPr>
            <p:cNvSpPr/>
            <p:nvPr/>
          </p:nvSpPr>
          <p:spPr>
            <a:xfrm>
              <a:off x="9048750" y="4724399"/>
              <a:ext cx="152400" cy="142875"/>
            </a:xfrm>
            <a:prstGeom prst="ellipse">
              <a:avLst/>
            </a:prstGeom>
            <a:solidFill>
              <a:srgbClr val="AA93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8" name="Straight Arrow Connector 67">
              <a:extLst>
                <a:ext uri="{FF2B5EF4-FFF2-40B4-BE49-F238E27FC236}">
                  <a16:creationId xmlns:a16="http://schemas.microsoft.com/office/drawing/2014/main" id="{45D7FDCF-CC15-4E67-9AAD-26687E8AC409}"/>
                </a:ext>
              </a:extLst>
            </p:cNvPr>
            <p:cNvCxnSpPr>
              <a:cxnSpLocks/>
            </p:cNvCxnSpPr>
            <p:nvPr/>
          </p:nvCxnSpPr>
          <p:spPr>
            <a:xfrm flipV="1">
              <a:off x="9125893" y="4567238"/>
              <a:ext cx="0" cy="354806"/>
            </a:xfrm>
            <a:prstGeom prst="straightConnector1">
              <a:avLst/>
            </a:prstGeom>
            <a:ln w="38100">
              <a:solidFill>
                <a:srgbClr val="AA9306"/>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1BB9A3AE-DD14-420D-AA41-7B35E647814A}"/>
              </a:ext>
            </a:extLst>
          </p:cNvPr>
          <p:cNvSpPr txBox="1"/>
          <p:nvPr/>
        </p:nvSpPr>
        <p:spPr>
          <a:xfrm>
            <a:off x="1390423" y="4945497"/>
            <a:ext cx="1309974" cy="307777"/>
          </a:xfrm>
          <a:prstGeom prst="rect">
            <a:avLst/>
          </a:prstGeom>
          <a:noFill/>
        </p:spPr>
        <p:txBody>
          <a:bodyPr wrap="none" rtlCol="0">
            <a:spAutoFit/>
          </a:bodyPr>
          <a:lstStyle/>
          <a:p>
            <a:r>
              <a:rPr lang="en-US" sz="1400" b="1" dirty="0">
                <a:solidFill>
                  <a:srgbClr val="FFC000"/>
                </a:solidFill>
              </a:rPr>
              <a:t>AGS-Booster</a:t>
            </a:r>
          </a:p>
        </p:txBody>
      </p:sp>
      <p:sp>
        <p:nvSpPr>
          <p:cNvPr id="3" name="TextBox 2">
            <a:extLst>
              <a:ext uri="{FF2B5EF4-FFF2-40B4-BE49-F238E27FC236}">
                <a16:creationId xmlns:a16="http://schemas.microsoft.com/office/drawing/2014/main" id="{AB269AEA-4508-41AD-92D1-689D2771DD9F}"/>
              </a:ext>
            </a:extLst>
          </p:cNvPr>
          <p:cNvSpPr txBox="1"/>
          <p:nvPr/>
        </p:nvSpPr>
        <p:spPr>
          <a:xfrm>
            <a:off x="3213026" y="1853542"/>
            <a:ext cx="877163" cy="461665"/>
          </a:xfrm>
          <a:prstGeom prst="rect">
            <a:avLst/>
          </a:prstGeom>
          <a:noFill/>
        </p:spPr>
        <p:txBody>
          <a:bodyPr wrap="none" rtlCol="0">
            <a:spAutoFit/>
          </a:bodyPr>
          <a:lstStyle/>
          <a:p>
            <a:r>
              <a:rPr lang="en-US" sz="1200" dirty="0"/>
              <a:t>Electrons </a:t>
            </a:r>
          </a:p>
          <a:p>
            <a:r>
              <a:rPr lang="en-US" sz="1200" dirty="0"/>
              <a:t>at 18 GeV</a:t>
            </a:r>
          </a:p>
        </p:txBody>
      </p:sp>
      <p:sp>
        <p:nvSpPr>
          <p:cNvPr id="29" name="TextBox 28">
            <a:extLst>
              <a:ext uri="{FF2B5EF4-FFF2-40B4-BE49-F238E27FC236}">
                <a16:creationId xmlns:a16="http://schemas.microsoft.com/office/drawing/2014/main" id="{35451D75-FA39-4F5B-A815-3022B37AA3D1}"/>
              </a:ext>
            </a:extLst>
          </p:cNvPr>
          <p:cNvSpPr txBox="1"/>
          <p:nvPr/>
        </p:nvSpPr>
        <p:spPr>
          <a:xfrm>
            <a:off x="3889768" y="4514572"/>
            <a:ext cx="1008609" cy="461665"/>
          </a:xfrm>
          <a:prstGeom prst="rect">
            <a:avLst/>
          </a:prstGeom>
          <a:noFill/>
        </p:spPr>
        <p:txBody>
          <a:bodyPr wrap="none" rtlCol="0">
            <a:spAutoFit/>
          </a:bodyPr>
          <a:lstStyle/>
          <a:p>
            <a:pPr algn="ctr"/>
            <a:r>
              <a:rPr lang="en-US" sz="1200" dirty="0"/>
              <a:t>Hadrons at </a:t>
            </a:r>
          </a:p>
          <a:p>
            <a:pPr algn="ctr"/>
            <a:r>
              <a:rPr lang="en-US" sz="1200" dirty="0"/>
              <a:t>~110 GeV/u</a:t>
            </a:r>
          </a:p>
        </p:txBody>
      </p:sp>
      <p:grpSp>
        <p:nvGrpSpPr>
          <p:cNvPr id="12" name="Group 11">
            <a:extLst>
              <a:ext uri="{FF2B5EF4-FFF2-40B4-BE49-F238E27FC236}">
                <a16:creationId xmlns:a16="http://schemas.microsoft.com/office/drawing/2014/main" id="{30A672AD-D298-4F48-A359-C89F75820CD5}"/>
              </a:ext>
            </a:extLst>
          </p:cNvPr>
          <p:cNvGrpSpPr/>
          <p:nvPr/>
        </p:nvGrpSpPr>
        <p:grpSpPr>
          <a:xfrm>
            <a:off x="2356204" y="6318295"/>
            <a:ext cx="6666003" cy="626736"/>
            <a:chOff x="609601" y="6132515"/>
            <a:chExt cx="4985696" cy="626736"/>
          </a:xfrm>
        </p:grpSpPr>
        <p:sp>
          <p:nvSpPr>
            <p:cNvPr id="9" name="Rectangle 8">
              <a:extLst>
                <a:ext uri="{FF2B5EF4-FFF2-40B4-BE49-F238E27FC236}">
                  <a16:creationId xmlns:a16="http://schemas.microsoft.com/office/drawing/2014/main" id="{8638F93B-C7A7-49AE-9D60-66EA85BE8C31}"/>
                </a:ext>
              </a:extLst>
            </p:cNvPr>
            <p:cNvSpPr/>
            <p:nvPr/>
          </p:nvSpPr>
          <p:spPr>
            <a:xfrm>
              <a:off x="1022080" y="6132515"/>
              <a:ext cx="3799438" cy="261610"/>
            </a:xfrm>
            <a:prstGeom prst="rect">
              <a:avLst/>
            </a:prstGeom>
          </p:spPr>
          <p:txBody>
            <a:bodyPr wrap="none">
              <a:spAutoFit/>
            </a:bodyPr>
            <a:lstStyle/>
            <a:p>
              <a:pPr algn="ctr"/>
              <a:r>
                <a:rPr lang="en-US" sz="1100" i="1" dirty="0"/>
                <a:t>physics.bu.edu/~</a:t>
              </a:r>
              <a:r>
                <a:rPr lang="en-US" sz="1100" i="1" dirty="0" err="1"/>
                <a:t>kolarkar</a:t>
              </a:r>
              <a:r>
                <a:rPr lang="en-US" sz="1100" i="1" dirty="0"/>
                <a:t>/dissert/Kolarkar_dissertation.pdf</a:t>
              </a:r>
              <a:endParaRPr lang="en-US" sz="1100" dirty="0"/>
            </a:p>
          </p:txBody>
        </p:sp>
        <p:sp>
          <p:nvSpPr>
            <p:cNvPr id="11" name="Rectangle 10">
              <a:extLst>
                <a:ext uri="{FF2B5EF4-FFF2-40B4-BE49-F238E27FC236}">
                  <a16:creationId xmlns:a16="http://schemas.microsoft.com/office/drawing/2014/main" id="{E3E491A7-E4B8-4307-9F07-EAD20C45372A}"/>
                </a:ext>
              </a:extLst>
            </p:cNvPr>
            <p:cNvSpPr/>
            <p:nvPr/>
          </p:nvSpPr>
          <p:spPr>
            <a:xfrm>
              <a:off x="609601" y="6328364"/>
              <a:ext cx="4985696" cy="430887"/>
            </a:xfrm>
            <a:prstGeom prst="rect">
              <a:avLst/>
            </a:prstGeom>
          </p:spPr>
          <p:txBody>
            <a:bodyPr wrap="square">
              <a:spAutoFit/>
            </a:bodyPr>
            <a:lstStyle/>
            <a:p>
              <a:pPr algn="ctr"/>
              <a:r>
                <a:rPr lang="en-US" sz="1100" dirty="0"/>
                <a:t>https://www.researchgate.net/publication/13322287_Neutron_polarization_in_polarized_He_3_targets</a:t>
              </a:r>
            </a:p>
          </p:txBody>
        </p:sp>
      </p:grpSp>
      <p:sp>
        <p:nvSpPr>
          <p:cNvPr id="39" name="TextBox 38">
            <a:extLst>
              <a:ext uri="{FF2B5EF4-FFF2-40B4-BE49-F238E27FC236}">
                <a16:creationId xmlns:a16="http://schemas.microsoft.com/office/drawing/2014/main" id="{3EEA467F-5735-40D6-9F24-1164A038F688}"/>
              </a:ext>
            </a:extLst>
          </p:cNvPr>
          <p:cNvSpPr txBox="1"/>
          <p:nvPr/>
        </p:nvSpPr>
        <p:spPr>
          <a:xfrm>
            <a:off x="7514974" y="124974"/>
            <a:ext cx="2743251" cy="400110"/>
          </a:xfrm>
          <a:prstGeom prst="rect">
            <a:avLst/>
          </a:prstGeom>
          <a:noFill/>
        </p:spPr>
        <p:txBody>
          <a:bodyPr wrap="none" rtlCol="0">
            <a:spAutoFit/>
          </a:bodyPr>
          <a:lstStyle/>
          <a:p>
            <a:r>
              <a:rPr lang="en-US" sz="2000" dirty="0"/>
              <a:t>110 GeV/u Heavy Ions</a:t>
            </a:r>
            <a:endParaRPr lang="en-US" sz="2400" dirty="0">
              <a:solidFill>
                <a:srgbClr val="00B050"/>
              </a:solidFill>
            </a:endParaRPr>
          </a:p>
        </p:txBody>
      </p:sp>
      <p:grpSp>
        <p:nvGrpSpPr>
          <p:cNvPr id="14" name="Group 13">
            <a:extLst>
              <a:ext uri="{FF2B5EF4-FFF2-40B4-BE49-F238E27FC236}">
                <a16:creationId xmlns:a16="http://schemas.microsoft.com/office/drawing/2014/main" id="{827B8D2F-670F-4676-9519-45B714531B50}"/>
              </a:ext>
            </a:extLst>
          </p:cNvPr>
          <p:cNvGrpSpPr/>
          <p:nvPr/>
        </p:nvGrpSpPr>
        <p:grpSpPr>
          <a:xfrm>
            <a:off x="8286187" y="3412827"/>
            <a:ext cx="3708617" cy="2760385"/>
            <a:chOff x="8286187" y="3412827"/>
            <a:chExt cx="3708617" cy="2760385"/>
          </a:xfrm>
        </p:grpSpPr>
        <p:grpSp>
          <p:nvGrpSpPr>
            <p:cNvPr id="6" name="Group 5">
              <a:extLst>
                <a:ext uri="{FF2B5EF4-FFF2-40B4-BE49-F238E27FC236}">
                  <a16:creationId xmlns:a16="http://schemas.microsoft.com/office/drawing/2014/main" id="{3433C954-0EB5-4050-9590-EC30A0A4FA52}"/>
                </a:ext>
              </a:extLst>
            </p:cNvPr>
            <p:cNvGrpSpPr/>
            <p:nvPr/>
          </p:nvGrpSpPr>
          <p:grpSpPr>
            <a:xfrm>
              <a:off x="8286187" y="3412827"/>
              <a:ext cx="3195695" cy="2760385"/>
              <a:chOff x="8286187" y="3412827"/>
              <a:chExt cx="3195695" cy="2760385"/>
            </a:xfrm>
          </p:grpSpPr>
          <p:grpSp>
            <p:nvGrpSpPr>
              <p:cNvPr id="4" name="Group 3">
                <a:extLst>
                  <a:ext uri="{FF2B5EF4-FFF2-40B4-BE49-F238E27FC236}">
                    <a16:creationId xmlns:a16="http://schemas.microsoft.com/office/drawing/2014/main" id="{6488B107-6027-4506-AE00-4C2BD65E7363}"/>
                  </a:ext>
                </a:extLst>
              </p:cNvPr>
              <p:cNvGrpSpPr/>
              <p:nvPr/>
            </p:nvGrpSpPr>
            <p:grpSpPr>
              <a:xfrm>
                <a:off x="8453120" y="3412827"/>
                <a:ext cx="3028762" cy="2760385"/>
                <a:chOff x="8453120" y="3412827"/>
                <a:chExt cx="3028762" cy="2760385"/>
              </a:xfrm>
            </p:grpSpPr>
            <p:pic>
              <p:nvPicPr>
                <p:cNvPr id="69" name="Picture 2" descr="Rhic Spin Physics">
                  <a:extLst>
                    <a:ext uri="{FF2B5EF4-FFF2-40B4-BE49-F238E27FC236}">
                      <a16:creationId xmlns:a16="http://schemas.microsoft.com/office/drawing/2014/main" id="{E675969E-F924-482F-BFCB-601A099DD9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24382" y="4515861"/>
                  <a:ext cx="2857500" cy="1657351"/>
                </a:xfrm>
                <a:prstGeom prst="rect">
                  <a:avLst/>
                </a:prstGeom>
                <a:noFill/>
                <a:extLst>
                  <a:ext uri="{909E8E84-426E-40DD-AFC4-6F175D3DCCD1}">
                    <a14:hiddenFill xmlns:a14="http://schemas.microsoft.com/office/drawing/2010/main">
                      <a:solidFill>
                        <a:srgbClr val="FFFFFF"/>
                      </a:solidFill>
                    </a14:hiddenFill>
                  </a:ext>
                </a:extLst>
              </p:spPr>
            </p:pic>
            <p:sp>
              <p:nvSpPr>
                <p:cNvPr id="70" name="Arrow: Right 69">
                  <a:extLst>
                    <a:ext uri="{FF2B5EF4-FFF2-40B4-BE49-F238E27FC236}">
                      <a16:creationId xmlns:a16="http://schemas.microsoft.com/office/drawing/2014/main" id="{5CBC0829-AFC3-4CE6-8AB2-0405D1A4D131}"/>
                    </a:ext>
                  </a:extLst>
                </p:cNvPr>
                <p:cNvSpPr/>
                <p:nvPr/>
              </p:nvSpPr>
              <p:spPr>
                <a:xfrm>
                  <a:off x="10703560" y="5398887"/>
                  <a:ext cx="650240" cy="34734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Arrow: Right 70">
                  <a:extLst>
                    <a:ext uri="{FF2B5EF4-FFF2-40B4-BE49-F238E27FC236}">
                      <a16:creationId xmlns:a16="http://schemas.microsoft.com/office/drawing/2014/main" id="{7EF46CC0-F03A-47E6-9AC0-2ADF912B48EB}"/>
                    </a:ext>
                  </a:extLst>
                </p:cNvPr>
                <p:cNvSpPr/>
                <p:nvPr/>
              </p:nvSpPr>
              <p:spPr>
                <a:xfrm rot="10800000">
                  <a:off x="8453120" y="5409881"/>
                  <a:ext cx="650240" cy="34734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1350E203-E4DE-45FB-A022-614534D80BF8}"/>
                    </a:ext>
                  </a:extLst>
                </p:cNvPr>
                <p:cNvSpPr txBox="1"/>
                <p:nvPr/>
              </p:nvSpPr>
              <p:spPr>
                <a:xfrm>
                  <a:off x="10670260" y="5214221"/>
                  <a:ext cx="587020" cy="369332"/>
                </a:xfrm>
                <a:prstGeom prst="rect">
                  <a:avLst/>
                </a:prstGeom>
                <a:noFill/>
              </p:spPr>
              <p:txBody>
                <a:bodyPr wrap="none" rtlCol="0">
                  <a:spAutoFit/>
                </a:bodyPr>
                <a:lstStyle/>
                <a:p>
                  <a:r>
                    <a:rPr lang="en-US" dirty="0"/>
                    <a:t>Spin</a:t>
                  </a:r>
                </a:p>
              </p:txBody>
            </p:sp>
            <p:sp>
              <p:nvSpPr>
                <p:cNvPr id="73" name="TextBox 72">
                  <a:extLst>
                    <a:ext uri="{FF2B5EF4-FFF2-40B4-BE49-F238E27FC236}">
                      <a16:creationId xmlns:a16="http://schemas.microsoft.com/office/drawing/2014/main" id="{CF494E94-71DF-4448-8FF4-D859E9C4377C}"/>
                    </a:ext>
                  </a:extLst>
                </p:cNvPr>
                <p:cNvSpPr txBox="1"/>
                <p:nvPr/>
              </p:nvSpPr>
              <p:spPr>
                <a:xfrm>
                  <a:off x="8579560" y="5214221"/>
                  <a:ext cx="587020" cy="369332"/>
                </a:xfrm>
                <a:prstGeom prst="rect">
                  <a:avLst/>
                </a:prstGeom>
                <a:noFill/>
              </p:spPr>
              <p:txBody>
                <a:bodyPr wrap="none" rtlCol="0">
                  <a:spAutoFit/>
                </a:bodyPr>
                <a:lstStyle/>
                <a:p>
                  <a:r>
                    <a:rPr lang="en-US" dirty="0"/>
                    <a:t>Spin</a:t>
                  </a:r>
                </a:p>
              </p:txBody>
            </p:sp>
            <p:pic>
              <p:nvPicPr>
                <p:cNvPr id="74" name="Picture 73">
                  <a:extLst>
                    <a:ext uri="{FF2B5EF4-FFF2-40B4-BE49-F238E27FC236}">
                      <a16:creationId xmlns:a16="http://schemas.microsoft.com/office/drawing/2014/main" id="{A8D06D6A-A0A2-491D-BAD0-67141A3378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12768" y="3412827"/>
                  <a:ext cx="1802326" cy="1252538"/>
                </a:xfrm>
                <a:prstGeom prst="rect">
                  <a:avLst/>
                </a:prstGeom>
              </p:spPr>
            </p:pic>
            <p:cxnSp>
              <p:nvCxnSpPr>
                <p:cNvPr id="75" name="Straight Arrow Connector 74">
                  <a:extLst>
                    <a:ext uri="{FF2B5EF4-FFF2-40B4-BE49-F238E27FC236}">
                      <a16:creationId xmlns:a16="http://schemas.microsoft.com/office/drawing/2014/main" id="{40385860-2586-4F0D-AB8D-94CA01159657}"/>
                    </a:ext>
                  </a:extLst>
                </p:cNvPr>
                <p:cNvCxnSpPr/>
                <p:nvPr/>
              </p:nvCxnSpPr>
              <p:spPr>
                <a:xfrm>
                  <a:off x="9489440" y="4236720"/>
                  <a:ext cx="436880"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A64C15A9-A6A6-474E-9AFD-BC07EF7B724A}"/>
                    </a:ext>
                  </a:extLst>
                </p:cNvPr>
                <p:cNvCxnSpPr>
                  <a:cxnSpLocks/>
                </p:cNvCxnSpPr>
                <p:nvPr/>
              </p:nvCxnSpPr>
              <p:spPr>
                <a:xfrm flipH="1">
                  <a:off x="9926320" y="4236720"/>
                  <a:ext cx="436880"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6256CC2E-9975-438D-9B89-61CBCE1D4332}"/>
                    </a:ext>
                  </a:extLst>
                </p:cNvPr>
                <p:cNvSpPr txBox="1"/>
                <p:nvPr/>
              </p:nvSpPr>
              <p:spPr>
                <a:xfrm>
                  <a:off x="9908701" y="4174868"/>
                  <a:ext cx="288862" cy="369332"/>
                </a:xfrm>
                <a:prstGeom prst="rect">
                  <a:avLst/>
                </a:prstGeom>
                <a:noFill/>
              </p:spPr>
              <p:txBody>
                <a:bodyPr wrap="none" rtlCol="0">
                  <a:spAutoFit/>
                </a:bodyPr>
                <a:lstStyle/>
                <a:p>
                  <a:r>
                    <a:rPr lang="en-US" dirty="0">
                      <a:solidFill>
                        <a:srgbClr val="00B050"/>
                      </a:solidFill>
                    </a:rPr>
                    <a:t>v</a:t>
                  </a:r>
                </a:p>
              </p:txBody>
            </p:sp>
          </p:grpSp>
          <p:sp>
            <p:nvSpPr>
              <p:cNvPr id="5" name="TextBox 4">
                <a:extLst>
                  <a:ext uri="{FF2B5EF4-FFF2-40B4-BE49-F238E27FC236}">
                    <a16:creationId xmlns:a16="http://schemas.microsoft.com/office/drawing/2014/main" id="{AD4F9CB3-1D9D-49E0-BE6A-C34B5BE6D64E}"/>
                  </a:ext>
                </a:extLst>
              </p:cNvPr>
              <p:cNvSpPr txBox="1"/>
              <p:nvPr/>
            </p:nvSpPr>
            <p:spPr>
              <a:xfrm>
                <a:off x="8286187" y="4738034"/>
                <a:ext cx="1827744" cy="338554"/>
              </a:xfrm>
              <a:prstGeom prst="rect">
                <a:avLst/>
              </a:prstGeom>
              <a:noFill/>
            </p:spPr>
            <p:txBody>
              <a:bodyPr wrap="none" rtlCol="0">
                <a:spAutoFit/>
              </a:bodyPr>
              <a:lstStyle/>
              <a:p>
                <a:r>
                  <a:rPr lang="en-US" sz="1600" dirty="0"/>
                  <a:t>electrons 18 GeV </a:t>
                </a:r>
              </a:p>
            </p:txBody>
          </p:sp>
          <p:sp>
            <p:nvSpPr>
              <p:cNvPr id="31" name="TextBox 30">
                <a:extLst>
                  <a:ext uri="{FF2B5EF4-FFF2-40B4-BE49-F238E27FC236}">
                    <a16:creationId xmlns:a16="http://schemas.microsoft.com/office/drawing/2014/main" id="{8205CB82-BA8F-460E-A86B-4E65989A0B37}"/>
                  </a:ext>
                </a:extLst>
              </p:cNvPr>
              <p:cNvSpPr txBox="1"/>
              <p:nvPr/>
            </p:nvSpPr>
            <p:spPr>
              <a:xfrm>
                <a:off x="10242227" y="4736959"/>
                <a:ext cx="1165704" cy="338554"/>
              </a:xfrm>
              <a:prstGeom prst="rect">
                <a:avLst/>
              </a:prstGeom>
              <a:noFill/>
            </p:spPr>
            <p:txBody>
              <a:bodyPr wrap="none" rtlCol="0">
                <a:spAutoFit/>
              </a:bodyPr>
              <a:lstStyle/>
              <a:p>
                <a:r>
                  <a:rPr lang="en-US" sz="1600" dirty="0"/>
                  <a:t>p 275 GeV</a:t>
                </a:r>
              </a:p>
            </p:txBody>
          </p:sp>
        </p:grpSp>
        <p:sp>
          <p:nvSpPr>
            <p:cNvPr id="13" name="Rectangle 12">
              <a:extLst>
                <a:ext uri="{FF2B5EF4-FFF2-40B4-BE49-F238E27FC236}">
                  <a16:creationId xmlns:a16="http://schemas.microsoft.com/office/drawing/2014/main" id="{18C9E755-FAA3-40B7-A0CE-7ADBDFAE1883}"/>
                </a:ext>
              </a:extLst>
            </p:cNvPr>
            <p:cNvSpPr/>
            <p:nvPr/>
          </p:nvSpPr>
          <p:spPr>
            <a:xfrm>
              <a:off x="10088513" y="5734510"/>
              <a:ext cx="1906291" cy="369332"/>
            </a:xfrm>
            <a:prstGeom prst="rect">
              <a:avLst/>
            </a:prstGeom>
          </p:spPr>
          <p:txBody>
            <a:bodyPr wrap="none">
              <a:spAutoFit/>
            </a:bodyPr>
            <a:lstStyle/>
            <a:p>
              <a:r>
                <a:rPr lang="en-US" baseline="30000" dirty="0"/>
                <a:t>3</a:t>
              </a:r>
              <a:r>
                <a:rPr lang="en-US" dirty="0"/>
                <a:t>He</a:t>
              </a:r>
              <a:r>
                <a:rPr lang="en-US" baseline="30000" dirty="0"/>
                <a:t>+2</a:t>
              </a:r>
              <a:r>
                <a:rPr lang="en-US" dirty="0"/>
                <a:t> 184 GeV/u</a:t>
              </a:r>
            </a:p>
          </p:txBody>
        </p:sp>
      </p:grpSp>
      <p:grpSp>
        <p:nvGrpSpPr>
          <p:cNvPr id="16" name="Group 15">
            <a:extLst>
              <a:ext uri="{FF2B5EF4-FFF2-40B4-BE49-F238E27FC236}">
                <a16:creationId xmlns:a16="http://schemas.microsoft.com/office/drawing/2014/main" id="{5F54AF69-736B-489A-87F4-23D036A4F77A}"/>
              </a:ext>
            </a:extLst>
          </p:cNvPr>
          <p:cNvGrpSpPr/>
          <p:nvPr/>
        </p:nvGrpSpPr>
        <p:grpSpPr>
          <a:xfrm>
            <a:off x="4537663" y="5120633"/>
            <a:ext cx="3262369" cy="903851"/>
            <a:chOff x="4321287" y="5178611"/>
            <a:chExt cx="3262369" cy="903851"/>
          </a:xfrm>
        </p:grpSpPr>
        <p:graphicFrame>
          <p:nvGraphicFramePr>
            <p:cNvPr id="10" name="Object 9">
              <a:extLst>
                <a:ext uri="{FF2B5EF4-FFF2-40B4-BE49-F238E27FC236}">
                  <a16:creationId xmlns:a16="http://schemas.microsoft.com/office/drawing/2014/main" id="{B1D4BD30-D9AD-415A-8643-C950D20312AF}"/>
                </a:ext>
              </a:extLst>
            </p:cNvPr>
            <p:cNvGraphicFramePr>
              <a:graphicFrameLocks noChangeAspect="1"/>
            </p:cNvGraphicFramePr>
            <p:nvPr>
              <p:extLst>
                <p:ext uri="{D42A27DB-BD31-4B8C-83A1-F6EECF244321}">
                  <p14:modId xmlns:p14="http://schemas.microsoft.com/office/powerpoint/2010/main" val="512078914"/>
                </p:ext>
              </p:extLst>
            </p:nvPr>
          </p:nvGraphicFramePr>
          <p:xfrm>
            <a:off x="4321287" y="5178611"/>
            <a:ext cx="3262369" cy="516811"/>
          </p:xfrm>
          <a:graphic>
            <a:graphicData uri="http://schemas.openxmlformats.org/presentationml/2006/ole">
              <mc:AlternateContent xmlns:mc="http://schemas.openxmlformats.org/markup-compatibility/2006">
                <mc:Choice xmlns:v="urn:schemas-microsoft-com:vml" Requires="v">
                  <p:oleObj spid="_x0000_s6337" name="Equation" r:id="rId8" imgW="1282680" imgH="203040" progId="Equation.DSMT4">
                    <p:embed/>
                  </p:oleObj>
                </mc:Choice>
                <mc:Fallback>
                  <p:oleObj name="Equation" r:id="rId8" imgW="1282680" imgH="203040" progId="Equation.DSMT4">
                    <p:embed/>
                    <p:pic>
                      <p:nvPicPr>
                        <p:cNvPr id="0" name=""/>
                        <p:cNvPicPr/>
                        <p:nvPr/>
                      </p:nvPicPr>
                      <p:blipFill>
                        <a:blip r:embed="rId9"/>
                        <a:stretch>
                          <a:fillRect/>
                        </a:stretch>
                      </p:blipFill>
                      <p:spPr>
                        <a:xfrm>
                          <a:off x="4321287" y="5178611"/>
                          <a:ext cx="3262369" cy="516811"/>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5578D284-4378-4B6A-8524-0492871F4A9D}"/>
                </a:ext>
              </a:extLst>
            </p:cNvPr>
            <p:cNvSpPr txBox="1"/>
            <p:nvPr/>
          </p:nvSpPr>
          <p:spPr>
            <a:xfrm>
              <a:off x="5161229" y="5713130"/>
              <a:ext cx="1697901" cy="369332"/>
            </a:xfrm>
            <a:prstGeom prst="rect">
              <a:avLst/>
            </a:prstGeom>
            <a:noFill/>
          </p:spPr>
          <p:txBody>
            <a:bodyPr wrap="none" rtlCol="0">
              <a:spAutoFit/>
            </a:bodyPr>
            <a:lstStyle/>
            <a:p>
              <a:r>
                <a:rPr lang="en-US" dirty="0"/>
                <a:t>In spin physics</a:t>
              </a:r>
            </a:p>
          </p:txBody>
        </p:sp>
      </p:grpSp>
      <p:sp>
        <p:nvSpPr>
          <p:cNvPr id="17" name="Rectangle 16">
            <a:extLst>
              <a:ext uri="{FF2B5EF4-FFF2-40B4-BE49-F238E27FC236}">
                <a16:creationId xmlns:a16="http://schemas.microsoft.com/office/drawing/2014/main" id="{1D565558-438C-44DE-9318-E5C8E7D7979D}"/>
              </a:ext>
            </a:extLst>
          </p:cNvPr>
          <p:cNvSpPr/>
          <p:nvPr/>
        </p:nvSpPr>
        <p:spPr>
          <a:xfrm>
            <a:off x="4537663" y="5099385"/>
            <a:ext cx="3224319" cy="1073827"/>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4634D7F6-C81B-4A14-B974-92FB1C87821B}"/>
              </a:ext>
            </a:extLst>
          </p:cNvPr>
          <p:cNvSpPr/>
          <p:nvPr/>
        </p:nvSpPr>
        <p:spPr>
          <a:xfrm>
            <a:off x="4018427" y="2959630"/>
            <a:ext cx="2173454" cy="411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4089E37-D1BA-4BEF-AEC7-B41ED9203E69}"/>
              </a:ext>
            </a:extLst>
          </p:cNvPr>
          <p:cNvSpPr txBox="1"/>
          <p:nvPr/>
        </p:nvSpPr>
        <p:spPr>
          <a:xfrm>
            <a:off x="5232604" y="4174868"/>
            <a:ext cx="2101857" cy="461665"/>
          </a:xfrm>
          <a:prstGeom prst="rect">
            <a:avLst/>
          </a:prstGeom>
          <a:noFill/>
        </p:spPr>
        <p:txBody>
          <a:bodyPr wrap="none" rtlCol="0">
            <a:spAutoFit/>
          </a:bodyPr>
          <a:lstStyle/>
          <a:p>
            <a:pPr algn="ctr"/>
            <a:r>
              <a:rPr lang="en-US" sz="1200" dirty="0"/>
              <a:t>(</a:t>
            </a:r>
            <a:r>
              <a:rPr lang="en-US" sz="1200" dirty="0">
                <a:solidFill>
                  <a:srgbClr val="FF0000"/>
                </a:solidFill>
              </a:rPr>
              <a:t>Rapid Cycling Synchrotron</a:t>
            </a:r>
            <a:r>
              <a:rPr lang="en-US" sz="1200" dirty="0"/>
              <a:t>)</a:t>
            </a:r>
          </a:p>
          <a:p>
            <a:pPr algn="ctr"/>
            <a:r>
              <a:rPr lang="en-US" sz="1200" dirty="0">
                <a:solidFill>
                  <a:srgbClr val="FF0000"/>
                </a:solidFill>
              </a:rPr>
              <a:t>electrons</a:t>
            </a:r>
          </a:p>
        </p:txBody>
      </p:sp>
      <p:sp>
        <p:nvSpPr>
          <p:cNvPr id="78" name="Rectangle 77">
            <a:extLst>
              <a:ext uri="{FF2B5EF4-FFF2-40B4-BE49-F238E27FC236}">
                <a16:creationId xmlns:a16="http://schemas.microsoft.com/office/drawing/2014/main" id="{998F4136-CAE2-4CB7-B4C9-B0B168DCE1F3}"/>
              </a:ext>
            </a:extLst>
          </p:cNvPr>
          <p:cNvSpPr/>
          <p:nvPr/>
        </p:nvSpPr>
        <p:spPr>
          <a:xfrm>
            <a:off x="4261640" y="4238547"/>
            <a:ext cx="3222779" cy="318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a:extLst>
              <a:ext uri="{FF2B5EF4-FFF2-40B4-BE49-F238E27FC236}">
                <a16:creationId xmlns:a16="http://schemas.microsoft.com/office/drawing/2014/main" id="{52D260D2-D602-4A40-A23A-1E1ACFDDDF50}"/>
              </a:ext>
            </a:extLst>
          </p:cNvPr>
          <p:cNvCxnSpPr>
            <a:cxnSpLocks/>
          </p:cNvCxnSpPr>
          <p:nvPr/>
        </p:nvCxnSpPr>
        <p:spPr>
          <a:xfrm flipH="1" flipV="1">
            <a:off x="4266954" y="4053793"/>
            <a:ext cx="140453" cy="30777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7074261F-FECA-4237-8569-9B11B0F372BC}"/>
              </a:ext>
            </a:extLst>
          </p:cNvPr>
          <p:cNvSpPr txBox="1"/>
          <p:nvPr/>
        </p:nvSpPr>
        <p:spPr>
          <a:xfrm>
            <a:off x="6597063" y="3930771"/>
            <a:ext cx="910827" cy="307777"/>
          </a:xfrm>
          <a:prstGeom prst="rect">
            <a:avLst/>
          </a:prstGeom>
          <a:noFill/>
        </p:spPr>
        <p:txBody>
          <a:bodyPr wrap="none" rtlCol="0">
            <a:spAutoFit/>
          </a:bodyPr>
          <a:lstStyle/>
          <a:p>
            <a:r>
              <a:rPr lang="en-US" sz="1400" dirty="0">
                <a:solidFill>
                  <a:srgbClr val="00B050"/>
                </a:solidFill>
              </a:rPr>
              <a:t>electrons</a:t>
            </a:r>
          </a:p>
        </p:txBody>
      </p:sp>
      <p:sp>
        <p:nvSpPr>
          <p:cNvPr id="81" name="Rectangle 80">
            <a:extLst>
              <a:ext uri="{FF2B5EF4-FFF2-40B4-BE49-F238E27FC236}">
                <a16:creationId xmlns:a16="http://schemas.microsoft.com/office/drawing/2014/main" id="{B4E1C637-CD00-4331-9848-2CA69EFA05E7}"/>
              </a:ext>
            </a:extLst>
          </p:cNvPr>
          <p:cNvSpPr/>
          <p:nvPr/>
        </p:nvSpPr>
        <p:spPr>
          <a:xfrm>
            <a:off x="5724871" y="4000149"/>
            <a:ext cx="1783020" cy="219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Arrow Connector 81">
            <a:extLst>
              <a:ext uri="{FF2B5EF4-FFF2-40B4-BE49-F238E27FC236}">
                <a16:creationId xmlns:a16="http://schemas.microsoft.com/office/drawing/2014/main" id="{A6F109EA-6CB2-45FD-8907-3E903BDE30FD}"/>
              </a:ext>
            </a:extLst>
          </p:cNvPr>
          <p:cNvCxnSpPr/>
          <p:nvPr/>
        </p:nvCxnSpPr>
        <p:spPr>
          <a:xfrm flipH="1" flipV="1">
            <a:off x="6226555" y="3782140"/>
            <a:ext cx="136201" cy="193422"/>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2" name="Slide Number Placeholder 21">
            <a:extLst>
              <a:ext uri="{FF2B5EF4-FFF2-40B4-BE49-F238E27FC236}">
                <a16:creationId xmlns:a16="http://schemas.microsoft.com/office/drawing/2014/main" id="{30DD4635-9425-47CD-BE92-9668ECEF3750}"/>
              </a:ext>
            </a:extLst>
          </p:cNvPr>
          <p:cNvSpPr>
            <a:spLocks noGrp="1"/>
          </p:cNvSpPr>
          <p:nvPr>
            <p:ph type="sldNum" sz="quarter" idx="12"/>
          </p:nvPr>
        </p:nvSpPr>
        <p:spPr>
          <a:xfrm>
            <a:off x="9447170" y="6520551"/>
            <a:ext cx="2743200" cy="365125"/>
          </a:xfrm>
        </p:spPr>
        <p:txBody>
          <a:bodyPr/>
          <a:lstStyle/>
          <a:p>
            <a:fld id="{716D9922-87B3-6043-9531-5184EA303DC1}" type="slidenum">
              <a:rPr lang="en-US" smtClean="0"/>
              <a:t>5</a:t>
            </a:fld>
            <a:r>
              <a:rPr lang="en-US" dirty="0"/>
              <a:t>/19</a:t>
            </a:r>
          </a:p>
        </p:txBody>
      </p:sp>
      <p:sp>
        <p:nvSpPr>
          <p:cNvPr id="83" name="Title 1">
            <a:extLst>
              <a:ext uri="{FF2B5EF4-FFF2-40B4-BE49-F238E27FC236}">
                <a16:creationId xmlns:a16="http://schemas.microsoft.com/office/drawing/2014/main" id="{FBD17509-8B80-4C3F-B0B6-63A874B7A27B}"/>
              </a:ext>
            </a:extLst>
          </p:cNvPr>
          <p:cNvSpPr txBox="1">
            <a:spLocks/>
          </p:cNvSpPr>
          <p:nvPr/>
        </p:nvSpPr>
        <p:spPr>
          <a:xfrm>
            <a:off x="0" y="983610"/>
            <a:ext cx="4562564" cy="368719"/>
          </a:xfrm>
          <a:prstGeom prst="rect">
            <a:avLst/>
          </a:prstGeom>
        </p:spPr>
        <p:txBody>
          <a:bodyPr vert="horz" lIns="91440" tIns="45720" rIns="91440" bIns="45720" rtlCol="0" anchor="t">
            <a:normAutofit fontScale="90000" lnSpcReduction="10000"/>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gn="ctr"/>
            <a:r>
              <a:rPr lang="en-US" sz="2400" dirty="0">
                <a:solidFill>
                  <a:srgbClr val="C00000"/>
                </a:solidFill>
              </a:rPr>
              <a:t>Aspect with polarized beams</a:t>
            </a:r>
          </a:p>
        </p:txBody>
      </p:sp>
    </p:spTree>
    <p:extLst>
      <p:ext uri="{BB962C8B-B14F-4D97-AF65-F5344CB8AC3E}">
        <p14:creationId xmlns:p14="http://schemas.microsoft.com/office/powerpoint/2010/main" val="97921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barn(inVertical)">
                                      <p:cBhvr>
                                        <p:cTn id="7" dur="500"/>
                                        <p:tgtEl>
                                          <p:spTgt spid="83"/>
                                        </p:tgtEl>
                                      </p:cBhvr>
                                    </p:animEffect>
                                  </p:childTnLst>
                                </p:cTn>
                              </p:par>
                              <p:par>
                                <p:cTn id="8" presetID="16" presetClass="entr" presetSubtype="21" fill="hold"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barn(inVertical)">
                                      <p:cBhvr>
                                        <p:cTn id="10" dur="500"/>
                                        <p:tgtEl>
                                          <p:spTgt spid="82"/>
                                        </p:tgtEl>
                                      </p:cBhvr>
                                    </p:animEffect>
                                  </p:childTnLst>
                                </p:cTn>
                              </p:par>
                              <p:par>
                                <p:cTn id="11" presetID="16" presetClass="entr" presetSubtype="21"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barn(inVertical)">
                                      <p:cBhvr>
                                        <p:cTn id="18" dur="500"/>
                                        <p:tgtEl>
                                          <p:spTgt spid="56"/>
                                        </p:tgtEl>
                                      </p:cBhvr>
                                    </p:animEffect>
                                  </p:childTnLst>
                                </p:cTn>
                              </p:par>
                              <p:par>
                                <p:cTn id="19" presetID="16" presetClass="entr" presetSubtype="21"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par>
                          <p:cTn id="27" fill="hold">
                            <p:stCondLst>
                              <p:cond delay="500"/>
                            </p:stCondLst>
                            <p:childTnLst>
                              <p:par>
                                <p:cTn id="28" presetID="16" presetClass="entr" presetSubtype="21" repeatCount="indefinite" fill="hold" grpId="0" nodeType="afterEffect">
                                  <p:stCondLst>
                                    <p:cond delay="0"/>
                                  </p:stCondLst>
                                  <p:endCondLst>
                                    <p:cond evt="onNext" delay="0">
                                      <p:tgtEl>
                                        <p:sldTgt/>
                                      </p:tgtEl>
                                    </p:cond>
                                  </p:end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E176EA-BD9D-4009-954A-5759480FA01A}"/>
              </a:ext>
            </a:extLst>
          </p:cNvPr>
          <p:cNvSpPr txBox="1"/>
          <p:nvPr/>
        </p:nvSpPr>
        <p:spPr>
          <a:xfrm rot="20762042">
            <a:off x="324017" y="2420658"/>
            <a:ext cx="11137900" cy="2362633"/>
          </a:xfrm>
          <a:prstGeom prst="rect">
            <a:avLst/>
          </a:prstGeom>
          <a:noFill/>
        </p:spPr>
        <p:txBody>
          <a:bodyPr wrap="none" rtlCol="0">
            <a:prstTxWarp prst="textPlain">
              <a:avLst/>
            </a:prstTxWarp>
            <a:spAutoFit/>
          </a:bodyPr>
          <a:lstStyle/>
          <a:p>
            <a:r>
              <a:rPr lang="en-US" b="1" dirty="0">
                <a:ln w="22225">
                  <a:solidFill>
                    <a:schemeClr val="accent2"/>
                  </a:solidFill>
                  <a:prstDash val="solid"/>
                </a:ln>
                <a:solidFill>
                  <a:schemeClr val="accent2">
                    <a:lumMod val="40000"/>
                    <a:lumOff val="60000"/>
                  </a:schemeClr>
                </a:solidFill>
              </a:rPr>
              <a:t>Thank you for the invitation </a:t>
            </a:r>
          </a:p>
        </p:txBody>
      </p:sp>
      <p:sp>
        <p:nvSpPr>
          <p:cNvPr id="3" name="Slide Number Placeholder 2">
            <a:extLst>
              <a:ext uri="{FF2B5EF4-FFF2-40B4-BE49-F238E27FC236}">
                <a16:creationId xmlns:a16="http://schemas.microsoft.com/office/drawing/2014/main" id="{93A84E80-BA40-467A-B913-637C429F0E11}"/>
              </a:ext>
            </a:extLst>
          </p:cNvPr>
          <p:cNvSpPr>
            <a:spLocks noGrp="1"/>
          </p:cNvSpPr>
          <p:nvPr>
            <p:ph type="sldNum" sz="quarter" idx="12"/>
          </p:nvPr>
        </p:nvSpPr>
        <p:spPr/>
        <p:txBody>
          <a:bodyPr/>
          <a:lstStyle/>
          <a:p>
            <a:fld id="{716D9922-87B3-6043-9531-5184EA303DC1}" type="slidenum">
              <a:rPr lang="en-US" smtClean="0"/>
              <a:t>50</a:t>
            </a:fld>
            <a:endParaRPr lang="en-US"/>
          </a:p>
        </p:txBody>
      </p:sp>
    </p:spTree>
    <p:extLst>
      <p:ext uri="{BB962C8B-B14F-4D97-AF65-F5344CB8AC3E}">
        <p14:creationId xmlns:p14="http://schemas.microsoft.com/office/powerpoint/2010/main" val="1161663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1F37DAD8-A7FA-4B99-BE7D-0243F79297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1402" y="826393"/>
            <a:ext cx="828791" cy="1019317"/>
          </a:xfrm>
          <a:prstGeom prst="rect">
            <a:avLst/>
          </a:prstGeom>
        </p:spPr>
      </p:pic>
      <p:sp>
        <p:nvSpPr>
          <p:cNvPr id="12" name="TextBox 11">
            <a:extLst>
              <a:ext uri="{FF2B5EF4-FFF2-40B4-BE49-F238E27FC236}">
                <a16:creationId xmlns:a16="http://schemas.microsoft.com/office/drawing/2014/main" id="{594D808B-C1BC-4ED1-9356-56D118817E10}"/>
              </a:ext>
            </a:extLst>
          </p:cNvPr>
          <p:cNvSpPr txBox="1"/>
          <p:nvPr/>
        </p:nvSpPr>
        <p:spPr>
          <a:xfrm>
            <a:off x="1519880" y="388404"/>
            <a:ext cx="7227879" cy="400110"/>
          </a:xfrm>
          <a:prstGeom prst="rect">
            <a:avLst/>
          </a:prstGeom>
          <a:noFill/>
        </p:spPr>
        <p:txBody>
          <a:bodyPr wrap="square" rtlCol="0">
            <a:spAutoFit/>
          </a:bodyPr>
          <a:lstStyle/>
          <a:p>
            <a:r>
              <a:rPr lang="en-US" dirty="0"/>
              <a:t>Why should we pay </a:t>
            </a:r>
            <a:r>
              <a:rPr lang="en-US" sz="2000" dirty="0"/>
              <a:t>attention</a:t>
            </a:r>
            <a:r>
              <a:rPr lang="en-US" dirty="0"/>
              <a:t> in the acceleration of polarized ions?</a:t>
            </a:r>
          </a:p>
        </p:txBody>
      </p:sp>
      <p:pic>
        <p:nvPicPr>
          <p:cNvPr id="13" name="Picture 12">
            <a:extLst>
              <a:ext uri="{FF2B5EF4-FFF2-40B4-BE49-F238E27FC236}">
                <a16:creationId xmlns:a16="http://schemas.microsoft.com/office/drawing/2014/main" id="{D209425E-FBC8-47A9-BE30-16FBE2B184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013" y="1211517"/>
            <a:ext cx="2216151" cy="2162099"/>
          </a:xfrm>
          <a:prstGeom prst="rect">
            <a:avLst/>
          </a:prstGeom>
        </p:spPr>
      </p:pic>
      <p:sp>
        <p:nvSpPr>
          <p:cNvPr id="18" name="Rectangle 17">
            <a:extLst>
              <a:ext uri="{FF2B5EF4-FFF2-40B4-BE49-F238E27FC236}">
                <a16:creationId xmlns:a16="http://schemas.microsoft.com/office/drawing/2014/main" id="{530BC18E-70FC-4B2B-967A-DC2A515D71BA}"/>
              </a:ext>
            </a:extLst>
          </p:cNvPr>
          <p:cNvSpPr/>
          <p:nvPr/>
        </p:nvSpPr>
        <p:spPr>
          <a:xfrm>
            <a:off x="0" y="6578458"/>
            <a:ext cx="12192000" cy="338554"/>
          </a:xfrm>
          <a:prstGeom prst="rect">
            <a:avLst/>
          </a:prstGeom>
        </p:spPr>
        <p:txBody>
          <a:bodyPr wrap="square">
            <a:spAutoFit/>
          </a:bodyPr>
          <a:lstStyle/>
          <a:p>
            <a:r>
              <a:rPr lang="en-US" sz="800" dirty="0">
                <a:hlinkClick r:id="rId5"/>
              </a:rPr>
              <a:t>https://www.google.com/</a:t>
            </a:r>
            <a:r>
              <a:rPr lang="en-US" sz="800" dirty="0" err="1">
                <a:hlinkClick r:id="rId5"/>
              </a:rPr>
              <a:t>search?biw</a:t>
            </a:r>
            <a:r>
              <a:rPr lang="en-US" sz="800" dirty="0">
                <a:hlinkClick r:id="rId5"/>
              </a:rPr>
              <a:t>=1483&amp;bih=704&amp;tbm=</a:t>
            </a:r>
            <a:r>
              <a:rPr lang="en-US" sz="800" dirty="0" err="1">
                <a:hlinkClick r:id="rId5"/>
              </a:rPr>
              <a:t>isch&amp;sa</a:t>
            </a:r>
            <a:r>
              <a:rPr lang="en-US" sz="800" dirty="0">
                <a:hlinkClick r:id="rId5"/>
              </a:rPr>
              <a:t>=1&amp;ei=8NgjW4XTLs7uzgL_gInIAQ&amp;q=</a:t>
            </a:r>
            <a:r>
              <a:rPr lang="en-US" sz="800" dirty="0" err="1">
                <a:hlinkClick r:id="rId5"/>
              </a:rPr>
              <a:t>animation+of+NMR&amp;oq</a:t>
            </a:r>
            <a:r>
              <a:rPr lang="en-US" sz="800" dirty="0">
                <a:hlinkClick r:id="rId5"/>
              </a:rPr>
              <a:t>=</a:t>
            </a:r>
            <a:r>
              <a:rPr lang="en-US" sz="800" dirty="0" err="1">
                <a:hlinkClick r:id="rId5"/>
              </a:rPr>
              <a:t>animation+of+NMR&amp;gs_l</a:t>
            </a:r>
            <a:r>
              <a:rPr lang="en-US" sz="800" dirty="0">
                <a:hlinkClick r:id="rId5"/>
              </a:rPr>
              <a:t>=img.12...0.0.0.28563.0.0.0.0.0.0.0.0..0.0....0...1c..64.img..0.0.0....0.gitB9seXuAg#imgrc=r0ZpRdDK3ezKJM</a:t>
            </a:r>
            <a:r>
              <a:rPr lang="en-US" sz="800" dirty="0"/>
              <a:t>:</a:t>
            </a:r>
          </a:p>
          <a:p>
            <a:endParaRPr lang="en-US" sz="800" dirty="0"/>
          </a:p>
        </p:txBody>
      </p:sp>
      <p:sp>
        <p:nvSpPr>
          <p:cNvPr id="23" name="TextBox 22">
            <a:extLst>
              <a:ext uri="{FF2B5EF4-FFF2-40B4-BE49-F238E27FC236}">
                <a16:creationId xmlns:a16="http://schemas.microsoft.com/office/drawing/2014/main" id="{A026E37A-AC8C-41AF-8413-7A8AD508EFFD}"/>
              </a:ext>
            </a:extLst>
          </p:cNvPr>
          <p:cNvSpPr txBox="1"/>
          <p:nvPr/>
        </p:nvSpPr>
        <p:spPr>
          <a:xfrm>
            <a:off x="246482" y="4559470"/>
            <a:ext cx="8318303" cy="646331"/>
          </a:xfrm>
          <a:prstGeom prst="rect">
            <a:avLst/>
          </a:prstGeom>
          <a:noFill/>
        </p:spPr>
        <p:txBody>
          <a:bodyPr wrap="none" rtlCol="0">
            <a:spAutoFit/>
          </a:bodyPr>
          <a:lstStyle/>
          <a:p>
            <a:pPr marL="342900" indent="-342900">
              <a:buAutoNum type="alphaLcParenR"/>
            </a:pPr>
            <a:r>
              <a:rPr lang="en-US" dirty="0"/>
              <a:t>Horizontal fields </a:t>
            </a:r>
            <a:r>
              <a:rPr lang="en-US" dirty="0" err="1">
                <a:solidFill>
                  <a:srgbClr val="C00000"/>
                </a:solidFill>
              </a:rPr>
              <a:t>B</a:t>
            </a:r>
            <a:r>
              <a:rPr lang="en-US" baseline="-25000" dirty="0" err="1">
                <a:solidFill>
                  <a:srgbClr val="C00000"/>
                </a:solidFill>
              </a:rPr>
              <a:t>hor</a:t>
            </a:r>
            <a:r>
              <a:rPr lang="en-US" dirty="0"/>
              <a:t> are caused by magnet imperfections or magnet design. </a:t>
            </a:r>
          </a:p>
          <a:p>
            <a:r>
              <a:rPr lang="en-US" dirty="0"/>
              <a:t>      (</a:t>
            </a:r>
            <a:r>
              <a:rPr lang="en-US" dirty="0">
                <a:solidFill>
                  <a:srgbClr val="FF0000"/>
                </a:solidFill>
              </a:rPr>
              <a:t>Imperfection spin resonances</a:t>
            </a:r>
            <a:r>
              <a:rPr lang="en-US" dirty="0"/>
              <a:t>) </a:t>
            </a:r>
            <a:r>
              <a:rPr lang="en-US" dirty="0">
                <a:solidFill>
                  <a:srgbClr val="FF0000"/>
                </a:solidFill>
              </a:rPr>
              <a:t>G</a:t>
            </a:r>
            <a:r>
              <a:rPr lang="en-US" dirty="0">
                <a:solidFill>
                  <a:srgbClr val="FF0000"/>
                </a:solidFill>
                <a:sym typeface="Symbol" panose="05050102010706020507" pitchFamily="18" charset="2"/>
              </a:rPr>
              <a:t>=n</a:t>
            </a:r>
          </a:p>
        </p:txBody>
      </p:sp>
      <p:grpSp>
        <p:nvGrpSpPr>
          <p:cNvPr id="30" name="Group 29">
            <a:extLst>
              <a:ext uri="{FF2B5EF4-FFF2-40B4-BE49-F238E27FC236}">
                <a16:creationId xmlns:a16="http://schemas.microsoft.com/office/drawing/2014/main" id="{20D753AB-6A48-4068-8C95-F10C4DC9DAFE}"/>
              </a:ext>
            </a:extLst>
          </p:cNvPr>
          <p:cNvGrpSpPr/>
          <p:nvPr/>
        </p:nvGrpSpPr>
        <p:grpSpPr>
          <a:xfrm>
            <a:off x="246482" y="5394148"/>
            <a:ext cx="7156863" cy="785666"/>
            <a:chOff x="246482" y="4861478"/>
            <a:chExt cx="7156863" cy="785666"/>
          </a:xfrm>
        </p:grpSpPr>
        <p:sp>
          <p:nvSpPr>
            <p:cNvPr id="31" name="TextBox 30">
              <a:extLst>
                <a:ext uri="{FF2B5EF4-FFF2-40B4-BE49-F238E27FC236}">
                  <a16:creationId xmlns:a16="http://schemas.microsoft.com/office/drawing/2014/main" id="{6C37B2A8-7278-4227-A81B-F218639717C3}"/>
                </a:ext>
              </a:extLst>
            </p:cNvPr>
            <p:cNvSpPr txBox="1"/>
            <p:nvPr/>
          </p:nvSpPr>
          <p:spPr>
            <a:xfrm>
              <a:off x="246482" y="4861478"/>
              <a:ext cx="7125669" cy="646331"/>
            </a:xfrm>
            <a:prstGeom prst="rect">
              <a:avLst/>
            </a:prstGeom>
            <a:noFill/>
          </p:spPr>
          <p:txBody>
            <a:bodyPr wrap="none" rtlCol="0">
              <a:spAutoFit/>
            </a:bodyPr>
            <a:lstStyle/>
            <a:p>
              <a:pPr marL="342900" indent="-342900">
                <a:buAutoNum type="alphaLcParenR" startAt="2"/>
              </a:pPr>
              <a:r>
                <a:rPr lang="en-US" dirty="0"/>
                <a:t>Horizontal fields </a:t>
              </a:r>
              <a:r>
                <a:rPr lang="en-US" dirty="0" err="1">
                  <a:solidFill>
                    <a:srgbClr val="C00000"/>
                  </a:solidFill>
                </a:rPr>
                <a:t>B</a:t>
              </a:r>
              <a:r>
                <a:rPr lang="en-US" baseline="-25000" dirty="0" err="1">
                  <a:solidFill>
                    <a:srgbClr val="C00000"/>
                  </a:solidFill>
                </a:rPr>
                <a:t>hor</a:t>
              </a:r>
              <a:r>
                <a:rPr lang="en-US" dirty="0"/>
                <a:t> are also caused by Quadrupoles, Sext. Etc. </a:t>
              </a:r>
            </a:p>
            <a:p>
              <a:r>
                <a:rPr lang="en-US" dirty="0"/>
                <a:t>     (</a:t>
              </a:r>
              <a:r>
                <a:rPr lang="en-US" dirty="0">
                  <a:solidFill>
                    <a:srgbClr val="FF0000"/>
                  </a:solidFill>
                </a:rPr>
                <a:t>Intrinsic spin resonances</a:t>
              </a:r>
              <a:r>
                <a:rPr lang="en-US" dirty="0"/>
                <a:t>) </a:t>
              </a:r>
              <a:r>
                <a:rPr lang="en-US" dirty="0">
                  <a:solidFill>
                    <a:srgbClr val="FF0000"/>
                  </a:solidFill>
                </a:rPr>
                <a:t>G</a:t>
              </a:r>
              <a:r>
                <a:rPr lang="en-US" dirty="0">
                  <a:solidFill>
                    <a:srgbClr val="FF0000"/>
                  </a:solidFill>
                  <a:sym typeface="Symbol" panose="05050102010706020507" pitchFamily="18" charset="2"/>
                </a:rPr>
                <a:t>=</a:t>
              </a:r>
              <a:r>
                <a:rPr lang="en-US" dirty="0" err="1">
                  <a:solidFill>
                    <a:srgbClr val="FF0000"/>
                  </a:solidFill>
                  <a:sym typeface="Symbol" panose="05050102010706020507" pitchFamily="18" charset="2"/>
                </a:rPr>
                <a:t>n</a:t>
              </a:r>
              <a:r>
                <a:rPr lang="en-US" dirty="0" err="1">
                  <a:sym typeface="Symbol" panose="05050102010706020507" pitchFamily="18" charset="2"/>
                </a:rPr>
                <a:t>+</a:t>
              </a:r>
              <a:r>
                <a:rPr lang="en-US" dirty="0" err="1">
                  <a:solidFill>
                    <a:srgbClr val="0000FF"/>
                  </a:solidFill>
                  <a:sym typeface="Symbol" panose="05050102010706020507" pitchFamily="18" charset="2"/>
                </a:rPr>
                <a:t>Q</a:t>
              </a:r>
              <a:r>
                <a:rPr lang="en-US" baseline="-25000" dirty="0" err="1">
                  <a:solidFill>
                    <a:srgbClr val="0000FF"/>
                  </a:solidFill>
                  <a:sym typeface="Symbol" panose="05050102010706020507" pitchFamily="18" charset="2"/>
                </a:rPr>
                <a:t>y</a:t>
              </a:r>
              <a:r>
                <a:rPr lang="en-US" dirty="0"/>
                <a:t> </a:t>
              </a:r>
            </a:p>
          </p:txBody>
        </p:sp>
        <p:sp>
          <p:nvSpPr>
            <p:cNvPr id="32" name="TextBox 31">
              <a:extLst>
                <a:ext uri="{FF2B5EF4-FFF2-40B4-BE49-F238E27FC236}">
                  <a16:creationId xmlns:a16="http://schemas.microsoft.com/office/drawing/2014/main" id="{FFCC6948-7B5A-406E-BF98-F4E85CD97928}"/>
                </a:ext>
              </a:extLst>
            </p:cNvPr>
            <p:cNvSpPr txBox="1"/>
            <p:nvPr/>
          </p:nvSpPr>
          <p:spPr>
            <a:xfrm>
              <a:off x="4673110" y="5277812"/>
              <a:ext cx="2730235" cy="369332"/>
            </a:xfrm>
            <a:prstGeom prst="rect">
              <a:avLst/>
            </a:prstGeom>
            <a:noFill/>
          </p:spPr>
          <p:txBody>
            <a:bodyPr wrap="none" rtlCol="0">
              <a:spAutoFit/>
            </a:bodyPr>
            <a:lstStyle/>
            <a:p>
              <a:r>
                <a:rPr lang="en-US" dirty="0" err="1">
                  <a:solidFill>
                    <a:srgbClr val="0000FF"/>
                  </a:solidFill>
                </a:rPr>
                <a:t>Q</a:t>
              </a:r>
              <a:r>
                <a:rPr lang="en-US" baseline="-25000" dirty="0" err="1">
                  <a:solidFill>
                    <a:srgbClr val="0000FF"/>
                  </a:solidFill>
                </a:rPr>
                <a:t>y</a:t>
              </a:r>
              <a:r>
                <a:rPr lang="en-US" dirty="0">
                  <a:solidFill>
                    <a:srgbClr val="0000FF"/>
                  </a:solidFill>
                </a:rPr>
                <a:t>=vertical </a:t>
              </a:r>
              <a:r>
                <a:rPr lang="en-US" dirty="0" err="1">
                  <a:solidFill>
                    <a:srgbClr val="0000FF"/>
                  </a:solidFill>
                </a:rPr>
                <a:t>betatron</a:t>
              </a:r>
              <a:r>
                <a:rPr lang="en-US" dirty="0">
                  <a:solidFill>
                    <a:srgbClr val="0000FF"/>
                  </a:solidFill>
                </a:rPr>
                <a:t> tune</a:t>
              </a:r>
            </a:p>
          </p:txBody>
        </p:sp>
      </p:grpSp>
      <p:grpSp>
        <p:nvGrpSpPr>
          <p:cNvPr id="4" name="Group 3">
            <a:extLst>
              <a:ext uri="{FF2B5EF4-FFF2-40B4-BE49-F238E27FC236}">
                <a16:creationId xmlns:a16="http://schemas.microsoft.com/office/drawing/2014/main" id="{A04F32E7-0692-42BB-B9A2-4188F00909E6}"/>
              </a:ext>
            </a:extLst>
          </p:cNvPr>
          <p:cNvGrpSpPr/>
          <p:nvPr/>
        </p:nvGrpSpPr>
        <p:grpSpPr>
          <a:xfrm>
            <a:off x="3532703" y="203209"/>
            <a:ext cx="5998596" cy="4104894"/>
            <a:chOff x="3532098" y="396240"/>
            <a:chExt cx="5998596" cy="4373238"/>
          </a:xfrm>
        </p:grpSpPr>
        <p:pic>
          <p:nvPicPr>
            <p:cNvPr id="11" name="Picture 10">
              <a:extLst>
                <a:ext uri="{FF2B5EF4-FFF2-40B4-BE49-F238E27FC236}">
                  <a16:creationId xmlns:a16="http://schemas.microsoft.com/office/drawing/2014/main" id="{4F3CCDE9-905F-4862-A1B2-807259DFA1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92483" y="396240"/>
              <a:ext cx="438211" cy="3620005"/>
            </a:xfrm>
            <a:prstGeom prst="rect">
              <a:avLst/>
            </a:prstGeom>
          </p:spPr>
        </p:pic>
        <p:grpSp>
          <p:nvGrpSpPr>
            <p:cNvPr id="15" name="Group 14">
              <a:extLst>
                <a:ext uri="{FF2B5EF4-FFF2-40B4-BE49-F238E27FC236}">
                  <a16:creationId xmlns:a16="http://schemas.microsoft.com/office/drawing/2014/main" id="{6519150E-5C07-4E25-BFBB-34F9F7F3BB89}"/>
                </a:ext>
              </a:extLst>
            </p:cNvPr>
            <p:cNvGrpSpPr/>
            <p:nvPr/>
          </p:nvGrpSpPr>
          <p:grpSpPr>
            <a:xfrm>
              <a:off x="3532098" y="1776318"/>
              <a:ext cx="5691632" cy="2993160"/>
              <a:chOff x="3250184" y="3724633"/>
              <a:chExt cx="5691632" cy="2993160"/>
            </a:xfrm>
          </p:grpSpPr>
          <p:sp>
            <p:nvSpPr>
              <p:cNvPr id="16" name="TextBox 15">
                <a:extLst>
                  <a:ext uri="{FF2B5EF4-FFF2-40B4-BE49-F238E27FC236}">
                    <a16:creationId xmlns:a16="http://schemas.microsoft.com/office/drawing/2014/main" id="{9D77D78E-52C9-41DB-9F36-DF9A17F97A07}"/>
                  </a:ext>
                </a:extLst>
              </p:cNvPr>
              <p:cNvSpPr txBox="1"/>
              <p:nvPr/>
            </p:nvSpPr>
            <p:spPr>
              <a:xfrm>
                <a:off x="5239580" y="6282319"/>
                <a:ext cx="1328569" cy="369332"/>
              </a:xfrm>
              <a:prstGeom prst="rect">
                <a:avLst/>
              </a:prstGeom>
              <a:noFill/>
            </p:spPr>
            <p:txBody>
              <a:bodyPr wrap="none" rtlCol="0">
                <a:spAutoFit/>
              </a:bodyPr>
              <a:lstStyle/>
              <a:p>
                <a:r>
                  <a:rPr lang="en-US" dirty="0"/>
                  <a:t>Synchrotron</a:t>
                </a:r>
              </a:p>
            </p:txBody>
          </p:sp>
          <p:sp>
            <p:nvSpPr>
              <p:cNvPr id="17" name="Oval 16">
                <a:extLst>
                  <a:ext uri="{FF2B5EF4-FFF2-40B4-BE49-F238E27FC236}">
                    <a16:creationId xmlns:a16="http://schemas.microsoft.com/office/drawing/2014/main" id="{80675BA9-B563-43A8-83F2-2CFD95A24C88}"/>
                  </a:ext>
                </a:extLst>
              </p:cNvPr>
              <p:cNvSpPr/>
              <p:nvPr/>
            </p:nvSpPr>
            <p:spPr>
              <a:xfrm>
                <a:off x="3250184" y="3724633"/>
                <a:ext cx="5691632" cy="29931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 name="Group 41">
            <a:extLst>
              <a:ext uri="{FF2B5EF4-FFF2-40B4-BE49-F238E27FC236}">
                <a16:creationId xmlns:a16="http://schemas.microsoft.com/office/drawing/2014/main" id="{06CEA95E-DB6E-48E7-9B32-D509C0BD092B}"/>
              </a:ext>
            </a:extLst>
          </p:cNvPr>
          <p:cNvGrpSpPr/>
          <p:nvPr/>
        </p:nvGrpSpPr>
        <p:grpSpPr>
          <a:xfrm>
            <a:off x="4206070" y="610650"/>
            <a:ext cx="7914081" cy="2543520"/>
            <a:chOff x="4206070" y="610650"/>
            <a:chExt cx="7914081" cy="2543520"/>
          </a:xfrm>
        </p:grpSpPr>
        <p:grpSp>
          <p:nvGrpSpPr>
            <p:cNvPr id="6" name="Group 5">
              <a:extLst>
                <a:ext uri="{FF2B5EF4-FFF2-40B4-BE49-F238E27FC236}">
                  <a16:creationId xmlns:a16="http://schemas.microsoft.com/office/drawing/2014/main" id="{706A31FC-1D11-496F-B817-9931C51ACBD5}"/>
                </a:ext>
              </a:extLst>
            </p:cNvPr>
            <p:cNvGrpSpPr/>
            <p:nvPr/>
          </p:nvGrpSpPr>
          <p:grpSpPr>
            <a:xfrm>
              <a:off x="4206070" y="610650"/>
              <a:ext cx="7914081" cy="2543520"/>
              <a:chOff x="4206070" y="610650"/>
              <a:chExt cx="7914081" cy="2543520"/>
            </a:xfrm>
          </p:grpSpPr>
          <p:sp>
            <p:nvSpPr>
              <p:cNvPr id="2" name="Rectangle 1">
                <a:extLst>
                  <a:ext uri="{FF2B5EF4-FFF2-40B4-BE49-F238E27FC236}">
                    <a16:creationId xmlns:a16="http://schemas.microsoft.com/office/drawing/2014/main" id="{7B0C3830-F661-4997-954E-72F59648B457}"/>
                  </a:ext>
                </a:extLst>
              </p:cNvPr>
              <p:cNvSpPr/>
              <p:nvPr/>
            </p:nvSpPr>
            <p:spPr>
              <a:xfrm>
                <a:off x="4206070" y="2230840"/>
                <a:ext cx="4213652" cy="923330"/>
              </a:xfrm>
              <a:prstGeom prst="rect">
                <a:avLst/>
              </a:prstGeom>
            </p:spPr>
            <p:txBody>
              <a:bodyPr wrap="square">
                <a:spAutoFit/>
              </a:bodyPr>
              <a:lstStyle/>
              <a:p>
                <a:r>
                  <a:rPr lang="en-US" dirty="0"/>
                  <a:t>When </a:t>
                </a:r>
                <a:r>
                  <a:rPr lang="en-US" dirty="0">
                    <a:solidFill>
                      <a:srgbClr val="FF0000"/>
                    </a:solidFill>
                  </a:rPr>
                  <a:t>G</a:t>
                </a:r>
                <a:r>
                  <a:rPr lang="en-US" dirty="0">
                    <a:solidFill>
                      <a:srgbClr val="FF0000"/>
                    </a:solidFill>
                    <a:sym typeface="Symbol" panose="05050102010706020507" pitchFamily="18" charset="2"/>
                  </a:rPr>
                  <a:t>=n </a:t>
                </a:r>
                <a:r>
                  <a:rPr lang="en-US" dirty="0">
                    <a:sym typeface="Symbol" panose="05050102010706020507" pitchFamily="18" charset="2"/>
                  </a:rPr>
                  <a:t>or</a:t>
                </a:r>
                <a:r>
                  <a:rPr lang="en-US" dirty="0">
                    <a:solidFill>
                      <a:srgbClr val="FF0000"/>
                    </a:solidFill>
                    <a:sym typeface="Symbol" panose="05050102010706020507" pitchFamily="18" charset="2"/>
                  </a:rPr>
                  <a:t> </a:t>
                </a:r>
                <a:r>
                  <a:rPr lang="en-US" dirty="0">
                    <a:solidFill>
                      <a:srgbClr val="FF0000"/>
                    </a:solidFill>
                  </a:rPr>
                  <a:t>G</a:t>
                </a:r>
                <a:r>
                  <a:rPr lang="en-US" dirty="0">
                    <a:solidFill>
                      <a:srgbClr val="FF0000"/>
                    </a:solidFill>
                    <a:sym typeface="Symbol" panose="05050102010706020507" pitchFamily="18" charset="2"/>
                  </a:rPr>
                  <a:t>=</a:t>
                </a:r>
                <a:r>
                  <a:rPr lang="en-US" dirty="0" err="1">
                    <a:solidFill>
                      <a:srgbClr val="FF0000"/>
                    </a:solidFill>
                    <a:sym typeface="Symbol" panose="05050102010706020507" pitchFamily="18" charset="2"/>
                  </a:rPr>
                  <a:t>n</a:t>
                </a:r>
                <a:r>
                  <a:rPr lang="en-US" dirty="0" err="1">
                    <a:sym typeface="Symbol" panose="05050102010706020507" pitchFamily="18" charset="2"/>
                  </a:rPr>
                  <a:t>+</a:t>
                </a:r>
                <a:r>
                  <a:rPr lang="en-US" dirty="0" err="1">
                    <a:solidFill>
                      <a:srgbClr val="0000FF"/>
                    </a:solidFill>
                    <a:sym typeface="Symbol" panose="05050102010706020507" pitchFamily="18" charset="2"/>
                  </a:rPr>
                  <a:t>Q</a:t>
                </a:r>
                <a:r>
                  <a:rPr lang="en-US" baseline="-25000" dirty="0" err="1">
                    <a:solidFill>
                      <a:srgbClr val="0000FF"/>
                    </a:solidFill>
                    <a:sym typeface="Symbol" panose="05050102010706020507" pitchFamily="18" charset="2"/>
                  </a:rPr>
                  <a:t>y</a:t>
                </a:r>
                <a:r>
                  <a:rPr lang="en-US" dirty="0"/>
                  <a:t> </a:t>
                </a:r>
                <a:r>
                  <a:rPr lang="en-US" dirty="0">
                    <a:sym typeface="Symbol" panose="05050102010706020507" pitchFamily="18" charset="2"/>
                  </a:rPr>
                  <a:t>&amp; </a:t>
                </a:r>
                <a:r>
                  <a:rPr lang="en-US" dirty="0" err="1">
                    <a:solidFill>
                      <a:srgbClr val="C00000"/>
                    </a:solidFill>
                    <a:sym typeface="Symbol" panose="05050102010706020507" pitchFamily="18" charset="2"/>
                  </a:rPr>
                  <a:t>B</a:t>
                </a:r>
                <a:r>
                  <a:rPr lang="en-US" baseline="-25000" dirty="0" err="1">
                    <a:solidFill>
                      <a:srgbClr val="C00000"/>
                    </a:solidFill>
                    <a:sym typeface="Symbol" panose="05050102010706020507" pitchFamily="18" charset="2"/>
                  </a:rPr>
                  <a:t>hor</a:t>
                </a:r>
                <a:endParaRPr lang="en-US" dirty="0">
                  <a:solidFill>
                    <a:srgbClr val="C00000"/>
                  </a:solidFill>
                  <a:sym typeface="Symbol" panose="05050102010706020507" pitchFamily="18" charset="2"/>
                </a:endParaRPr>
              </a:p>
              <a:p>
                <a:r>
                  <a:rPr lang="en-US" dirty="0"/>
                  <a:t>The magnetic moment will presses also about the direction of </a:t>
                </a:r>
                <a:r>
                  <a:rPr lang="en-US" dirty="0" err="1">
                    <a:solidFill>
                      <a:srgbClr val="C00000"/>
                    </a:solidFill>
                  </a:rPr>
                  <a:t>B</a:t>
                </a:r>
                <a:r>
                  <a:rPr lang="en-US" baseline="-25000" dirty="0" err="1">
                    <a:solidFill>
                      <a:srgbClr val="C00000"/>
                    </a:solidFill>
                  </a:rPr>
                  <a:t>hor</a:t>
                </a:r>
                <a:r>
                  <a:rPr lang="en-US" dirty="0"/>
                  <a:t> “NMR-effect”</a:t>
                </a:r>
              </a:p>
            </p:txBody>
          </p:sp>
          <p:sp>
            <p:nvSpPr>
              <p:cNvPr id="5" name="TextBox 4">
                <a:extLst>
                  <a:ext uri="{FF2B5EF4-FFF2-40B4-BE49-F238E27FC236}">
                    <a16:creationId xmlns:a16="http://schemas.microsoft.com/office/drawing/2014/main" id="{5C3E9C2E-8B5A-4A93-9E83-2A3FDE61E39F}"/>
                  </a:ext>
                </a:extLst>
              </p:cNvPr>
              <p:cNvSpPr txBox="1"/>
              <p:nvPr/>
            </p:nvSpPr>
            <p:spPr>
              <a:xfrm>
                <a:off x="9948672" y="633979"/>
                <a:ext cx="1178528" cy="369332"/>
              </a:xfrm>
              <a:prstGeom prst="rect">
                <a:avLst/>
              </a:prstGeom>
              <a:noFill/>
            </p:spPr>
            <p:txBody>
              <a:bodyPr wrap="none" rtlCol="0">
                <a:spAutoFit/>
              </a:bodyPr>
              <a:lstStyle/>
              <a:p>
                <a:r>
                  <a:rPr lang="en-US" dirty="0">
                    <a:solidFill>
                      <a:srgbClr val="FF0000"/>
                    </a:solidFill>
                  </a:rPr>
                  <a:t>G=(g-2)/2</a:t>
                </a:r>
                <a:endParaRPr lang="en-US" dirty="0"/>
              </a:p>
            </p:txBody>
          </p:sp>
          <p:sp>
            <p:nvSpPr>
              <p:cNvPr id="8" name="TextBox 7">
                <a:extLst>
                  <a:ext uri="{FF2B5EF4-FFF2-40B4-BE49-F238E27FC236}">
                    <a16:creationId xmlns:a16="http://schemas.microsoft.com/office/drawing/2014/main" id="{07CBFB3D-CEA8-4EF1-9814-557F321EE748}"/>
                  </a:ext>
                </a:extLst>
              </p:cNvPr>
              <p:cNvSpPr txBox="1"/>
              <p:nvPr/>
            </p:nvSpPr>
            <p:spPr>
              <a:xfrm>
                <a:off x="9948672" y="970378"/>
                <a:ext cx="2087431" cy="369332"/>
              </a:xfrm>
              <a:prstGeom prst="rect">
                <a:avLst/>
              </a:prstGeom>
              <a:noFill/>
            </p:spPr>
            <p:txBody>
              <a:bodyPr wrap="none" rtlCol="0">
                <a:spAutoFit/>
              </a:bodyPr>
              <a:lstStyle/>
              <a:p>
                <a:r>
                  <a:rPr lang="en-US" dirty="0">
                    <a:sym typeface="Symbol" panose="05050102010706020507" pitchFamily="18" charset="2"/>
                  </a:rPr>
                  <a:t> Relativistic factor</a:t>
                </a:r>
                <a:endParaRPr lang="en-US" dirty="0"/>
              </a:p>
            </p:txBody>
          </p:sp>
          <p:sp>
            <p:nvSpPr>
              <p:cNvPr id="9" name="Rectangle 8">
                <a:extLst>
                  <a:ext uri="{FF2B5EF4-FFF2-40B4-BE49-F238E27FC236}">
                    <a16:creationId xmlns:a16="http://schemas.microsoft.com/office/drawing/2014/main" id="{0C573009-49B5-4632-AF9A-C8CCCE1D7D94}"/>
                  </a:ext>
                </a:extLst>
              </p:cNvPr>
              <p:cNvSpPr/>
              <p:nvPr/>
            </p:nvSpPr>
            <p:spPr>
              <a:xfrm>
                <a:off x="9803568" y="610650"/>
                <a:ext cx="2316583" cy="729060"/>
              </a:xfrm>
              <a:prstGeom prst="rect">
                <a:avLst/>
              </a:prstGeom>
              <a:solidFill>
                <a:srgbClr val="FFFF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39754AEC-788A-41BA-BFD1-B028D08DAD84}"/>
                </a:ext>
              </a:extLst>
            </p:cNvPr>
            <p:cNvSpPr txBox="1"/>
            <p:nvPr/>
          </p:nvSpPr>
          <p:spPr>
            <a:xfrm>
              <a:off x="10066793" y="2745323"/>
              <a:ext cx="559769" cy="369332"/>
            </a:xfrm>
            <a:prstGeom prst="rect">
              <a:avLst/>
            </a:prstGeom>
            <a:noFill/>
          </p:spPr>
          <p:txBody>
            <a:bodyPr wrap="none" rtlCol="0">
              <a:spAutoFit/>
            </a:bodyPr>
            <a:lstStyle/>
            <a:p>
              <a:r>
                <a:rPr lang="en-US" dirty="0" err="1">
                  <a:solidFill>
                    <a:srgbClr val="C00000"/>
                  </a:solidFill>
                </a:rPr>
                <a:t>B</a:t>
              </a:r>
              <a:r>
                <a:rPr lang="en-US" baseline="-25000" dirty="0" err="1">
                  <a:solidFill>
                    <a:srgbClr val="C00000"/>
                  </a:solidFill>
                </a:rPr>
                <a:t>hor</a:t>
              </a:r>
              <a:endParaRPr lang="en-US" dirty="0">
                <a:solidFill>
                  <a:srgbClr val="C00000"/>
                </a:solidFill>
              </a:endParaRPr>
            </a:p>
          </p:txBody>
        </p:sp>
        <p:cxnSp>
          <p:nvCxnSpPr>
            <p:cNvPr id="41" name="Straight Arrow Connector 40">
              <a:extLst>
                <a:ext uri="{FF2B5EF4-FFF2-40B4-BE49-F238E27FC236}">
                  <a16:creationId xmlns:a16="http://schemas.microsoft.com/office/drawing/2014/main" id="{AAC1AF2A-49C9-4A89-B49E-994DB399D8C3}"/>
                </a:ext>
              </a:extLst>
            </p:cNvPr>
            <p:cNvCxnSpPr/>
            <p:nvPr/>
          </p:nvCxnSpPr>
          <p:spPr>
            <a:xfrm>
              <a:off x="9283093" y="2948861"/>
              <a:ext cx="724942"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6CD9ACE7-29FA-43E4-885E-695D8D8741C8}"/>
              </a:ext>
            </a:extLst>
          </p:cNvPr>
          <p:cNvGrpSpPr/>
          <p:nvPr/>
        </p:nvGrpSpPr>
        <p:grpSpPr>
          <a:xfrm>
            <a:off x="2491140" y="1056967"/>
            <a:ext cx="1579179" cy="792040"/>
            <a:chOff x="2456050" y="886969"/>
            <a:chExt cx="1579179" cy="792040"/>
          </a:xfrm>
        </p:grpSpPr>
        <p:sp>
          <p:nvSpPr>
            <p:cNvPr id="27" name="Rectangle 26">
              <a:extLst>
                <a:ext uri="{FF2B5EF4-FFF2-40B4-BE49-F238E27FC236}">
                  <a16:creationId xmlns:a16="http://schemas.microsoft.com/office/drawing/2014/main" id="{0BA012DC-B0EB-4D52-B7D1-499A29844BF2}"/>
                </a:ext>
              </a:extLst>
            </p:cNvPr>
            <p:cNvSpPr/>
            <p:nvPr/>
          </p:nvSpPr>
          <p:spPr>
            <a:xfrm>
              <a:off x="2456050" y="978970"/>
              <a:ext cx="1579179" cy="700039"/>
            </a:xfrm>
            <a:prstGeom prst="rect">
              <a:avLst/>
            </a:prstGeom>
            <a:solidFill>
              <a:srgbClr val="FFFF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8" name="Object 27">
              <a:extLst>
                <a:ext uri="{FF2B5EF4-FFF2-40B4-BE49-F238E27FC236}">
                  <a16:creationId xmlns:a16="http://schemas.microsoft.com/office/drawing/2014/main" id="{C984E0E0-8C1C-4F98-BEC3-B829AC80953B}"/>
                </a:ext>
              </a:extLst>
            </p:cNvPr>
            <p:cNvGraphicFramePr>
              <a:graphicFrameLocks noChangeAspect="1"/>
            </p:cNvGraphicFramePr>
            <p:nvPr>
              <p:extLst>
                <p:ext uri="{D42A27DB-BD31-4B8C-83A1-F6EECF244321}">
                  <p14:modId xmlns:p14="http://schemas.microsoft.com/office/powerpoint/2010/main" val="4156044541"/>
                </p:ext>
              </p:extLst>
            </p:nvPr>
          </p:nvGraphicFramePr>
          <p:xfrm>
            <a:off x="2569152" y="886969"/>
            <a:ext cx="1352975" cy="710885"/>
          </p:xfrm>
          <a:graphic>
            <a:graphicData uri="http://schemas.openxmlformats.org/presentationml/2006/ole">
              <mc:AlternateContent xmlns:mc="http://schemas.openxmlformats.org/markup-compatibility/2006">
                <mc:Choice xmlns:v="urn:schemas-microsoft-com:vml" Requires="v">
                  <p:oleObj spid="_x0000_s1492" name="Equation" r:id="rId7" imgW="749160" imgH="393480" progId="Equation.DSMT4">
                    <p:embed/>
                  </p:oleObj>
                </mc:Choice>
                <mc:Fallback>
                  <p:oleObj name="Equation" r:id="rId7" imgW="749160" imgH="393480" progId="Equation.DSMT4">
                    <p:embed/>
                    <p:pic>
                      <p:nvPicPr>
                        <p:cNvPr id="35" name="Object 34">
                          <a:extLst>
                            <a:ext uri="{FF2B5EF4-FFF2-40B4-BE49-F238E27FC236}">
                              <a16:creationId xmlns:a16="http://schemas.microsoft.com/office/drawing/2014/main" id="{A2E6613F-C58A-4DB1-B62D-32863CDCB1E3}"/>
                            </a:ext>
                          </a:extLst>
                        </p:cNvPr>
                        <p:cNvPicPr/>
                        <p:nvPr/>
                      </p:nvPicPr>
                      <p:blipFill>
                        <a:blip r:embed="rId8"/>
                        <a:stretch>
                          <a:fillRect/>
                        </a:stretch>
                      </p:blipFill>
                      <p:spPr>
                        <a:xfrm>
                          <a:off x="2569152" y="886969"/>
                          <a:ext cx="1352975" cy="710885"/>
                        </a:xfrm>
                        <a:prstGeom prst="rect">
                          <a:avLst/>
                        </a:prstGeom>
                      </p:spPr>
                    </p:pic>
                  </p:oleObj>
                </mc:Fallback>
              </mc:AlternateContent>
            </a:graphicData>
          </a:graphic>
        </p:graphicFrame>
      </p:grpSp>
      <p:grpSp>
        <p:nvGrpSpPr>
          <p:cNvPr id="14" name="Group 13">
            <a:extLst>
              <a:ext uri="{FF2B5EF4-FFF2-40B4-BE49-F238E27FC236}">
                <a16:creationId xmlns:a16="http://schemas.microsoft.com/office/drawing/2014/main" id="{1D85A44F-D077-400B-920C-C3EF080526D8}"/>
              </a:ext>
            </a:extLst>
          </p:cNvPr>
          <p:cNvGrpSpPr/>
          <p:nvPr/>
        </p:nvGrpSpPr>
        <p:grpSpPr>
          <a:xfrm>
            <a:off x="4939645" y="3742636"/>
            <a:ext cx="7000611" cy="2485228"/>
            <a:chOff x="4939645" y="3742636"/>
            <a:chExt cx="7000611" cy="2485228"/>
          </a:xfrm>
        </p:grpSpPr>
        <p:pic>
          <p:nvPicPr>
            <p:cNvPr id="26" name="Picture 25">
              <a:extLst>
                <a:ext uri="{FF2B5EF4-FFF2-40B4-BE49-F238E27FC236}">
                  <a16:creationId xmlns:a16="http://schemas.microsoft.com/office/drawing/2014/main" id="{5F890ACC-E75F-46F4-B7EC-95CE79752CBF}"/>
                </a:ext>
              </a:extLst>
            </p:cNvPr>
            <p:cNvPicPr>
              <a:picLocks noChangeAspect="1"/>
            </p:cNvPicPr>
            <p:nvPr/>
          </p:nvPicPr>
          <p:blipFill>
            <a:blip r:embed="rId9"/>
            <a:stretch>
              <a:fillRect/>
            </a:stretch>
          </p:blipFill>
          <p:spPr>
            <a:xfrm>
              <a:off x="9948672" y="3742636"/>
              <a:ext cx="1991584" cy="2485228"/>
            </a:xfrm>
            <a:prstGeom prst="rect">
              <a:avLst/>
            </a:prstGeom>
          </p:spPr>
        </p:pic>
        <p:cxnSp>
          <p:nvCxnSpPr>
            <p:cNvPr id="10" name="Straight Arrow Connector 9">
              <a:extLst>
                <a:ext uri="{FF2B5EF4-FFF2-40B4-BE49-F238E27FC236}">
                  <a16:creationId xmlns:a16="http://schemas.microsoft.com/office/drawing/2014/main" id="{69455D35-992D-4C0F-8AAF-7351A98CD2BA}"/>
                </a:ext>
              </a:extLst>
            </p:cNvPr>
            <p:cNvCxnSpPr>
              <a:cxnSpLocks/>
            </p:cNvCxnSpPr>
            <p:nvPr/>
          </p:nvCxnSpPr>
          <p:spPr>
            <a:xfrm flipV="1">
              <a:off x="4939645" y="4698749"/>
              <a:ext cx="6187555" cy="75842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CFE1344C-975A-4FC7-9E80-DDD5863F6B54}"/>
              </a:ext>
            </a:extLst>
          </p:cNvPr>
          <p:cNvSpPr txBox="1"/>
          <p:nvPr/>
        </p:nvSpPr>
        <p:spPr>
          <a:xfrm>
            <a:off x="4900679" y="3157428"/>
            <a:ext cx="2730235" cy="369332"/>
          </a:xfrm>
          <a:prstGeom prst="rect">
            <a:avLst/>
          </a:prstGeom>
          <a:noFill/>
        </p:spPr>
        <p:txBody>
          <a:bodyPr wrap="none" rtlCol="0">
            <a:spAutoFit/>
          </a:bodyPr>
          <a:lstStyle/>
          <a:p>
            <a:r>
              <a:rPr lang="en-US" dirty="0" err="1">
                <a:solidFill>
                  <a:srgbClr val="0000FF"/>
                </a:solidFill>
              </a:rPr>
              <a:t>Q</a:t>
            </a:r>
            <a:r>
              <a:rPr lang="en-US" baseline="-25000" dirty="0" err="1">
                <a:solidFill>
                  <a:srgbClr val="0000FF"/>
                </a:solidFill>
              </a:rPr>
              <a:t>y</a:t>
            </a:r>
            <a:r>
              <a:rPr lang="en-US" dirty="0">
                <a:solidFill>
                  <a:srgbClr val="0000FF"/>
                </a:solidFill>
              </a:rPr>
              <a:t>=vertical </a:t>
            </a:r>
            <a:r>
              <a:rPr lang="en-US" dirty="0" err="1">
                <a:solidFill>
                  <a:srgbClr val="0000FF"/>
                </a:solidFill>
              </a:rPr>
              <a:t>betatron</a:t>
            </a:r>
            <a:r>
              <a:rPr lang="en-US" dirty="0">
                <a:solidFill>
                  <a:srgbClr val="0000FF"/>
                </a:solidFill>
              </a:rPr>
              <a:t> tune</a:t>
            </a:r>
          </a:p>
        </p:txBody>
      </p:sp>
      <p:sp>
        <p:nvSpPr>
          <p:cNvPr id="7" name="Slide Number Placeholder 6">
            <a:extLst>
              <a:ext uri="{FF2B5EF4-FFF2-40B4-BE49-F238E27FC236}">
                <a16:creationId xmlns:a16="http://schemas.microsoft.com/office/drawing/2014/main" id="{5744B2D3-4261-4FB2-96D1-DB76B15C1F84}"/>
              </a:ext>
            </a:extLst>
          </p:cNvPr>
          <p:cNvSpPr>
            <a:spLocks noGrp="1"/>
          </p:cNvSpPr>
          <p:nvPr>
            <p:ph type="sldNum" sz="quarter" idx="12"/>
          </p:nvPr>
        </p:nvSpPr>
        <p:spPr>
          <a:xfrm>
            <a:off x="9448800" y="6461219"/>
            <a:ext cx="2743200" cy="365125"/>
          </a:xfrm>
        </p:spPr>
        <p:txBody>
          <a:bodyPr/>
          <a:lstStyle/>
          <a:p>
            <a:fld id="{716D9922-87B3-6043-9531-5184EA303DC1}" type="slidenum">
              <a:rPr lang="en-US" smtClean="0"/>
              <a:t>6</a:t>
            </a:fld>
            <a:r>
              <a:rPr lang="en-US" dirty="0"/>
              <a:t>/19</a:t>
            </a:r>
          </a:p>
        </p:txBody>
      </p:sp>
      <p:grpSp>
        <p:nvGrpSpPr>
          <p:cNvPr id="22" name="Group 21">
            <a:extLst>
              <a:ext uri="{FF2B5EF4-FFF2-40B4-BE49-F238E27FC236}">
                <a16:creationId xmlns:a16="http://schemas.microsoft.com/office/drawing/2014/main" id="{3B1901F6-02F2-4AF6-9FE5-6D729EC522EE}"/>
              </a:ext>
            </a:extLst>
          </p:cNvPr>
          <p:cNvGrpSpPr/>
          <p:nvPr/>
        </p:nvGrpSpPr>
        <p:grpSpPr>
          <a:xfrm>
            <a:off x="9283093" y="1571946"/>
            <a:ext cx="993703" cy="1376915"/>
            <a:chOff x="9283093" y="1571946"/>
            <a:chExt cx="993703" cy="1376915"/>
          </a:xfrm>
        </p:grpSpPr>
        <p:cxnSp>
          <p:nvCxnSpPr>
            <p:cNvPr id="20" name="Straight Arrow Connector 19">
              <a:extLst>
                <a:ext uri="{FF2B5EF4-FFF2-40B4-BE49-F238E27FC236}">
                  <a16:creationId xmlns:a16="http://schemas.microsoft.com/office/drawing/2014/main" id="{548256F2-B8E3-4229-BA85-1235B285B9AC}"/>
                </a:ext>
              </a:extLst>
            </p:cNvPr>
            <p:cNvCxnSpPr/>
            <p:nvPr/>
          </p:nvCxnSpPr>
          <p:spPr>
            <a:xfrm flipV="1">
              <a:off x="9283093" y="1571946"/>
              <a:ext cx="665579" cy="13769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5" name="Object 34">
              <a:extLst>
                <a:ext uri="{FF2B5EF4-FFF2-40B4-BE49-F238E27FC236}">
                  <a16:creationId xmlns:a16="http://schemas.microsoft.com/office/drawing/2014/main" id="{6E0C0A63-D082-4200-BDCB-6A2FBB4BD0E8}"/>
                </a:ext>
              </a:extLst>
            </p:cNvPr>
            <p:cNvGraphicFramePr>
              <a:graphicFrameLocks noChangeAspect="1"/>
            </p:cNvGraphicFramePr>
            <p:nvPr>
              <p:extLst>
                <p:ext uri="{D42A27DB-BD31-4B8C-83A1-F6EECF244321}">
                  <p14:modId xmlns:p14="http://schemas.microsoft.com/office/powerpoint/2010/main" val="2224431878"/>
                </p:ext>
              </p:extLst>
            </p:nvPr>
          </p:nvGraphicFramePr>
          <p:xfrm>
            <a:off x="9794679" y="1582514"/>
            <a:ext cx="482117" cy="640053"/>
          </p:xfrm>
          <a:graphic>
            <a:graphicData uri="http://schemas.openxmlformats.org/presentationml/2006/ole">
              <mc:AlternateContent xmlns:mc="http://schemas.openxmlformats.org/markup-compatibility/2006">
                <mc:Choice xmlns:v="urn:schemas-microsoft-com:vml" Requires="v">
                  <p:oleObj spid="_x0000_s1493" name="Equation" r:id="rId10" imgW="152280" imgH="203040" progId="Equation.DSMT4">
                    <p:embed/>
                  </p:oleObj>
                </mc:Choice>
                <mc:Fallback>
                  <p:oleObj name="Equation" r:id="rId10" imgW="152280" imgH="203040" progId="Equation.DSMT4">
                    <p:embed/>
                    <p:pic>
                      <p:nvPicPr>
                        <p:cNvPr id="28" name="Object 27">
                          <a:extLst>
                            <a:ext uri="{FF2B5EF4-FFF2-40B4-BE49-F238E27FC236}">
                              <a16:creationId xmlns:a16="http://schemas.microsoft.com/office/drawing/2014/main" id="{C984E0E0-8C1C-4F98-BEC3-B829AC80953B}"/>
                            </a:ext>
                          </a:extLst>
                        </p:cNvPr>
                        <p:cNvPicPr/>
                        <p:nvPr/>
                      </p:nvPicPr>
                      <p:blipFill>
                        <a:blip r:embed="rId11"/>
                        <a:stretch>
                          <a:fillRect/>
                        </a:stretch>
                      </p:blipFill>
                      <p:spPr>
                        <a:xfrm>
                          <a:off x="9794679" y="1582514"/>
                          <a:ext cx="482117" cy="640053"/>
                        </a:xfrm>
                        <a:prstGeom prst="rect">
                          <a:avLst/>
                        </a:prstGeom>
                      </p:spPr>
                    </p:pic>
                  </p:oleObj>
                </mc:Fallback>
              </mc:AlternateContent>
            </a:graphicData>
          </a:graphic>
        </p:graphicFrame>
      </p:grpSp>
    </p:spTree>
    <p:extLst>
      <p:ext uri="{BB962C8B-B14F-4D97-AF65-F5344CB8AC3E}">
        <p14:creationId xmlns:p14="http://schemas.microsoft.com/office/powerpoint/2010/main" val="305690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 presetClass="path" presetSubtype="0" repeatCount="indefinite" accel="50000" decel="50000" fill="hold" nodeType="clickEffect">
                                  <p:stCondLst>
                                    <p:cond delay="0"/>
                                  </p:stCondLst>
                                  <p:childTnLst>
                                    <p:animMotion origin="layout" path="M 0.00781 0.02222 C 0.13672 0.02222 0.24141 0.11458 0.24141 0.22916 C 0.24141 0.34352 0.13672 0.43634 0.00781 0.43634 C -0.12109 0.43634 -0.22539 0.34352 -0.22539 0.22916 C -0.22539 0.11458 -0.12109 0.02222 0.00781 0.02222 Z " pathEditMode="relative" rAng="0" ptsTypes="AAAAA">
                                      <p:cBhvr>
                                        <p:cTn id="11" dur="1000" fill="hold"/>
                                        <p:tgtEl>
                                          <p:spTgt spid="25"/>
                                        </p:tgtEl>
                                        <p:attrNameLst>
                                          <p:attrName>ppt_x</p:attrName>
                                          <p:attrName>ppt_y</p:attrName>
                                        </p:attrNameLst>
                                      </p:cBhvr>
                                      <p:rCtr x="13" y="20694"/>
                                    </p:animMotion>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barn(inVertical)">
                                      <p:cBhvr>
                                        <p:cTn id="16" dur="500"/>
                                        <p:tgtEl>
                                          <p:spTgt spid="42"/>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barn(inVertical)">
                                      <p:cBhvr>
                                        <p:cTn id="20" dur="500"/>
                                        <p:tgtEl>
                                          <p:spTgt spid="29"/>
                                        </p:tgtEl>
                                      </p:cBhvr>
                                    </p:animEffect>
                                  </p:childTnLst>
                                </p:cTn>
                              </p:par>
                              <p:par>
                                <p:cTn id="21" presetID="16" presetClass="entr" presetSubtype="21"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barn(inVertical)">
                                      <p:cBhvr>
                                        <p:cTn id="33" dur="500"/>
                                        <p:tgtEl>
                                          <p:spTgt spid="30"/>
                                        </p:tgtEl>
                                      </p:cBhvr>
                                    </p:animEffect>
                                  </p:childTnLst>
                                </p:cTn>
                              </p:par>
                            </p:childTnLst>
                          </p:cTn>
                        </p:par>
                        <p:par>
                          <p:cTn id="34" fill="hold">
                            <p:stCondLst>
                              <p:cond delay="500"/>
                            </p:stCondLst>
                            <p:childTnLst>
                              <p:par>
                                <p:cTn id="35" presetID="16" presetClass="entr" presetSubtype="21"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1F37DAD8-A7FA-4B99-BE7D-0243F79297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1402" y="826393"/>
            <a:ext cx="828791" cy="1019317"/>
          </a:xfrm>
          <a:prstGeom prst="rect">
            <a:avLst/>
          </a:prstGeom>
        </p:spPr>
      </p:pic>
      <p:sp>
        <p:nvSpPr>
          <p:cNvPr id="12" name="TextBox 11">
            <a:extLst>
              <a:ext uri="{FF2B5EF4-FFF2-40B4-BE49-F238E27FC236}">
                <a16:creationId xmlns:a16="http://schemas.microsoft.com/office/drawing/2014/main" id="{594D808B-C1BC-4ED1-9356-56D118817E10}"/>
              </a:ext>
            </a:extLst>
          </p:cNvPr>
          <p:cNvSpPr txBox="1"/>
          <p:nvPr/>
        </p:nvSpPr>
        <p:spPr>
          <a:xfrm>
            <a:off x="1519880" y="388404"/>
            <a:ext cx="7227879" cy="400110"/>
          </a:xfrm>
          <a:prstGeom prst="rect">
            <a:avLst/>
          </a:prstGeom>
          <a:noFill/>
        </p:spPr>
        <p:txBody>
          <a:bodyPr wrap="square" rtlCol="0">
            <a:spAutoFit/>
          </a:bodyPr>
          <a:lstStyle/>
          <a:p>
            <a:r>
              <a:rPr lang="en-US" dirty="0"/>
              <a:t>Why should we pay </a:t>
            </a:r>
            <a:r>
              <a:rPr lang="en-US" sz="2000" dirty="0"/>
              <a:t>attention</a:t>
            </a:r>
            <a:r>
              <a:rPr lang="en-US" dirty="0"/>
              <a:t> in the acceleration of polarized ions?</a:t>
            </a:r>
          </a:p>
        </p:txBody>
      </p:sp>
      <p:pic>
        <p:nvPicPr>
          <p:cNvPr id="13" name="Picture 12">
            <a:extLst>
              <a:ext uri="{FF2B5EF4-FFF2-40B4-BE49-F238E27FC236}">
                <a16:creationId xmlns:a16="http://schemas.microsoft.com/office/drawing/2014/main" id="{D209425E-FBC8-47A9-BE30-16FBE2B184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013" y="1211517"/>
            <a:ext cx="2216151" cy="2162099"/>
          </a:xfrm>
          <a:prstGeom prst="rect">
            <a:avLst/>
          </a:prstGeom>
        </p:spPr>
      </p:pic>
      <p:sp>
        <p:nvSpPr>
          <p:cNvPr id="18" name="Rectangle 17">
            <a:extLst>
              <a:ext uri="{FF2B5EF4-FFF2-40B4-BE49-F238E27FC236}">
                <a16:creationId xmlns:a16="http://schemas.microsoft.com/office/drawing/2014/main" id="{530BC18E-70FC-4B2B-967A-DC2A515D71BA}"/>
              </a:ext>
            </a:extLst>
          </p:cNvPr>
          <p:cNvSpPr/>
          <p:nvPr/>
        </p:nvSpPr>
        <p:spPr>
          <a:xfrm>
            <a:off x="0" y="6578458"/>
            <a:ext cx="12192000" cy="338554"/>
          </a:xfrm>
          <a:prstGeom prst="rect">
            <a:avLst/>
          </a:prstGeom>
        </p:spPr>
        <p:txBody>
          <a:bodyPr wrap="square">
            <a:spAutoFit/>
          </a:bodyPr>
          <a:lstStyle/>
          <a:p>
            <a:r>
              <a:rPr lang="en-US" sz="800" dirty="0">
                <a:hlinkClick r:id="rId5"/>
              </a:rPr>
              <a:t>https://www.google.com/</a:t>
            </a:r>
            <a:r>
              <a:rPr lang="en-US" sz="800" dirty="0" err="1">
                <a:hlinkClick r:id="rId5"/>
              </a:rPr>
              <a:t>search?biw</a:t>
            </a:r>
            <a:r>
              <a:rPr lang="en-US" sz="800" dirty="0">
                <a:hlinkClick r:id="rId5"/>
              </a:rPr>
              <a:t>=1483&amp;bih=704&amp;tbm=</a:t>
            </a:r>
            <a:r>
              <a:rPr lang="en-US" sz="800" dirty="0" err="1">
                <a:hlinkClick r:id="rId5"/>
              </a:rPr>
              <a:t>isch&amp;sa</a:t>
            </a:r>
            <a:r>
              <a:rPr lang="en-US" sz="800" dirty="0">
                <a:hlinkClick r:id="rId5"/>
              </a:rPr>
              <a:t>=1&amp;ei=8NgjW4XTLs7uzgL_gInIAQ&amp;q=</a:t>
            </a:r>
            <a:r>
              <a:rPr lang="en-US" sz="800" dirty="0" err="1">
                <a:hlinkClick r:id="rId5"/>
              </a:rPr>
              <a:t>animation+of+NMR&amp;oq</a:t>
            </a:r>
            <a:r>
              <a:rPr lang="en-US" sz="800" dirty="0">
                <a:hlinkClick r:id="rId5"/>
              </a:rPr>
              <a:t>=</a:t>
            </a:r>
            <a:r>
              <a:rPr lang="en-US" sz="800" dirty="0" err="1">
                <a:hlinkClick r:id="rId5"/>
              </a:rPr>
              <a:t>animation+of+NMR&amp;gs_l</a:t>
            </a:r>
            <a:r>
              <a:rPr lang="en-US" sz="800" dirty="0">
                <a:hlinkClick r:id="rId5"/>
              </a:rPr>
              <a:t>=img.12...0.0.0.28563.0.0.0.0.0.0.0.0..0.0....0...1c..64.img..0.0.0....0.gitB9seXuAg#imgrc=r0ZpRdDK3ezKJM</a:t>
            </a:r>
            <a:r>
              <a:rPr lang="en-US" sz="800" dirty="0"/>
              <a:t>:</a:t>
            </a:r>
          </a:p>
          <a:p>
            <a:endParaRPr lang="en-US" sz="800" dirty="0"/>
          </a:p>
        </p:txBody>
      </p:sp>
      <p:sp>
        <p:nvSpPr>
          <p:cNvPr id="23" name="TextBox 22">
            <a:extLst>
              <a:ext uri="{FF2B5EF4-FFF2-40B4-BE49-F238E27FC236}">
                <a16:creationId xmlns:a16="http://schemas.microsoft.com/office/drawing/2014/main" id="{A026E37A-AC8C-41AF-8413-7A8AD508EFFD}"/>
              </a:ext>
            </a:extLst>
          </p:cNvPr>
          <p:cNvSpPr txBox="1"/>
          <p:nvPr/>
        </p:nvSpPr>
        <p:spPr>
          <a:xfrm>
            <a:off x="246482" y="4559470"/>
            <a:ext cx="8318303" cy="646331"/>
          </a:xfrm>
          <a:prstGeom prst="rect">
            <a:avLst/>
          </a:prstGeom>
          <a:noFill/>
        </p:spPr>
        <p:txBody>
          <a:bodyPr wrap="none" rtlCol="0">
            <a:spAutoFit/>
          </a:bodyPr>
          <a:lstStyle/>
          <a:p>
            <a:pPr marL="342900" indent="-342900">
              <a:buAutoNum type="alphaLcParenR"/>
            </a:pPr>
            <a:r>
              <a:rPr lang="en-US" dirty="0"/>
              <a:t>Horizontal fields </a:t>
            </a:r>
            <a:r>
              <a:rPr lang="en-US" dirty="0" err="1">
                <a:solidFill>
                  <a:srgbClr val="C00000"/>
                </a:solidFill>
              </a:rPr>
              <a:t>B</a:t>
            </a:r>
            <a:r>
              <a:rPr lang="en-US" baseline="-25000" dirty="0" err="1">
                <a:solidFill>
                  <a:srgbClr val="C00000"/>
                </a:solidFill>
              </a:rPr>
              <a:t>hor</a:t>
            </a:r>
            <a:r>
              <a:rPr lang="en-US" dirty="0"/>
              <a:t> are caused by magnet imperfections or magnet design. </a:t>
            </a:r>
          </a:p>
          <a:p>
            <a:r>
              <a:rPr lang="en-US" dirty="0"/>
              <a:t>      (</a:t>
            </a:r>
            <a:r>
              <a:rPr lang="en-US" dirty="0">
                <a:solidFill>
                  <a:srgbClr val="FF0000"/>
                </a:solidFill>
              </a:rPr>
              <a:t>Imperfection spin resonances</a:t>
            </a:r>
            <a:r>
              <a:rPr lang="en-US" dirty="0"/>
              <a:t>) </a:t>
            </a:r>
            <a:r>
              <a:rPr lang="en-US" dirty="0">
                <a:solidFill>
                  <a:srgbClr val="FF0000"/>
                </a:solidFill>
              </a:rPr>
              <a:t>G</a:t>
            </a:r>
            <a:r>
              <a:rPr lang="en-US" dirty="0">
                <a:solidFill>
                  <a:srgbClr val="FF0000"/>
                </a:solidFill>
                <a:sym typeface="Symbol" panose="05050102010706020507" pitchFamily="18" charset="2"/>
              </a:rPr>
              <a:t>=n</a:t>
            </a:r>
          </a:p>
        </p:txBody>
      </p:sp>
      <p:grpSp>
        <p:nvGrpSpPr>
          <p:cNvPr id="30" name="Group 29">
            <a:extLst>
              <a:ext uri="{FF2B5EF4-FFF2-40B4-BE49-F238E27FC236}">
                <a16:creationId xmlns:a16="http://schemas.microsoft.com/office/drawing/2014/main" id="{20D753AB-6A48-4068-8C95-F10C4DC9DAFE}"/>
              </a:ext>
            </a:extLst>
          </p:cNvPr>
          <p:cNvGrpSpPr/>
          <p:nvPr/>
        </p:nvGrpSpPr>
        <p:grpSpPr>
          <a:xfrm>
            <a:off x="246482" y="5394148"/>
            <a:ext cx="7156863" cy="785666"/>
            <a:chOff x="246482" y="4861478"/>
            <a:chExt cx="7156863" cy="785666"/>
          </a:xfrm>
        </p:grpSpPr>
        <p:sp>
          <p:nvSpPr>
            <p:cNvPr id="31" name="TextBox 30">
              <a:extLst>
                <a:ext uri="{FF2B5EF4-FFF2-40B4-BE49-F238E27FC236}">
                  <a16:creationId xmlns:a16="http://schemas.microsoft.com/office/drawing/2014/main" id="{6C37B2A8-7278-4227-A81B-F218639717C3}"/>
                </a:ext>
              </a:extLst>
            </p:cNvPr>
            <p:cNvSpPr txBox="1"/>
            <p:nvPr/>
          </p:nvSpPr>
          <p:spPr>
            <a:xfrm>
              <a:off x="246482" y="4861478"/>
              <a:ext cx="7125669" cy="646331"/>
            </a:xfrm>
            <a:prstGeom prst="rect">
              <a:avLst/>
            </a:prstGeom>
            <a:noFill/>
          </p:spPr>
          <p:txBody>
            <a:bodyPr wrap="none" rtlCol="0">
              <a:spAutoFit/>
            </a:bodyPr>
            <a:lstStyle/>
            <a:p>
              <a:pPr marL="342900" indent="-342900">
                <a:buAutoNum type="alphaLcParenR" startAt="2"/>
              </a:pPr>
              <a:r>
                <a:rPr lang="en-US" dirty="0"/>
                <a:t>Horizontal fields </a:t>
              </a:r>
              <a:r>
                <a:rPr lang="en-US" dirty="0" err="1">
                  <a:solidFill>
                    <a:srgbClr val="C00000"/>
                  </a:solidFill>
                </a:rPr>
                <a:t>B</a:t>
              </a:r>
              <a:r>
                <a:rPr lang="en-US" baseline="-25000" dirty="0" err="1">
                  <a:solidFill>
                    <a:srgbClr val="C00000"/>
                  </a:solidFill>
                </a:rPr>
                <a:t>hor</a:t>
              </a:r>
              <a:r>
                <a:rPr lang="en-US" dirty="0"/>
                <a:t> are also caused by Quadrupoles, Sext. Etc. </a:t>
              </a:r>
            </a:p>
            <a:p>
              <a:r>
                <a:rPr lang="en-US" dirty="0"/>
                <a:t>     (</a:t>
              </a:r>
              <a:r>
                <a:rPr lang="en-US" dirty="0">
                  <a:solidFill>
                    <a:srgbClr val="FF0000"/>
                  </a:solidFill>
                </a:rPr>
                <a:t>Intrinsic spin resonances</a:t>
              </a:r>
              <a:r>
                <a:rPr lang="en-US" dirty="0"/>
                <a:t>) </a:t>
              </a:r>
              <a:r>
                <a:rPr lang="en-US" dirty="0">
                  <a:solidFill>
                    <a:srgbClr val="FF0000"/>
                  </a:solidFill>
                </a:rPr>
                <a:t>G</a:t>
              </a:r>
              <a:r>
                <a:rPr lang="en-US" dirty="0">
                  <a:solidFill>
                    <a:srgbClr val="FF0000"/>
                  </a:solidFill>
                  <a:sym typeface="Symbol" panose="05050102010706020507" pitchFamily="18" charset="2"/>
                </a:rPr>
                <a:t>=</a:t>
              </a:r>
              <a:r>
                <a:rPr lang="en-US" dirty="0" err="1">
                  <a:solidFill>
                    <a:srgbClr val="FF0000"/>
                  </a:solidFill>
                  <a:sym typeface="Symbol" panose="05050102010706020507" pitchFamily="18" charset="2"/>
                </a:rPr>
                <a:t>n</a:t>
              </a:r>
              <a:r>
                <a:rPr lang="en-US" dirty="0" err="1">
                  <a:sym typeface="Symbol" panose="05050102010706020507" pitchFamily="18" charset="2"/>
                </a:rPr>
                <a:t>+</a:t>
              </a:r>
              <a:r>
                <a:rPr lang="en-US" dirty="0" err="1">
                  <a:solidFill>
                    <a:srgbClr val="0000FF"/>
                  </a:solidFill>
                  <a:sym typeface="Symbol" panose="05050102010706020507" pitchFamily="18" charset="2"/>
                </a:rPr>
                <a:t>Q</a:t>
              </a:r>
              <a:r>
                <a:rPr lang="en-US" baseline="-25000" dirty="0" err="1">
                  <a:solidFill>
                    <a:srgbClr val="0000FF"/>
                  </a:solidFill>
                  <a:sym typeface="Symbol" panose="05050102010706020507" pitchFamily="18" charset="2"/>
                </a:rPr>
                <a:t>y</a:t>
              </a:r>
              <a:r>
                <a:rPr lang="en-US" dirty="0"/>
                <a:t> </a:t>
              </a:r>
            </a:p>
          </p:txBody>
        </p:sp>
        <p:sp>
          <p:nvSpPr>
            <p:cNvPr id="32" name="TextBox 31">
              <a:extLst>
                <a:ext uri="{FF2B5EF4-FFF2-40B4-BE49-F238E27FC236}">
                  <a16:creationId xmlns:a16="http://schemas.microsoft.com/office/drawing/2014/main" id="{FFCC6948-7B5A-406E-BF98-F4E85CD97928}"/>
                </a:ext>
              </a:extLst>
            </p:cNvPr>
            <p:cNvSpPr txBox="1"/>
            <p:nvPr/>
          </p:nvSpPr>
          <p:spPr>
            <a:xfrm>
              <a:off x="4673110" y="5277812"/>
              <a:ext cx="2730235" cy="369332"/>
            </a:xfrm>
            <a:prstGeom prst="rect">
              <a:avLst/>
            </a:prstGeom>
            <a:noFill/>
          </p:spPr>
          <p:txBody>
            <a:bodyPr wrap="none" rtlCol="0">
              <a:spAutoFit/>
            </a:bodyPr>
            <a:lstStyle/>
            <a:p>
              <a:r>
                <a:rPr lang="en-US" dirty="0" err="1">
                  <a:solidFill>
                    <a:srgbClr val="0000FF"/>
                  </a:solidFill>
                </a:rPr>
                <a:t>Q</a:t>
              </a:r>
              <a:r>
                <a:rPr lang="en-US" baseline="-25000" dirty="0" err="1">
                  <a:solidFill>
                    <a:srgbClr val="0000FF"/>
                  </a:solidFill>
                </a:rPr>
                <a:t>y</a:t>
              </a:r>
              <a:r>
                <a:rPr lang="en-US" dirty="0">
                  <a:solidFill>
                    <a:srgbClr val="0000FF"/>
                  </a:solidFill>
                </a:rPr>
                <a:t>=vertical </a:t>
              </a:r>
              <a:r>
                <a:rPr lang="en-US" dirty="0" err="1">
                  <a:solidFill>
                    <a:srgbClr val="0000FF"/>
                  </a:solidFill>
                </a:rPr>
                <a:t>betatron</a:t>
              </a:r>
              <a:r>
                <a:rPr lang="en-US" dirty="0">
                  <a:solidFill>
                    <a:srgbClr val="0000FF"/>
                  </a:solidFill>
                </a:rPr>
                <a:t> tune</a:t>
              </a:r>
            </a:p>
          </p:txBody>
        </p:sp>
      </p:grpSp>
      <p:grpSp>
        <p:nvGrpSpPr>
          <p:cNvPr id="4" name="Group 3">
            <a:extLst>
              <a:ext uri="{FF2B5EF4-FFF2-40B4-BE49-F238E27FC236}">
                <a16:creationId xmlns:a16="http://schemas.microsoft.com/office/drawing/2014/main" id="{A04F32E7-0692-42BB-B9A2-4188F00909E6}"/>
              </a:ext>
            </a:extLst>
          </p:cNvPr>
          <p:cNvGrpSpPr/>
          <p:nvPr/>
        </p:nvGrpSpPr>
        <p:grpSpPr>
          <a:xfrm>
            <a:off x="3532703" y="203209"/>
            <a:ext cx="5998596" cy="4104894"/>
            <a:chOff x="3532098" y="396240"/>
            <a:chExt cx="5998596" cy="4373238"/>
          </a:xfrm>
        </p:grpSpPr>
        <p:pic>
          <p:nvPicPr>
            <p:cNvPr id="11" name="Picture 10">
              <a:extLst>
                <a:ext uri="{FF2B5EF4-FFF2-40B4-BE49-F238E27FC236}">
                  <a16:creationId xmlns:a16="http://schemas.microsoft.com/office/drawing/2014/main" id="{4F3CCDE9-905F-4862-A1B2-807259DFA1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92483" y="396240"/>
              <a:ext cx="438211" cy="3620005"/>
            </a:xfrm>
            <a:prstGeom prst="rect">
              <a:avLst/>
            </a:prstGeom>
          </p:spPr>
        </p:pic>
        <p:grpSp>
          <p:nvGrpSpPr>
            <p:cNvPr id="15" name="Group 14">
              <a:extLst>
                <a:ext uri="{FF2B5EF4-FFF2-40B4-BE49-F238E27FC236}">
                  <a16:creationId xmlns:a16="http://schemas.microsoft.com/office/drawing/2014/main" id="{6519150E-5C07-4E25-BFBB-34F9F7F3BB89}"/>
                </a:ext>
              </a:extLst>
            </p:cNvPr>
            <p:cNvGrpSpPr/>
            <p:nvPr/>
          </p:nvGrpSpPr>
          <p:grpSpPr>
            <a:xfrm>
              <a:off x="3532098" y="1776318"/>
              <a:ext cx="5691632" cy="2993160"/>
              <a:chOff x="3250184" y="3724633"/>
              <a:chExt cx="5691632" cy="2993160"/>
            </a:xfrm>
          </p:grpSpPr>
          <p:sp>
            <p:nvSpPr>
              <p:cNvPr id="16" name="TextBox 15">
                <a:extLst>
                  <a:ext uri="{FF2B5EF4-FFF2-40B4-BE49-F238E27FC236}">
                    <a16:creationId xmlns:a16="http://schemas.microsoft.com/office/drawing/2014/main" id="{9D77D78E-52C9-41DB-9F36-DF9A17F97A07}"/>
                  </a:ext>
                </a:extLst>
              </p:cNvPr>
              <p:cNvSpPr txBox="1"/>
              <p:nvPr/>
            </p:nvSpPr>
            <p:spPr>
              <a:xfrm>
                <a:off x="5239580" y="6282319"/>
                <a:ext cx="1328569" cy="369332"/>
              </a:xfrm>
              <a:prstGeom prst="rect">
                <a:avLst/>
              </a:prstGeom>
              <a:noFill/>
            </p:spPr>
            <p:txBody>
              <a:bodyPr wrap="none" rtlCol="0">
                <a:spAutoFit/>
              </a:bodyPr>
              <a:lstStyle/>
              <a:p>
                <a:r>
                  <a:rPr lang="en-US" dirty="0"/>
                  <a:t>Synchrotron</a:t>
                </a:r>
              </a:p>
            </p:txBody>
          </p:sp>
          <p:sp>
            <p:nvSpPr>
              <p:cNvPr id="17" name="Oval 16">
                <a:extLst>
                  <a:ext uri="{FF2B5EF4-FFF2-40B4-BE49-F238E27FC236}">
                    <a16:creationId xmlns:a16="http://schemas.microsoft.com/office/drawing/2014/main" id="{80675BA9-B563-43A8-83F2-2CFD95A24C88}"/>
                  </a:ext>
                </a:extLst>
              </p:cNvPr>
              <p:cNvSpPr/>
              <p:nvPr/>
            </p:nvSpPr>
            <p:spPr>
              <a:xfrm>
                <a:off x="3250184" y="3724633"/>
                <a:ext cx="5691632" cy="29931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 name="Group 41">
            <a:extLst>
              <a:ext uri="{FF2B5EF4-FFF2-40B4-BE49-F238E27FC236}">
                <a16:creationId xmlns:a16="http://schemas.microsoft.com/office/drawing/2014/main" id="{06CEA95E-DB6E-48E7-9B32-D509C0BD092B}"/>
              </a:ext>
            </a:extLst>
          </p:cNvPr>
          <p:cNvGrpSpPr/>
          <p:nvPr/>
        </p:nvGrpSpPr>
        <p:grpSpPr>
          <a:xfrm>
            <a:off x="4206070" y="610650"/>
            <a:ext cx="7914081" cy="2543520"/>
            <a:chOff x="4206070" y="610650"/>
            <a:chExt cx="7914081" cy="2543520"/>
          </a:xfrm>
        </p:grpSpPr>
        <p:grpSp>
          <p:nvGrpSpPr>
            <p:cNvPr id="6" name="Group 5">
              <a:extLst>
                <a:ext uri="{FF2B5EF4-FFF2-40B4-BE49-F238E27FC236}">
                  <a16:creationId xmlns:a16="http://schemas.microsoft.com/office/drawing/2014/main" id="{706A31FC-1D11-496F-B817-9931C51ACBD5}"/>
                </a:ext>
              </a:extLst>
            </p:cNvPr>
            <p:cNvGrpSpPr/>
            <p:nvPr/>
          </p:nvGrpSpPr>
          <p:grpSpPr>
            <a:xfrm>
              <a:off x="4206070" y="610650"/>
              <a:ext cx="7914081" cy="2543520"/>
              <a:chOff x="4206070" y="610650"/>
              <a:chExt cx="7914081" cy="2543520"/>
            </a:xfrm>
          </p:grpSpPr>
          <p:sp>
            <p:nvSpPr>
              <p:cNvPr id="2" name="Rectangle 1">
                <a:extLst>
                  <a:ext uri="{FF2B5EF4-FFF2-40B4-BE49-F238E27FC236}">
                    <a16:creationId xmlns:a16="http://schemas.microsoft.com/office/drawing/2014/main" id="{7B0C3830-F661-4997-954E-72F59648B457}"/>
                  </a:ext>
                </a:extLst>
              </p:cNvPr>
              <p:cNvSpPr/>
              <p:nvPr/>
            </p:nvSpPr>
            <p:spPr>
              <a:xfrm>
                <a:off x="4206070" y="2230840"/>
                <a:ext cx="4213652" cy="923330"/>
              </a:xfrm>
              <a:prstGeom prst="rect">
                <a:avLst/>
              </a:prstGeom>
            </p:spPr>
            <p:txBody>
              <a:bodyPr wrap="square">
                <a:spAutoFit/>
              </a:bodyPr>
              <a:lstStyle/>
              <a:p>
                <a:r>
                  <a:rPr lang="en-US" dirty="0"/>
                  <a:t>When </a:t>
                </a:r>
                <a:r>
                  <a:rPr lang="en-US" dirty="0">
                    <a:solidFill>
                      <a:srgbClr val="FF0000"/>
                    </a:solidFill>
                  </a:rPr>
                  <a:t>G</a:t>
                </a:r>
                <a:r>
                  <a:rPr lang="en-US" dirty="0">
                    <a:solidFill>
                      <a:srgbClr val="FF0000"/>
                    </a:solidFill>
                    <a:sym typeface="Symbol" panose="05050102010706020507" pitchFamily="18" charset="2"/>
                  </a:rPr>
                  <a:t>=n </a:t>
                </a:r>
                <a:r>
                  <a:rPr lang="en-US" dirty="0">
                    <a:sym typeface="Symbol" panose="05050102010706020507" pitchFamily="18" charset="2"/>
                  </a:rPr>
                  <a:t>or</a:t>
                </a:r>
                <a:r>
                  <a:rPr lang="en-US" dirty="0">
                    <a:solidFill>
                      <a:srgbClr val="FF0000"/>
                    </a:solidFill>
                    <a:sym typeface="Symbol" panose="05050102010706020507" pitchFamily="18" charset="2"/>
                  </a:rPr>
                  <a:t> </a:t>
                </a:r>
                <a:r>
                  <a:rPr lang="en-US" dirty="0">
                    <a:solidFill>
                      <a:srgbClr val="FF0000"/>
                    </a:solidFill>
                  </a:rPr>
                  <a:t>G</a:t>
                </a:r>
                <a:r>
                  <a:rPr lang="en-US" dirty="0">
                    <a:solidFill>
                      <a:srgbClr val="FF0000"/>
                    </a:solidFill>
                    <a:sym typeface="Symbol" panose="05050102010706020507" pitchFamily="18" charset="2"/>
                  </a:rPr>
                  <a:t>=</a:t>
                </a:r>
                <a:r>
                  <a:rPr lang="en-US" dirty="0" err="1">
                    <a:solidFill>
                      <a:srgbClr val="FF0000"/>
                    </a:solidFill>
                    <a:sym typeface="Symbol" panose="05050102010706020507" pitchFamily="18" charset="2"/>
                  </a:rPr>
                  <a:t>n</a:t>
                </a:r>
                <a:r>
                  <a:rPr lang="en-US" dirty="0" err="1">
                    <a:sym typeface="Symbol" panose="05050102010706020507" pitchFamily="18" charset="2"/>
                  </a:rPr>
                  <a:t>+</a:t>
                </a:r>
                <a:r>
                  <a:rPr lang="en-US" dirty="0" err="1">
                    <a:solidFill>
                      <a:srgbClr val="0000FF"/>
                    </a:solidFill>
                    <a:sym typeface="Symbol" panose="05050102010706020507" pitchFamily="18" charset="2"/>
                  </a:rPr>
                  <a:t>Q</a:t>
                </a:r>
                <a:r>
                  <a:rPr lang="en-US" baseline="-25000" dirty="0" err="1">
                    <a:solidFill>
                      <a:srgbClr val="0000FF"/>
                    </a:solidFill>
                    <a:sym typeface="Symbol" panose="05050102010706020507" pitchFamily="18" charset="2"/>
                  </a:rPr>
                  <a:t>y</a:t>
                </a:r>
                <a:r>
                  <a:rPr lang="en-US" dirty="0"/>
                  <a:t> </a:t>
                </a:r>
                <a:r>
                  <a:rPr lang="en-US" dirty="0">
                    <a:sym typeface="Symbol" panose="05050102010706020507" pitchFamily="18" charset="2"/>
                  </a:rPr>
                  <a:t>&amp; </a:t>
                </a:r>
                <a:r>
                  <a:rPr lang="en-US" dirty="0" err="1">
                    <a:solidFill>
                      <a:srgbClr val="C00000"/>
                    </a:solidFill>
                    <a:sym typeface="Symbol" panose="05050102010706020507" pitchFamily="18" charset="2"/>
                  </a:rPr>
                  <a:t>B</a:t>
                </a:r>
                <a:r>
                  <a:rPr lang="en-US" baseline="-25000" dirty="0" err="1">
                    <a:solidFill>
                      <a:srgbClr val="C00000"/>
                    </a:solidFill>
                    <a:sym typeface="Symbol" panose="05050102010706020507" pitchFamily="18" charset="2"/>
                  </a:rPr>
                  <a:t>hor</a:t>
                </a:r>
                <a:endParaRPr lang="en-US" dirty="0">
                  <a:solidFill>
                    <a:srgbClr val="C00000"/>
                  </a:solidFill>
                  <a:sym typeface="Symbol" panose="05050102010706020507" pitchFamily="18" charset="2"/>
                </a:endParaRPr>
              </a:p>
              <a:p>
                <a:r>
                  <a:rPr lang="en-US" dirty="0"/>
                  <a:t>The magnetic moment will presses also about the direction of </a:t>
                </a:r>
                <a:r>
                  <a:rPr lang="en-US" dirty="0" err="1">
                    <a:solidFill>
                      <a:srgbClr val="C00000"/>
                    </a:solidFill>
                  </a:rPr>
                  <a:t>B</a:t>
                </a:r>
                <a:r>
                  <a:rPr lang="en-US" baseline="-25000" dirty="0" err="1">
                    <a:solidFill>
                      <a:srgbClr val="C00000"/>
                    </a:solidFill>
                  </a:rPr>
                  <a:t>hor</a:t>
                </a:r>
                <a:r>
                  <a:rPr lang="en-US" dirty="0"/>
                  <a:t> “NMR-effect”</a:t>
                </a:r>
              </a:p>
            </p:txBody>
          </p:sp>
          <p:sp>
            <p:nvSpPr>
              <p:cNvPr id="5" name="TextBox 4">
                <a:extLst>
                  <a:ext uri="{FF2B5EF4-FFF2-40B4-BE49-F238E27FC236}">
                    <a16:creationId xmlns:a16="http://schemas.microsoft.com/office/drawing/2014/main" id="{5C3E9C2E-8B5A-4A93-9E83-2A3FDE61E39F}"/>
                  </a:ext>
                </a:extLst>
              </p:cNvPr>
              <p:cNvSpPr txBox="1"/>
              <p:nvPr/>
            </p:nvSpPr>
            <p:spPr>
              <a:xfrm>
                <a:off x="9948672" y="633979"/>
                <a:ext cx="1178528" cy="369332"/>
              </a:xfrm>
              <a:prstGeom prst="rect">
                <a:avLst/>
              </a:prstGeom>
              <a:noFill/>
            </p:spPr>
            <p:txBody>
              <a:bodyPr wrap="none" rtlCol="0">
                <a:spAutoFit/>
              </a:bodyPr>
              <a:lstStyle/>
              <a:p>
                <a:r>
                  <a:rPr lang="en-US" dirty="0">
                    <a:solidFill>
                      <a:srgbClr val="FF0000"/>
                    </a:solidFill>
                  </a:rPr>
                  <a:t>G=(g-2)/2</a:t>
                </a:r>
                <a:endParaRPr lang="en-US" dirty="0"/>
              </a:p>
            </p:txBody>
          </p:sp>
          <p:sp>
            <p:nvSpPr>
              <p:cNvPr id="8" name="TextBox 7">
                <a:extLst>
                  <a:ext uri="{FF2B5EF4-FFF2-40B4-BE49-F238E27FC236}">
                    <a16:creationId xmlns:a16="http://schemas.microsoft.com/office/drawing/2014/main" id="{07CBFB3D-CEA8-4EF1-9814-557F321EE748}"/>
                  </a:ext>
                </a:extLst>
              </p:cNvPr>
              <p:cNvSpPr txBox="1"/>
              <p:nvPr/>
            </p:nvSpPr>
            <p:spPr>
              <a:xfrm>
                <a:off x="9948672" y="970378"/>
                <a:ext cx="2087431" cy="369332"/>
              </a:xfrm>
              <a:prstGeom prst="rect">
                <a:avLst/>
              </a:prstGeom>
              <a:noFill/>
            </p:spPr>
            <p:txBody>
              <a:bodyPr wrap="none" rtlCol="0">
                <a:spAutoFit/>
              </a:bodyPr>
              <a:lstStyle/>
              <a:p>
                <a:r>
                  <a:rPr lang="en-US" dirty="0">
                    <a:sym typeface="Symbol" panose="05050102010706020507" pitchFamily="18" charset="2"/>
                  </a:rPr>
                  <a:t> Relativistic factor</a:t>
                </a:r>
                <a:endParaRPr lang="en-US" dirty="0"/>
              </a:p>
            </p:txBody>
          </p:sp>
          <p:sp>
            <p:nvSpPr>
              <p:cNvPr id="9" name="Rectangle 8">
                <a:extLst>
                  <a:ext uri="{FF2B5EF4-FFF2-40B4-BE49-F238E27FC236}">
                    <a16:creationId xmlns:a16="http://schemas.microsoft.com/office/drawing/2014/main" id="{0C573009-49B5-4632-AF9A-C8CCCE1D7D94}"/>
                  </a:ext>
                </a:extLst>
              </p:cNvPr>
              <p:cNvSpPr/>
              <p:nvPr/>
            </p:nvSpPr>
            <p:spPr>
              <a:xfrm>
                <a:off x="9803568" y="610650"/>
                <a:ext cx="2316583" cy="729060"/>
              </a:xfrm>
              <a:prstGeom prst="rect">
                <a:avLst/>
              </a:prstGeom>
              <a:solidFill>
                <a:srgbClr val="FFFF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39754AEC-788A-41BA-BFD1-B028D08DAD84}"/>
                </a:ext>
              </a:extLst>
            </p:cNvPr>
            <p:cNvSpPr txBox="1"/>
            <p:nvPr/>
          </p:nvSpPr>
          <p:spPr>
            <a:xfrm>
              <a:off x="10066793" y="2745323"/>
              <a:ext cx="559769" cy="369332"/>
            </a:xfrm>
            <a:prstGeom prst="rect">
              <a:avLst/>
            </a:prstGeom>
            <a:noFill/>
          </p:spPr>
          <p:txBody>
            <a:bodyPr wrap="none" rtlCol="0">
              <a:spAutoFit/>
            </a:bodyPr>
            <a:lstStyle/>
            <a:p>
              <a:r>
                <a:rPr lang="en-US" dirty="0" err="1">
                  <a:solidFill>
                    <a:srgbClr val="C00000"/>
                  </a:solidFill>
                </a:rPr>
                <a:t>B</a:t>
              </a:r>
              <a:r>
                <a:rPr lang="en-US" baseline="-25000" dirty="0" err="1">
                  <a:solidFill>
                    <a:srgbClr val="C00000"/>
                  </a:solidFill>
                </a:rPr>
                <a:t>hor</a:t>
              </a:r>
              <a:endParaRPr lang="en-US" dirty="0">
                <a:solidFill>
                  <a:srgbClr val="C00000"/>
                </a:solidFill>
              </a:endParaRPr>
            </a:p>
          </p:txBody>
        </p:sp>
        <p:cxnSp>
          <p:nvCxnSpPr>
            <p:cNvPr id="41" name="Straight Arrow Connector 40">
              <a:extLst>
                <a:ext uri="{FF2B5EF4-FFF2-40B4-BE49-F238E27FC236}">
                  <a16:creationId xmlns:a16="http://schemas.microsoft.com/office/drawing/2014/main" id="{AAC1AF2A-49C9-4A89-B49E-994DB399D8C3}"/>
                </a:ext>
              </a:extLst>
            </p:cNvPr>
            <p:cNvCxnSpPr/>
            <p:nvPr/>
          </p:nvCxnSpPr>
          <p:spPr>
            <a:xfrm>
              <a:off x="9283093" y="2948861"/>
              <a:ext cx="724942"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6CD9ACE7-29FA-43E4-885E-695D8D8741C8}"/>
              </a:ext>
            </a:extLst>
          </p:cNvPr>
          <p:cNvGrpSpPr/>
          <p:nvPr/>
        </p:nvGrpSpPr>
        <p:grpSpPr>
          <a:xfrm>
            <a:off x="2491140" y="1056967"/>
            <a:ext cx="1579179" cy="792040"/>
            <a:chOff x="2456050" y="886969"/>
            <a:chExt cx="1579179" cy="792040"/>
          </a:xfrm>
        </p:grpSpPr>
        <p:sp>
          <p:nvSpPr>
            <p:cNvPr id="27" name="Rectangle 26">
              <a:extLst>
                <a:ext uri="{FF2B5EF4-FFF2-40B4-BE49-F238E27FC236}">
                  <a16:creationId xmlns:a16="http://schemas.microsoft.com/office/drawing/2014/main" id="{0BA012DC-B0EB-4D52-B7D1-499A29844BF2}"/>
                </a:ext>
              </a:extLst>
            </p:cNvPr>
            <p:cNvSpPr/>
            <p:nvPr/>
          </p:nvSpPr>
          <p:spPr>
            <a:xfrm>
              <a:off x="2456050" y="978970"/>
              <a:ext cx="1579179" cy="700039"/>
            </a:xfrm>
            <a:prstGeom prst="rect">
              <a:avLst/>
            </a:prstGeom>
            <a:solidFill>
              <a:srgbClr val="FFFF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8" name="Object 27">
              <a:extLst>
                <a:ext uri="{FF2B5EF4-FFF2-40B4-BE49-F238E27FC236}">
                  <a16:creationId xmlns:a16="http://schemas.microsoft.com/office/drawing/2014/main" id="{C984E0E0-8C1C-4F98-BEC3-B829AC80953B}"/>
                </a:ext>
              </a:extLst>
            </p:cNvPr>
            <p:cNvGraphicFramePr>
              <a:graphicFrameLocks noChangeAspect="1"/>
            </p:cNvGraphicFramePr>
            <p:nvPr/>
          </p:nvGraphicFramePr>
          <p:xfrm>
            <a:off x="2569152" y="886969"/>
            <a:ext cx="1352975" cy="710885"/>
          </p:xfrm>
          <a:graphic>
            <a:graphicData uri="http://schemas.openxmlformats.org/presentationml/2006/ole">
              <mc:AlternateContent xmlns:mc="http://schemas.openxmlformats.org/markup-compatibility/2006">
                <mc:Choice xmlns:v="urn:schemas-microsoft-com:vml" Requires="v">
                  <p:oleObj spid="_x0000_s16404" name="Equation" r:id="rId7" imgW="749160" imgH="393480" progId="Equation.DSMT4">
                    <p:embed/>
                  </p:oleObj>
                </mc:Choice>
                <mc:Fallback>
                  <p:oleObj name="Equation" r:id="rId7" imgW="749160" imgH="393480" progId="Equation.DSMT4">
                    <p:embed/>
                    <p:pic>
                      <p:nvPicPr>
                        <p:cNvPr id="28" name="Object 27">
                          <a:extLst>
                            <a:ext uri="{FF2B5EF4-FFF2-40B4-BE49-F238E27FC236}">
                              <a16:creationId xmlns:a16="http://schemas.microsoft.com/office/drawing/2014/main" id="{C984E0E0-8C1C-4F98-BEC3-B829AC80953B}"/>
                            </a:ext>
                          </a:extLst>
                        </p:cNvPr>
                        <p:cNvPicPr/>
                        <p:nvPr/>
                      </p:nvPicPr>
                      <p:blipFill>
                        <a:blip r:embed="rId8"/>
                        <a:stretch>
                          <a:fillRect/>
                        </a:stretch>
                      </p:blipFill>
                      <p:spPr>
                        <a:xfrm>
                          <a:off x="2569152" y="886969"/>
                          <a:ext cx="1352975" cy="710885"/>
                        </a:xfrm>
                        <a:prstGeom prst="rect">
                          <a:avLst/>
                        </a:prstGeom>
                      </p:spPr>
                    </p:pic>
                  </p:oleObj>
                </mc:Fallback>
              </mc:AlternateContent>
            </a:graphicData>
          </a:graphic>
        </p:graphicFrame>
      </p:grpSp>
      <p:grpSp>
        <p:nvGrpSpPr>
          <p:cNvPr id="14" name="Group 13">
            <a:extLst>
              <a:ext uri="{FF2B5EF4-FFF2-40B4-BE49-F238E27FC236}">
                <a16:creationId xmlns:a16="http://schemas.microsoft.com/office/drawing/2014/main" id="{1D85A44F-D077-400B-920C-C3EF080526D8}"/>
              </a:ext>
            </a:extLst>
          </p:cNvPr>
          <p:cNvGrpSpPr/>
          <p:nvPr/>
        </p:nvGrpSpPr>
        <p:grpSpPr>
          <a:xfrm>
            <a:off x="4939645" y="3742636"/>
            <a:ext cx="7000611" cy="2485228"/>
            <a:chOff x="4939645" y="3742636"/>
            <a:chExt cx="7000611" cy="2485228"/>
          </a:xfrm>
        </p:grpSpPr>
        <p:pic>
          <p:nvPicPr>
            <p:cNvPr id="26" name="Picture 25">
              <a:extLst>
                <a:ext uri="{FF2B5EF4-FFF2-40B4-BE49-F238E27FC236}">
                  <a16:creationId xmlns:a16="http://schemas.microsoft.com/office/drawing/2014/main" id="{5F890ACC-E75F-46F4-B7EC-95CE79752CBF}"/>
                </a:ext>
              </a:extLst>
            </p:cNvPr>
            <p:cNvPicPr>
              <a:picLocks noChangeAspect="1"/>
            </p:cNvPicPr>
            <p:nvPr/>
          </p:nvPicPr>
          <p:blipFill>
            <a:blip r:embed="rId9"/>
            <a:stretch>
              <a:fillRect/>
            </a:stretch>
          </p:blipFill>
          <p:spPr>
            <a:xfrm>
              <a:off x="9948672" y="3742636"/>
              <a:ext cx="1991584" cy="2485228"/>
            </a:xfrm>
            <a:prstGeom prst="rect">
              <a:avLst/>
            </a:prstGeom>
          </p:spPr>
        </p:pic>
        <p:cxnSp>
          <p:nvCxnSpPr>
            <p:cNvPr id="10" name="Straight Arrow Connector 9">
              <a:extLst>
                <a:ext uri="{FF2B5EF4-FFF2-40B4-BE49-F238E27FC236}">
                  <a16:creationId xmlns:a16="http://schemas.microsoft.com/office/drawing/2014/main" id="{69455D35-992D-4C0F-8AAF-7351A98CD2BA}"/>
                </a:ext>
              </a:extLst>
            </p:cNvPr>
            <p:cNvCxnSpPr>
              <a:cxnSpLocks/>
            </p:cNvCxnSpPr>
            <p:nvPr/>
          </p:nvCxnSpPr>
          <p:spPr>
            <a:xfrm flipV="1">
              <a:off x="4939645" y="4698749"/>
              <a:ext cx="6187555" cy="75842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CFE1344C-975A-4FC7-9E80-DDD5863F6B54}"/>
              </a:ext>
            </a:extLst>
          </p:cNvPr>
          <p:cNvSpPr txBox="1"/>
          <p:nvPr/>
        </p:nvSpPr>
        <p:spPr>
          <a:xfrm>
            <a:off x="4900679" y="3157428"/>
            <a:ext cx="2730235" cy="369332"/>
          </a:xfrm>
          <a:prstGeom prst="rect">
            <a:avLst/>
          </a:prstGeom>
          <a:noFill/>
        </p:spPr>
        <p:txBody>
          <a:bodyPr wrap="none" rtlCol="0">
            <a:spAutoFit/>
          </a:bodyPr>
          <a:lstStyle/>
          <a:p>
            <a:r>
              <a:rPr lang="en-US" dirty="0" err="1">
                <a:solidFill>
                  <a:srgbClr val="0000FF"/>
                </a:solidFill>
              </a:rPr>
              <a:t>Q</a:t>
            </a:r>
            <a:r>
              <a:rPr lang="en-US" baseline="-25000" dirty="0" err="1">
                <a:solidFill>
                  <a:srgbClr val="0000FF"/>
                </a:solidFill>
              </a:rPr>
              <a:t>y</a:t>
            </a:r>
            <a:r>
              <a:rPr lang="en-US" dirty="0">
                <a:solidFill>
                  <a:srgbClr val="0000FF"/>
                </a:solidFill>
              </a:rPr>
              <a:t>=vertical </a:t>
            </a:r>
            <a:r>
              <a:rPr lang="en-US" dirty="0" err="1">
                <a:solidFill>
                  <a:srgbClr val="0000FF"/>
                </a:solidFill>
              </a:rPr>
              <a:t>betatron</a:t>
            </a:r>
            <a:r>
              <a:rPr lang="en-US" dirty="0">
                <a:solidFill>
                  <a:srgbClr val="0000FF"/>
                </a:solidFill>
              </a:rPr>
              <a:t> tune</a:t>
            </a:r>
          </a:p>
        </p:txBody>
      </p:sp>
      <p:sp>
        <p:nvSpPr>
          <p:cNvPr id="7" name="Slide Number Placeholder 6">
            <a:extLst>
              <a:ext uri="{FF2B5EF4-FFF2-40B4-BE49-F238E27FC236}">
                <a16:creationId xmlns:a16="http://schemas.microsoft.com/office/drawing/2014/main" id="{5744B2D3-4261-4FB2-96D1-DB76B15C1F84}"/>
              </a:ext>
            </a:extLst>
          </p:cNvPr>
          <p:cNvSpPr>
            <a:spLocks noGrp="1"/>
          </p:cNvSpPr>
          <p:nvPr>
            <p:ph type="sldNum" sz="quarter" idx="12"/>
          </p:nvPr>
        </p:nvSpPr>
        <p:spPr>
          <a:xfrm>
            <a:off x="9448800" y="6461219"/>
            <a:ext cx="2743200" cy="365125"/>
          </a:xfrm>
        </p:spPr>
        <p:txBody>
          <a:bodyPr/>
          <a:lstStyle/>
          <a:p>
            <a:fld id="{716D9922-87B3-6043-9531-5184EA303DC1}" type="slidenum">
              <a:rPr lang="en-US" smtClean="0"/>
              <a:t>7</a:t>
            </a:fld>
            <a:r>
              <a:rPr lang="en-US" dirty="0"/>
              <a:t>/19</a:t>
            </a:r>
          </a:p>
        </p:txBody>
      </p:sp>
      <p:grpSp>
        <p:nvGrpSpPr>
          <p:cNvPr id="22" name="Group 21">
            <a:extLst>
              <a:ext uri="{FF2B5EF4-FFF2-40B4-BE49-F238E27FC236}">
                <a16:creationId xmlns:a16="http://schemas.microsoft.com/office/drawing/2014/main" id="{3B1901F6-02F2-4AF6-9FE5-6D729EC522EE}"/>
              </a:ext>
            </a:extLst>
          </p:cNvPr>
          <p:cNvGrpSpPr/>
          <p:nvPr/>
        </p:nvGrpSpPr>
        <p:grpSpPr>
          <a:xfrm>
            <a:off x="9283093" y="1571946"/>
            <a:ext cx="993703" cy="1376915"/>
            <a:chOff x="9283093" y="1571946"/>
            <a:chExt cx="993703" cy="1376915"/>
          </a:xfrm>
        </p:grpSpPr>
        <p:cxnSp>
          <p:nvCxnSpPr>
            <p:cNvPr id="20" name="Straight Arrow Connector 19">
              <a:extLst>
                <a:ext uri="{FF2B5EF4-FFF2-40B4-BE49-F238E27FC236}">
                  <a16:creationId xmlns:a16="http://schemas.microsoft.com/office/drawing/2014/main" id="{548256F2-B8E3-4229-BA85-1235B285B9AC}"/>
                </a:ext>
              </a:extLst>
            </p:cNvPr>
            <p:cNvCxnSpPr/>
            <p:nvPr/>
          </p:nvCxnSpPr>
          <p:spPr>
            <a:xfrm flipV="1">
              <a:off x="9283093" y="1571946"/>
              <a:ext cx="665579" cy="13769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5" name="Object 34">
              <a:extLst>
                <a:ext uri="{FF2B5EF4-FFF2-40B4-BE49-F238E27FC236}">
                  <a16:creationId xmlns:a16="http://schemas.microsoft.com/office/drawing/2014/main" id="{6E0C0A63-D082-4200-BDCB-6A2FBB4BD0E8}"/>
                </a:ext>
              </a:extLst>
            </p:cNvPr>
            <p:cNvGraphicFramePr>
              <a:graphicFrameLocks noChangeAspect="1"/>
            </p:cNvGraphicFramePr>
            <p:nvPr/>
          </p:nvGraphicFramePr>
          <p:xfrm>
            <a:off x="9794679" y="1582514"/>
            <a:ext cx="482117" cy="640053"/>
          </p:xfrm>
          <a:graphic>
            <a:graphicData uri="http://schemas.openxmlformats.org/presentationml/2006/ole">
              <mc:AlternateContent xmlns:mc="http://schemas.openxmlformats.org/markup-compatibility/2006">
                <mc:Choice xmlns:v="urn:schemas-microsoft-com:vml" Requires="v">
                  <p:oleObj spid="_x0000_s16405" name="Equation" r:id="rId10" imgW="152280" imgH="203040" progId="Equation.DSMT4">
                    <p:embed/>
                  </p:oleObj>
                </mc:Choice>
                <mc:Fallback>
                  <p:oleObj name="Equation" r:id="rId10" imgW="152280" imgH="203040" progId="Equation.DSMT4">
                    <p:embed/>
                    <p:pic>
                      <p:nvPicPr>
                        <p:cNvPr id="35" name="Object 34">
                          <a:extLst>
                            <a:ext uri="{FF2B5EF4-FFF2-40B4-BE49-F238E27FC236}">
                              <a16:creationId xmlns:a16="http://schemas.microsoft.com/office/drawing/2014/main" id="{6E0C0A63-D082-4200-BDCB-6A2FBB4BD0E8}"/>
                            </a:ext>
                          </a:extLst>
                        </p:cNvPr>
                        <p:cNvPicPr/>
                        <p:nvPr/>
                      </p:nvPicPr>
                      <p:blipFill>
                        <a:blip r:embed="rId11"/>
                        <a:stretch>
                          <a:fillRect/>
                        </a:stretch>
                      </p:blipFill>
                      <p:spPr>
                        <a:xfrm>
                          <a:off x="9794679" y="1582514"/>
                          <a:ext cx="482117" cy="640053"/>
                        </a:xfrm>
                        <a:prstGeom prst="rect">
                          <a:avLst/>
                        </a:prstGeom>
                      </p:spPr>
                    </p:pic>
                  </p:oleObj>
                </mc:Fallback>
              </mc:AlternateContent>
            </a:graphicData>
          </a:graphic>
        </p:graphicFrame>
      </p:grpSp>
    </p:spTree>
    <p:extLst>
      <p:ext uri="{BB962C8B-B14F-4D97-AF65-F5344CB8AC3E}">
        <p14:creationId xmlns:p14="http://schemas.microsoft.com/office/powerpoint/2010/main" val="97322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 presetClass="path" presetSubtype="0" repeatCount="2000" accel="50000" decel="50000" fill="hold" nodeType="withEffect">
                                  <p:stCondLst>
                                    <p:cond delay="0"/>
                                  </p:stCondLst>
                                  <p:childTnLst>
                                    <p:animMotion origin="layout" path="M 0.00781 0.02222 C 0.13672 0.02222 0.24141 0.11458 0.24141 0.22916 C 0.24141 0.34352 0.13672 0.43634 0.00781 0.43634 C -0.12109 0.43634 -0.22539 0.34352 -0.22539 0.22916 C -0.22539 0.11458 -0.12109 0.02222 0.00781 0.02222 Z " pathEditMode="relative" rAng="0" ptsTypes="AAAAA">
                                      <p:cBhvr>
                                        <p:cTn id="9" dur="1000" fill="hold"/>
                                        <p:tgtEl>
                                          <p:spTgt spid="25"/>
                                        </p:tgtEl>
                                        <p:attrNameLst>
                                          <p:attrName>ppt_x</p:attrName>
                                          <p:attrName>ppt_y</p:attrName>
                                        </p:attrNameLst>
                                      </p:cBhvr>
                                      <p:rCtr x="13" y="206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9C9F1C34-47E4-4899-A524-D65FA72957B3}"/>
              </a:ext>
            </a:extLst>
          </p:cNvPr>
          <p:cNvGrpSpPr/>
          <p:nvPr/>
        </p:nvGrpSpPr>
        <p:grpSpPr>
          <a:xfrm>
            <a:off x="625417" y="4388516"/>
            <a:ext cx="11314839" cy="1839348"/>
            <a:chOff x="709096" y="4309553"/>
            <a:chExt cx="11314839" cy="1839348"/>
          </a:xfrm>
        </p:grpSpPr>
        <p:pic>
          <p:nvPicPr>
            <p:cNvPr id="57" name="Picture 56">
              <a:extLst>
                <a:ext uri="{FF2B5EF4-FFF2-40B4-BE49-F238E27FC236}">
                  <a16:creationId xmlns:a16="http://schemas.microsoft.com/office/drawing/2014/main" id="{DD79B396-F8D9-4CD5-88F3-524C3E7D473C}"/>
                </a:ext>
              </a:extLst>
            </p:cNvPr>
            <p:cNvPicPr>
              <a:picLocks noChangeAspect="1"/>
            </p:cNvPicPr>
            <p:nvPr/>
          </p:nvPicPr>
          <p:blipFill>
            <a:blip r:embed="rId3"/>
            <a:stretch>
              <a:fillRect/>
            </a:stretch>
          </p:blipFill>
          <p:spPr>
            <a:xfrm>
              <a:off x="10549939" y="4309553"/>
              <a:ext cx="1473996" cy="1839348"/>
            </a:xfrm>
            <a:prstGeom prst="rect">
              <a:avLst/>
            </a:prstGeom>
          </p:spPr>
        </p:pic>
        <p:grpSp>
          <p:nvGrpSpPr>
            <p:cNvPr id="70" name="Group 69">
              <a:extLst>
                <a:ext uri="{FF2B5EF4-FFF2-40B4-BE49-F238E27FC236}">
                  <a16:creationId xmlns:a16="http://schemas.microsoft.com/office/drawing/2014/main" id="{38F2BBC8-A8B8-4F42-922F-CB334E25B75D}"/>
                </a:ext>
              </a:extLst>
            </p:cNvPr>
            <p:cNvGrpSpPr/>
            <p:nvPr/>
          </p:nvGrpSpPr>
          <p:grpSpPr>
            <a:xfrm>
              <a:off x="709096" y="5095031"/>
              <a:ext cx="9881299" cy="1004759"/>
              <a:chOff x="709096" y="5095031"/>
              <a:chExt cx="9881299" cy="1004759"/>
            </a:xfrm>
          </p:grpSpPr>
          <p:sp>
            <p:nvSpPr>
              <p:cNvPr id="65" name="Rectangle 64">
                <a:extLst>
                  <a:ext uri="{FF2B5EF4-FFF2-40B4-BE49-F238E27FC236}">
                    <a16:creationId xmlns:a16="http://schemas.microsoft.com/office/drawing/2014/main" id="{F031D5FF-4938-4530-9B22-F05D71892066}"/>
                  </a:ext>
                </a:extLst>
              </p:cNvPr>
              <p:cNvSpPr/>
              <p:nvPr/>
            </p:nvSpPr>
            <p:spPr>
              <a:xfrm>
                <a:off x="709096" y="5118024"/>
                <a:ext cx="9843902" cy="981766"/>
              </a:xfrm>
              <a:prstGeom prst="rect">
                <a:avLst/>
              </a:prstGeom>
              <a:gradFill>
                <a:gsLst>
                  <a:gs pos="0">
                    <a:srgbClr val="00B0F0">
                      <a:alpha val="20000"/>
                    </a:srgbClr>
                  </a:gs>
                  <a:gs pos="26000">
                    <a:schemeClr val="accent1">
                      <a:lumMod val="45000"/>
                      <a:lumOff val="55000"/>
                      <a:alpha val="25000"/>
                    </a:schemeClr>
                  </a:gs>
                  <a:gs pos="55000">
                    <a:schemeClr val="bg1">
                      <a:alpha val="24000"/>
                    </a:schemeClr>
                  </a:gs>
                  <a:gs pos="83000">
                    <a:srgbClr val="00B0F0">
                      <a:alpha val="15000"/>
                    </a:srgbClr>
                  </a:gs>
                </a:gsLst>
                <a:lin ang="8400000" scaled="0"/>
              </a:gra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1E20CD91-670C-43A8-87BF-CD68F3C81AD0}"/>
                  </a:ext>
                </a:extLst>
              </p:cNvPr>
              <p:cNvSpPr/>
              <p:nvPr/>
            </p:nvSpPr>
            <p:spPr>
              <a:xfrm>
                <a:off x="1386005" y="5095031"/>
                <a:ext cx="4700326" cy="338554"/>
              </a:xfrm>
              <a:prstGeom prst="rect">
                <a:avLst/>
              </a:prstGeom>
            </p:spPr>
            <p:txBody>
              <a:bodyPr wrap="none">
                <a:spAutoFit/>
              </a:bodyPr>
              <a:lstStyle/>
              <a:p>
                <a:r>
                  <a:rPr lang="en-US" sz="1600" dirty="0"/>
                  <a:t>At Intrinsic spin resonances </a:t>
                </a:r>
                <a:r>
                  <a:rPr lang="en-US" sz="1600" dirty="0">
                    <a:solidFill>
                      <a:srgbClr val="FF0000"/>
                    </a:solidFill>
                  </a:rPr>
                  <a:t>G</a:t>
                </a:r>
                <a:r>
                  <a:rPr lang="en-US" sz="1600" dirty="0">
                    <a:solidFill>
                      <a:srgbClr val="FF0000"/>
                    </a:solidFill>
                    <a:sym typeface="Symbol" panose="05050102010706020507" pitchFamily="18" charset="2"/>
                  </a:rPr>
                  <a:t>=</a:t>
                </a:r>
                <a:r>
                  <a:rPr lang="en-US" sz="1600" dirty="0" err="1">
                    <a:solidFill>
                      <a:srgbClr val="FF0000"/>
                    </a:solidFill>
                    <a:sym typeface="Symbol" panose="05050102010706020507" pitchFamily="18" charset="2"/>
                  </a:rPr>
                  <a:t>nQ</a:t>
                </a:r>
                <a:r>
                  <a:rPr lang="en-US" sz="1600" baseline="-25000" dirty="0" err="1">
                    <a:solidFill>
                      <a:srgbClr val="FF0000"/>
                    </a:solidFill>
                    <a:sym typeface="Symbol" panose="05050102010706020507" pitchFamily="18" charset="2"/>
                  </a:rPr>
                  <a:t>y</a:t>
                </a:r>
                <a:r>
                  <a:rPr lang="en-US" sz="1600" dirty="0">
                    <a:solidFill>
                      <a:srgbClr val="FF0000"/>
                    </a:solidFill>
                    <a:sym typeface="Symbol" panose="05050102010706020507" pitchFamily="18" charset="2"/>
                  </a:rPr>
                  <a:t> </a:t>
                </a:r>
                <a:r>
                  <a:rPr lang="en-US" sz="1600" dirty="0">
                    <a:sym typeface="Symbol" panose="05050102010706020507" pitchFamily="18" charset="2"/>
                  </a:rPr>
                  <a:t>&amp;</a:t>
                </a:r>
                <a:r>
                  <a:rPr lang="en-US" sz="1600" dirty="0">
                    <a:solidFill>
                      <a:srgbClr val="FF0000"/>
                    </a:solidFill>
                    <a:sym typeface="Symbol" panose="05050102010706020507" pitchFamily="18" charset="2"/>
                  </a:rPr>
                  <a:t> </a:t>
                </a:r>
                <a:r>
                  <a:rPr lang="en-US" sz="1600" dirty="0" err="1">
                    <a:solidFill>
                      <a:srgbClr val="FF0000"/>
                    </a:solidFill>
                    <a:sym typeface="Symbol" panose="05050102010706020507" pitchFamily="18" charset="2"/>
                  </a:rPr>
                  <a:t>B</a:t>
                </a:r>
                <a:r>
                  <a:rPr lang="en-US" sz="1600" baseline="-25000" dirty="0" err="1">
                    <a:solidFill>
                      <a:srgbClr val="FF0000"/>
                    </a:solidFill>
                    <a:sym typeface="Symbol" panose="05050102010706020507" pitchFamily="18" charset="2"/>
                  </a:rPr>
                  <a:t>Hor</a:t>
                </a:r>
                <a:r>
                  <a:rPr lang="en-US" sz="1200" dirty="0">
                    <a:sym typeface="Symbol" panose="05050102010706020507" pitchFamily="18" charset="2"/>
                  </a:rPr>
                  <a:t>(Quad) </a:t>
                </a:r>
              </a:p>
            </p:txBody>
          </p:sp>
          <p:sp>
            <p:nvSpPr>
              <p:cNvPr id="72" name="TextBox 71">
                <a:extLst>
                  <a:ext uri="{FF2B5EF4-FFF2-40B4-BE49-F238E27FC236}">
                    <a16:creationId xmlns:a16="http://schemas.microsoft.com/office/drawing/2014/main" id="{8FEF765C-F973-4344-A3AB-754B641E9FC1}"/>
                  </a:ext>
                </a:extLst>
              </p:cNvPr>
              <p:cNvSpPr txBox="1"/>
              <p:nvPr/>
            </p:nvSpPr>
            <p:spPr>
              <a:xfrm>
                <a:off x="760164" y="5495350"/>
                <a:ext cx="9830231" cy="584775"/>
              </a:xfrm>
              <a:prstGeom prst="rect">
                <a:avLst/>
              </a:prstGeom>
              <a:noFill/>
            </p:spPr>
            <p:txBody>
              <a:bodyPr wrap="square" rtlCol="0">
                <a:spAutoFit/>
              </a:bodyPr>
              <a:lstStyle/>
              <a:p>
                <a:r>
                  <a:rPr lang="en-US" sz="1600" dirty="0"/>
                  <a:t>The</a:t>
                </a:r>
                <a:r>
                  <a:rPr lang="en-US" sz="1600" dirty="0">
                    <a:solidFill>
                      <a:srgbClr val="C00000"/>
                    </a:solidFill>
                  </a:rPr>
                  <a:t> </a:t>
                </a:r>
                <a:r>
                  <a:rPr lang="en-US" sz="1600" dirty="0" err="1">
                    <a:solidFill>
                      <a:srgbClr val="C00000"/>
                    </a:solidFill>
                  </a:rPr>
                  <a:t>B</a:t>
                </a:r>
                <a:r>
                  <a:rPr lang="en-US" sz="1600" baseline="-25000" dirty="0" err="1">
                    <a:solidFill>
                      <a:srgbClr val="C00000"/>
                    </a:solidFill>
                  </a:rPr>
                  <a:t>Hor</a:t>
                </a:r>
                <a:r>
                  <a:rPr lang="en-US" sz="1600" dirty="0">
                    <a:solidFill>
                      <a:srgbClr val="C00000"/>
                    </a:solidFill>
                  </a:rPr>
                  <a:t> </a:t>
                </a:r>
                <a:r>
                  <a:rPr lang="en-US" sz="1600" dirty="0"/>
                  <a:t>is the horizontal field of the quadrupoles</a:t>
                </a:r>
              </a:p>
              <a:p>
                <a:r>
                  <a:rPr lang="en-US" sz="1600" dirty="0"/>
                  <a:t>The </a:t>
                </a:r>
                <a:r>
                  <a:rPr lang="en-US" sz="1600" dirty="0">
                    <a:solidFill>
                      <a:srgbClr val="FF0000"/>
                    </a:solidFill>
                  </a:rPr>
                  <a:t>different </a:t>
                </a:r>
                <a:r>
                  <a:rPr lang="en-US" sz="1600" dirty="0" err="1">
                    <a:solidFill>
                      <a:srgbClr val="FF0000"/>
                    </a:solidFill>
                  </a:rPr>
                  <a:t>Q</a:t>
                </a:r>
                <a:r>
                  <a:rPr lang="en-US" sz="1600" baseline="-25000" dirty="0" err="1">
                    <a:solidFill>
                      <a:srgbClr val="FF0000"/>
                    </a:solidFill>
                  </a:rPr>
                  <a:t>y</a:t>
                </a:r>
                <a:r>
                  <a:rPr lang="en-US" sz="1600" dirty="0">
                    <a:solidFill>
                      <a:srgbClr val="FF0000"/>
                    </a:solidFill>
                  </a:rPr>
                  <a:t> and </a:t>
                </a:r>
                <a:r>
                  <a:rPr lang="en-US" sz="1600" dirty="0">
                    <a:solidFill>
                      <a:srgbClr val="FF0000"/>
                    </a:solidFill>
                    <a:sym typeface="Symbol" panose="05050102010706020507" pitchFamily="18" charset="2"/>
                  </a:rPr>
                  <a:t> </a:t>
                </a:r>
                <a:r>
                  <a:rPr lang="en-US" sz="1600" dirty="0"/>
                  <a:t>of the particles in the bunch contributes to the loss of the polarization.</a:t>
                </a:r>
              </a:p>
            </p:txBody>
          </p:sp>
        </p:grpSp>
      </p:grpSp>
      <p:sp>
        <p:nvSpPr>
          <p:cNvPr id="2" name="Title 1">
            <a:extLst>
              <a:ext uri="{FF2B5EF4-FFF2-40B4-BE49-F238E27FC236}">
                <a16:creationId xmlns:a16="http://schemas.microsoft.com/office/drawing/2014/main" id="{127A218F-E629-4AA4-B2A2-D7616FF83FEE}"/>
              </a:ext>
            </a:extLst>
          </p:cNvPr>
          <p:cNvSpPr txBox="1">
            <a:spLocks/>
          </p:cNvSpPr>
          <p:nvPr/>
        </p:nvSpPr>
        <p:spPr>
          <a:xfrm>
            <a:off x="838200" y="21520"/>
            <a:ext cx="10866120" cy="778049"/>
          </a:xfrm>
          <a:prstGeom prst="rect">
            <a:avLst/>
          </a:prstGeom>
        </p:spPr>
        <p:txBody>
          <a:bodyPr>
            <a:norm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gn="ctr"/>
            <a:r>
              <a:rPr lang="en-US" sz="2000"/>
              <a:t>The preservation of polarization of a polarized beam during its acceleration is one of the subjects of spin physics in the acceleration technology.</a:t>
            </a:r>
            <a:endParaRPr lang="en-US" sz="2000" dirty="0"/>
          </a:p>
        </p:txBody>
      </p:sp>
      <p:grpSp>
        <p:nvGrpSpPr>
          <p:cNvPr id="53" name="Group 52">
            <a:extLst>
              <a:ext uri="{FF2B5EF4-FFF2-40B4-BE49-F238E27FC236}">
                <a16:creationId xmlns:a16="http://schemas.microsoft.com/office/drawing/2014/main" id="{1A968CEE-B428-4BBA-B9E3-36986B5AA695}"/>
              </a:ext>
            </a:extLst>
          </p:cNvPr>
          <p:cNvGrpSpPr/>
          <p:nvPr/>
        </p:nvGrpSpPr>
        <p:grpSpPr>
          <a:xfrm>
            <a:off x="214604" y="1477172"/>
            <a:ext cx="5790486" cy="2035717"/>
            <a:chOff x="214604" y="1477172"/>
            <a:chExt cx="5790486" cy="2035717"/>
          </a:xfrm>
        </p:grpSpPr>
        <p:grpSp>
          <p:nvGrpSpPr>
            <p:cNvPr id="4" name="Group 3">
              <a:extLst>
                <a:ext uri="{FF2B5EF4-FFF2-40B4-BE49-F238E27FC236}">
                  <a16:creationId xmlns:a16="http://schemas.microsoft.com/office/drawing/2014/main" id="{BE780CC9-2CBC-473F-8B6E-8EC5EA95003A}"/>
                </a:ext>
              </a:extLst>
            </p:cNvPr>
            <p:cNvGrpSpPr/>
            <p:nvPr/>
          </p:nvGrpSpPr>
          <p:grpSpPr>
            <a:xfrm>
              <a:off x="1889891" y="1477172"/>
              <a:ext cx="2292783" cy="2035717"/>
              <a:chOff x="1085417" y="3418806"/>
              <a:chExt cx="2292783" cy="2035717"/>
            </a:xfrm>
          </p:grpSpPr>
          <p:grpSp>
            <p:nvGrpSpPr>
              <p:cNvPr id="5" name="Group 4">
                <a:extLst>
                  <a:ext uri="{FF2B5EF4-FFF2-40B4-BE49-F238E27FC236}">
                    <a16:creationId xmlns:a16="http://schemas.microsoft.com/office/drawing/2014/main" id="{88CAB62E-8B81-43C4-A88F-FD293D8B4041}"/>
                  </a:ext>
                </a:extLst>
              </p:cNvPr>
              <p:cNvGrpSpPr/>
              <p:nvPr/>
            </p:nvGrpSpPr>
            <p:grpSpPr>
              <a:xfrm>
                <a:off x="1085417" y="3429000"/>
                <a:ext cx="2292783" cy="1760708"/>
                <a:chOff x="6509251" y="3536236"/>
                <a:chExt cx="2292783" cy="1760708"/>
              </a:xfrm>
            </p:grpSpPr>
            <p:cxnSp>
              <p:nvCxnSpPr>
                <p:cNvPr id="23" name="Straight Arrow Connector 22">
                  <a:extLst>
                    <a:ext uri="{FF2B5EF4-FFF2-40B4-BE49-F238E27FC236}">
                      <a16:creationId xmlns:a16="http://schemas.microsoft.com/office/drawing/2014/main" id="{BF491456-1404-471E-99D8-F81332695691}"/>
                    </a:ext>
                  </a:extLst>
                </p:cNvPr>
                <p:cNvCxnSpPr>
                  <a:cxnSpLocks/>
                </p:cNvCxnSpPr>
                <p:nvPr/>
              </p:nvCxnSpPr>
              <p:spPr>
                <a:xfrm>
                  <a:off x="7040880" y="5262880"/>
                  <a:ext cx="1761154" cy="34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FD22244-E62C-47D3-8C26-950042C283AC}"/>
                    </a:ext>
                  </a:extLst>
                </p:cNvPr>
                <p:cNvCxnSpPr>
                  <a:cxnSpLocks/>
                </p:cNvCxnSpPr>
                <p:nvPr/>
              </p:nvCxnSpPr>
              <p:spPr>
                <a:xfrm flipV="1">
                  <a:off x="7030720" y="3536236"/>
                  <a:ext cx="32158" cy="1736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6DEBEE3-5595-4E07-83B8-CF0FBE0E3590}"/>
                    </a:ext>
                  </a:extLst>
                </p:cNvPr>
                <p:cNvCxnSpPr>
                  <a:cxnSpLocks/>
                </p:cNvCxnSpPr>
                <p:nvPr/>
              </p:nvCxnSpPr>
              <p:spPr>
                <a:xfrm flipV="1">
                  <a:off x="7040880" y="4431940"/>
                  <a:ext cx="1544321" cy="8309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BFD4A1B-988A-43D1-A269-88AB774B5A8B}"/>
                    </a:ext>
                  </a:extLst>
                </p:cNvPr>
                <p:cNvSpPr/>
                <p:nvPr/>
              </p:nvSpPr>
              <p:spPr>
                <a:xfrm>
                  <a:off x="6509251" y="4098543"/>
                  <a:ext cx="1095992" cy="3169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6" name="Straight Arrow Connector 5">
                <a:extLst>
                  <a:ext uri="{FF2B5EF4-FFF2-40B4-BE49-F238E27FC236}">
                    <a16:creationId xmlns:a16="http://schemas.microsoft.com/office/drawing/2014/main" id="{87B5BA22-9314-446D-9918-6191025EF645}"/>
                  </a:ext>
                </a:extLst>
              </p:cNvPr>
              <p:cNvCxnSpPr>
                <a:cxnSpLocks/>
              </p:cNvCxnSpPr>
              <p:nvPr/>
            </p:nvCxnSpPr>
            <p:spPr>
              <a:xfrm flipH="1" flipV="1">
                <a:off x="1457059" y="4005436"/>
                <a:ext cx="162797" cy="115020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21CAB44-46F3-4D61-88A7-FB3F8F0D8B28}"/>
                  </a:ext>
                </a:extLst>
              </p:cNvPr>
              <p:cNvCxnSpPr>
                <a:cxnSpLocks/>
                <a:endCxn id="26" idx="7"/>
              </p:cNvCxnSpPr>
              <p:nvPr/>
            </p:nvCxnSpPr>
            <p:spPr>
              <a:xfrm flipV="1">
                <a:off x="1619856" y="4037720"/>
                <a:ext cx="401049" cy="1125042"/>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9A688C0-7E35-4DC9-AAD6-D14E1DB55403}"/>
                  </a:ext>
                </a:extLst>
              </p:cNvPr>
              <p:cNvCxnSpPr>
                <a:cxnSpLocks/>
                <a:endCxn id="26" idx="2"/>
              </p:cNvCxnSpPr>
              <p:nvPr/>
            </p:nvCxnSpPr>
            <p:spPr>
              <a:xfrm flipH="1" flipV="1">
                <a:off x="1085417" y="4149771"/>
                <a:ext cx="531629" cy="99875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A1AECA9-4E99-4C0E-BBC9-D8EBCD330CEA}"/>
                  </a:ext>
                </a:extLst>
              </p:cNvPr>
              <p:cNvCxnSpPr>
                <a:cxnSpLocks/>
                <a:endCxn id="26" idx="1"/>
              </p:cNvCxnSpPr>
              <p:nvPr/>
            </p:nvCxnSpPr>
            <p:spPr>
              <a:xfrm flipH="1" flipV="1">
                <a:off x="1245921" y="4037720"/>
                <a:ext cx="375644" cy="111792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82725A4-9A29-4F17-8C38-24FDBF7B77DD}"/>
                  </a:ext>
                </a:extLst>
              </p:cNvPr>
              <p:cNvCxnSpPr>
                <a:cxnSpLocks/>
                <a:endCxn id="26" idx="6"/>
              </p:cNvCxnSpPr>
              <p:nvPr/>
            </p:nvCxnSpPr>
            <p:spPr>
              <a:xfrm flipV="1">
                <a:off x="1617046" y="4149771"/>
                <a:ext cx="564363" cy="99875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DE894AC-A5A9-4C93-9881-97E6CFAE5974}"/>
                  </a:ext>
                </a:extLst>
              </p:cNvPr>
              <p:cNvCxnSpPr>
                <a:cxnSpLocks/>
              </p:cNvCxnSpPr>
              <p:nvPr/>
            </p:nvCxnSpPr>
            <p:spPr>
              <a:xfrm flipV="1">
                <a:off x="1609696" y="3994349"/>
                <a:ext cx="237476" cy="1178328"/>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B7A9A40-42A3-4A6F-8C03-136B4F968470}"/>
                  </a:ext>
                </a:extLst>
              </p:cNvPr>
              <p:cNvCxnSpPr>
                <a:cxnSpLocks/>
                <a:endCxn id="26" idx="3"/>
              </p:cNvCxnSpPr>
              <p:nvPr/>
            </p:nvCxnSpPr>
            <p:spPr>
              <a:xfrm flipH="1" flipV="1">
                <a:off x="1245921" y="4261822"/>
                <a:ext cx="368315" cy="882552"/>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02D7BBC-7E48-499C-916D-581CD669CE2E}"/>
                  </a:ext>
                </a:extLst>
              </p:cNvPr>
              <p:cNvCxnSpPr>
                <a:cxnSpLocks/>
              </p:cNvCxnSpPr>
              <p:nvPr/>
            </p:nvCxnSpPr>
            <p:spPr>
              <a:xfrm flipV="1">
                <a:off x="1614236" y="4005436"/>
                <a:ext cx="354096" cy="115020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9A87EC6-E350-4EB7-BB3A-3B9EB03FB0E2}"/>
                  </a:ext>
                </a:extLst>
              </p:cNvPr>
              <p:cNvCxnSpPr>
                <a:cxnSpLocks/>
                <a:endCxn id="26" idx="5"/>
              </p:cNvCxnSpPr>
              <p:nvPr/>
            </p:nvCxnSpPr>
            <p:spPr>
              <a:xfrm flipV="1">
                <a:off x="1606886" y="4261822"/>
                <a:ext cx="414019" cy="900939"/>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7F816F1-C2E3-4A3B-83E5-DF380B3EAAD9}"/>
                  </a:ext>
                </a:extLst>
              </p:cNvPr>
              <p:cNvCxnSpPr>
                <a:cxnSpLocks/>
              </p:cNvCxnSpPr>
              <p:nvPr/>
            </p:nvCxnSpPr>
            <p:spPr>
              <a:xfrm flipH="1" flipV="1">
                <a:off x="1554997" y="3994349"/>
                <a:ext cx="50666" cy="116129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BD82FE2-75C7-4569-AFAD-5B0DB23C5B18}"/>
                  </a:ext>
                </a:extLst>
              </p:cNvPr>
              <p:cNvCxnSpPr>
                <a:cxnSpLocks/>
                <a:endCxn id="26" idx="4"/>
              </p:cNvCxnSpPr>
              <p:nvPr/>
            </p:nvCxnSpPr>
            <p:spPr>
              <a:xfrm flipV="1">
                <a:off x="1617046" y="4308235"/>
                <a:ext cx="16367" cy="847409"/>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05B0135-A5B0-4BB9-B1DC-AF768F8AD2B5}"/>
                  </a:ext>
                </a:extLst>
              </p:cNvPr>
              <p:cNvCxnSpPr>
                <a:cxnSpLocks/>
              </p:cNvCxnSpPr>
              <p:nvPr/>
            </p:nvCxnSpPr>
            <p:spPr>
              <a:xfrm flipV="1">
                <a:off x="1617046" y="4005436"/>
                <a:ext cx="144108" cy="1147165"/>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A9DE6BC-EEDA-4662-AA20-3257FEF1C41E}"/>
                  </a:ext>
                </a:extLst>
              </p:cNvPr>
              <p:cNvSpPr txBox="1"/>
              <p:nvPr/>
            </p:nvSpPr>
            <p:spPr>
              <a:xfrm>
                <a:off x="1379569" y="3418806"/>
                <a:ext cx="288862" cy="369332"/>
              </a:xfrm>
              <a:prstGeom prst="rect">
                <a:avLst/>
              </a:prstGeom>
              <a:noFill/>
            </p:spPr>
            <p:txBody>
              <a:bodyPr wrap="none" rtlCol="0">
                <a:spAutoFit/>
              </a:bodyPr>
              <a:lstStyle/>
              <a:p>
                <a:r>
                  <a:rPr lang="en-US" dirty="0"/>
                  <a:t>y</a:t>
                </a:r>
              </a:p>
            </p:txBody>
          </p:sp>
          <p:sp>
            <p:nvSpPr>
              <p:cNvPr id="19" name="TextBox 18">
                <a:extLst>
                  <a:ext uri="{FF2B5EF4-FFF2-40B4-BE49-F238E27FC236}">
                    <a16:creationId xmlns:a16="http://schemas.microsoft.com/office/drawing/2014/main" id="{81E7DF83-4713-4AD4-80E1-CE38B04EEAAA}"/>
                  </a:ext>
                </a:extLst>
              </p:cNvPr>
              <p:cNvSpPr txBox="1"/>
              <p:nvPr/>
            </p:nvSpPr>
            <p:spPr>
              <a:xfrm>
                <a:off x="2779276" y="4164408"/>
                <a:ext cx="284052" cy="369332"/>
              </a:xfrm>
              <a:prstGeom prst="rect">
                <a:avLst/>
              </a:prstGeom>
              <a:noFill/>
            </p:spPr>
            <p:txBody>
              <a:bodyPr wrap="none" rtlCol="0">
                <a:spAutoFit/>
              </a:bodyPr>
              <a:lstStyle/>
              <a:p>
                <a:r>
                  <a:rPr lang="en-US" dirty="0"/>
                  <a:t>x</a:t>
                </a:r>
              </a:p>
            </p:txBody>
          </p:sp>
          <p:sp>
            <p:nvSpPr>
              <p:cNvPr id="20" name="TextBox 19">
                <a:extLst>
                  <a:ext uri="{FF2B5EF4-FFF2-40B4-BE49-F238E27FC236}">
                    <a16:creationId xmlns:a16="http://schemas.microsoft.com/office/drawing/2014/main" id="{511365D9-1C6A-4F59-956A-5E59C213145A}"/>
                  </a:ext>
                </a:extLst>
              </p:cNvPr>
              <p:cNvSpPr txBox="1"/>
              <p:nvPr/>
            </p:nvSpPr>
            <p:spPr>
              <a:xfrm>
                <a:off x="2809475" y="5052338"/>
                <a:ext cx="276038" cy="369332"/>
              </a:xfrm>
              <a:prstGeom prst="rect">
                <a:avLst/>
              </a:prstGeom>
              <a:noFill/>
            </p:spPr>
            <p:txBody>
              <a:bodyPr wrap="none" rtlCol="0">
                <a:spAutoFit/>
              </a:bodyPr>
              <a:lstStyle/>
              <a:p>
                <a:r>
                  <a:rPr lang="en-US" dirty="0"/>
                  <a:t>z</a:t>
                </a:r>
              </a:p>
            </p:txBody>
          </p:sp>
          <p:cxnSp>
            <p:nvCxnSpPr>
              <p:cNvPr id="21" name="Straight Arrow Connector 20">
                <a:extLst>
                  <a:ext uri="{FF2B5EF4-FFF2-40B4-BE49-F238E27FC236}">
                    <a16:creationId xmlns:a16="http://schemas.microsoft.com/office/drawing/2014/main" id="{84E2042C-E29F-40C9-A46E-B4CD4182157D}"/>
                  </a:ext>
                </a:extLst>
              </p:cNvPr>
              <p:cNvCxnSpPr/>
              <p:nvPr/>
            </p:nvCxnSpPr>
            <p:spPr>
              <a:xfrm>
                <a:off x="1617766" y="5155642"/>
                <a:ext cx="605919" cy="1703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F90BA2-8F95-4BDC-BFF5-BE5951EBDED9}"/>
                  </a:ext>
                </a:extLst>
              </p:cNvPr>
              <p:cNvSpPr txBox="1"/>
              <p:nvPr/>
            </p:nvSpPr>
            <p:spPr>
              <a:xfrm>
                <a:off x="1780342" y="5085191"/>
                <a:ext cx="316112" cy="369332"/>
              </a:xfrm>
              <a:prstGeom prst="rect">
                <a:avLst/>
              </a:prstGeom>
              <a:noFill/>
            </p:spPr>
            <p:txBody>
              <a:bodyPr wrap="none" rtlCol="0">
                <a:spAutoFit/>
              </a:bodyPr>
              <a:lstStyle/>
              <a:p>
                <a:r>
                  <a:rPr lang="en-US" dirty="0"/>
                  <a:t>V</a:t>
                </a:r>
              </a:p>
            </p:txBody>
          </p:sp>
        </p:grpSp>
        <p:sp>
          <p:nvSpPr>
            <p:cNvPr id="48" name="Oval 47">
              <a:extLst>
                <a:ext uri="{FF2B5EF4-FFF2-40B4-BE49-F238E27FC236}">
                  <a16:creationId xmlns:a16="http://schemas.microsoft.com/office/drawing/2014/main" id="{146B4C36-D0D0-425E-BEEC-F7670236FCA5}"/>
                </a:ext>
              </a:extLst>
            </p:cNvPr>
            <p:cNvSpPr/>
            <p:nvPr/>
          </p:nvSpPr>
          <p:spPr>
            <a:xfrm>
              <a:off x="214604" y="1531774"/>
              <a:ext cx="5790486" cy="17028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E3A45F13-3508-4F54-8E66-A689AB0502D9}"/>
                </a:ext>
              </a:extLst>
            </p:cNvPr>
            <p:cNvSpPr txBox="1"/>
            <p:nvPr/>
          </p:nvSpPr>
          <p:spPr>
            <a:xfrm>
              <a:off x="3020937" y="1645401"/>
              <a:ext cx="1328569" cy="369332"/>
            </a:xfrm>
            <a:prstGeom prst="rect">
              <a:avLst/>
            </a:prstGeom>
            <a:noFill/>
          </p:spPr>
          <p:txBody>
            <a:bodyPr wrap="none" rtlCol="0">
              <a:spAutoFit/>
            </a:bodyPr>
            <a:lstStyle/>
            <a:p>
              <a:r>
                <a:rPr lang="en-US" dirty="0"/>
                <a:t>Synchrotron</a:t>
              </a:r>
            </a:p>
          </p:txBody>
        </p:sp>
      </p:grpSp>
      <p:sp>
        <p:nvSpPr>
          <p:cNvPr id="3" name="TextBox 2">
            <a:extLst>
              <a:ext uri="{FF2B5EF4-FFF2-40B4-BE49-F238E27FC236}">
                <a16:creationId xmlns:a16="http://schemas.microsoft.com/office/drawing/2014/main" id="{7B56C050-8D83-4AFB-A46E-6BB82600C1D5}"/>
              </a:ext>
            </a:extLst>
          </p:cNvPr>
          <p:cNvSpPr txBox="1"/>
          <p:nvPr/>
        </p:nvSpPr>
        <p:spPr>
          <a:xfrm>
            <a:off x="214604" y="701916"/>
            <a:ext cx="10508069" cy="369332"/>
          </a:xfrm>
          <a:prstGeom prst="rect">
            <a:avLst/>
          </a:prstGeom>
          <a:noFill/>
        </p:spPr>
        <p:txBody>
          <a:bodyPr wrap="none" rtlCol="0">
            <a:spAutoFit/>
          </a:bodyPr>
          <a:lstStyle/>
          <a:p>
            <a:r>
              <a:rPr lang="en-US" dirty="0"/>
              <a:t>A simple Example of a polarized beam loosing some of its polarization when it crosses a resonance? </a:t>
            </a:r>
          </a:p>
        </p:txBody>
      </p:sp>
      <p:grpSp>
        <p:nvGrpSpPr>
          <p:cNvPr id="60" name="Group 59">
            <a:extLst>
              <a:ext uri="{FF2B5EF4-FFF2-40B4-BE49-F238E27FC236}">
                <a16:creationId xmlns:a16="http://schemas.microsoft.com/office/drawing/2014/main" id="{D60568CD-1261-4EAA-A648-666EE7115DA1}"/>
              </a:ext>
            </a:extLst>
          </p:cNvPr>
          <p:cNvGrpSpPr/>
          <p:nvPr/>
        </p:nvGrpSpPr>
        <p:grpSpPr>
          <a:xfrm>
            <a:off x="101113" y="3789070"/>
            <a:ext cx="10537875" cy="1327759"/>
            <a:chOff x="760163" y="3689544"/>
            <a:chExt cx="10278690" cy="1327759"/>
          </a:xfrm>
        </p:grpSpPr>
        <p:sp>
          <p:nvSpPr>
            <p:cNvPr id="58" name="Rectangle 57">
              <a:extLst>
                <a:ext uri="{FF2B5EF4-FFF2-40B4-BE49-F238E27FC236}">
                  <a16:creationId xmlns:a16="http://schemas.microsoft.com/office/drawing/2014/main" id="{0359263D-E48F-429A-8E5E-D7279D6F8D22}"/>
                </a:ext>
              </a:extLst>
            </p:cNvPr>
            <p:cNvSpPr/>
            <p:nvPr/>
          </p:nvSpPr>
          <p:spPr>
            <a:xfrm>
              <a:off x="760164" y="4154168"/>
              <a:ext cx="10044903" cy="863135"/>
            </a:xfrm>
            <a:prstGeom prst="rect">
              <a:avLst/>
            </a:prstGeom>
            <a:gradFill>
              <a:gsLst>
                <a:gs pos="0">
                  <a:srgbClr val="FFFF00">
                    <a:alpha val="24000"/>
                  </a:srgbClr>
                </a:gs>
                <a:gs pos="26000">
                  <a:schemeClr val="accent1">
                    <a:lumMod val="45000"/>
                    <a:lumOff val="55000"/>
                    <a:alpha val="25000"/>
                  </a:schemeClr>
                </a:gs>
                <a:gs pos="55000">
                  <a:schemeClr val="bg1">
                    <a:alpha val="24000"/>
                  </a:schemeClr>
                </a:gs>
                <a:gs pos="83000">
                  <a:srgbClr val="FFFF00">
                    <a:alpha val="24000"/>
                  </a:srgbClr>
                </a:gs>
              </a:gsLst>
              <a:lin ang="8400000" scaled="0"/>
            </a:gra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6" name="TextBox 65">
              <a:extLst>
                <a:ext uri="{FF2B5EF4-FFF2-40B4-BE49-F238E27FC236}">
                  <a16:creationId xmlns:a16="http://schemas.microsoft.com/office/drawing/2014/main" id="{AC3CC531-1904-449A-89F4-D55AA10CA0BD}"/>
                </a:ext>
              </a:extLst>
            </p:cNvPr>
            <p:cNvSpPr txBox="1"/>
            <p:nvPr/>
          </p:nvSpPr>
          <p:spPr>
            <a:xfrm>
              <a:off x="760163" y="4115288"/>
              <a:ext cx="10278690" cy="830997"/>
            </a:xfrm>
            <a:prstGeom prst="rect">
              <a:avLst/>
            </a:prstGeom>
            <a:noFill/>
          </p:spPr>
          <p:txBody>
            <a:bodyPr wrap="square" rtlCol="0">
              <a:spAutoFit/>
            </a:bodyPr>
            <a:lstStyle/>
            <a:p>
              <a:pPr marL="342900" indent="-342900">
                <a:buAutoNum type="alphaLcParenR"/>
              </a:pPr>
              <a:r>
                <a:rPr lang="en-US" sz="1600" dirty="0"/>
                <a:t>Each time the particle passes by the location of the </a:t>
              </a:r>
              <a:r>
                <a:rPr lang="en-US" sz="1600" dirty="0" err="1">
                  <a:solidFill>
                    <a:srgbClr val="C00000"/>
                  </a:solidFill>
                </a:rPr>
                <a:t>B</a:t>
              </a:r>
              <a:r>
                <a:rPr lang="en-US" sz="1600" baseline="-25000" dirty="0" err="1">
                  <a:solidFill>
                    <a:srgbClr val="C00000"/>
                  </a:solidFill>
                </a:rPr>
                <a:t>Hor</a:t>
              </a:r>
              <a:r>
                <a:rPr lang="en-US" sz="1600" dirty="0">
                  <a:solidFill>
                    <a:srgbClr val="FF0000"/>
                  </a:solidFill>
                </a:rPr>
                <a:t> </a:t>
              </a:r>
            </a:p>
            <a:p>
              <a:pPr marL="342900" indent="-342900">
                <a:buAutoNum type="alphaLcParenR"/>
              </a:pPr>
              <a:r>
                <a:rPr lang="en-US" sz="1600" dirty="0"/>
                <a:t>The </a:t>
              </a:r>
              <a:r>
                <a:rPr lang="en-US" sz="1600" b="1" dirty="0">
                  <a:sym typeface="Symbol" panose="05050102010706020507" pitchFamily="18" charset="2"/>
                </a:rPr>
                <a:t></a:t>
              </a:r>
              <a:r>
                <a:rPr lang="en-US" sz="1600" dirty="0">
                  <a:sym typeface="Symbol" panose="05050102010706020507" pitchFamily="18" charset="2"/>
                </a:rPr>
                <a:t> </a:t>
              </a:r>
              <a:r>
                <a:rPr lang="en-US" sz="1600" dirty="0"/>
                <a:t>will </a:t>
              </a:r>
              <a:r>
                <a:rPr lang="en-US" sz="1600" dirty="0" err="1"/>
                <a:t>precess</a:t>
              </a:r>
              <a:r>
                <a:rPr lang="en-US" sz="1600" dirty="0"/>
                <a:t> about the x-axis by a different amount depending on the particle’s speed (</a:t>
              </a:r>
              <a:r>
                <a:rPr lang="en-US" sz="1600" dirty="0">
                  <a:sym typeface="Symbol" panose="05050102010706020507" pitchFamily="18" charset="2"/>
                </a:rPr>
                <a:t>)</a:t>
              </a:r>
              <a:r>
                <a:rPr lang="en-US" sz="1600" dirty="0"/>
                <a:t>. </a:t>
              </a:r>
            </a:p>
            <a:p>
              <a:pPr marL="342900" indent="-342900">
                <a:buAutoNum type="alphaLcParenR"/>
              </a:pPr>
              <a:r>
                <a:rPr lang="en-US" sz="1600" dirty="0"/>
                <a:t>The </a:t>
              </a:r>
              <a:r>
                <a:rPr lang="en-US" sz="1600" b="1" dirty="0">
                  <a:sym typeface="Symbol" panose="05050102010706020507" pitchFamily="18" charset="2"/>
                </a:rPr>
                <a:t></a:t>
              </a:r>
              <a:r>
                <a:rPr lang="en-US" sz="1600" dirty="0">
                  <a:sym typeface="Symbol" panose="05050102010706020507" pitchFamily="18" charset="2"/>
                </a:rPr>
                <a:t> of </a:t>
              </a:r>
              <a:r>
                <a:rPr lang="en-US" sz="1600" dirty="0"/>
                <a:t>every particle does not experience the same torque from the </a:t>
              </a:r>
              <a:r>
                <a:rPr lang="en-US" sz="1600" dirty="0" err="1">
                  <a:solidFill>
                    <a:srgbClr val="C00000"/>
                  </a:solidFill>
                </a:rPr>
                <a:t>B</a:t>
              </a:r>
              <a:r>
                <a:rPr lang="en-US" sz="1600" baseline="-25000" dirty="0" err="1">
                  <a:solidFill>
                    <a:srgbClr val="C00000"/>
                  </a:solidFill>
                </a:rPr>
                <a:t>Hor</a:t>
              </a:r>
              <a:r>
                <a:rPr lang="en-US" sz="1600" dirty="0"/>
                <a:t> field. </a:t>
              </a:r>
            </a:p>
          </p:txBody>
        </p:sp>
        <p:sp>
          <p:nvSpPr>
            <p:cNvPr id="67" name="Rectangle 66">
              <a:extLst>
                <a:ext uri="{FF2B5EF4-FFF2-40B4-BE49-F238E27FC236}">
                  <a16:creationId xmlns:a16="http://schemas.microsoft.com/office/drawing/2014/main" id="{9C480AD0-BE63-409D-9A78-C0BC3C87E54F}"/>
                </a:ext>
              </a:extLst>
            </p:cNvPr>
            <p:cNvSpPr/>
            <p:nvPr/>
          </p:nvSpPr>
          <p:spPr>
            <a:xfrm>
              <a:off x="923266" y="3689544"/>
              <a:ext cx="5731660" cy="338554"/>
            </a:xfrm>
            <a:prstGeom prst="rect">
              <a:avLst/>
            </a:prstGeom>
            <a:solidFill>
              <a:srgbClr val="FFFF00">
                <a:alpha val="20000"/>
              </a:srgbClr>
            </a:solidFill>
          </p:spPr>
          <p:txBody>
            <a:bodyPr wrap="square">
              <a:spAutoFit/>
            </a:bodyPr>
            <a:lstStyle/>
            <a:p>
              <a:r>
                <a:rPr lang="en-US" sz="1600" dirty="0"/>
                <a:t>At Imperfection spin resonances </a:t>
              </a:r>
              <a:r>
                <a:rPr lang="en-US" sz="1600" dirty="0">
                  <a:solidFill>
                    <a:srgbClr val="FF0000"/>
                  </a:solidFill>
                </a:rPr>
                <a:t>G</a:t>
              </a:r>
              <a:r>
                <a:rPr lang="en-US" sz="1600" dirty="0">
                  <a:solidFill>
                    <a:srgbClr val="FF0000"/>
                  </a:solidFill>
                  <a:sym typeface="Symbol" panose="05050102010706020507" pitchFamily="18" charset="2"/>
                </a:rPr>
                <a:t>=n</a:t>
              </a:r>
              <a:r>
                <a:rPr lang="en-US" sz="1600" dirty="0">
                  <a:sym typeface="Symbol" panose="05050102010706020507" pitchFamily="18" charset="2"/>
                </a:rPr>
                <a:t> &amp; </a:t>
              </a:r>
              <a:r>
                <a:rPr lang="en-US" sz="1600" dirty="0" err="1">
                  <a:solidFill>
                    <a:srgbClr val="C00000"/>
                  </a:solidFill>
                  <a:sym typeface="Symbol" panose="05050102010706020507" pitchFamily="18" charset="2"/>
                </a:rPr>
                <a:t>B</a:t>
              </a:r>
              <a:r>
                <a:rPr lang="en-US" sz="1600" baseline="-25000" dirty="0" err="1">
                  <a:solidFill>
                    <a:srgbClr val="C00000"/>
                  </a:solidFill>
                  <a:sym typeface="Symbol" panose="05050102010706020507" pitchFamily="18" charset="2"/>
                </a:rPr>
                <a:t>hor</a:t>
              </a:r>
              <a:r>
                <a:rPr lang="en-US" sz="1600" dirty="0">
                  <a:solidFill>
                    <a:srgbClr val="C00000"/>
                  </a:solidFill>
                  <a:sym typeface="Symbol" panose="05050102010706020507" pitchFamily="18" charset="2"/>
                </a:rPr>
                <a:t> </a:t>
              </a:r>
              <a:endParaRPr lang="en-US" sz="1600" dirty="0">
                <a:solidFill>
                  <a:srgbClr val="FF0000"/>
                </a:solidFill>
                <a:sym typeface="Symbol" panose="05050102010706020507" pitchFamily="18" charset="2"/>
              </a:endParaRPr>
            </a:p>
          </p:txBody>
        </p:sp>
      </p:grpSp>
      <p:sp>
        <p:nvSpPr>
          <p:cNvPr id="75" name="Oval 74">
            <a:extLst>
              <a:ext uri="{FF2B5EF4-FFF2-40B4-BE49-F238E27FC236}">
                <a16:creationId xmlns:a16="http://schemas.microsoft.com/office/drawing/2014/main" id="{F93A1157-13E8-4285-82F0-D3BBA0F4BBEB}"/>
              </a:ext>
            </a:extLst>
          </p:cNvPr>
          <p:cNvSpPr/>
          <p:nvPr/>
        </p:nvSpPr>
        <p:spPr>
          <a:xfrm>
            <a:off x="11262945" y="5060783"/>
            <a:ext cx="120307" cy="12505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6B3E9898-B036-4855-B625-DEFE162E1DEA}"/>
              </a:ext>
            </a:extLst>
          </p:cNvPr>
          <p:cNvGrpSpPr/>
          <p:nvPr/>
        </p:nvGrpSpPr>
        <p:grpSpPr>
          <a:xfrm>
            <a:off x="2431679" y="938331"/>
            <a:ext cx="9738408" cy="3647404"/>
            <a:chOff x="2431679" y="938331"/>
            <a:chExt cx="9738408" cy="3647404"/>
          </a:xfrm>
        </p:grpSpPr>
        <p:grpSp>
          <p:nvGrpSpPr>
            <p:cNvPr id="62" name="Group 61">
              <a:extLst>
                <a:ext uri="{FF2B5EF4-FFF2-40B4-BE49-F238E27FC236}">
                  <a16:creationId xmlns:a16="http://schemas.microsoft.com/office/drawing/2014/main" id="{828CA991-3DF7-4CA6-A581-FE46214FA388}"/>
                </a:ext>
              </a:extLst>
            </p:cNvPr>
            <p:cNvGrpSpPr/>
            <p:nvPr/>
          </p:nvGrpSpPr>
          <p:grpSpPr>
            <a:xfrm>
              <a:off x="2431679" y="938331"/>
              <a:ext cx="9738408" cy="3647404"/>
              <a:chOff x="2431679" y="938331"/>
              <a:chExt cx="9738408" cy="3647404"/>
            </a:xfrm>
          </p:grpSpPr>
          <p:grpSp>
            <p:nvGrpSpPr>
              <p:cNvPr id="55" name="Group 54">
                <a:extLst>
                  <a:ext uri="{FF2B5EF4-FFF2-40B4-BE49-F238E27FC236}">
                    <a16:creationId xmlns:a16="http://schemas.microsoft.com/office/drawing/2014/main" id="{6C24E3CC-F00A-4A8E-A50D-14F49B936AFD}"/>
                  </a:ext>
                </a:extLst>
              </p:cNvPr>
              <p:cNvGrpSpPr/>
              <p:nvPr/>
            </p:nvGrpSpPr>
            <p:grpSpPr>
              <a:xfrm>
                <a:off x="6282837" y="938331"/>
                <a:ext cx="5887250" cy="3647404"/>
                <a:chOff x="6282837" y="938331"/>
                <a:chExt cx="5887250" cy="3647404"/>
              </a:xfrm>
            </p:grpSpPr>
            <p:grpSp>
              <p:nvGrpSpPr>
                <p:cNvPr id="27" name="Group 26">
                  <a:extLst>
                    <a:ext uri="{FF2B5EF4-FFF2-40B4-BE49-F238E27FC236}">
                      <a16:creationId xmlns:a16="http://schemas.microsoft.com/office/drawing/2014/main" id="{96382C1D-6F0D-4BED-967C-9E801453D21D}"/>
                    </a:ext>
                  </a:extLst>
                </p:cNvPr>
                <p:cNvGrpSpPr/>
                <p:nvPr/>
              </p:nvGrpSpPr>
              <p:grpSpPr>
                <a:xfrm>
                  <a:off x="6282837" y="938331"/>
                  <a:ext cx="3651349" cy="3647404"/>
                  <a:chOff x="4282976" y="3248936"/>
                  <a:chExt cx="3651349" cy="3647404"/>
                </a:xfrm>
              </p:grpSpPr>
              <p:pic>
                <p:nvPicPr>
                  <p:cNvPr id="28" name="Picture 27">
                    <a:extLst>
                      <a:ext uri="{FF2B5EF4-FFF2-40B4-BE49-F238E27FC236}">
                        <a16:creationId xmlns:a16="http://schemas.microsoft.com/office/drawing/2014/main" id="{770920B2-FACF-4F13-9828-06C23D7E3C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3281" y="3376882"/>
                    <a:ext cx="175703" cy="2310438"/>
                  </a:xfrm>
                  <a:prstGeom prst="rect">
                    <a:avLst/>
                  </a:prstGeom>
                </p:spPr>
              </p:pic>
              <p:grpSp>
                <p:nvGrpSpPr>
                  <p:cNvPr id="29" name="Group 28">
                    <a:extLst>
                      <a:ext uri="{FF2B5EF4-FFF2-40B4-BE49-F238E27FC236}">
                        <a16:creationId xmlns:a16="http://schemas.microsoft.com/office/drawing/2014/main" id="{5DFB47D8-AF77-4DC7-821F-771940078EAE}"/>
                      </a:ext>
                    </a:extLst>
                  </p:cNvPr>
                  <p:cNvGrpSpPr/>
                  <p:nvPr/>
                </p:nvGrpSpPr>
                <p:grpSpPr>
                  <a:xfrm>
                    <a:off x="4282976" y="3248936"/>
                    <a:ext cx="3651349" cy="3647404"/>
                    <a:chOff x="5685722" y="3238627"/>
                    <a:chExt cx="3651349" cy="3647404"/>
                  </a:xfrm>
                </p:grpSpPr>
                <p:cxnSp>
                  <p:nvCxnSpPr>
                    <p:cNvPr id="38" name="Straight Arrow Connector 37">
                      <a:extLst>
                        <a:ext uri="{FF2B5EF4-FFF2-40B4-BE49-F238E27FC236}">
                          <a16:creationId xmlns:a16="http://schemas.microsoft.com/office/drawing/2014/main" id="{9C3E4E9E-90B4-44B3-8BD7-817521AF9369}"/>
                        </a:ext>
                      </a:extLst>
                    </p:cNvPr>
                    <p:cNvCxnSpPr>
                      <a:cxnSpLocks/>
                    </p:cNvCxnSpPr>
                    <p:nvPr/>
                  </p:nvCxnSpPr>
                  <p:spPr>
                    <a:xfrm>
                      <a:off x="7040880" y="5262880"/>
                      <a:ext cx="22961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FC22C3E7-938F-41B5-9764-E15F22F8089C}"/>
                        </a:ext>
                      </a:extLst>
                    </p:cNvPr>
                    <p:cNvCxnSpPr>
                      <a:cxnSpLocks/>
                    </p:cNvCxnSpPr>
                    <p:nvPr/>
                  </p:nvCxnSpPr>
                  <p:spPr>
                    <a:xfrm flipH="1" flipV="1">
                      <a:off x="7030720" y="3238627"/>
                      <a:ext cx="43158" cy="36474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3A3E523D-E081-4191-AC71-43F062BF1457}"/>
                        </a:ext>
                      </a:extLst>
                    </p:cNvPr>
                    <p:cNvSpPr/>
                    <p:nvPr/>
                  </p:nvSpPr>
                  <p:spPr>
                    <a:xfrm>
                      <a:off x="5685722" y="3984040"/>
                      <a:ext cx="2710315" cy="262580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30" name="Straight Arrow Connector 29">
                    <a:extLst>
                      <a:ext uri="{FF2B5EF4-FFF2-40B4-BE49-F238E27FC236}">
                        <a16:creationId xmlns:a16="http://schemas.microsoft.com/office/drawing/2014/main" id="{D6310D56-4012-444B-A87A-3F73348A4CF2}"/>
                      </a:ext>
                    </a:extLst>
                  </p:cNvPr>
                  <p:cNvCxnSpPr>
                    <a:cxnSpLocks/>
                  </p:cNvCxnSpPr>
                  <p:nvPr/>
                </p:nvCxnSpPr>
                <p:spPr>
                  <a:xfrm flipV="1">
                    <a:off x="5641064" y="4873931"/>
                    <a:ext cx="570315" cy="36824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3EB342AA-42EA-4362-B927-2202EF95596F}"/>
                      </a:ext>
                    </a:extLst>
                  </p:cNvPr>
                  <p:cNvSpPr txBox="1"/>
                  <p:nvPr/>
                </p:nvSpPr>
                <p:spPr>
                  <a:xfrm>
                    <a:off x="5971421" y="4946278"/>
                    <a:ext cx="585417" cy="369332"/>
                  </a:xfrm>
                  <a:prstGeom prst="rect">
                    <a:avLst/>
                  </a:prstGeom>
                  <a:noFill/>
                </p:spPr>
                <p:txBody>
                  <a:bodyPr wrap="none" rtlCol="0">
                    <a:spAutoFit/>
                  </a:bodyPr>
                  <a:lstStyle/>
                  <a:p>
                    <a:r>
                      <a:rPr lang="en-US" dirty="0" err="1">
                        <a:solidFill>
                          <a:srgbClr val="C00000"/>
                        </a:solidFill>
                      </a:rPr>
                      <a:t>B</a:t>
                    </a:r>
                    <a:r>
                      <a:rPr lang="en-US" baseline="-25000" dirty="0" err="1">
                        <a:solidFill>
                          <a:srgbClr val="C00000"/>
                        </a:solidFill>
                      </a:rPr>
                      <a:t>Hor</a:t>
                    </a:r>
                    <a:endParaRPr lang="en-US" dirty="0">
                      <a:solidFill>
                        <a:srgbClr val="C00000"/>
                      </a:solidFill>
                    </a:endParaRPr>
                  </a:p>
                </p:txBody>
              </p:sp>
              <p:sp>
                <p:nvSpPr>
                  <p:cNvPr id="33" name="TextBox 32">
                    <a:extLst>
                      <a:ext uri="{FF2B5EF4-FFF2-40B4-BE49-F238E27FC236}">
                        <a16:creationId xmlns:a16="http://schemas.microsoft.com/office/drawing/2014/main" id="{BABBA0E2-F9C5-4949-A972-2462587E4565}"/>
                      </a:ext>
                    </a:extLst>
                  </p:cNvPr>
                  <p:cNvSpPr txBox="1"/>
                  <p:nvPr/>
                </p:nvSpPr>
                <p:spPr>
                  <a:xfrm>
                    <a:off x="7560573" y="5172676"/>
                    <a:ext cx="276038" cy="369332"/>
                  </a:xfrm>
                  <a:prstGeom prst="rect">
                    <a:avLst/>
                  </a:prstGeom>
                  <a:noFill/>
                </p:spPr>
                <p:txBody>
                  <a:bodyPr wrap="none" rtlCol="0">
                    <a:spAutoFit/>
                  </a:bodyPr>
                  <a:lstStyle/>
                  <a:p>
                    <a:r>
                      <a:rPr lang="en-US" dirty="0"/>
                      <a:t>z</a:t>
                    </a:r>
                  </a:p>
                </p:txBody>
              </p:sp>
              <p:sp>
                <p:nvSpPr>
                  <p:cNvPr id="34" name="TextBox 33">
                    <a:extLst>
                      <a:ext uri="{FF2B5EF4-FFF2-40B4-BE49-F238E27FC236}">
                        <a16:creationId xmlns:a16="http://schemas.microsoft.com/office/drawing/2014/main" id="{703059C6-5C19-44CA-99C0-A36CD1EC642E}"/>
                      </a:ext>
                    </a:extLst>
                  </p:cNvPr>
                  <p:cNvSpPr txBox="1"/>
                  <p:nvPr/>
                </p:nvSpPr>
                <p:spPr>
                  <a:xfrm>
                    <a:off x="6855273" y="4242873"/>
                    <a:ext cx="284052" cy="369332"/>
                  </a:xfrm>
                  <a:prstGeom prst="rect">
                    <a:avLst/>
                  </a:prstGeom>
                  <a:noFill/>
                </p:spPr>
                <p:txBody>
                  <a:bodyPr wrap="none" rtlCol="0">
                    <a:spAutoFit/>
                  </a:bodyPr>
                  <a:lstStyle/>
                  <a:p>
                    <a:r>
                      <a:rPr lang="en-US" dirty="0"/>
                      <a:t>x</a:t>
                    </a:r>
                  </a:p>
                </p:txBody>
              </p:sp>
              <p:sp>
                <p:nvSpPr>
                  <p:cNvPr id="35" name="TextBox 34">
                    <a:extLst>
                      <a:ext uri="{FF2B5EF4-FFF2-40B4-BE49-F238E27FC236}">
                        <a16:creationId xmlns:a16="http://schemas.microsoft.com/office/drawing/2014/main" id="{B4F93992-5B42-45BF-88DE-AE2D970CFD38}"/>
                      </a:ext>
                    </a:extLst>
                  </p:cNvPr>
                  <p:cNvSpPr txBox="1"/>
                  <p:nvPr/>
                </p:nvSpPr>
                <p:spPr>
                  <a:xfrm>
                    <a:off x="5292710" y="3314050"/>
                    <a:ext cx="288862" cy="369332"/>
                  </a:xfrm>
                  <a:prstGeom prst="rect">
                    <a:avLst/>
                  </a:prstGeom>
                  <a:noFill/>
                </p:spPr>
                <p:txBody>
                  <a:bodyPr wrap="none" rtlCol="0">
                    <a:spAutoFit/>
                  </a:bodyPr>
                  <a:lstStyle/>
                  <a:p>
                    <a:r>
                      <a:rPr lang="en-US" dirty="0"/>
                      <a:t>y</a:t>
                    </a:r>
                  </a:p>
                </p:txBody>
              </p:sp>
            </p:grpSp>
            <p:graphicFrame>
              <p:nvGraphicFramePr>
                <p:cNvPr id="85" name="Object 84">
                  <a:extLst>
                    <a:ext uri="{FF2B5EF4-FFF2-40B4-BE49-F238E27FC236}">
                      <a16:creationId xmlns:a16="http://schemas.microsoft.com/office/drawing/2014/main" id="{C97D3E15-9AB4-42EA-A669-4C6ECC2EFD35}"/>
                    </a:ext>
                  </a:extLst>
                </p:cNvPr>
                <p:cNvGraphicFramePr>
                  <a:graphicFrameLocks noChangeAspect="1"/>
                </p:cNvGraphicFramePr>
                <p:nvPr/>
              </p:nvGraphicFramePr>
              <p:xfrm>
                <a:off x="8330410" y="1030114"/>
                <a:ext cx="3839677" cy="707309"/>
              </p:xfrm>
              <a:graphic>
                <a:graphicData uri="http://schemas.openxmlformats.org/presentationml/2006/ole">
                  <mc:AlternateContent xmlns:mc="http://schemas.openxmlformats.org/markup-compatibility/2006">
                    <mc:Choice xmlns:v="urn:schemas-microsoft-com:vml" Requires="v">
                      <p:oleObj spid="_x0000_s5339" name="Equation" r:id="rId5" imgW="2412720" imgH="444240" progId="Equation.DSMT4">
                        <p:embed/>
                      </p:oleObj>
                    </mc:Choice>
                    <mc:Fallback>
                      <p:oleObj name="Equation" r:id="rId5" imgW="2412720" imgH="444240" progId="Equation.DSMT4">
                        <p:embed/>
                        <p:pic>
                          <p:nvPicPr>
                            <p:cNvPr id="85" name="Object 84">
                              <a:extLst>
                                <a:ext uri="{FF2B5EF4-FFF2-40B4-BE49-F238E27FC236}">
                                  <a16:creationId xmlns:a16="http://schemas.microsoft.com/office/drawing/2014/main" id="{C97D3E15-9AB4-42EA-A669-4C6ECC2EFD35}"/>
                                </a:ext>
                              </a:extLst>
                            </p:cNvPr>
                            <p:cNvPicPr/>
                            <p:nvPr/>
                          </p:nvPicPr>
                          <p:blipFill>
                            <a:blip r:embed="rId6"/>
                            <a:stretch>
                              <a:fillRect/>
                            </a:stretch>
                          </p:blipFill>
                          <p:spPr>
                            <a:xfrm>
                              <a:off x="8330410" y="1030114"/>
                              <a:ext cx="3839677" cy="707309"/>
                            </a:xfrm>
                            <a:prstGeom prst="rect">
                              <a:avLst/>
                            </a:prstGeom>
                          </p:spPr>
                        </p:pic>
                      </p:oleObj>
                    </mc:Fallback>
                  </mc:AlternateContent>
                </a:graphicData>
              </a:graphic>
            </p:graphicFrame>
          </p:grpSp>
          <p:cxnSp>
            <p:nvCxnSpPr>
              <p:cNvPr id="61" name="Straight Arrow Connector 60">
                <a:extLst>
                  <a:ext uri="{FF2B5EF4-FFF2-40B4-BE49-F238E27FC236}">
                    <a16:creationId xmlns:a16="http://schemas.microsoft.com/office/drawing/2014/main" id="{9B4E7770-F388-4647-8AED-2B826D9707F8}"/>
                  </a:ext>
                </a:extLst>
              </p:cNvPr>
              <p:cNvCxnSpPr/>
              <p:nvPr/>
            </p:nvCxnSpPr>
            <p:spPr>
              <a:xfrm flipV="1">
                <a:off x="2431679" y="2972745"/>
                <a:ext cx="4860892" cy="151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D5FBE80D-0745-43A1-97DC-0D2E6A854FC0}"/>
                  </a:ext>
                </a:extLst>
              </p:cNvPr>
              <p:cNvSpPr/>
              <p:nvPr/>
            </p:nvSpPr>
            <p:spPr>
              <a:xfrm>
                <a:off x="7422078" y="2862071"/>
                <a:ext cx="403170" cy="1429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68" name="Straight Arrow Connector 67">
              <a:extLst>
                <a:ext uri="{FF2B5EF4-FFF2-40B4-BE49-F238E27FC236}">
                  <a16:creationId xmlns:a16="http://schemas.microsoft.com/office/drawing/2014/main" id="{B69C4E17-759B-4A2D-87F5-6344E0C8012E}"/>
                </a:ext>
              </a:extLst>
            </p:cNvPr>
            <p:cNvCxnSpPr>
              <a:cxnSpLocks/>
            </p:cNvCxnSpPr>
            <p:nvPr/>
          </p:nvCxnSpPr>
          <p:spPr>
            <a:xfrm flipV="1">
              <a:off x="5370051" y="2873779"/>
              <a:ext cx="2706407" cy="14465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7867DA04-28CB-48CC-B506-D9BC284D7B51}"/>
                </a:ext>
              </a:extLst>
            </p:cNvPr>
            <p:cNvCxnSpPr>
              <a:cxnSpLocks/>
              <a:endCxn id="34" idx="1"/>
            </p:cNvCxnSpPr>
            <p:nvPr/>
          </p:nvCxnSpPr>
          <p:spPr>
            <a:xfrm flipV="1">
              <a:off x="6718111" y="2116934"/>
              <a:ext cx="2137023" cy="1427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A43B7872-DC01-4FC1-BAAF-C070A1555BFB}"/>
              </a:ext>
            </a:extLst>
          </p:cNvPr>
          <p:cNvGrpSpPr/>
          <p:nvPr/>
        </p:nvGrpSpPr>
        <p:grpSpPr>
          <a:xfrm>
            <a:off x="6419790" y="1336824"/>
            <a:ext cx="1712513" cy="1649152"/>
            <a:chOff x="6419790" y="1336824"/>
            <a:chExt cx="1712513" cy="1649152"/>
          </a:xfrm>
        </p:grpSpPr>
        <p:grpSp>
          <p:nvGrpSpPr>
            <p:cNvPr id="50" name="Group 49">
              <a:extLst>
                <a:ext uri="{FF2B5EF4-FFF2-40B4-BE49-F238E27FC236}">
                  <a16:creationId xmlns:a16="http://schemas.microsoft.com/office/drawing/2014/main" id="{846F4680-F8D4-4A00-A8DF-02435DEA9B95}"/>
                </a:ext>
              </a:extLst>
            </p:cNvPr>
            <p:cNvGrpSpPr/>
            <p:nvPr/>
          </p:nvGrpSpPr>
          <p:grpSpPr>
            <a:xfrm>
              <a:off x="6419790" y="1553527"/>
              <a:ext cx="1712513" cy="1432449"/>
              <a:chOff x="6419790" y="1553527"/>
              <a:chExt cx="1712513" cy="1432449"/>
            </a:xfrm>
          </p:grpSpPr>
          <p:sp>
            <p:nvSpPr>
              <p:cNvPr id="78" name="Arrow: Right 77">
                <a:extLst>
                  <a:ext uri="{FF2B5EF4-FFF2-40B4-BE49-F238E27FC236}">
                    <a16:creationId xmlns:a16="http://schemas.microsoft.com/office/drawing/2014/main" id="{E8C75F24-6202-4FAF-9F54-209BBF5231A0}"/>
                  </a:ext>
                </a:extLst>
              </p:cNvPr>
              <p:cNvSpPr/>
              <p:nvPr/>
            </p:nvSpPr>
            <p:spPr>
              <a:xfrm rot="17564184" flipV="1">
                <a:off x="7255338" y="2329054"/>
                <a:ext cx="1256993" cy="45719"/>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Arrow: Right 79">
                <a:extLst>
                  <a:ext uri="{FF2B5EF4-FFF2-40B4-BE49-F238E27FC236}">
                    <a16:creationId xmlns:a16="http://schemas.microsoft.com/office/drawing/2014/main" id="{8685B38D-70B7-4054-AD72-E73A76CEB1E5}"/>
                  </a:ext>
                </a:extLst>
              </p:cNvPr>
              <p:cNvSpPr/>
              <p:nvPr/>
            </p:nvSpPr>
            <p:spPr>
              <a:xfrm rot="4035816" flipH="1" flipV="1">
                <a:off x="6761463" y="2334620"/>
                <a:ext cx="1256993" cy="45719"/>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4E040AE3-D340-4768-881B-D18912F1FC81}"/>
                  </a:ext>
                </a:extLst>
              </p:cNvPr>
              <p:cNvSpPr txBox="1"/>
              <p:nvPr/>
            </p:nvSpPr>
            <p:spPr>
              <a:xfrm rot="20308838">
                <a:off x="6419790" y="1565223"/>
                <a:ext cx="615874" cy="369332"/>
              </a:xfrm>
              <a:prstGeom prst="rect">
                <a:avLst/>
              </a:prstGeom>
              <a:noFill/>
            </p:spPr>
            <p:txBody>
              <a:bodyPr wrap="none" rtlCol="0">
                <a:spAutoFit/>
              </a:bodyPr>
              <a:lstStyle/>
              <a:p>
                <a:r>
                  <a:rPr lang="en-US" dirty="0">
                    <a:sym typeface="Symbol" panose="05050102010706020507" pitchFamily="18" charset="2"/>
                  </a:rPr>
                  <a:t>+</a:t>
                </a:r>
                <a:endParaRPr lang="en-US" dirty="0"/>
              </a:p>
            </p:txBody>
          </p:sp>
          <p:cxnSp>
            <p:nvCxnSpPr>
              <p:cNvPr id="82" name="Straight Arrow Connector 81">
                <a:extLst>
                  <a:ext uri="{FF2B5EF4-FFF2-40B4-BE49-F238E27FC236}">
                    <a16:creationId xmlns:a16="http://schemas.microsoft.com/office/drawing/2014/main" id="{175C80C6-8EC7-456D-BA9F-93CE66E1D3F8}"/>
                  </a:ext>
                </a:extLst>
              </p:cNvPr>
              <p:cNvCxnSpPr>
                <a:cxnSpLocks/>
              </p:cNvCxnSpPr>
              <p:nvPr/>
            </p:nvCxnSpPr>
            <p:spPr>
              <a:xfrm flipH="1">
                <a:off x="6507166" y="1787701"/>
                <a:ext cx="623515" cy="26861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3" name="Oval 82">
                <a:extLst>
                  <a:ext uri="{FF2B5EF4-FFF2-40B4-BE49-F238E27FC236}">
                    <a16:creationId xmlns:a16="http://schemas.microsoft.com/office/drawing/2014/main" id="{925EFDCB-69E4-48A7-A123-814479152F62}"/>
                  </a:ext>
                </a:extLst>
              </p:cNvPr>
              <p:cNvSpPr/>
              <p:nvPr/>
            </p:nvSpPr>
            <p:spPr>
              <a:xfrm>
                <a:off x="7140552" y="1623503"/>
                <a:ext cx="991751" cy="28356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Arrow Connector 83">
                <a:extLst>
                  <a:ext uri="{FF2B5EF4-FFF2-40B4-BE49-F238E27FC236}">
                    <a16:creationId xmlns:a16="http://schemas.microsoft.com/office/drawing/2014/main" id="{5088C0AC-6C3C-4233-B1A5-FD16CCECD093}"/>
                  </a:ext>
                </a:extLst>
              </p:cNvPr>
              <p:cNvCxnSpPr>
                <a:cxnSpLocks/>
              </p:cNvCxnSpPr>
              <p:nvPr/>
            </p:nvCxnSpPr>
            <p:spPr>
              <a:xfrm flipH="1" flipV="1">
                <a:off x="7500090" y="1553527"/>
                <a:ext cx="607626" cy="20469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86" name="TextBox 85">
              <a:extLst>
                <a:ext uri="{FF2B5EF4-FFF2-40B4-BE49-F238E27FC236}">
                  <a16:creationId xmlns:a16="http://schemas.microsoft.com/office/drawing/2014/main" id="{77D4EE40-A3C7-4729-B579-8DCDBFDF20A4}"/>
                </a:ext>
              </a:extLst>
            </p:cNvPr>
            <p:cNvSpPr txBox="1"/>
            <p:nvPr/>
          </p:nvSpPr>
          <p:spPr>
            <a:xfrm>
              <a:off x="7619181" y="1336824"/>
              <a:ext cx="285656" cy="369332"/>
            </a:xfrm>
            <a:prstGeom prst="rect">
              <a:avLst/>
            </a:prstGeom>
            <a:noFill/>
          </p:spPr>
          <p:txBody>
            <a:bodyPr wrap="none" rtlCol="0">
              <a:spAutoFit/>
            </a:bodyPr>
            <a:lstStyle/>
            <a:p>
              <a:r>
                <a:rPr lang="en-US" dirty="0">
                  <a:sym typeface="Symbol" panose="05050102010706020507" pitchFamily="18" charset="2"/>
                </a:rPr>
                <a:t></a:t>
              </a:r>
              <a:endParaRPr lang="en-US" dirty="0"/>
            </a:p>
          </p:txBody>
        </p:sp>
      </p:grpSp>
      <p:grpSp>
        <p:nvGrpSpPr>
          <p:cNvPr id="52" name="Group 51">
            <a:extLst>
              <a:ext uri="{FF2B5EF4-FFF2-40B4-BE49-F238E27FC236}">
                <a16:creationId xmlns:a16="http://schemas.microsoft.com/office/drawing/2014/main" id="{ABE0FD1F-6582-4824-A26A-240DDBFDD4AA}"/>
              </a:ext>
            </a:extLst>
          </p:cNvPr>
          <p:cNvGrpSpPr/>
          <p:nvPr/>
        </p:nvGrpSpPr>
        <p:grpSpPr>
          <a:xfrm>
            <a:off x="6413216" y="2904612"/>
            <a:ext cx="2357097" cy="1508137"/>
            <a:chOff x="6413216" y="2904612"/>
            <a:chExt cx="2357097" cy="1508137"/>
          </a:xfrm>
        </p:grpSpPr>
        <p:grpSp>
          <p:nvGrpSpPr>
            <p:cNvPr id="43" name="Group 42">
              <a:extLst>
                <a:ext uri="{FF2B5EF4-FFF2-40B4-BE49-F238E27FC236}">
                  <a16:creationId xmlns:a16="http://schemas.microsoft.com/office/drawing/2014/main" id="{24C3864B-CE53-4C43-93C3-75BB99281C19}"/>
                </a:ext>
              </a:extLst>
            </p:cNvPr>
            <p:cNvGrpSpPr/>
            <p:nvPr/>
          </p:nvGrpSpPr>
          <p:grpSpPr>
            <a:xfrm>
              <a:off x="6413216" y="2904612"/>
              <a:ext cx="1629624" cy="1508137"/>
              <a:chOff x="6413216" y="2904612"/>
              <a:chExt cx="1629624" cy="1508137"/>
            </a:xfrm>
          </p:grpSpPr>
          <p:sp>
            <p:nvSpPr>
              <p:cNvPr id="69" name="Oval 68">
                <a:extLst>
                  <a:ext uri="{FF2B5EF4-FFF2-40B4-BE49-F238E27FC236}">
                    <a16:creationId xmlns:a16="http://schemas.microsoft.com/office/drawing/2014/main" id="{ED42C8BC-EB45-4603-BF34-0360CB9C86E8}"/>
                  </a:ext>
                </a:extLst>
              </p:cNvPr>
              <p:cNvSpPr/>
              <p:nvPr/>
            </p:nvSpPr>
            <p:spPr>
              <a:xfrm>
                <a:off x="7271947" y="4058876"/>
                <a:ext cx="770893" cy="353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Arrow: Right 75">
                <a:extLst>
                  <a:ext uri="{FF2B5EF4-FFF2-40B4-BE49-F238E27FC236}">
                    <a16:creationId xmlns:a16="http://schemas.microsoft.com/office/drawing/2014/main" id="{924BEAF5-CFBB-488A-94DE-B840D036CD21}"/>
                  </a:ext>
                </a:extLst>
              </p:cNvPr>
              <p:cNvSpPr/>
              <p:nvPr/>
            </p:nvSpPr>
            <p:spPr>
              <a:xfrm rot="4384541">
                <a:off x="7184519" y="3558672"/>
                <a:ext cx="1353840"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Arrow: Right 76">
                <a:extLst>
                  <a:ext uri="{FF2B5EF4-FFF2-40B4-BE49-F238E27FC236}">
                    <a16:creationId xmlns:a16="http://schemas.microsoft.com/office/drawing/2014/main" id="{F9DBF2B2-2323-409D-B2F4-77C609B5EA3B}"/>
                  </a:ext>
                </a:extLst>
              </p:cNvPr>
              <p:cNvSpPr/>
              <p:nvPr/>
            </p:nvSpPr>
            <p:spPr>
              <a:xfrm rot="8595231">
                <a:off x="6413216" y="3311365"/>
                <a:ext cx="1353840"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Oval 86">
              <a:extLst>
                <a:ext uri="{FF2B5EF4-FFF2-40B4-BE49-F238E27FC236}">
                  <a16:creationId xmlns:a16="http://schemas.microsoft.com/office/drawing/2014/main" id="{E6BE1F88-F0DE-4B39-9F27-E9190D3FB092}"/>
                </a:ext>
              </a:extLst>
            </p:cNvPr>
            <p:cNvSpPr/>
            <p:nvPr/>
          </p:nvSpPr>
          <p:spPr>
            <a:xfrm>
              <a:off x="6534047" y="3548517"/>
              <a:ext cx="2236266" cy="35387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79D9B437-4DE6-462C-8CCC-04F14957DCBE}"/>
              </a:ext>
            </a:extLst>
          </p:cNvPr>
          <p:cNvGrpSpPr/>
          <p:nvPr/>
        </p:nvGrpSpPr>
        <p:grpSpPr>
          <a:xfrm>
            <a:off x="7372680" y="2171817"/>
            <a:ext cx="1077979" cy="728783"/>
            <a:chOff x="7372680" y="2171817"/>
            <a:chExt cx="1077979" cy="728783"/>
          </a:xfrm>
        </p:grpSpPr>
        <p:sp>
          <p:nvSpPr>
            <p:cNvPr id="32" name="Arc 31">
              <a:extLst>
                <a:ext uri="{FF2B5EF4-FFF2-40B4-BE49-F238E27FC236}">
                  <a16:creationId xmlns:a16="http://schemas.microsoft.com/office/drawing/2014/main" id="{A42E2C91-6243-432F-8DBF-F78C42D76008}"/>
                </a:ext>
              </a:extLst>
            </p:cNvPr>
            <p:cNvSpPr/>
            <p:nvPr/>
          </p:nvSpPr>
          <p:spPr>
            <a:xfrm rot="18998376">
              <a:off x="7372680" y="2402708"/>
              <a:ext cx="502064" cy="497892"/>
            </a:xfrm>
            <a:prstGeom prst="arc">
              <a:avLst/>
            </a:prstGeom>
            <a:ln>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a:extLst>
                <a:ext uri="{FF2B5EF4-FFF2-40B4-BE49-F238E27FC236}">
                  <a16:creationId xmlns:a16="http://schemas.microsoft.com/office/drawing/2014/main" id="{4CB697EF-519C-4093-8FED-A543E01CE1A7}"/>
                </a:ext>
              </a:extLst>
            </p:cNvPr>
            <p:cNvSpPr txBox="1"/>
            <p:nvPr/>
          </p:nvSpPr>
          <p:spPr>
            <a:xfrm>
              <a:off x="7813946" y="2171817"/>
              <a:ext cx="636713" cy="369332"/>
            </a:xfrm>
            <a:prstGeom prst="rect">
              <a:avLst/>
            </a:prstGeom>
            <a:noFill/>
          </p:spPr>
          <p:txBody>
            <a:bodyPr wrap="none" rtlCol="0">
              <a:spAutoFit/>
            </a:bodyPr>
            <a:lstStyle/>
            <a:p>
              <a:r>
                <a:rPr lang="en-US" dirty="0">
                  <a:solidFill>
                    <a:srgbClr val="00B050"/>
                  </a:solidFill>
                  <a:sym typeface="Symbol" panose="05050102010706020507" pitchFamily="18" charset="2"/>
                </a:rPr>
                <a:t></a:t>
              </a:r>
              <a:r>
                <a:rPr lang="en-US" baseline="-25000" dirty="0">
                  <a:solidFill>
                    <a:srgbClr val="00B050"/>
                  </a:solidFill>
                  <a:sym typeface="Symbol" panose="05050102010706020507" pitchFamily="18" charset="2"/>
                </a:rPr>
                <a:t>cone</a:t>
              </a:r>
              <a:endParaRPr lang="en-US" dirty="0">
                <a:solidFill>
                  <a:srgbClr val="00B050"/>
                </a:solidFill>
              </a:endParaRPr>
            </a:p>
          </p:txBody>
        </p:sp>
      </p:grpSp>
      <p:grpSp>
        <p:nvGrpSpPr>
          <p:cNvPr id="79" name="Group 78">
            <a:extLst>
              <a:ext uri="{FF2B5EF4-FFF2-40B4-BE49-F238E27FC236}">
                <a16:creationId xmlns:a16="http://schemas.microsoft.com/office/drawing/2014/main" id="{1CDABE3F-D68E-4E13-A9E4-67F3AEAF2D17}"/>
              </a:ext>
            </a:extLst>
          </p:cNvPr>
          <p:cNvGrpSpPr/>
          <p:nvPr/>
        </p:nvGrpSpPr>
        <p:grpSpPr>
          <a:xfrm>
            <a:off x="7115013" y="2572924"/>
            <a:ext cx="994220" cy="1233160"/>
            <a:chOff x="7138108" y="1543647"/>
            <a:chExt cx="994220" cy="1233160"/>
          </a:xfrm>
        </p:grpSpPr>
        <p:sp>
          <p:nvSpPr>
            <p:cNvPr id="88" name="Arc 87">
              <a:extLst>
                <a:ext uri="{FF2B5EF4-FFF2-40B4-BE49-F238E27FC236}">
                  <a16:creationId xmlns:a16="http://schemas.microsoft.com/office/drawing/2014/main" id="{96432D05-0B3D-4125-B173-E5CC7DB27863}"/>
                </a:ext>
              </a:extLst>
            </p:cNvPr>
            <p:cNvSpPr/>
            <p:nvPr/>
          </p:nvSpPr>
          <p:spPr>
            <a:xfrm rot="9177633">
              <a:off x="7138108" y="1543647"/>
              <a:ext cx="994220" cy="977841"/>
            </a:xfrm>
            <a:prstGeom prst="arc">
              <a:avLst/>
            </a:prstGeom>
            <a:ln>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TextBox 88">
              <a:extLst>
                <a:ext uri="{FF2B5EF4-FFF2-40B4-BE49-F238E27FC236}">
                  <a16:creationId xmlns:a16="http://schemas.microsoft.com/office/drawing/2014/main" id="{0C7E5EA8-E0BB-46AE-8A4F-614E308C1452}"/>
                </a:ext>
              </a:extLst>
            </p:cNvPr>
            <p:cNvSpPr txBox="1"/>
            <p:nvPr/>
          </p:nvSpPr>
          <p:spPr>
            <a:xfrm>
              <a:off x="7185887" y="2407475"/>
              <a:ext cx="636713" cy="369332"/>
            </a:xfrm>
            <a:prstGeom prst="rect">
              <a:avLst/>
            </a:prstGeom>
            <a:noFill/>
          </p:spPr>
          <p:txBody>
            <a:bodyPr wrap="none" rtlCol="0">
              <a:spAutoFit/>
            </a:bodyPr>
            <a:lstStyle/>
            <a:p>
              <a:r>
                <a:rPr lang="en-US" dirty="0">
                  <a:solidFill>
                    <a:srgbClr val="C00000"/>
                  </a:solidFill>
                  <a:sym typeface="Symbol" panose="05050102010706020507" pitchFamily="18" charset="2"/>
                </a:rPr>
                <a:t></a:t>
              </a:r>
              <a:r>
                <a:rPr lang="en-US" baseline="-25000" dirty="0">
                  <a:solidFill>
                    <a:srgbClr val="C00000"/>
                  </a:solidFill>
                  <a:sym typeface="Symbol" panose="05050102010706020507" pitchFamily="18" charset="2"/>
                </a:rPr>
                <a:t>cone</a:t>
              </a:r>
              <a:endParaRPr lang="en-US" dirty="0">
                <a:solidFill>
                  <a:srgbClr val="C00000"/>
                </a:solidFill>
              </a:endParaRPr>
            </a:p>
          </p:txBody>
        </p:sp>
      </p:grpSp>
      <p:sp>
        <p:nvSpPr>
          <p:cNvPr id="90" name="TextBox 89">
            <a:extLst>
              <a:ext uri="{FF2B5EF4-FFF2-40B4-BE49-F238E27FC236}">
                <a16:creationId xmlns:a16="http://schemas.microsoft.com/office/drawing/2014/main" id="{1752949A-9DCC-457A-8665-EC01B9772124}"/>
              </a:ext>
            </a:extLst>
          </p:cNvPr>
          <p:cNvSpPr txBox="1"/>
          <p:nvPr/>
        </p:nvSpPr>
        <p:spPr>
          <a:xfrm>
            <a:off x="9320177" y="3163092"/>
            <a:ext cx="2143536" cy="738664"/>
          </a:xfrm>
          <a:prstGeom prst="rect">
            <a:avLst/>
          </a:prstGeom>
          <a:noFill/>
        </p:spPr>
        <p:txBody>
          <a:bodyPr wrap="none" rtlCol="0">
            <a:spAutoFit/>
          </a:bodyPr>
          <a:lstStyle/>
          <a:p>
            <a:pPr algn="ctr"/>
            <a:r>
              <a:rPr lang="en-US" sz="2800" dirty="0">
                <a:solidFill>
                  <a:srgbClr val="C00000"/>
                </a:solidFill>
                <a:sym typeface="Symbol" panose="05050102010706020507" pitchFamily="18" charset="2"/>
              </a:rPr>
              <a:t></a:t>
            </a:r>
            <a:r>
              <a:rPr lang="en-US" sz="2800" baseline="-25000" dirty="0">
                <a:solidFill>
                  <a:srgbClr val="C00000"/>
                </a:solidFill>
                <a:sym typeface="Symbol" panose="05050102010706020507" pitchFamily="18" charset="2"/>
              </a:rPr>
              <a:t>cone</a:t>
            </a:r>
            <a:r>
              <a:rPr lang="en-US" sz="2800" dirty="0">
                <a:sym typeface="Symbol" panose="05050102010706020507" pitchFamily="18" charset="2"/>
              </a:rPr>
              <a:t>&gt;</a:t>
            </a:r>
            <a:r>
              <a:rPr lang="en-US" sz="2800" dirty="0">
                <a:solidFill>
                  <a:srgbClr val="00B050"/>
                </a:solidFill>
                <a:sym typeface="Symbol" panose="05050102010706020507" pitchFamily="18" charset="2"/>
              </a:rPr>
              <a:t></a:t>
            </a:r>
            <a:r>
              <a:rPr lang="en-US" sz="2800" baseline="-25000" dirty="0">
                <a:solidFill>
                  <a:srgbClr val="00B050"/>
                </a:solidFill>
                <a:sym typeface="Symbol" panose="05050102010706020507" pitchFamily="18" charset="2"/>
              </a:rPr>
              <a:t>cone</a:t>
            </a:r>
            <a:endParaRPr lang="en-US" sz="2800" dirty="0">
              <a:solidFill>
                <a:srgbClr val="00B050"/>
              </a:solidFill>
              <a:sym typeface="Symbol" panose="05050102010706020507" pitchFamily="18" charset="2"/>
            </a:endParaRPr>
          </a:p>
          <a:p>
            <a:pPr algn="ctr"/>
            <a:r>
              <a:rPr lang="en-US" sz="1400" dirty="0">
                <a:sym typeface="Symbol" panose="05050102010706020507" pitchFamily="18" charset="2"/>
              </a:rPr>
              <a:t>after resonance crossing</a:t>
            </a:r>
            <a:endParaRPr lang="en-US" sz="1400" dirty="0"/>
          </a:p>
        </p:txBody>
      </p:sp>
      <p:sp>
        <p:nvSpPr>
          <p:cNvPr id="41" name="Slide Number Placeholder 40">
            <a:extLst>
              <a:ext uri="{FF2B5EF4-FFF2-40B4-BE49-F238E27FC236}">
                <a16:creationId xmlns:a16="http://schemas.microsoft.com/office/drawing/2014/main" id="{BA2F9265-FB06-481A-A47D-79F28314706B}"/>
              </a:ext>
            </a:extLst>
          </p:cNvPr>
          <p:cNvSpPr>
            <a:spLocks noGrp="1"/>
          </p:cNvSpPr>
          <p:nvPr>
            <p:ph type="sldNum" sz="quarter" idx="12"/>
          </p:nvPr>
        </p:nvSpPr>
        <p:spPr>
          <a:xfrm>
            <a:off x="9422046" y="6538704"/>
            <a:ext cx="2743200" cy="365125"/>
          </a:xfrm>
        </p:spPr>
        <p:txBody>
          <a:bodyPr/>
          <a:lstStyle/>
          <a:p>
            <a:fld id="{716D9922-87B3-6043-9531-5184EA303DC1}" type="slidenum">
              <a:rPr lang="en-US" smtClean="0"/>
              <a:t>8</a:t>
            </a:fld>
            <a:r>
              <a:rPr lang="en-US" dirty="0"/>
              <a:t>/19</a:t>
            </a:r>
          </a:p>
        </p:txBody>
      </p:sp>
    </p:spTree>
    <p:extLst>
      <p:ext uri="{BB962C8B-B14F-4D97-AF65-F5344CB8AC3E}">
        <p14:creationId xmlns:p14="http://schemas.microsoft.com/office/powerpoint/2010/main" val="308050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par>
                                <p:cTn id="8" presetID="16" presetClass="entr" presetSubtype="21"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barn(inVertical)">
                                      <p:cBhvr>
                                        <p:cTn id="10" dur="500"/>
                                        <p:tgtEl>
                                          <p:spTgt spid="51"/>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60"/>
                                        </p:tgtEl>
                                        <p:attrNameLst>
                                          <p:attrName>style.visibility</p:attrName>
                                        </p:attrNameLst>
                                      </p:cBhvr>
                                      <p:to>
                                        <p:strVal val="visible"/>
                                      </p:to>
                                    </p:set>
                                    <p:animEffect transition="in" filter="barn(inVertical)">
                                      <p:cBhvr>
                                        <p:cTn id="14" dur="500"/>
                                        <p:tgtEl>
                                          <p:spTgt spid="6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barn(inVertical)">
                                      <p:cBhvr>
                                        <p:cTn id="19" dur="500"/>
                                        <p:tgtEl>
                                          <p:spTgt spid="73"/>
                                        </p:tgtEl>
                                      </p:cBhvr>
                                    </p:animEffect>
                                  </p:childTnLst>
                                </p:cTn>
                              </p:par>
                            </p:childTnLst>
                          </p:cTn>
                        </p:par>
                        <p:par>
                          <p:cTn id="20" fill="hold">
                            <p:stCondLst>
                              <p:cond delay="500"/>
                            </p:stCondLst>
                            <p:childTnLst>
                              <p:par>
                                <p:cTn id="21" presetID="16" presetClass="entr" presetSubtype="21" repeatCount="indefinite" fill="hold" grpId="0"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barn(inVertical)">
                                      <p:cBhvr>
                                        <p:cTn id="23" dur="500"/>
                                        <p:tgtEl>
                                          <p:spTgt spid="7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barn(inVertical)">
                                      <p:cBhvr>
                                        <p:cTn id="28" dur="10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xit" presetSubtype="21" fill="hold" nodeType="clickEffect">
                                  <p:stCondLst>
                                    <p:cond delay="0"/>
                                  </p:stCondLst>
                                  <p:childTnLst>
                                    <p:animEffect transition="out" filter="barn(inVertical)">
                                      <p:cBhvr>
                                        <p:cTn id="32" dur="500"/>
                                        <p:tgtEl>
                                          <p:spTgt spid="51"/>
                                        </p:tgtEl>
                                      </p:cBhvr>
                                    </p:animEffect>
                                    <p:set>
                                      <p:cBhvr>
                                        <p:cTn id="33" dur="1" fill="hold">
                                          <p:stCondLst>
                                            <p:cond delay="499"/>
                                          </p:stCondLst>
                                        </p:cTn>
                                        <p:tgtEl>
                                          <p:spTgt spid="51"/>
                                        </p:tgtEl>
                                        <p:attrNameLst>
                                          <p:attrName>style.visibility</p:attrName>
                                        </p:attrNameLst>
                                      </p:cBhvr>
                                      <p:to>
                                        <p:strVal val="hidden"/>
                                      </p:to>
                                    </p:set>
                                  </p:childTnLst>
                                </p:cTn>
                              </p:par>
                            </p:childTnLst>
                          </p:cTn>
                        </p:par>
                        <p:par>
                          <p:cTn id="34" fill="hold">
                            <p:stCondLst>
                              <p:cond delay="500"/>
                            </p:stCondLst>
                            <p:childTnLst>
                              <p:par>
                                <p:cTn id="35" presetID="16" presetClass="exit" presetSubtype="21" fill="hold" nodeType="afterEffect">
                                  <p:stCondLst>
                                    <p:cond delay="0"/>
                                  </p:stCondLst>
                                  <p:childTnLst>
                                    <p:animEffect transition="out" filter="barn(inVertical)">
                                      <p:cBhvr>
                                        <p:cTn id="36" dur="500"/>
                                        <p:tgtEl>
                                          <p:spTgt spid="37"/>
                                        </p:tgtEl>
                                      </p:cBhvr>
                                    </p:animEffect>
                                    <p:set>
                                      <p:cBhvr>
                                        <p:cTn id="37" dur="1" fill="hold">
                                          <p:stCondLst>
                                            <p:cond delay="499"/>
                                          </p:stCondLst>
                                        </p:cTn>
                                        <p:tgtEl>
                                          <p:spTgt spid="37"/>
                                        </p:tgtEl>
                                        <p:attrNameLst>
                                          <p:attrName>style.visibility</p:attrName>
                                        </p:attrNameLst>
                                      </p:cBhvr>
                                      <p:to>
                                        <p:strVal val="hidden"/>
                                      </p:to>
                                    </p:set>
                                  </p:childTnLst>
                                </p:cTn>
                              </p:par>
                            </p:childTnLst>
                          </p:cTn>
                        </p:par>
                        <p:par>
                          <p:cTn id="38" fill="hold">
                            <p:stCondLst>
                              <p:cond delay="1000"/>
                            </p:stCondLst>
                            <p:childTnLst>
                              <p:par>
                                <p:cTn id="39" presetID="22" presetClass="entr" presetSubtype="4"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wipe(down)">
                                      <p:cBhvr>
                                        <p:cTn id="41" dur="500"/>
                                        <p:tgtEl>
                                          <p:spTgt spid="52"/>
                                        </p:tgtEl>
                                      </p:cBhvr>
                                    </p:animEffect>
                                  </p:childTnLst>
                                </p:cTn>
                              </p:par>
                              <p:par>
                                <p:cTn id="42" presetID="16" presetClass="entr" presetSubtype="21" fill="hold" nodeType="withEffect">
                                  <p:stCondLst>
                                    <p:cond delay="0"/>
                                  </p:stCondLst>
                                  <p:childTnLst>
                                    <p:set>
                                      <p:cBhvr>
                                        <p:cTn id="43" dur="1" fill="hold">
                                          <p:stCondLst>
                                            <p:cond delay="0"/>
                                          </p:stCondLst>
                                        </p:cTn>
                                        <p:tgtEl>
                                          <p:spTgt spid="79"/>
                                        </p:tgtEl>
                                        <p:attrNameLst>
                                          <p:attrName>style.visibility</p:attrName>
                                        </p:attrNameLst>
                                      </p:cBhvr>
                                      <p:to>
                                        <p:strVal val="visible"/>
                                      </p:to>
                                    </p:set>
                                    <p:animEffect transition="in" filter="barn(inVertical)">
                                      <p:cBhvr>
                                        <p:cTn id="44" dur="500"/>
                                        <p:tgtEl>
                                          <p:spTgt spid="79"/>
                                        </p:tgtEl>
                                      </p:cBhvr>
                                    </p:animEffect>
                                  </p:childTnLst>
                                </p:cTn>
                              </p:par>
                            </p:childTnLst>
                          </p:cTn>
                        </p:par>
                        <p:par>
                          <p:cTn id="45" fill="hold">
                            <p:stCondLst>
                              <p:cond delay="1500"/>
                            </p:stCondLst>
                            <p:childTnLst>
                              <p:par>
                                <p:cTn id="46" presetID="16" presetClass="entr" presetSubtype="21" fill="hold" grpId="0" nodeType="afterEffect">
                                  <p:stCondLst>
                                    <p:cond delay="500"/>
                                  </p:stCondLst>
                                  <p:childTnLst>
                                    <p:set>
                                      <p:cBhvr>
                                        <p:cTn id="47" dur="1" fill="hold">
                                          <p:stCondLst>
                                            <p:cond delay="0"/>
                                          </p:stCondLst>
                                        </p:cTn>
                                        <p:tgtEl>
                                          <p:spTgt spid="90"/>
                                        </p:tgtEl>
                                        <p:attrNameLst>
                                          <p:attrName>style.visibility</p:attrName>
                                        </p:attrNameLst>
                                      </p:cBhvr>
                                      <p:to>
                                        <p:strVal val="visible"/>
                                      </p:to>
                                    </p:set>
                                    <p:animEffect transition="in" filter="barn(inVertical)">
                                      <p:cBhvr>
                                        <p:cTn id="48"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9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6D551-C4DF-40C7-9AEF-763DE1B2F6A4}"/>
              </a:ext>
            </a:extLst>
          </p:cNvPr>
          <p:cNvSpPr>
            <a:spLocks noGrp="1"/>
          </p:cNvSpPr>
          <p:nvPr>
            <p:ph type="title"/>
          </p:nvPr>
        </p:nvSpPr>
        <p:spPr>
          <a:xfrm>
            <a:off x="477080" y="365127"/>
            <a:ext cx="11105321" cy="574673"/>
          </a:xfrm>
        </p:spPr>
        <p:txBody>
          <a:bodyPr>
            <a:normAutofit/>
          </a:bodyPr>
          <a:lstStyle/>
          <a:p>
            <a:pPr algn="ctr"/>
            <a:r>
              <a:rPr lang="en-US" sz="2800" b="0" dirty="0"/>
              <a:t>How can the imperfection and intrinsic resonances be eliminated?</a:t>
            </a:r>
          </a:p>
        </p:txBody>
      </p:sp>
      <p:sp>
        <p:nvSpPr>
          <p:cNvPr id="3" name="Content Placeholder 2">
            <a:extLst>
              <a:ext uri="{FF2B5EF4-FFF2-40B4-BE49-F238E27FC236}">
                <a16:creationId xmlns:a16="http://schemas.microsoft.com/office/drawing/2014/main" id="{ED9FA470-A5DD-4931-A228-5455B7DBF9F6}"/>
              </a:ext>
            </a:extLst>
          </p:cNvPr>
          <p:cNvSpPr>
            <a:spLocks noGrp="1"/>
          </p:cNvSpPr>
          <p:nvPr>
            <p:ph idx="1"/>
          </p:nvPr>
        </p:nvSpPr>
        <p:spPr>
          <a:xfrm>
            <a:off x="731079" y="939800"/>
            <a:ext cx="10254421" cy="434975"/>
          </a:xfrm>
        </p:spPr>
        <p:txBody>
          <a:bodyPr>
            <a:normAutofit lnSpcReduction="10000"/>
          </a:bodyPr>
          <a:lstStyle/>
          <a:p>
            <a:r>
              <a:rPr lang="en-US" dirty="0"/>
              <a:t>Condition to suppress the spin resonances   </a:t>
            </a:r>
            <a:r>
              <a:rPr lang="en-US" dirty="0">
                <a:solidFill>
                  <a:srgbClr val="FF0000"/>
                </a:solidFill>
              </a:rPr>
              <a:t>G</a:t>
            </a:r>
            <a:r>
              <a:rPr lang="en-US" dirty="0">
                <a:solidFill>
                  <a:srgbClr val="FF0000"/>
                </a:solidFill>
                <a:sym typeface="Symbol" panose="05050102010706020507" pitchFamily="18" charset="2"/>
              </a:rPr>
              <a:t>n,  </a:t>
            </a:r>
            <a:r>
              <a:rPr lang="en-US" dirty="0">
                <a:solidFill>
                  <a:srgbClr val="FF0000"/>
                </a:solidFill>
              </a:rPr>
              <a:t>G</a:t>
            </a:r>
            <a:r>
              <a:rPr lang="en-US" dirty="0">
                <a:solidFill>
                  <a:srgbClr val="FF0000"/>
                </a:solidFill>
                <a:sym typeface="Symbol" panose="05050102010706020507" pitchFamily="18" charset="2"/>
              </a:rPr>
              <a:t></a:t>
            </a:r>
            <a:r>
              <a:rPr lang="en-US" dirty="0" err="1">
                <a:solidFill>
                  <a:srgbClr val="FF0000"/>
                </a:solidFill>
                <a:sym typeface="Symbol" panose="05050102010706020507" pitchFamily="18" charset="2"/>
              </a:rPr>
              <a:t>nQ</a:t>
            </a:r>
            <a:r>
              <a:rPr lang="en-US" baseline="-25000" dirty="0" err="1">
                <a:solidFill>
                  <a:srgbClr val="FF0000"/>
                </a:solidFill>
                <a:sym typeface="Symbol" panose="05050102010706020507" pitchFamily="18" charset="2"/>
              </a:rPr>
              <a:t>y</a:t>
            </a:r>
            <a:r>
              <a:rPr lang="en-US" dirty="0"/>
              <a:t> </a:t>
            </a:r>
          </a:p>
        </p:txBody>
      </p:sp>
      <p:sp>
        <p:nvSpPr>
          <p:cNvPr id="4" name="Slide Number Placeholder 3">
            <a:extLst>
              <a:ext uri="{FF2B5EF4-FFF2-40B4-BE49-F238E27FC236}">
                <a16:creationId xmlns:a16="http://schemas.microsoft.com/office/drawing/2014/main" id="{1969A1A8-B178-4DF8-A479-9A3AA761432C}"/>
              </a:ext>
            </a:extLst>
          </p:cNvPr>
          <p:cNvSpPr>
            <a:spLocks noGrp="1"/>
          </p:cNvSpPr>
          <p:nvPr>
            <p:ph type="sldNum" sz="quarter" idx="12"/>
          </p:nvPr>
        </p:nvSpPr>
        <p:spPr>
          <a:xfrm>
            <a:off x="4022886" y="6151889"/>
            <a:ext cx="2743200" cy="365125"/>
          </a:xfrm>
        </p:spPr>
        <p:txBody>
          <a:bodyPr/>
          <a:lstStyle/>
          <a:p>
            <a:fld id="{716D9922-87B3-6043-9531-5184EA303DC1}" type="slidenum">
              <a:rPr lang="en-US" smtClean="0"/>
              <a:t>9</a:t>
            </a:fld>
            <a:endParaRPr lang="en-US" dirty="0"/>
          </a:p>
        </p:txBody>
      </p:sp>
      <p:sp>
        <p:nvSpPr>
          <p:cNvPr id="5" name="Content Placeholder 2">
            <a:extLst>
              <a:ext uri="{FF2B5EF4-FFF2-40B4-BE49-F238E27FC236}">
                <a16:creationId xmlns:a16="http://schemas.microsoft.com/office/drawing/2014/main" id="{8AFC9F1B-0886-4C62-B8A1-482B45D3B08E}"/>
              </a:ext>
            </a:extLst>
          </p:cNvPr>
          <p:cNvSpPr txBox="1">
            <a:spLocks/>
          </p:cNvSpPr>
          <p:nvPr/>
        </p:nvSpPr>
        <p:spPr>
          <a:xfrm>
            <a:off x="731079" y="1349167"/>
            <a:ext cx="10762421" cy="574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One method is the Use of partial helices</a:t>
            </a:r>
          </a:p>
        </p:txBody>
      </p:sp>
      <p:grpSp>
        <p:nvGrpSpPr>
          <p:cNvPr id="11" name="Group 10">
            <a:extLst>
              <a:ext uri="{FF2B5EF4-FFF2-40B4-BE49-F238E27FC236}">
                <a16:creationId xmlns:a16="http://schemas.microsoft.com/office/drawing/2014/main" id="{2ABCC2C9-33AF-4B79-B58D-94B042CF1456}"/>
              </a:ext>
            </a:extLst>
          </p:cNvPr>
          <p:cNvGrpSpPr/>
          <p:nvPr/>
        </p:nvGrpSpPr>
        <p:grpSpPr>
          <a:xfrm>
            <a:off x="104904" y="2998066"/>
            <a:ext cx="11849671" cy="3701544"/>
            <a:chOff x="104904" y="2998066"/>
            <a:chExt cx="11849671" cy="3701544"/>
          </a:xfrm>
        </p:grpSpPr>
        <p:grpSp>
          <p:nvGrpSpPr>
            <p:cNvPr id="6" name="Group 5">
              <a:extLst>
                <a:ext uri="{FF2B5EF4-FFF2-40B4-BE49-F238E27FC236}">
                  <a16:creationId xmlns:a16="http://schemas.microsoft.com/office/drawing/2014/main" id="{9B527CF2-93B4-407E-B9CD-F31F6B540333}"/>
                </a:ext>
              </a:extLst>
            </p:cNvPr>
            <p:cNvGrpSpPr/>
            <p:nvPr/>
          </p:nvGrpSpPr>
          <p:grpSpPr>
            <a:xfrm>
              <a:off x="104904" y="2998066"/>
              <a:ext cx="11849671" cy="3701544"/>
              <a:chOff x="673768" y="3663488"/>
              <a:chExt cx="11180766" cy="3701544"/>
            </a:xfrm>
          </p:grpSpPr>
          <p:pic>
            <p:nvPicPr>
              <p:cNvPr id="7" name="Picture 6" descr="A picture containing building, ground, wall, indoor&#10;&#10;Description generated with very high confidence">
                <a:extLst>
                  <a:ext uri="{FF2B5EF4-FFF2-40B4-BE49-F238E27FC236}">
                    <a16:creationId xmlns:a16="http://schemas.microsoft.com/office/drawing/2014/main" id="{95C4F2F0-AF65-43AE-9142-4C92E1409631}"/>
                  </a:ext>
                </a:extLst>
              </p:cNvPr>
              <p:cNvPicPr>
                <a:picLocks noChangeAspect="1"/>
              </p:cNvPicPr>
              <p:nvPr/>
            </p:nvPicPr>
            <p:blipFill>
              <a:blip r:embed="rId3"/>
              <a:stretch>
                <a:fillRect/>
              </a:stretch>
            </p:blipFill>
            <p:spPr>
              <a:xfrm>
                <a:off x="3178742" y="4941939"/>
                <a:ext cx="5847273" cy="2423093"/>
              </a:xfrm>
              <a:prstGeom prst="rect">
                <a:avLst/>
              </a:prstGeom>
            </p:spPr>
          </p:pic>
          <p:sp>
            <p:nvSpPr>
              <p:cNvPr id="8" name="Rectangle 7">
                <a:extLst>
                  <a:ext uri="{FF2B5EF4-FFF2-40B4-BE49-F238E27FC236}">
                    <a16:creationId xmlns:a16="http://schemas.microsoft.com/office/drawing/2014/main" id="{1E37CF9E-8967-4548-B3C5-92D44B489D9D}"/>
                  </a:ext>
                </a:extLst>
              </p:cNvPr>
              <p:cNvSpPr/>
              <p:nvPr/>
            </p:nvSpPr>
            <p:spPr>
              <a:xfrm>
                <a:off x="673768" y="3663488"/>
                <a:ext cx="11180766" cy="1415772"/>
              </a:xfrm>
              <a:prstGeom prst="rect">
                <a:avLst/>
              </a:prstGeom>
            </p:spPr>
            <p:txBody>
              <a:bodyPr wrap="square">
                <a:spAutoFit/>
              </a:bodyPr>
              <a:lstStyle/>
              <a:p>
                <a:pPr lvl="1"/>
                <a:r>
                  <a:rPr lang="en-US" sz="2400" dirty="0"/>
                  <a:t>Inserting partial-helical magnetic fields to rotate the      by angle&lt;180</a:t>
                </a:r>
                <a:r>
                  <a:rPr lang="en-US" sz="2400" baseline="30000" dirty="0"/>
                  <a:t>0</a:t>
                </a:r>
                <a:r>
                  <a:rPr lang="en-US" sz="2400" dirty="0"/>
                  <a:t> about z-axis</a:t>
                </a:r>
              </a:p>
              <a:p>
                <a:pPr lvl="1"/>
                <a:r>
                  <a:rPr lang="en-US" dirty="0"/>
                  <a:t>	</a:t>
                </a:r>
                <a:r>
                  <a:rPr lang="en-US" sz="2000" dirty="0"/>
                  <a:t>Partial snakes in AGS at BNL: </a:t>
                </a:r>
              </a:p>
              <a:p>
                <a:pPr lvl="1"/>
                <a:r>
                  <a:rPr lang="en-US" sz="2400" dirty="0"/>
                  <a:t>(</a:t>
                </a:r>
                <a:r>
                  <a:rPr lang="en-US" sz="2000" dirty="0"/>
                  <a:t>Eliminates </a:t>
                </a:r>
                <a:r>
                  <a:rPr lang="en-US" sz="2000" dirty="0">
                    <a:solidFill>
                      <a:srgbClr val="FF0000"/>
                    </a:solidFill>
                  </a:rPr>
                  <a:t>Imperfection </a:t>
                </a:r>
                <a:r>
                  <a:rPr lang="en-US" sz="2000" dirty="0"/>
                  <a:t>and under certain conditions eliminates </a:t>
                </a:r>
                <a:r>
                  <a:rPr lang="en-US" sz="2000" dirty="0">
                    <a:solidFill>
                      <a:srgbClr val="FF0000"/>
                    </a:solidFill>
                  </a:rPr>
                  <a:t>Intrinsic spin resonances</a:t>
                </a:r>
                <a:r>
                  <a:rPr lang="en-US" sz="2400" dirty="0"/>
                  <a:t>)</a:t>
                </a:r>
              </a:p>
              <a:p>
                <a:pPr lvl="1"/>
                <a:endParaRPr lang="en-US" dirty="0"/>
              </a:p>
            </p:txBody>
          </p:sp>
        </p:grpSp>
        <p:graphicFrame>
          <p:nvGraphicFramePr>
            <p:cNvPr id="9" name="Object 8">
              <a:extLst>
                <a:ext uri="{FF2B5EF4-FFF2-40B4-BE49-F238E27FC236}">
                  <a16:creationId xmlns:a16="http://schemas.microsoft.com/office/drawing/2014/main" id="{1CC9C595-F559-4BAB-93CD-9D8A3D1D2950}"/>
                </a:ext>
              </a:extLst>
            </p:cNvPr>
            <p:cNvGraphicFramePr>
              <a:graphicFrameLocks noChangeAspect="1"/>
            </p:cNvGraphicFramePr>
            <p:nvPr>
              <p:extLst>
                <p:ext uri="{D42A27DB-BD31-4B8C-83A1-F6EECF244321}">
                  <p14:modId xmlns:p14="http://schemas.microsoft.com/office/powerpoint/2010/main" val="3045319173"/>
                </p:ext>
              </p:extLst>
            </p:nvPr>
          </p:nvGraphicFramePr>
          <p:xfrm>
            <a:off x="7587126" y="3034706"/>
            <a:ext cx="418263" cy="448604"/>
          </p:xfrm>
          <a:graphic>
            <a:graphicData uri="http://schemas.openxmlformats.org/presentationml/2006/ole">
              <mc:AlternateContent xmlns:mc="http://schemas.openxmlformats.org/markup-compatibility/2006">
                <mc:Choice xmlns:v="urn:schemas-microsoft-com:vml" Requires="v">
                  <p:oleObj spid="_x0000_s7328" name="Equation" r:id="rId4" imgW="152280" imgH="203040" progId="Equation.DSMT4">
                    <p:embed/>
                  </p:oleObj>
                </mc:Choice>
                <mc:Fallback>
                  <p:oleObj name="Equation" r:id="rId4" imgW="152280" imgH="203040" progId="Equation.DSMT4">
                    <p:embed/>
                    <p:pic>
                      <p:nvPicPr>
                        <p:cNvPr id="35" name="Object 34">
                          <a:extLst>
                            <a:ext uri="{FF2B5EF4-FFF2-40B4-BE49-F238E27FC236}">
                              <a16:creationId xmlns:a16="http://schemas.microsoft.com/office/drawing/2014/main" id="{6E0C0A63-D082-4200-BDCB-6A2FBB4BD0E8}"/>
                            </a:ext>
                          </a:extLst>
                        </p:cNvPr>
                        <p:cNvPicPr/>
                        <p:nvPr/>
                      </p:nvPicPr>
                      <p:blipFill>
                        <a:blip r:embed="rId5"/>
                        <a:stretch>
                          <a:fillRect/>
                        </a:stretch>
                      </p:blipFill>
                      <p:spPr>
                        <a:xfrm>
                          <a:off x="7587126" y="3034706"/>
                          <a:ext cx="418263" cy="448604"/>
                        </a:xfrm>
                        <a:prstGeom prst="rect">
                          <a:avLst/>
                        </a:prstGeom>
                      </p:spPr>
                    </p:pic>
                  </p:oleObj>
                </mc:Fallback>
              </mc:AlternateContent>
            </a:graphicData>
          </a:graphic>
        </p:graphicFrame>
      </p:grpSp>
      <p:sp>
        <p:nvSpPr>
          <p:cNvPr id="10" name="Rectangle 9">
            <a:extLst>
              <a:ext uri="{FF2B5EF4-FFF2-40B4-BE49-F238E27FC236}">
                <a16:creationId xmlns:a16="http://schemas.microsoft.com/office/drawing/2014/main" id="{0F53260A-B5BD-4A79-8DED-2288C895C57E}"/>
              </a:ext>
            </a:extLst>
          </p:cNvPr>
          <p:cNvSpPr/>
          <p:nvPr/>
        </p:nvSpPr>
        <p:spPr>
          <a:xfrm>
            <a:off x="2810289" y="1914983"/>
            <a:ext cx="6628986" cy="830997"/>
          </a:xfrm>
          <a:prstGeom prst="rect">
            <a:avLst/>
          </a:prstGeom>
        </p:spPr>
        <p:txBody>
          <a:bodyPr wrap="square">
            <a:spAutoFit/>
          </a:bodyPr>
          <a:lstStyle/>
          <a:p>
            <a:r>
              <a:rPr lang="en-US" sz="2400" dirty="0">
                <a:latin typeface="Times New Roman" panose="02020603050405020304" pitchFamily="18" charset="0"/>
              </a:rPr>
              <a:t>T. Roser, et al., Proc. EPAC04, (2004), p. 1577</a:t>
            </a:r>
          </a:p>
          <a:p>
            <a:r>
              <a:rPr lang="en-US" sz="2400" dirty="0">
                <a:latin typeface="Times New Roman" panose="02020603050405020304" pitchFamily="18" charset="0"/>
              </a:rPr>
              <a:t>H. Huang, et al., PRL 99, 154801(2007)</a:t>
            </a:r>
            <a:endParaRPr lang="en-US" sz="2400" dirty="0"/>
          </a:p>
        </p:txBody>
      </p:sp>
    </p:spTree>
    <p:extLst>
      <p:ext uri="{BB962C8B-B14F-4D97-AF65-F5344CB8AC3E}">
        <p14:creationId xmlns:p14="http://schemas.microsoft.com/office/powerpoint/2010/main" val="37944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_AC-Dipole-for-the-AGS-Booster_withTemplate.potx" id="{8B60140A-BEA7-449F-A65C-9447BBCF84B8}" vid="{0889C99F-52D5-4425-B5A6-C75F6D55C0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An_AC-Dipole-for-the-AGS-Booster_withTemplate</Template>
  <TotalTime>34746</TotalTime>
  <Words>3268</Words>
  <Application>Microsoft Office PowerPoint</Application>
  <PresentationFormat>Widescreen</PresentationFormat>
  <Paragraphs>437</Paragraphs>
  <Slides>50</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50</vt:i4>
      </vt:variant>
    </vt:vector>
  </HeadingPairs>
  <TitlesOfParts>
    <vt:vector size="58" baseType="lpstr">
      <vt:lpstr>Arial</vt:lpstr>
      <vt:lpstr>Calibri</vt:lpstr>
      <vt:lpstr>Calibri Light</vt:lpstr>
      <vt:lpstr>Mathcad UniMath Prime</vt:lpstr>
      <vt:lpstr>Times New Roman</vt:lpstr>
      <vt:lpstr>Office Theme</vt:lpstr>
      <vt:lpstr>Equation</vt:lpstr>
      <vt:lpstr>MathType 6.0 Equation</vt:lpstr>
      <vt:lpstr>AGS with four partial helices to overcome spin resonances for polarized p and 3He+2</vt:lpstr>
      <vt:lpstr>What this presentation is about?</vt:lpstr>
      <vt:lpstr>Background:</vt:lpstr>
      <vt:lpstr>PHYSICAL REVIEW SPECIAL TOPICS - ACCELERATORS AND BEAMS 16, 043501 (2013)   BNL alternating gradient synchrotron with four helical magnets to minimize the losses of the polarized proton beam  N. Tsoupas, H. Huang, W.W. MacKay, F. Meot, T. Roser, and D. Trbojevic  Brookhaven National Laboratory, Upton, New York 11973, USA (Received 20 September 2012; published 11 April 2013)</vt:lpstr>
      <vt:lpstr>eIC Collider</vt:lpstr>
      <vt:lpstr>PowerPoint Presentation</vt:lpstr>
      <vt:lpstr>PowerPoint Presentation</vt:lpstr>
      <vt:lpstr>PowerPoint Presentation</vt:lpstr>
      <vt:lpstr>How can the imperfection and intrinsic resonances be eliminated?</vt:lpstr>
      <vt:lpstr>The “key” physical quantity is the spin tune  G=Number of spin precessions about the stable spin direction in one revolution </vt:lpstr>
      <vt:lpstr>Spin tune of a synchrotron with dipoles having By vertical guiding field </vt:lpstr>
      <vt:lpstr>PowerPoint Presentation</vt:lpstr>
      <vt:lpstr>How to compute the spin tune s of a synchrotron having a partial helix?</vt:lpstr>
      <vt:lpstr>Mathematical derivation of Spin Tune s</vt:lpstr>
      <vt:lpstr>Spin tune of a synchrotron with dipoles having By vertical guiding field </vt:lpstr>
      <vt:lpstr>How to compute the spin tune s of AGS with two partial helices </vt:lpstr>
      <vt:lpstr>Spin tune of a synchrotron with dipoles having By vertical guiding field and a single partial snake </vt:lpstr>
      <vt:lpstr>We do use two partial helices in AGS So? What is the problem?</vt:lpstr>
      <vt:lpstr>Here are pros and cons with the warm and cold AGS helices </vt:lpstr>
      <vt:lpstr>“Reason” to use multipole partial Helices. </vt:lpstr>
      <vt:lpstr> Spin tune s with a single partial helix</vt:lpstr>
      <vt:lpstr>Spin tune of a synchrotron with dipoles having By vertical guiding field and a single partial snake </vt:lpstr>
      <vt:lpstr>Spin tune s of AGS with a single partial helix as a function of G </vt:lpstr>
      <vt:lpstr>Spin tune s of AGS with a single partial helix as a function of G.   Rotation angle =2x19o</vt:lpstr>
      <vt:lpstr>Spin tune s of AGS with a single partial helix as a function of G.   Rotation angle =2x19o</vt:lpstr>
      <vt:lpstr>Can a single partial Helix with Bhelix= 3.0 T do the job?</vt:lpstr>
      <vt:lpstr>Each of these partial helices arrangements provides the same spin tune s as a function of G </vt:lpstr>
      <vt:lpstr>The spin tune gap generated by a single 3.0 Tesla  (=38o) partial helix  is identical to that generated  by four 2.1 Tesla  (=19o) partial helices</vt:lpstr>
      <vt:lpstr>Advantages of using four partial helices</vt:lpstr>
      <vt:lpstr>Spin tune s of AGS with four partial helices (B=2.1 T) as a function of G.   Rotation angle of spin in each helix =19o</vt:lpstr>
      <vt:lpstr>Comparison of spin tunes with different Partial Helices</vt:lpstr>
      <vt:lpstr>Beam optics of AGS with four helical magnets</vt:lpstr>
      <vt:lpstr>Use Magnetic-Elements to represent the R-Matrices derived from raytracing in the Helix.</vt:lpstr>
      <vt:lpstr>Trajectories in a 2.1 T helical magnet</vt:lpstr>
      <vt:lpstr>Top view of the beam trajectory in the partial helix</vt:lpstr>
      <vt:lpstr>Top view of the beam trajectory in the partial helix</vt:lpstr>
      <vt:lpstr>To solve the problem of MAD of not allowing to displace an R-matrix the following procedure was adapted</vt:lpstr>
      <vt:lpstr>Top view of the beam trajectory in the partial helix</vt:lpstr>
      <vt:lpstr>Stable spin Direction at Injection “L20” and Extraction “H10”</vt:lpstr>
      <vt:lpstr>Stable spin Direction at Injection “L20” and Extraction “H10”</vt:lpstr>
      <vt:lpstr>The beam optics of the AGS with four Helices</vt:lpstr>
      <vt:lpstr>PowerPoint Presentation</vt:lpstr>
      <vt:lpstr>PowerPoint Presentation</vt:lpstr>
      <vt:lpstr>PowerPoint Presentation</vt:lpstr>
      <vt:lpstr>Tunes of AGS:</vt:lpstr>
      <vt:lpstr>Spin tune s of AGS with two Helices accelerating 3He+2 </vt:lpstr>
      <vt:lpstr>Spin tune s of AGS with four Helices accelerating 3He+2 </vt:lpstr>
      <vt:lpstr>Spin tune s of AGS Nominal Warm&amp;Cold Helices accelerating polarized 3He+2</vt:lpstr>
      <vt:lpstr>Conclusions: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AC-Dipole for the AGS Booster to overcome spin resonances</dc:title>
  <dc:subject/>
  <dc:creator>Tsoupas, Nicholaos</dc:creator>
  <cp:keywords/>
  <dc:description/>
  <cp:lastModifiedBy>Tsoupas, Nicholaos</cp:lastModifiedBy>
  <cp:revision>449</cp:revision>
  <dcterms:created xsi:type="dcterms:W3CDTF">2018-06-25T12:00:02Z</dcterms:created>
  <dcterms:modified xsi:type="dcterms:W3CDTF">2020-12-16T17:22:54Z</dcterms:modified>
  <cp:category/>
</cp:coreProperties>
</file>