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4" r:id="rId4"/>
    <p:sldId id="263" r:id="rId5"/>
    <p:sldId id="265" r:id="rId6"/>
    <p:sldId id="258" r:id="rId7"/>
    <p:sldId id="257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1A7E-5881-4FDA-8551-C90CD534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84E3D-6C09-4D7E-8E1E-8105E765A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B629-1B76-4B30-9A7E-DE29D8EC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7A30-65C2-49BF-B7E3-0FFF0587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A22E-9EB6-4F2C-B5FA-A8782228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1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D30D-C346-4B40-83A1-52BE176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7032-1FDD-4C26-9D58-718D247A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4041-D984-4FF6-AF4C-05BDD520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351D-28DC-4E38-90AE-26319C2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3424-1B46-4F21-9A9A-04BE09CB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1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8C56-D82D-45EB-A6DF-CB6130CE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6AE61-3918-431B-A033-D45D0BB0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34D1-3FB0-4926-A4CC-06BE919D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EAEC-ED0D-46EB-92B2-FCA0095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89902-AD4F-450A-B1A1-7748928D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0A6F-31AA-4929-B9A5-7DE22F8C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4BC5-F0A7-44CA-AF30-3F2DE5F45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B1B4-3896-4F3F-A5BC-1CF5118F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65943-C8D9-4050-8792-D8AF2C93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BD9EB-3C79-4371-82F4-5BE18B7A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8666E-30F9-4889-9A4A-C29C770C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2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A2EA-C1D0-403B-8B73-D1957E03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D3F0-3ED2-4E0E-9054-E38DD77D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C38A1-A99D-4195-8629-E56DA0FFD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614D-9860-4D4F-B2FF-6CA8DAC4A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379A-FD0C-45BE-8322-78BEF996A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00A95-8261-4000-8762-803F8A48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263F7-BE07-4A9C-9E7A-39305F43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471DA-1CA0-4D38-A932-A8C04B36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1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4C4E-0196-447C-84C0-5B52308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5F8F6-3CDE-4C89-8BF7-BF1D9318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E290C-26E1-4E9C-8482-B5EAA9C3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11DA0-64D4-4166-96B7-D035C6C7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87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5D682-1061-4654-8616-FA51EFA8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8897-1D9A-4282-ABCF-3EDE2F80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2DB48-0578-49D2-94DA-89FF97D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3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BC6F-E805-45B3-AAB9-DDED1BA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942C-5AAA-4D03-BC15-3E618FD4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9C7B3-E188-44D0-BBAC-9F34C670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02008-0F00-4F4A-9AD0-1F432C96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5F0F8-655A-42E0-A418-C8FBD843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A2201-2DD1-452A-9AD3-AC9FC6A0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9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A8AD-9993-40D1-9125-0273975C9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3211F-8146-4117-905C-7C5A2C70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3730B-36BC-416C-8719-2D7C14D81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1E5F-FB2A-4CB5-A835-9020567D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548C-F99A-42FB-A75A-D9B7AA12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807E5-9DA2-478C-BC29-D02D70D5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3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4C37-E58C-4E29-9DB0-223E63F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E7D6E-E829-4418-AC67-49CCB3DF2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1492-1AC6-461F-9C4F-87C1D47C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0DA1-6DE7-4DE6-8C61-7C60E1D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748F9-3B33-40C8-989D-A80DCA4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4DEFF-D273-49D5-B374-4B3AE80EA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D76B-57E7-4636-AFF1-48F84C8A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8EC9-9C3F-4BD7-B62A-15A43CF0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4B19D-CE35-4888-89FA-016F8F9C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BB9F3-5818-4F4D-9AB4-138F58C7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4E118-F6EB-43A0-9F46-A67F063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183C1-0DFD-4BC4-A0B4-3F54627E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9A46-E166-4FF1-AB0E-C13E4DC60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CDF63-00C1-41C5-94A0-3DF60D40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CFA5-BC73-4974-A13D-D08CE6A0A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B3D3-0574-4C66-AA7C-899005D66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EIC PID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595F3-A4B7-40CC-9713-8760681CD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TK Hemmick, P Rossi</a:t>
            </a:r>
            <a:br>
              <a:rPr lang="en-US" dirty="0"/>
            </a:br>
            <a:r>
              <a:rPr lang="en-US" dirty="0"/>
              <a:t>April 1, 2020</a:t>
            </a:r>
          </a:p>
        </p:txBody>
      </p:sp>
    </p:spTree>
    <p:extLst>
      <p:ext uri="{BB962C8B-B14F-4D97-AF65-F5344CB8AC3E}">
        <p14:creationId xmlns:p14="http://schemas.microsoft.com/office/powerpoint/2010/main" val="360134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1BD5-B5BA-4AF8-B26E-34441DA1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0454"/>
          </a:xfrm>
        </p:spPr>
        <p:txBody>
          <a:bodyPr/>
          <a:lstStyle/>
          <a:p>
            <a:r>
              <a:rPr lang="en-US" dirty="0"/>
              <a:t>Brief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2533C-F488-4471-A292-343AD4770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662" y="3842238"/>
            <a:ext cx="8596668" cy="2857501"/>
          </a:xfrm>
        </p:spPr>
        <p:txBody>
          <a:bodyPr>
            <a:normAutofit/>
          </a:bodyPr>
          <a:lstStyle/>
          <a:p>
            <a:r>
              <a:rPr lang="en-US" dirty="0"/>
              <a:t>Basic strategy:</a:t>
            </a:r>
          </a:p>
          <a:p>
            <a:pPr lvl="1"/>
            <a:r>
              <a:rPr lang="en-US" dirty="0"/>
              <a:t>Define specific tasks more concretely.</a:t>
            </a:r>
          </a:p>
          <a:p>
            <a:pPr lvl="2"/>
            <a:r>
              <a:rPr lang="en-US" dirty="0"/>
              <a:t>External requirements.</a:t>
            </a:r>
          </a:p>
          <a:p>
            <a:pPr lvl="2"/>
            <a:r>
              <a:rPr lang="en-US" dirty="0"/>
              <a:t>Pro/con matrix.</a:t>
            </a:r>
          </a:p>
          <a:p>
            <a:pPr lvl="1"/>
            <a:r>
              <a:rPr lang="en-US" dirty="0"/>
              <a:t>Assemble groups addressing tasks:</a:t>
            </a:r>
          </a:p>
          <a:p>
            <a:pPr lvl="2"/>
            <a:r>
              <a:rPr lang="en-US" dirty="0"/>
              <a:t>Significant work happens between our meeting lead by groups.</a:t>
            </a:r>
          </a:p>
          <a:p>
            <a:pPr lvl="2"/>
            <a:r>
              <a:rPr lang="en-US" dirty="0"/>
              <a:t>Our expectation is that each group will, of course, include the relevant experts.</a:t>
            </a:r>
          </a:p>
          <a:p>
            <a:pPr lvl="1"/>
            <a:r>
              <a:rPr lang="en-US" dirty="0"/>
              <a:t>Set timeline/agenda for defense of findings in upcoming meetings.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246BC-7B02-4D82-A54E-2BDF78819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64"/>
          <a:stretch/>
        </p:blipFill>
        <p:spPr>
          <a:xfrm>
            <a:off x="0" y="626774"/>
            <a:ext cx="12151837" cy="321546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B17CF2-A67F-48BE-A894-640C79AB00D8}"/>
              </a:ext>
            </a:extLst>
          </p:cNvPr>
          <p:cNvSpPr/>
          <p:nvPr/>
        </p:nvSpPr>
        <p:spPr>
          <a:xfrm>
            <a:off x="512885" y="1470724"/>
            <a:ext cx="7356230" cy="498753"/>
          </a:xfrm>
          <a:prstGeom prst="roundRect">
            <a:avLst/>
          </a:prstGeom>
          <a:solidFill>
            <a:srgbClr val="00B050">
              <a:alpha val="18039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4B482-72F4-43A6-8058-279827EE887A}"/>
              </a:ext>
            </a:extLst>
          </p:cNvPr>
          <p:cNvSpPr txBox="1"/>
          <p:nvPr/>
        </p:nvSpPr>
        <p:spPr>
          <a:xfrm>
            <a:off x="8054106" y="1535434"/>
            <a:ext cx="195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Priority for today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1F3177-9706-4D2A-AF7C-D16DACED3FE9}"/>
              </a:ext>
            </a:extLst>
          </p:cNvPr>
          <p:cNvSpPr txBox="1"/>
          <p:nvPr/>
        </p:nvSpPr>
        <p:spPr>
          <a:xfrm>
            <a:off x="7592243" y="3910932"/>
            <a:ext cx="428909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Klaus Dehmelt has volunteered to collect the PID code that everyone has (should have) written and distribute via git. 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Klaus.Dehmelt@stonybrook.edu</a:t>
            </a:r>
          </a:p>
        </p:txBody>
      </p:sp>
    </p:spTree>
    <p:extLst>
      <p:ext uri="{BB962C8B-B14F-4D97-AF65-F5344CB8AC3E}">
        <p14:creationId xmlns:p14="http://schemas.microsoft.com/office/powerpoint/2010/main" val="34005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217E-6557-4071-BB87-066B1812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26831"/>
          </a:xfrm>
        </p:spPr>
        <p:txBody>
          <a:bodyPr/>
          <a:lstStyle/>
          <a:p>
            <a:r>
              <a:rPr lang="en-US" dirty="0"/>
              <a:t>External Requirements.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17D3-B1E1-44DF-99A8-5D405812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9" y="1070343"/>
            <a:ext cx="6283929" cy="5708526"/>
          </a:xfrm>
        </p:spPr>
        <p:txBody>
          <a:bodyPr/>
          <a:lstStyle/>
          <a:p>
            <a:r>
              <a:rPr lang="en-US" dirty="0"/>
              <a:t>Many items represent coupled problems.</a:t>
            </a:r>
          </a:p>
          <a:p>
            <a:r>
              <a:rPr lang="en-US" dirty="0"/>
              <a:t>No “final” PID assessment can be made without tracking performance.</a:t>
            </a:r>
          </a:p>
          <a:p>
            <a:r>
              <a:rPr lang="en-US" dirty="0"/>
              <a:t>No “final” tracking design can be made without considering PID.</a:t>
            </a:r>
          </a:p>
          <a:p>
            <a:r>
              <a:rPr lang="en-US" dirty="0"/>
              <a:t>Someone must make the first move…let it be us.</a:t>
            </a:r>
          </a:p>
          <a:p>
            <a:pPr lvl="1"/>
            <a:r>
              <a:rPr lang="en-US" dirty="0"/>
              <a:t>In the absence of explicit design of both systems we must use experience to define optimistic and pessimistic needs.</a:t>
            </a:r>
          </a:p>
          <a:p>
            <a:pPr lvl="1"/>
            <a:r>
              <a:rPr lang="en-US" dirty="0"/>
              <a:t>Two couplings:</a:t>
            </a:r>
          </a:p>
          <a:p>
            <a:pPr lvl="2"/>
            <a:r>
              <a:rPr lang="en-US" dirty="0"/>
              <a:t>Combined System must meet the physics.</a:t>
            </a:r>
          </a:p>
          <a:p>
            <a:pPr lvl="2"/>
            <a:r>
              <a:rPr lang="en-US" dirty="0"/>
              <a:t>Tracker should not “ruin” the PID device beyond the physics.</a:t>
            </a:r>
          </a:p>
          <a:p>
            <a:r>
              <a:rPr lang="en-US" dirty="0"/>
              <a:t>Strategy:</a:t>
            </a:r>
          </a:p>
          <a:p>
            <a:pPr lvl="1"/>
            <a:r>
              <a:rPr lang="en-US" dirty="0"/>
              <a:t>Define </a:t>
            </a:r>
            <a:r>
              <a:rPr lang="en-US" u="sng" dirty="0"/>
              <a:t>requirements</a:t>
            </a:r>
            <a:r>
              <a:rPr lang="en-US" dirty="0"/>
              <a:t> to tracking.</a:t>
            </a:r>
          </a:p>
          <a:p>
            <a:pPr lvl="1"/>
            <a:r>
              <a:rPr lang="en-US" dirty="0"/>
              <a:t>Present to tracking group and begin to iterate.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00ECBD-3BF8-4D68-AD5D-0155F9AC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650" y="-20636"/>
            <a:ext cx="4705350" cy="4362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9C78D6-C115-4CDD-8C50-199A6E092A20}"/>
              </a:ext>
            </a:extLst>
          </p:cNvPr>
          <p:cNvSpPr txBox="1"/>
          <p:nvPr/>
        </p:nvSpPr>
        <p:spPr>
          <a:xfrm>
            <a:off x="7735021" y="1204546"/>
            <a:ext cx="17232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Someone must cross first</a:t>
            </a:r>
          </a:p>
        </p:txBody>
      </p:sp>
    </p:spTree>
    <p:extLst>
      <p:ext uri="{BB962C8B-B14F-4D97-AF65-F5344CB8AC3E}">
        <p14:creationId xmlns:p14="http://schemas.microsoft.com/office/powerpoint/2010/main" val="228454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0473-D0FB-43F2-919A-3449803A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29762"/>
          </a:xfrm>
        </p:spPr>
        <p:txBody>
          <a:bodyPr/>
          <a:lstStyle/>
          <a:p>
            <a:r>
              <a:rPr lang="en-US" dirty="0"/>
              <a:t>“Don’t ruin my result, Dude”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CCB207-495B-4D3E-BE00-9F71AEA0E5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4964" y="609905"/>
                <a:ext cx="10902136" cy="6098625"/>
              </a:xfrm>
              <a:solidFill>
                <a:schemeClr val="bg1"/>
              </a:solidFill>
            </p:spPr>
            <p:txBody>
              <a:bodyPr/>
              <a:lstStyle/>
              <a:p>
                <a:r>
                  <a:rPr lang="en-US" dirty="0"/>
                  <a:t>Basic Internal Characteristics:</a:t>
                </a:r>
              </a:p>
              <a:p>
                <a:pPr lvl="1"/>
                <a:r>
                  <a:rPr lang="en-US" dirty="0"/>
                  <a:t>Cherenkov Detectors:  (dispersion, </a:t>
                </a:r>
                <a:r>
                  <a:rPr lang="en-US" dirty="0" err="1"/>
                  <a:t>N</a:t>
                </a:r>
                <a:r>
                  <a:rPr lang="en-US" baseline="-25000" dirty="0" err="1"/>
                  <a:t>photons</a:t>
                </a:r>
                <a:r>
                  <a:rPr lang="en-US" dirty="0"/>
                  <a:t>, </a:t>
                </a:r>
                <a:r>
                  <a:rPr lang="en-US" dirty="0" err="1"/>
                  <a:t>Pixelation</a:t>
                </a:r>
                <a:r>
                  <a:rPr lang="en-US" dirty="0"/>
                  <a:t>, Mirror, Multiple Scattering)</a:t>
                </a:r>
              </a:p>
              <a:p>
                <a:pPr lvl="1"/>
                <a:r>
                  <a:rPr lang="en-US" dirty="0"/>
                  <a:t>TOF Detectors:  (</a:t>
                </a:r>
                <a:r>
                  <a:rPr lang="en-US" dirty="0" err="1">
                    <a:latin typeface="Symbol" panose="05050102010706020507" pitchFamily="18" charset="2"/>
                  </a:rPr>
                  <a:t>s</a:t>
                </a:r>
                <a:r>
                  <a:rPr lang="en-US" baseline="-25000" dirty="0" err="1"/>
                  <a:t>t</a:t>
                </a:r>
                <a:r>
                  <a:rPr lang="en-US" dirty="0"/>
                  <a:t> , …)</a:t>
                </a:r>
              </a:p>
              <a:p>
                <a:r>
                  <a:rPr lang="en-US" dirty="0"/>
                  <a:t>Basic External Input (others…help me out here):</a:t>
                </a:r>
              </a:p>
              <a:p>
                <a:pPr lvl="1"/>
                <a:r>
                  <a:rPr lang="en-US" dirty="0"/>
                  <a:t>Cherenkov Detectors: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𝑣𝑜𝑙𝑢𝑚𝑒</m:t>
                        </m:r>
                      </m:sub>
                    </m:sSub>
                  </m:oMath>
                </a14:m>
                <a:r>
                  <a:rPr lang="en-US" dirty="0"/>
                  <a:t> (magnitude and direction of momentum)</a:t>
                </a:r>
              </a:p>
              <a:p>
                <a:pPr lvl="1"/>
                <a:r>
                  <a:rPr lang="en-US" dirty="0"/>
                  <a:t>TOF Detectors:  L, t</a:t>
                </a:r>
                <a:r>
                  <a:rPr lang="en-US" baseline="-25000" dirty="0"/>
                  <a:t>0</a:t>
                </a:r>
                <a:r>
                  <a:rPr lang="en-US" dirty="0"/>
                  <a:t> (internal),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𝑖𝑛𝑡𝑒𝑟𝑐𝑒𝑝𝑡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𝑖𝑛𝑡𝑒𝑟𝑐𝑒𝑝𝑡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Effectively we need the combined system to meet a goal.</a:t>
                </a:r>
              </a:p>
              <a:p>
                <a:r>
                  <a:rPr lang="en-US" dirty="0"/>
                  <a:t>Example Formulation:</a:t>
                </a:r>
              </a:p>
              <a:p>
                <a:pPr lvl="1"/>
                <a:r>
                  <a:rPr lang="en-US" dirty="0"/>
                  <a:t>Cherenkov (</a:t>
                </a:r>
                <a:r>
                  <a:rPr lang="en-US" dirty="0" err="1">
                    <a:latin typeface="Symbol" panose="05050102010706020507" pitchFamily="18" charset="2"/>
                  </a:rPr>
                  <a:t>q</a:t>
                </a:r>
                <a:r>
                  <a:rPr lang="en-US" baseline="-25000" dirty="0" err="1"/>
                  <a:t>C</a:t>
                </a:r>
                <a:r>
                  <a:rPr lang="en-US" dirty="0"/>
                  <a:t>).</a:t>
                </a:r>
              </a:p>
              <a:p>
                <a:pPr lvl="2"/>
                <a:r>
                  <a:rPr lang="en-US" dirty="0"/>
                  <a:t>At any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, there exists a “1-sigma” resolution 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which we’ll call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Physics will demand that our full uncertainty follows: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If we take the detector performance with a perfect tracker to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Then our external requirement on the tracker system is:  </a:t>
                </a: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CCB207-495B-4D3E-BE00-9F71AEA0E5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4964" y="609905"/>
                <a:ext cx="10902136" cy="6098625"/>
              </a:xfrm>
              <a:blipFill>
                <a:blip r:embed="rId2"/>
                <a:stretch>
                  <a:fillRect l="-112" t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76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912E-6C00-4C27-BB33-706E5AC9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4077"/>
          </a:xfrm>
        </p:spPr>
        <p:txBody>
          <a:bodyPr/>
          <a:lstStyle/>
          <a:p>
            <a:r>
              <a:rPr lang="en-US" dirty="0"/>
              <a:t>Example Contribution:  Track Momentum </a:t>
            </a:r>
          </a:p>
        </p:txBody>
      </p:sp>
      <p:pic>
        <p:nvPicPr>
          <p:cNvPr id="9" name="Content Placeholder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F3F4DC4-C875-41F4-874E-73BF9DEFE7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11612" b="14768"/>
          <a:stretch/>
        </p:blipFill>
        <p:spPr>
          <a:xfrm>
            <a:off x="6256257" y="674077"/>
            <a:ext cx="5935743" cy="618392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A0F51512-DF99-473C-9BF5-107056DF99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07189" y="1469672"/>
                <a:ext cx="5441880" cy="3918655"/>
              </a:xfrm>
            </p:spPr>
            <p:txBody>
              <a:bodyPr/>
              <a:lstStyle/>
              <a:p>
                <a:r>
                  <a:rPr lang="en-US" dirty="0"/>
                  <a:t>Some factors are simple analytical formulas.</a:t>
                </a:r>
              </a:p>
              <a:p>
                <a:r>
                  <a:rPr lang="en-US" dirty="0"/>
                  <a:t>Here “momentum” means magnitude,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These can be expressed easily and will provide what is not likely the strictest limit.</a:t>
                </a:r>
              </a:p>
              <a:p>
                <a:r>
                  <a:rPr lang="en-US" dirty="0"/>
                  <a:t>An expression like this can be used to drive the momentum magnitude requirement.</a:t>
                </a:r>
              </a:p>
              <a:p>
                <a:r>
                  <a:rPr lang="en-US" dirty="0"/>
                  <a:t>Simple to calculate, but often not the limiting at the highest momentum.</a:t>
                </a:r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A0F51512-DF99-473C-9BF5-107056DF99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07189" y="1469672"/>
                <a:ext cx="5441880" cy="3918655"/>
              </a:xfrm>
              <a:blipFill>
                <a:blip r:embed="rId3"/>
                <a:stretch>
                  <a:fillRect l="-336" t="-933" r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202A76D-1FD5-4D26-A012-D6640D57546C}"/>
              </a:ext>
            </a:extLst>
          </p:cNvPr>
          <p:cNvSpPr txBox="1"/>
          <p:nvPr/>
        </p:nvSpPr>
        <p:spPr>
          <a:xfrm>
            <a:off x="10201420" y="6318339"/>
            <a:ext cx="187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H. </a:t>
            </a:r>
            <a:r>
              <a:rPr lang="en-US" dirty="0" err="1">
                <a:solidFill>
                  <a:srgbClr val="FF0000"/>
                </a:solidFill>
              </a:rPr>
              <a:t>Klest</a:t>
            </a:r>
            <a:r>
              <a:rPr lang="en-US" dirty="0">
                <a:solidFill>
                  <a:srgbClr val="FF0000"/>
                </a:solidFill>
              </a:rPr>
              <a:t>, P. Garg</a:t>
            </a:r>
          </a:p>
        </p:txBody>
      </p:sp>
    </p:spTree>
    <p:extLst>
      <p:ext uri="{BB962C8B-B14F-4D97-AF65-F5344CB8AC3E}">
        <p14:creationId xmlns:p14="http://schemas.microsoft.com/office/powerpoint/2010/main" val="237754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01B0-E83E-431B-83D8-F59C5FF0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2578"/>
          </a:xfrm>
        </p:spPr>
        <p:txBody>
          <a:bodyPr/>
          <a:lstStyle/>
          <a:p>
            <a:r>
              <a:rPr lang="en-US" dirty="0"/>
              <a:t>Example Contribution:  Track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CA8E-F5AD-40FC-9C64-90AC2394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71" y="1873177"/>
            <a:ext cx="4590155" cy="1530896"/>
          </a:xfrm>
        </p:spPr>
        <p:txBody>
          <a:bodyPr>
            <a:normAutofit/>
          </a:bodyPr>
          <a:lstStyle/>
          <a:p>
            <a:r>
              <a:rPr lang="en-US" dirty="0"/>
              <a:t>Trivial (not real) Calculation:</a:t>
            </a:r>
          </a:p>
          <a:p>
            <a:pPr lvl="1"/>
            <a:r>
              <a:rPr lang="en-US" dirty="0"/>
              <a:t>Each photon measured perfectly.</a:t>
            </a:r>
          </a:p>
          <a:p>
            <a:pPr lvl="1"/>
            <a:r>
              <a:rPr lang="en-US" dirty="0"/>
              <a:t>Tracker wrong by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&lt;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baseline="-25000" dirty="0" err="1"/>
              <a:t>C</a:t>
            </a:r>
            <a:r>
              <a:rPr lang="en-US" dirty="0"/>
              <a:t>&gt; measured depends on &lt;</a:t>
            </a:r>
            <a:r>
              <a:rPr lang="en-US" dirty="0" err="1"/>
              <a:t>N</a:t>
            </a:r>
            <a:r>
              <a:rPr lang="en-US" baseline="-25000" dirty="0" err="1"/>
              <a:t>ph</a:t>
            </a:r>
            <a:r>
              <a:rPr lang="en-US" dirty="0"/>
              <a:t>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6304C1-FCA9-45A1-9F20-AAD83BA901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131" y="3599685"/>
            <a:ext cx="4700795" cy="270845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4CA74C-4E73-4F45-93BB-1D278903D8E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926" y="618356"/>
            <a:ext cx="4676903" cy="269311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8EFB29-42A2-4BFF-8BA2-75D85270D6F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07578" y="3545075"/>
            <a:ext cx="4656448" cy="276306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45D536-BF6B-4516-987C-35E1A3CA5659}"/>
              </a:ext>
            </a:extLst>
          </p:cNvPr>
          <p:cNvSpPr txBox="1"/>
          <p:nvPr/>
        </p:nvSpPr>
        <p:spPr>
          <a:xfrm>
            <a:off x="5486400" y="1019908"/>
            <a:ext cx="10550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198CB-523B-4029-B1C4-F9E7B76A58BD}"/>
              </a:ext>
            </a:extLst>
          </p:cNvPr>
          <p:cNvSpPr txBox="1"/>
          <p:nvPr/>
        </p:nvSpPr>
        <p:spPr>
          <a:xfrm>
            <a:off x="829407" y="3922875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2D3568-9E02-4353-8600-347EE6AB3F91}"/>
              </a:ext>
            </a:extLst>
          </p:cNvPr>
          <p:cNvSpPr txBox="1"/>
          <p:nvPr/>
        </p:nvSpPr>
        <p:spPr>
          <a:xfrm>
            <a:off x="5530202" y="3922875"/>
            <a:ext cx="11769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2D3E76-CF0E-4D18-A13E-43735F97C3E5}"/>
              </a:ext>
            </a:extLst>
          </p:cNvPr>
          <p:cNvSpPr txBox="1"/>
          <p:nvPr/>
        </p:nvSpPr>
        <p:spPr>
          <a:xfrm>
            <a:off x="5486400" y="2669609"/>
            <a:ext cx="34227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Tighter requirement on tracker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E5277-9883-45B4-8C6E-97C0D8270E58}"/>
              </a:ext>
            </a:extLst>
          </p:cNvPr>
          <p:cNvSpPr txBox="1"/>
          <p:nvPr/>
        </p:nvSpPr>
        <p:spPr>
          <a:xfrm>
            <a:off x="5558099" y="5556416"/>
            <a:ext cx="33554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Looser requirement on tracker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7848BE-D677-4FCB-99D2-154C4C9BEBAF}"/>
              </a:ext>
            </a:extLst>
          </p:cNvPr>
          <p:cNvCxnSpPr/>
          <p:nvPr/>
        </p:nvCxnSpPr>
        <p:spPr>
          <a:xfrm>
            <a:off x="313290" y="1191698"/>
            <a:ext cx="41939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FD92708-27D9-4E0B-A401-881323DBD22B}"/>
              </a:ext>
            </a:extLst>
          </p:cNvPr>
          <p:cNvSpPr txBox="1"/>
          <p:nvPr/>
        </p:nvSpPr>
        <p:spPr>
          <a:xfrm>
            <a:off x="313290" y="873555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truth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383C97-5D42-4DB3-BE00-00F0BB02EED9}"/>
              </a:ext>
            </a:extLst>
          </p:cNvPr>
          <p:cNvCxnSpPr/>
          <p:nvPr/>
        </p:nvCxnSpPr>
        <p:spPr>
          <a:xfrm flipV="1">
            <a:off x="801483" y="882779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A677A8F-EFF5-41D8-864D-1DCCC3762479}"/>
              </a:ext>
            </a:extLst>
          </p:cNvPr>
          <p:cNvCxnSpPr/>
          <p:nvPr/>
        </p:nvCxnSpPr>
        <p:spPr>
          <a:xfrm flipV="1">
            <a:off x="1767277" y="894127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50F0-3EAB-4D06-8F40-7DD63F736BDC}"/>
              </a:ext>
            </a:extLst>
          </p:cNvPr>
          <p:cNvCxnSpPr/>
          <p:nvPr/>
        </p:nvCxnSpPr>
        <p:spPr>
          <a:xfrm flipV="1">
            <a:off x="2322878" y="905475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1E0FDA4-0513-449B-B49C-535801153ED6}"/>
              </a:ext>
            </a:extLst>
          </p:cNvPr>
          <p:cNvCxnSpPr>
            <a:cxnSpLocks/>
          </p:cNvCxnSpPr>
          <p:nvPr/>
        </p:nvCxnSpPr>
        <p:spPr>
          <a:xfrm>
            <a:off x="1344001" y="1191142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53F2D4FC-4755-40A0-8A96-68DA2195298B}"/>
              </a:ext>
            </a:extLst>
          </p:cNvPr>
          <p:cNvSpPr/>
          <p:nvPr/>
        </p:nvSpPr>
        <p:spPr>
          <a:xfrm>
            <a:off x="210771" y="713926"/>
            <a:ext cx="914400" cy="914400"/>
          </a:xfrm>
          <a:prstGeom prst="arc">
            <a:avLst>
              <a:gd name="adj1" fmla="val 2094958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F1334B-1F89-42B7-AD4C-6655C3B13D44}"/>
              </a:ext>
            </a:extLst>
          </p:cNvPr>
          <p:cNvSpPr txBox="1"/>
          <p:nvPr/>
        </p:nvSpPr>
        <p:spPr>
          <a:xfrm>
            <a:off x="1424051" y="937505"/>
            <a:ext cx="314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00B0F0"/>
                </a:solidFill>
                <a:latin typeface="Symbol" panose="05050102010706020507" pitchFamily="18" charset="2"/>
              </a:rPr>
              <a:t>q</a:t>
            </a:r>
            <a:r>
              <a:rPr lang="en-US" sz="1100" baseline="-25000" dirty="0" err="1">
                <a:solidFill>
                  <a:srgbClr val="00B0F0"/>
                </a:solidFill>
              </a:rPr>
              <a:t>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5E08434-D52E-4CBF-885F-8A56F38C9F67}"/>
              </a:ext>
            </a:extLst>
          </p:cNvPr>
          <p:cNvCxnSpPr>
            <a:cxnSpLocks/>
          </p:cNvCxnSpPr>
          <p:nvPr/>
        </p:nvCxnSpPr>
        <p:spPr>
          <a:xfrm>
            <a:off x="313290" y="1191142"/>
            <a:ext cx="4193931" cy="24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8BBE82B-3CAB-48BD-BEAE-A44FEEBD5BCC}"/>
              </a:ext>
            </a:extLst>
          </p:cNvPr>
          <p:cNvSpPr txBox="1"/>
          <p:nvPr/>
        </p:nvSpPr>
        <p:spPr>
          <a:xfrm rot="230895">
            <a:off x="3578966" y="1364193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tracker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5D0A71EF-6E30-4E91-A0F6-B84B3BC5F426}"/>
              </a:ext>
            </a:extLst>
          </p:cNvPr>
          <p:cNvSpPr/>
          <p:nvPr/>
        </p:nvSpPr>
        <p:spPr>
          <a:xfrm>
            <a:off x="2167222" y="702578"/>
            <a:ext cx="914400" cy="914400"/>
          </a:xfrm>
          <a:prstGeom prst="arc">
            <a:avLst>
              <a:gd name="adj1" fmla="val 262924"/>
              <a:gd name="adj2" fmla="val 14564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71D63E-35E3-4A4C-BC0E-998C31403EC5}"/>
              </a:ext>
            </a:extLst>
          </p:cNvPr>
          <p:cNvSpPr txBox="1"/>
          <p:nvPr/>
        </p:nvSpPr>
        <p:spPr>
          <a:xfrm>
            <a:off x="3357972" y="11331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F30AA4-C43F-4D5F-8690-F09419173555}"/>
              </a:ext>
            </a:extLst>
          </p:cNvPr>
          <p:cNvSpPr txBox="1"/>
          <p:nvPr/>
        </p:nvSpPr>
        <p:spPr>
          <a:xfrm>
            <a:off x="1274108" y="6446661"/>
            <a:ext cx="60484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Lesson:  What we require depends upon what we deliver.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A5899-2E0B-460B-989F-E34FAD2125D8}"/>
              </a:ext>
            </a:extLst>
          </p:cNvPr>
          <p:cNvSpPr txBox="1"/>
          <p:nvPr/>
        </p:nvSpPr>
        <p:spPr>
          <a:xfrm>
            <a:off x="9770809" y="5103674"/>
            <a:ext cx="2421191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Ignores internal ability to find “ring center”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reliance on tracker.</a:t>
            </a:r>
          </a:p>
        </p:txBody>
      </p:sp>
    </p:spTree>
    <p:extLst>
      <p:ext uri="{BB962C8B-B14F-4D97-AF65-F5344CB8AC3E}">
        <p14:creationId xmlns:p14="http://schemas.microsoft.com/office/powerpoint/2010/main" val="408873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0047-6415-4D17-9734-69F5361B0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4"/>
            <a:ext cx="8596668" cy="814754"/>
          </a:xfrm>
        </p:spPr>
        <p:txBody>
          <a:bodyPr/>
          <a:lstStyle/>
          <a:p>
            <a:r>
              <a:rPr lang="en-US" dirty="0"/>
              <a:t>Outline request: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B2762B-B72C-4BEA-A58E-C5859A6139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8057" y="816637"/>
                <a:ext cx="9899812" cy="590068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Assume </a:t>
                </a:r>
                <a:r>
                  <a:rPr lang="en-US" dirty="0">
                    <a:latin typeface="Symbol" panose="05050102010706020507" pitchFamily="18" charset="2"/>
                  </a:rPr>
                  <a:t>p</a:t>
                </a:r>
                <a:r>
                  <a:rPr lang="en-US" dirty="0"/>
                  <a:t>-K as the figure of merit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as a function of momentum.</a:t>
                </a:r>
              </a:p>
              <a:p>
                <a:r>
                  <a:rPr lang="en-US" dirty="0"/>
                  <a:t>Assume that N=3 (not valid forever, but it is a place to start).</a:t>
                </a:r>
              </a:p>
              <a:p>
                <a:r>
                  <a:rPr lang="en-US" dirty="0"/>
                  <a:t>Foreach technology calculate “pessimistic” and “optimistic” boundaries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Technology dependent.</a:t>
                </a:r>
              </a:p>
              <a:p>
                <a:pPr lvl="1"/>
                <a:r>
                  <a:rPr lang="en-US" dirty="0"/>
                  <a:t>Performance dependent.</a:t>
                </a:r>
              </a:p>
              <a:p>
                <a:pPr lvl="1"/>
                <a:r>
                  <a:rPr lang="en-US" dirty="0"/>
                  <a:t>…</a:t>
                </a:r>
              </a:p>
              <a:p>
                <a:r>
                  <a:rPr lang="en-US" dirty="0"/>
                  <a:t>Same workflow for TOF, DIRC, </a:t>
                </a:r>
                <a:r>
                  <a:rPr lang="en-US" dirty="0" err="1"/>
                  <a:t>etc</a:t>
                </a:r>
                <a:r>
                  <a:rPr lang="en-US" dirty="0"/>
                  <a:t>…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Invert the equation to determine the tracking requirements.</a:t>
                </a:r>
              </a:p>
              <a:p>
                <a:endParaRPr lang="en-US" dirty="0"/>
              </a:p>
              <a:p>
                <a:r>
                  <a:rPr lang="en-US" dirty="0"/>
                  <a:t>Today:</a:t>
                </a:r>
              </a:p>
              <a:p>
                <a:pPr lvl="1"/>
                <a:r>
                  <a:rPr lang="en-US" dirty="0"/>
                  <a:t>Refine the model of what to do.</a:t>
                </a:r>
              </a:p>
              <a:p>
                <a:pPr lvl="1"/>
                <a:r>
                  <a:rPr lang="en-US" dirty="0"/>
                  <a:t>Assemble the groups to make presentations (1 week…2 weeks)?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B2762B-B72C-4BEA-A58E-C5859A6139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8057" y="816637"/>
                <a:ext cx="9899812" cy="5900685"/>
              </a:xfrm>
              <a:blipFill>
                <a:blip r:embed="rId2"/>
                <a:stretch>
                  <a:fillRect l="-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2B13359-7E05-4EC7-801F-06C996F690F2}"/>
              </a:ext>
            </a:extLst>
          </p:cNvPr>
          <p:cNvSpPr txBox="1"/>
          <p:nvPr/>
        </p:nvSpPr>
        <p:spPr>
          <a:xfrm>
            <a:off x="5372101" y="2795954"/>
            <a:ext cx="4062045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 </a:t>
            </a:r>
            <a:br>
              <a:rPr lang="en-US" dirty="0"/>
            </a:br>
            <a:r>
              <a:rPr lang="en-US" dirty="0"/>
              <a:t>This is intended to outline what MIGHT be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Experts must refine this to match the task to the question </a:t>
            </a:r>
          </a:p>
        </p:txBody>
      </p:sp>
    </p:spTree>
    <p:extLst>
      <p:ext uri="{BB962C8B-B14F-4D97-AF65-F5344CB8AC3E}">
        <p14:creationId xmlns:p14="http://schemas.microsoft.com/office/powerpoint/2010/main" val="249100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67EA-9DD9-4C40-B441-3C542F2E1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53"/>
            <a:ext cx="10515600" cy="936380"/>
          </a:xfrm>
        </p:spPr>
        <p:txBody>
          <a:bodyPr/>
          <a:lstStyle/>
          <a:p>
            <a:r>
              <a:rPr lang="en-US" dirty="0"/>
              <a:t>Temple Comparison Matrices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B2D92AE-5244-4B4D-8313-085CCF42A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94341"/>
              </p:ext>
            </p:extLst>
          </p:nvPr>
        </p:nvGraphicFramePr>
        <p:xfrm>
          <a:off x="179214" y="1884413"/>
          <a:ext cx="5211936" cy="148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984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B-tolerant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B5036B6-FAAB-4835-829A-174E44D6C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14" y="948033"/>
            <a:ext cx="4767485" cy="920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C7E1F0-ED92-44E8-96A5-ADFC47D7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86" y="3484610"/>
            <a:ext cx="1619864" cy="1370329"/>
          </a:xfrm>
          <a:prstGeom prst="rect">
            <a:avLst/>
          </a:prstGeom>
        </p:spPr>
      </p:pic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13283F57-CE11-46EB-931D-4A022D7D5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131432"/>
              </p:ext>
            </p:extLst>
          </p:nvPr>
        </p:nvGraphicFramePr>
        <p:xfrm>
          <a:off x="227986" y="5056238"/>
          <a:ext cx="5211936" cy="148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984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1302984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EE987418-659A-459E-8BA8-137B8C89BE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717"/>
          <a:stretch/>
        </p:blipFill>
        <p:spPr>
          <a:xfrm>
            <a:off x="6800851" y="948033"/>
            <a:ext cx="4349487" cy="2480967"/>
          </a:xfrm>
          <a:prstGeom prst="rect">
            <a:avLst/>
          </a:prstGeom>
        </p:spPr>
      </p:pic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CBC56AE4-42A5-4F38-A648-731FC0CB28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971861"/>
              </p:ext>
            </p:extLst>
          </p:nvPr>
        </p:nvGraphicFramePr>
        <p:xfrm>
          <a:off x="6419236" y="3884663"/>
          <a:ext cx="5544780" cy="260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195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1386195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1386195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1386195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dRICH</a:t>
                      </a:r>
                      <a:r>
                        <a:rPr lang="en-US" dirty="0"/>
                        <a:t> &amp; 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mRICH &amp;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TOF &amp;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821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8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913122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E83405-F9AF-4506-8B51-F2CE93586115}"/>
              </a:ext>
            </a:extLst>
          </p:cNvPr>
          <p:cNvSpPr txBox="1">
            <a:spLocks/>
          </p:cNvSpPr>
          <p:nvPr/>
        </p:nvSpPr>
        <p:spPr>
          <a:xfrm>
            <a:off x="2049929" y="3487273"/>
            <a:ext cx="4167228" cy="14889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CBEF"/>
              </a:buClr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Today: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Refine the model of what to do.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Assemble the groups to make presentations (1 week…2 weeks)?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3C4C4-DA6D-48CC-82D0-8EFA19BEA74C}"/>
              </a:ext>
            </a:extLst>
          </p:cNvPr>
          <p:cNvSpPr txBox="1"/>
          <p:nvPr/>
        </p:nvSpPr>
        <p:spPr>
          <a:xfrm>
            <a:off x="7635496" y="0"/>
            <a:ext cx="424334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Groups as for the Tracking Feedback?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DB5ADD-F37A-4BB0-969D-5642E99F6C5D}"/>
              </a:ext>
            </a:extLst>
          </p:cNvPr>
          <p:cNvSpPr/>
          <p:nvPr/>
        </p:nvSpPr>
        <p:spPr>
          <a:xfrm>
            <a:off x="179214" y="746735"/>
            <a:ext cx="4767485" cy="281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p-Focus RICH</a:t>
            </a:r>
          </a:p>
        </p:txBody>
      </p:sp>
    </p:spTree>
    <p:extLst>
      <p:ext uri="{BB962C8B-B14F-4D97-AF65-F5344CB8AC3E}">
        <p14:creationId xmlns:p14="http://schemas.microsoft.com/office/powerpoint/2010/main" val="212971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8EF6-5304-461B-9C22-1104457B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13044"/>
          </a:xfrm>
        </p:spPr>
        <p:txBody>
          <a:bodyPr/>
          <a:lstStyle/>
          <a:p>
            <a:r>
              <a:rPr lang="en-US" dirty="0"/>
              <a:t>Looking forward at the Calendar.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30B0-0610-4373-B741-FBBFEBB1F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13638"/>
            <a:ext cx="10515600" cy="2207623"/>
          </a:xfrm>
        </p:spPr>
        <p:txBody>
          <a:bodyPr/>
          <a:lstStyle/>
          <a:p>
            <a:r>
              <a:rPr lang="en-US" dirty="0"/>
              <a:t>Option:</a:t>
            </a:r>
          </a:p>
          <a:p>
            <a:pPr lvl="1"/>
            <a:r>
              <a:rPr lang="en-US" dirty="0"/>
              <a:t>April 15:  Results for feedback to tracking requirements.</a:t>
            </a:r>
          </a:p>
          <a:p>
            <a:pPr lvl="1"/>
            <a:r>
              <a:rPr lang="en-US" dirty="0"/>
              <a:t>April 29:  Results for pro/con matrix.</a:t>
            </a:r>
          </a:p>
          <a:p>
            <a:pPr lvl="1"/>
            <a:r>
              <a:rPr lang="en-US" dirty="0"/>
              <a:t>May 6:     Refinement of the above with additional physics input.</a:t>
            </a:r>
          </a:p>
          <a:p>
            <a:pPr lvl="1"/>
            <a:r>
              <a:rPr lang="en-US" dirty="0"/>
              <a:t>May 20:   Recap and finalize results for Pavia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E37D03-9300-4823-9CF1-D66F1B994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81" y="945906"/>
            <a:ext cx="3348404" cy="34397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F81144-4F2C-4841-8253-B3B09958B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51406"/>
            <a:ext cx="3267808" cy="34342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FFA1AA-B8FE-4DBA-96E1-FF05253E45E3}"/>
              </a:ext>
            </a:extLst>
          </p:cNvPr>
          <p:cNvSpPr/>
          <p:nvPr/>
        </p:nvSpPr>
        <p:spPr>
          <a:xfrm>
            <a:off x="2136531" y="2690446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3814C2-0BDF-4B19-9CD9-23C535676CC2}"/>
              </a:ext>
            </a:extLst>
          </p:cNvPr>
          <p:cNvSpPr/>
          <p:nvPr/>
        </p:nvSpPr>
        <p:spPr>
          <a:xfrm>
            <a:off x="2136531" y="3538038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C381DD-401B-4752-A797-E0099E0330E5}"/>
              </a:ext>
            </a:extLst>
          </p:cNvPr>
          <p:cNvSpPr/>
          <p:nvPr/>
        </p:nvSpPr>
        <p:spPr>
          <a:xfrm>
            <a:off x="6796454" y="2257892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7B61E6-2524-414A-B1F7-EEF56FE4233C}"/>
              </a:ext>
            </a:extLst>
          </p:cNvPr>
          <p:cNvSpPr/>
          <p:nvPr/>
        </p:nvSpPr>
        <p:spPr>
          <a:xfrm>
            <a:off x="6796453" y="3105484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A4A094-95C8-4C54-BDDD-37AC7F2CF14E}"/>
              </a:ext>
            </a:extLst>
          </p:cNvPr>
          <p:cNvSpPr/>
          <p:nvPr/>
        </p:nvSpPr>
        <p:spPr>
          <a:xfrm>
            <a:off x="7737230" y="3120472"/>
            <a:ext cx="788376" cy="342900"/>
          </a:xfrm>
          <a:prstGeom prst="roundRect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31FEE1-6D68-4A56-82BE-60052A7AF9C4}"/>
              </a:ext>
            </a:extLst>
          </p:cNvPr>
          <p:cNvSpPr/>
          <p:nvPr/>
        </p:nvSpPr>
        <p:spPr>
          <a:xfrm>
            <a:off x="5410200" y="3538038"/>
            <a:ext cx="342900" cy="342900"/>
          </a:xfrm>
          <a:prstGeom prst="roundRect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2D1FFCD-96F8-415D-BF6F-520F4062FD6D}"/>
              </a:ext>
            </a:extLst>
          </p:cNvPr>
          <p:cNvSpPr/>
          <p:nvPr/>
        </p:nvSpPr>
        <p:spPr>
          <a:xfrm>
            <a:off x="8774724" y="4720633"/>
            <a:ext cx="357671" cy="179363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A4108-58F6-4EE6-A40F-011BCDA26202}"/>
              </a:ext>
            </a:extLst>
          </p:cNvPr>
          <p:cNvSpPr txBox="1"/>
          <p:nvPr/>
        </p:nvSpPr>
        <p:spPr>
          <a:xfrm>
            <a:off x="9512156" y="4720633"/>
            <a:ext cx="200688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Does it make sense to advance all this by one week?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9E3546-7C7C-49FB-877A-9F6311ADB10F}"/>
              </a:ext>
            </a:extLst>
          </p:cNvPr>
          <p:cNvSpPr txBox="1"/>
          <p:nvPr/>
        </p:nvSpPr>
        <p:spPr>
          <a:xfrm>
            <a:off x="9512156" y="5720947"/>
            <a:ext cx="2006887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Does it make sense to switch to weekly?</a:t>
            </a:r>
          </a:p>
        </p:txBody>
      </p:sp>
    </p:spTree>
    <p:extLst>
      <p:ext uri="{BB962C8B-B14F-4D97-AF65-F5344CB8AC3E}">
        <p14:creationId xmlns:p14="http://schemas.microsoft.com/office/powerpoint/2010/main" val="1542975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745</Words>
  <Application>Microsoft Office PowerPoint</Application>
  <PresentationFormat>Widescreen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Trebuchet MS</vt:lpstr>
      <vt:lpstr>Wingdings 3</vt:lpstr>
      <vt:lpstr>Facet</vt:lpstr>
      <vt:lpstr>Office Theme</vt:lpstr>
      <vt:lpstr>EIC PID Meeting</vt:lpstr>
      <vt:lpstr>Brief Agenda</vt:lpstr>
      <vt:lpstr>External Requirements.</vt:lpstr>
      <vt:lpstr>“Don’t ruin my result, Dude”</vt:lpstr>
      <vt:lpstr>Example Contribution:  Track Momentum </vt:lpstr>
      <vt:lpstr>Example Contribution:  Track Direction</vt:lpstr>
      <vt:lpstr>Outline request:</vt:lpstr>
      <vt:lpstr>Temple Comparison Matrices</vt:lpstr>
      <vt:lpstr>Looking forward at the Calendar.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20</cp:revision>
  <dcterms:created xsi:type="dcterms:W3CDTF">2020-04-01T11:12:14Z</dcterms:created>
  <dcterms:modified xsi:type="dcterms:W3CDTF">2020-04-01T15:55:06Z</dcterms:modified>
</cp:coreProperties>
</file>