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56" r:id="rId3"/>
    <p:sldId id="264" r:id="rId4"/>
    <p:sldId id="263" r:id="rId5"/>
    <p:sldId id="265" r:id="rId6"/>
    <p:sldId id="258" r:id="rId7"/>
    <p:sldId id="257" r:id="rId8"/>
    <p:sldId id="266" r:id="rId9"/>
    <p:sldId id="262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49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61A7E-5881-4FDA-8551-C90CD5346E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684E3D-6C09-4D7E-8E1E-8105E765A1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2B629-1B76-4B30-9A7E-DE29D8EC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F7A30-65C2-49BF-B7E3-0FFF0587A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D4A22E-9EB6-4F2C-B5FA-A87822281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215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3D30D-C346-4B40-83A1-52BE17628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97032-1FDD-4C26-9D58-718D247A34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854041-D984-4FF6-AF4C-05BDD5205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5351D-28DC-4E38-90AE-26319C2C1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E3424-1B46-4F21-9A9A-04BE09CB2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3317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E8C56-D82D-45EB-A6DF-CB6130CE6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6AE61-3918-431B-A033-D45D0BB09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9034D1-3FB0-4926-A4CC-06BE919DE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1EAEC-ED0D-46EB-92B2-FCA009527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89902-AD4F-450A-B1A1-7748928D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75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AA0A6F-31AA-4929-B9A5-7DE22F8CF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F4BC5-F0A7-44CA-AF30-3F2DE5F454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3DB1B4-3896-4F3F-A5BC-1CF5118F07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B65943-C8D9-4050-8792-D8AF2C93B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BD9EB-3C79-4371-82F4-5BE18B7A2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A8666E-30F9-4889-9A4A-C29C770CE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22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BA2EA-C1D0-403B-8B73-D1957E03A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0D3F0-3ED2-4E0E-9054-E38DD77D5D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C38A1-A99D-4195-8629-E56DA0FFD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97614D-9860-4D4F-B2FF-6CA8DAC4A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FA379A-FD0C-45BE-8322-78BEF996A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A00A95-8261-4000-8762-803F8A48C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7263F7-BE07-4A9C-9E7A-39305F431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C471DA-1CA0-4D38-A932-A8C04B36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6913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C4C4E-0196-447C-84C0-5B52308AC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15F8F6-3CDE-4C89-8BF7-BF1D9318B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DE290C-26E1-4E9C-8482-B5EAA9C3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611DA0-64D4-4166-96B7-D035C6C7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875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A5D682-1061-4654-8616-FA51EFA82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E78897-1D9A-4282-ABCF-3EDE2F80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02DB48-0578-49D2-94DA-89FF97DA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3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FBC6F-E805-45B3-AAB9-DDED1BA14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9F942C-5AAA-4D03-BC15-3E618FD47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69C7B3-E188-44D0-BBAC-9F34C6708E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E02008-0F00-4F4A-9AD0-1F432C961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5F0F8-655A-42E0-A418-C8FBD843D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5A2201-2DD1-452A-9AD3-AC9FC6A03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3796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EA8AD-9993-40D1-9125-0273975C9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D3211F-8146-4117-905C-7C5A2C70C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63730B-36BC-416C-8719-2D7C14D817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91E5F-FB2A-4CB5-A835-9020567D7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18548C-F99A-42FB-A75A-D9B7AA12B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807E5-9DA2-478C-BC29-D02D70D55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1130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54C37-E58C-4E29-9DB0-223E63FE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E7D6E-E829-4418-AC67-49CCB3DF2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C1492-1AC6-461F-9C4F-87C1D47C83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100DA1-6DE7-4DE6-8C61-7C60E1DC2B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F748F9-3B33-40C8-989D-A80DCA401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72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64DEFF-D273-49D5-B374-4B3AE80EA9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ED76B-57E7-4636-AFF1-48F84C8AD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48EC9-9C3F-4BD7-B62A-15A43CF0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4B19D-CE35-4888-89FA-016F8F9CE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BB9F3-5818-4F4D-9AB4-138F58C72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6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E4E118-F6EB-43A0-9F46-A67F06341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183C1-0DFD-4BC4-A0B4-3F54627EE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779A46-E166-4FF1-AB0E-C13E4DC609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BF8F1-58ED-44A3-94BC-F1F60A2E74E5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CDF63-00C1-41C5-94A0-3DF60D400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FCFA5-BC73-4974-A13D-D08CE6A0A3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3FC1B-7997-4495-9D2A-1B859FF873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692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0B3D3-0574-4C66-AA7C-899005D66B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EIC PID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3595F3-A4B7-40CC-9713-8760681CD3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TK Hemmick, P Rossi</a:t>
            </a:r>
            <a:br>
              <a:rPr lang="en-US" dirty="0"/>
            </a:br>
            <a:r>
              <a:rPr lang="en-US" dirty="0"/>
              <a:t>April 1, 2020</a:t>
            </a:r>
          </a:p>
        </p:txBody>
      </p:sp>
    </p:spTree>
    <p:extLst>
      <p:ext uri="{BB962C8B-B14F-4D97-AF65-F5344CB8AC3E}">
        <p14:creationId xmlns:p14="http://schemas.microsoft.com/office/powerpoint/2010/main" val="360134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F1BD5-B5BA-4AF8-B26E-34441DA15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00454"/>
          </a:xfrm>
        </p:spPr>
        <p:txBody>
          <a:bodyPr/>
          <a:lstStyle/>
          <a:p>
            <a:r>
              <a:rPr lang="en-US" dirty="0"/>
              <a:t>Brief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2533C-F488-4471-A292-343AD4770A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662" y="3842238"/>
            <a:ext cx="8596668" cy="2857501"/>
          </a:xfrm>
        </p:spPr>
        <p:txBody>
          <a:bodyPr>
            <a:normAutofit/>
          </a:bodyPr>
          <a:lstStyle/>
          <a:p>
            <a:r>
              <a:rPr lang="en-US" dirty="0"/>
              <a:t>Basic strategy:</a:t>
            </a:r>
          </a:p>
          <a:p>
            <a:pPr lvl="1"/>
            <a:r>
              <a:rPr lang="en-US" dirty="0"/>
              <a:t>Define specific tasks more concretely.</a:t>
            </a:r>
          </a:p>
          <a:p>
            <a:pPr lvl="2"/>
            <a:r>
              <a:rPr lang="en-US" dirty="0"/>
              <a:t>External requirements.</a:t>
            </a:r>
          </a:p>
          <a:p>
            <a:pPr lvl="2"/>
            <a:r>
              <a:rPr lang="en-US" dirty="0"/>
              <a:t>Pro/con matrix.</a:t>
            </a:r>
          </a:p>
          <a:p>
            <a:pPr lvl="1"/>
            <a:r>
              <a:rPr lang="en-US" dirty="0"/>
              <a:t>Assemble groups addressing tasks:</a:t>
            </a:r>
          </a:p>
          <a:p>
            <a:pPr lvl="2"/>
            <a:r>
              <a:rPr lang="en-US" dirty="0"/>
              <a:t>Significant work happens between our meeting lead by groups.</a:t>
            </a:r>
          </a:p>
          <a:p>
            <a:pPr lvl="2"/>
            <a:r>
              <a:rPr lang="en-US" dirty="0"/>
              <a:t>Our expectation is that each group will, of course, include the relevant experts.</a:t>
            </a:r>
          </a:p>
          <a:p>
            <a:pPr lvl="1"/>
            <a:r>
              <a:rPr lang="en-US" dirty="0"/>
              <a:t>Set timeline/agenda for defense of findings in upcoming meetings.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B246BC-7B02-4D82-A54E-2BDF788196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3264"/>
          <a:stretch/>
        </p:blipFill>
        <p:spPr>
          <a:xfrm>
            <a:off x="0" y="626774"/>
            <a:ext cx="12151837" cy="3215464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1B17CF2-A67F-48BE-A894-640C79AB00D8}"/>
              </a:ext>
            </a:extLst>
          </p:cNvPr>
          <p:cNvSpPr/>
          <p:nvPr/>
        </p:nvSpPr>
        <p:spPr>
          <a:xfrm>
            <a:off x="512885" y="1470724"/>
            <a:ext cx="7356230" cy="498753"/>
          </a:xfrm>
          <a:prstGeom prst="roundRect">
            <a:avLst/>
          </a:prstGeom>
          <a:solidFill>
            <a:srgbClr val="00B050">
              <a:alpha val="18039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A4B482-72F4-43A6-8058-279827EE887A}"/>
              </a:ext>
            </a:extLst>
          </p:cNvPr>
          <p:cNvSpPr txBox="1"/>
          <p:nvPr/>
        </p:nvSpPr>
        <p:spPr>
          <a:xfrm>
            <a:off x="8054106" y="1535434"/>
            <a:ext cx="1956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Priority for today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1F3177-9706-4D2A-AF7C-D16DACED3FE9}"/>
              </a:ext>
            </a:extLst>
          </p:cNvPr>
          <p:cNvSpPr txBox="1"/>
          <p:nvPr/>
        </p:nvSpPr>
        <p:spPr>
          <a:xfrm>
            <a:off x="7592243" y="3910932"/>
            <a:ext cx="4289095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Klaus Dehmelt has volunteered to collect the PID code that everyone has (should have) written and distribute via git.  </a:t>
            </a:r>
            <a:r>
              <a:rPr lang="en-US" u="sng" dirty="0">
                <a:solidFill>
                  <a:schemeClr val="accent1">
                    <a:lumMod val="50000"/>
                  </a:schemeClr>
                </a:solidFill>
              </a:rPr>
              <a:t>Klaus.Dehmelt@stonybrook.edu</a:t>
            </a:r>
          </a:p>
        </p:txBody>
      </p:sp>
    </p:spTree>
    <p:extLst>
      <p:ext uri="{BB962C8B-B14F-4D97-AF65-F5344CB8AC3E}">
        <p14:creationId xmlns:p14="http://schemas.microsoft.com/office/powerpoint/2010/main" val="340058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D217E-6557-4071-BB87-066B1812C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26831"/>
          </a:xfrm>
        </p:spPr>
        <p:txBody>
          <a:bodyPr/>
          <a:lstStyle/>
          <a:p>
            <a:r>
              <a:rPr lang="en-US" dirty="0"/>
              <a:t>External Requirements.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C17D3-B1E1-44DF-99A8-5D405812D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409" y="1070343"/>
            <a:ext cx="6283929" cy="5708526"/>
          </a:xfrm>
        </p:spPr>
        <p:txBody>
          <a:bodyPr/>
          <a:lstStyle/>
          <a:p>
            <a:r>
              <a:rPr lang="en-US" dirty="0"/>
              <a:t>Many items represent coupled problems.</a:t>
            </a:r>
          </a:p>
          <a:p>
            <a:r>
              <a:rPr lang="en-US" dirty="0"/>
              <a:t>No “final” PID assessment can be made without tracking performance.</a:t>
            </a:r>
          </a:p>
          <a:p>
            <a:r>
              <a:rPr lang="en-US" dirty="0"/>
              <a:t>No “final” tracking design can be made without considering PID.</a:t>
            </a:r>
          </a:p>
          <a:p>
            <a:r>
              <a:rPr lang="en-US" dirty="0"/>
              <a:t>Someone must make the first move…let it be us.</a:t>
            </a:r>
          </a:p>
          <a:p>
            <a:pPr lvl="1"/>
            <a:r>
              <a:rPr lang="en-US" dirty="0"/>
              <a:t>In the absence of explicit design of both systems we must use experience to define optimistic and pessimistic needs.</a:t>
            </a:r>
          </a:p>
          <a:p>
            <a:pPr lvl="1"/>
            <a:r>
              <a:rPr lang="en-US" dirty="0"/>
              <a:t>Two couplings:</a:t>
            </a:r>
          </a:p>
          <a:p>
            <a:pPr lvl="2"/>
            <a:r>
              <a:rPr lang="en-US" dirty="0"/>
              <a:t>Combined System must meet the physics.</a:t>
            </a:r>
          </a:p>
          <a:p>
            <a:pPr lvl="2"/>
            <a:r>
              <a:rPr lang="en-US" dirty="0"/>
              <a:t>Tracker should not “ruin” the PID device beyond the physics.</a:t>
            </a:r>
          </a:p>
          <a:p>
            <a:r>
              <a:rPr lang="en-US" dirty="0"/>
              <a:t>Strategy:</a:t>
            </a:r>
          </a:p>
          <a:p>
            <a:pPr lvl="1"/>
            <a:r>
              <a:rPr lang="en-US" dirty="0"/>
              <a:t>Define </a:t>
            </a:r>
            <a:r>
              <a:rPr lang="en-US" u="sng" dirty="0"/>
              <a:t>requirements</a:t>
            </a:r>
            <a:r>
              <a:rPr lang="en-US" dirty="0"/>
              <a:t> to tracking.</a:t>
            </a:r>
          </a:p>
          <a:p>
            <a:pPr lvl="1"/>
            <a:r>
              <a:rPr lang="en-US" dirty="0"/>
              <a:t>Present to tracking group and begin to iterate.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00ECBD-3BF8-4D68-AD5D-0155F9AC6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6650" y="-20636"/>
            <a:ext cx="4705350" cy="43624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09C78D6-C115-4CDD-8C50-199A6E092A20}"/>
              </a:ext>
            </a:extLst>
          </p:cNvPr>
          <p:cNvSpPr txBox="1"/>
          <p:nvPr/>
        </p:nvSpPr>
        <p:spPr>
          <a:xfrm>
            <a:off x="7735021" y="1204546"/>
            <a:ext cx="17232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Someone must cross first</a:t>
            </a:r>
          </a:p>
        </p:txBody>
      </p:sp>
    </p:spTree>
    <p:extLst>
      <p:ext uri="{BB962C8B-B14F-4D97-AF65-F5344CB8AC3E}">
        <p14:creationId xmlns:p14="http://schemas.microsoft.com/office/powerpoint/2010/main" val="2284542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90473-D0FB-43F2-919A-3449803A5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29762"/>
          </a:xfrm>
        </p:spPr>
        <p:txBody>
          <a:bodyPr/>
          <a:lstStyle/>
          <a:p>
            <a:r>
              <a:rPr lang="en-US" dirty="0"/>
              <a:t>“Don’t ruin my result, Dude”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CCB207-495B-4D3E-BE00-9F71AEA0E5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84964" y="609905"/>
                <a:ext cx="11886874" cy="6098625"/>
              </a:xfrm>
              <a:solidFill>
                <a:schemeClr val="bg1"/>
              </a:solidFill>
            </p:spPr>
            <p:txBody>
              <a:bodyPr>
                <a:normAutofit lnSpcReduction="10000"/>
              </a:bodyPr>
              <a:lstStyle/>
              <a:p>
                <a:r>
                  <a:rPr lang="en-US" dirty="0"/>
                  <a:t>Basic Internal Characteristics:</a:t>
                </a:r>
              </a:p>
              <a:p>
                <a:pPr lvl="1"/>
                <a:r>
                  <a:rPr lang="en-US" dirty="0"/>
                  <a:t>Cherenkov Detectors:  </a:t>
                </a:r>
                <a:br>
                  <a:rPr lang="en-US" dirty="0"/>
                </a:br>
                <a:r>
                  <a:rPr lang="en-US" dirty="0"/>
                  <a:t>(dispersion, </a:t>
                </a:r>
                <a:r>
                  <a:rPr lang="en-US" dirty="0" err="1"/>
                  <a:t>N</a:t>
                </a:r>
                <a:r>
                  <a:rPr lang="en-US" baseline="-25000" dirty="0" err="1"/>
                  <a:t>photons</a:t>
                </a:r>
                <a:r>
                  <a:rPr lang="en-US" dirty="0"/>
                  <a:t>, </a:t>
                </a:r>
                <a:r>
                  <a:rPr lang="en-US" dirty="0" err="1"/>
                  <a:t>Pixelation</a:t>
                </a:r>
                <a:r>
                  <a:rPr lang="en-US" dirty="0"/>
                  <a:t>, Mirror, Multiple Scattering, background hits{intrinsic, electronics, physics, …})</a:t>
                </a:r>
              </a:p>
              <a:p>
                <a:pPr lvl="1"/>
                <a:r>
                  <a:rPr lang="en-US" dirty="0"/>
                  <a:t>TOF Detectors:  (</a:t>
                </a:r>
                <a:r>
                  <a:rPr lang="en-US" dirty="0" err="1">
                    <a:latin typeface="Symbol" panose="05050102010706020507" pitchFamily="18" charset="2"/>
                  </a:rPr>
                  <a:t>s</a:t>
                </a:r>
                <a:r>
                  <a:rPr lang="en-US" baseline="-25000" dirty="0" err="1"/>
                  <a:t>t</a:t>
                </a:r>
                <a:r>
                  <a:rPr lang="en-US" dirty="0"/>
                  <a:t> , …)</a:t>
                </a:r>
              </a:p>
              <a:p>
                <a:r>
                  <a:rPr lang="en-US" dirty="0"/>
                  <a:t>Basic External Input (others…help me out here):</a:t>
                </a:r>
              </a:p>
              <a:p>
                <a:pPr lvl="1"/>
                <a:r>
                  <a:rPr lang="en-US" dirty="0"/>
                  <a:t>Cherenkov Detectors: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</m:acc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𝑣𝑜𝑙𝑢𝑚𝑒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br>
                  <a:rPr lang="en-US" dirty="0"/>
                </a:br>
                <a:r>
                  <a:rPr lang="en-US" dirty="0"/>
                  <a:t>(magnitude and direction of momentum, bending in the field, external “machine” background)</a:t>
                </a:r>
              </a:p>
              <a:p>
                <a:pPr lvl="1"/>
                <a:r>
                  <a:rPr lang="en-US" dirty="0"/>
                  <a:t>TOF Detectors:  L, t</a:t>
                </a:r>
                <a:r>
                  <a:rPr lang="en-US" baseline="-25000" dirty="0"/>
                  <a:t>0</a:t>
                </a:r>
                <a:r>
                  <a:rPr lang="en-US" dirty="0"/>
                  <a:t> (internal),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𝑖𝑛𝑡𝑒𝑟𝑐𝑒𝑝𝑡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𝑖𝑛𝑡𝑒𝑟𝑐𝑒𝑝𝑡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Effectively we need the combined system to meet a goal.</a:t>
                </a:r>
              </a:p>
              <a:p>
                <a:r>
                  <a:rPr lang="en-US" dirty="0"/>
                  <a:t>Example Formulation:</a:t>
                </a:r>
              </a:p>
              <a:p>
                <a:pPr lvl="1"/>
                <a:r>
                  <a:rPr lang="en-US" dirty="0"/>
                  <a:t>Cherenkov (</a:t>
                </a:r>
                <a:r>
                  <a:rPr lang="en-US" dirty="0" err="1">
                    <a:latin typeface="Symbol" panose="05050102010706020507" pitchFamily="18" charset="2"/>
                  </a:rPr>
                  <a:t>q</a:t>
                </a:r>
                <a:r>
                  <a:rPr lang="en-US" baseline="-25000" dirty="0" err="1"/>
                  <a:t>C</a:t>
                </a:r>
                <a:r>
                  <a:rPr lang="en-US" dirty="0"/>
                  <a:t>).</a:t>
                </a:r>
              </a:p>
              <a:p>
                <a:pPr lvl="2"/>
                <a:r>
                  <a:rPr lang="en-US" dirty="0"/>
                  <a:t>At any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/>
                  <a:t>, there exists a “1-sigma” resolution in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dirty="0"/>
                  <a:t> which we’ll call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lvl="2"/>
                <a:r>
                  <a:rPr lang="en-US" dirty="0"/>
                  <a:t>Physics will demand that our full uncertainty follows: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𝛿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𝐶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en-US" dirty="0"/>
                  <a:t>.</a:t>
                </a:r>
              </a:p>
              <a:p>
                <a:pPr lvl="2"/>
                <a:r>
                  <a:rPr lang="en-US" dirty="0"/>
                  <a:t>If we take the detector performance with a perfect tracker to be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.</a:t>
                </a:r>
              </a:p>
              <a:p>
                <a:pPr lvl="2"/>
                <a:r>
                  <a:rPr lang="en-US" dirty="0"/>
                  <a:t>Then our external requirement on the tracker system is:  </a:t>
                </a:r>
                <a:br>
                  <a:rPr lang="en-US" dirty="0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𝛿</m:t>
                                </m:r>
                                <m:sSub>
                                  <m:sSubPr>
                                    <m:ctrlP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𝑡𝑟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CCB207-495B-4D3E-BE00-9F71AEA0E5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4964" y="609905"/>
                <a:ext cx="11886874" cy="6098625"/>
              </a:xfrm>
              <a:blipFill>
                <a:blip r:embed="rId2"/>
                <a:stretch>
                  <a:fillRect l="-103" t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8528D79-376F-45B4-ABDE-1C630ABBC41A}"/>
              </a:ext>
            </a:extLst>
          </p:cNvPr>
          <p:cNvSpPr txBox="1"/>
          <p:nvPr/>
        </p:nvSpPr>
        <p:spPr>
          <a:xfrm>
            <a:off x="7926370" y="3197552"/>
            <a:ext cx="3584658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Useful to understand the different between errors that “do/don’t” depend upon </a:t>
            </a:r>
            <a:r>
              <a:rPr lang="en-US" dirty="0" err="1"/>
              <a:t>N</a:t>
            </a:r>
            <a:r>
              <a:rPr lang="en-US" baseline="-25000" dirty="0" err="1"/>
              <a:t>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76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5912E-6C00-4C27-BB33-706E5AC91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674077"/>
          </a:xfrm>
        </p:spPr>
        <p:txBody>
          <a:bodyPr/>
          <a:lstStyle/>
          <a:p>
            <a:r>
              <a:rPr lang="en-US" dirty="0"/>
              <a:t>Example Contribution:  Track Momentum </a:t>
            </a:r>
          </a:p>
        </p:txBody>
      </p:sp>
      <p:pic>
        <p:nvPicPr>
          <p:cNvPr id="9" name="Content Placeholder 8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BF3F4DC4-C875-41F4-874E-73BF9DEFE7A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/>
          <a:srcRect t="11612" b="14768"/>
          <a:stretch/>
        </p:blipFill>
        <p:spPr>
          <a:xfrm>
            <a:off x="6256257" y="674077"/>
            <a:ext cx="5935743" cy="6183923"/>
          </a:xfr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A0F51512-DF99-473C-9BF5-107056DF99EE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407189" y="1469672"/>
                <a:ext cx="5441880" cy="3918655"/>
              </a:xfrm>
            </p:spPr>
            <p:txBody>
              <a:bodyPr/>
              <a:lstStyle/>
              <a:p>
                <a:r>
                  <a:rPr lang="en-US" dirty="0"/>
                  <a:t>Some factors are simple analytical formulas.</a:t>
                </a:r>
              </a:p>
              <a:p>
                <a:r>
                  <a:rPr lang="en-US" dirty="0"/>
                  <a:t>Here “momentum” means magnitude,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p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d>
                      <m:dPr>
                        <m:begChr m:val="|"/>
                        <m:endChr m:val="|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These can be expressed easily and will provide what is not likely the strictest limit.</a:t>
                </a:r>
              </a:p>
              <a:p>
                <a:r>
                  <a:rPr lang="en-US" dirty="0"/>
                  <a:t>An expression like this can be used to drive the momentum magnitude requirement.</a:t>
                </a:r>
              </a:p>
              <a:p>
                <a:r>
                  <a:rPr lang="en-US" dirty="0"/>
                  <a:t>Simple to calculate, but often not the limiting at the highest momentum.</a:t>
                </a:r>
              </a:p>
            </p:txBody>
          </p:sp>
        </mc:Choice>
        <mc:Fallback>
          <p:sp>
            <p:nvSpPr>
              <p:cNvPr id="12" name="Content Placeholder 11">
                <a:extLst>
                  <a:ext uri="{FF2B5EF4-FFF2-40B4-BE49-F238E27FC236}">
                    <a16:creationId xmlns:a16="http://schemas.microsoft.com/office/drawing/2014/main" id="{A0F51512-DF99-473C-9BF5-107056DF99E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407189" y="1469672"/>
                <a:ext cx="5441880" cy="3918655"/>
              </a:xfrm>
              <a:blipFill>
                <a:blip r:embed="rId3"/>
                <a:stretch>
                  <a:fillRect l="-336" t="-933" r="-10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3202A76D-1FD5-4D26-A012-D6640D57546C}"/>
              </a:ext>
            </a:extLst>
          </p:cNvPr>
          <p:cNvSpPr txBox="1"/>
          <p:nvPr/>
        </p:nvSpPr>
        <p:spPr>
          <a:xfrm>
            <a:off x="10201420" y="6318339"/>
            <a:ext cx="187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H. </a:t>
            </a:r>
            <a:r>
              <a:rPr lang="en-US" dirty="0" err="1">
                <a:solidFill>
                  <a:srgbClr val="FF0000"/>
                </a:solidFill>
              </a:rPr>
              <a:t>Klest</a:t>
            </a:r>
            <a:r>
              <a:rPr lang="en-US" dirty="0">
                <a:solidFill>
                  <a:srgbClr val="FF0000"/>
                </a:solidFill>
              </a:rPr>
              <a:t>, P. Garg</a:t>
            </a:r>
          </a:p>
        </p:txBody>
      </p:sp>
    </p:spTree>
    <p:extLst>
      <p:ext uri="{BB962C8B-B14F-4D97-AF65-F5344CB8AC3E}">
        <p14:creationId xmlns:p14="http://schemas.microsoft.com/office/powerpoint/2010/main" val="2377541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401B0-E83E-431B-83D8-F59C5FF0D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8596668" cy="702578"/>
          </a:xfrm>
        </p:spPr>
        <p:txBody>
          <a:bodyPr/>
          <a:lstStyle/>
          <a:p>
            <a:r>
              <a:rPr lang="en-US" dirty="0"/>
              <a:t>Example Contribution:  Track Direction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8CA8E-F5AD-40FC-9C64-90AC23946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771" y="1873177"/>
            <a:ext cx="4590155" cy="1530896"/>
          </a:xfrm>
        </p:spPr>
        <p:txBody>
          <a:bodyPr>
            <a:normAutofit/>
          </a:bodyPr>
          <a:lstStyle/>
          <a:p>
            <a:r>
              <a:rPr lang="en-US" dirty="0"/>
              <a:t>Trivial (not real) Calculation:</a:t>
            </a:r>
          </a:p>
          <a:p>
            <a:pPr lvl="1"/>
            <a:r>
              <a:rPr lang="en-US" dirty="0"/>
              <a:t>Each photon measured perfectly.</a:t>
            </a:r>
          </a:p>
          <a:p>
            <a:pPr lvl="1"/>
            <a:r>
              <a:rPr lang="en-US" dirty="0"/>
              <a:t>Tracker wrong by </a:t>
            </a:r>
            <a:r>
              <a:rPr lang="en-US" dirty="0">
                <a:latin typeface="Symbol" panose="05050102010706020507" pitchFamily="18" charset="2"/>
              </a:rPr>
              <a:t>a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&lt;</a:t>
            </a:r>
            <a:r>
              <a:rPr lang="en-US" dirty="0" err="1">
                <a:latin typeface="Symbol" panose="05050102010706020507" pitchFamily="18" charset="2"/>
              </a:rPr>
              <a:t>q</a:t>
            </a:r>
            <a:r>
              <a:rPr lang="en-US" baseline="-25000" dirty="0" err="1"/>
              <a:t>C</a:t>
            </a:r>
            <a:r>
              <a:rPr lang="en-US" dirty="0"/>
              <a:t>&gt; measured depends on &lt;</a:t>
            </a:r>
            <a:r>
              <a:rPr lang="en-US" dirty="0" err="1"/>
              <a:t>N</a:t>
            </a:r>
            <a:r>
              <a:rPr lang="en-US" baseline="-25000" dirty="0" err="1"/>
              <a:t>ph</a:t>
            </a:r>
            <a:r>
              <a:rPr lang="en-US" dirty="0"/>
              <a:t>&gt;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6304C1-FCA9-45A1-9F20-AAD83BA901A0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131" y="3599685"/>
            <a:ext cx="4700795" cy="270845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4CA74C-4E73-4F45-93BB-1D278903D8ED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800926" y="618356"/>
            <a:ext cx="4676903" cy="269311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8EFB29-42A2-4BFF-8BA2-75D85270D6F0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07578" y="3545075"/>
            <a:ext cx="4656448" cy="2763062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145D536-BF6B-4516-987C-35E1A3CA5659}"/>
              </a:ext>
            </a:extLst>
          </p:cNvPr>
          <p:cNvSpPr txBox="1"/>
          <p:nvPr/>
        </p:nvSpPr>
        <p:spPr>
          <a:xfrm>
            <a:off x="5486400" y="1019908"/>
            <a:ext cx="105509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baseline="-25000" dirty="0" err="1"/>
              <a:t>photon</a:t>
            </a:r>
            <a:r>
              <a:rPr lang="en-US" dirty="0"/>
              <a:t>=5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1198CB-523B-4029-B1C4-F9E7B76A58BD}"/>
              </a:ext>
            </a:extLst>
          </p:cNvPr>
          <p:cNvSpPr txBox="1"/>
          <p:nvPr/>
        </p:nvSpPr>
        <p:spPr>
          <a:xfrm>
            <a:off x="829407" y="3922875"/>
            <a:ext cx="11769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baseline="-25000" dirty="0" err="1"/>
              <a:t>photon</a:t>
            </a:r>
            <a:r>
              <a:rPr lang="en-US" dirty="0"/>
              <a:t>=10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2D3568-9E02-4353-8600-347EE6AB3F91}"/>
              </a:ext>
            </a:extLst>
          </p:cNvPr>
          <p:cNvSpPr txBox="1"/>
          <p:nvPr/>
        </p:nvSpPr>
        <p:spPr>
          <a:xfrm>
            <a:off x="5530202" y="3922875"/>
            <a:ext cx="117692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err="1"/>
              <a:t>N</a:t>
            </a:r>
            <a:r>
              <a:rPr lang="en-US" baseline="-25000" dirty="0" err="1"/>
              <a:t>photon</a:t>
            </a:r>
            <a:r>
              <a:rPr lang="en-US" dirty="0"/>
              <a:t>=20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02D3E76-CF0E-4D18-A13E-43735F97C3E5}"/>
              </a:ext>
            </a:extLst>
          </p:cNvPr>
          <p:cNvSpPr txBox="1"/>
          <p:nvPr/>
        </p:nvSpPr>
        <p:spPr>
          <a:xfrm>
            <a:off x="5486400" y="2669609"/>
            <a:ext cx="3422796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Tighter requirement on tracker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02E5277-9883-45B4-8C6E-97C0D8270E58}"/>
              </a:ext>
            </a:extLst>
          </p:cNvPr>
          <p:cNvSpPr txBox="1"/>
          <p:nvPr/>
        </p:nvSpPr>
        <p:spPr>
          <a:xfrm>
            <a:off x="5558099" y="5556416"/>
            <a:ext cx="335540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Looser requirement on tracker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87848BE-D677-4FCB-99D2-154C4C9BEBAF}"/>
              </a:ext>
            </a:extLst>
          </p:cNvPr>
          <p:cNvCxnSpPr/>
          <p:nvPr/>
        </p:nvCxnSpPr>
        <p:spPr>
          <a:xfrm>
            <a:off x="313290" y="1191698"/>
            <a:ext cx="4193931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FD92708-27D9-4E0B-A401-881323DBD22B}"/>
              </a:ext>
            </a:extLst>
          </p:cNvPr>
          <p:cNvSpPr txBox="1"/>
          <p:nvPr/>
        </p:nvSpPr>
        <p:spPr>
          <a:xfrm>
            <a:off x="313290" y="873555"/>
            <a:ext cx="5325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truth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E383C97-5D42-4DB3-BE00-00F0BB02EED9}"/>
              </a:ext>
            </a:extLst>
          </p:cNvPr>
          <p:cNvCxnSpPr/>
          <p:nvPr/>
        </p:nvCxnSpPr>
        <p:spPr>
          <a:xfrm flipV="1">
            <a:off x="801483" y="882779"/>
            <a:ext cx="1254370" cy="276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0A677A8F-EFF5-41D8-864D-1DCCC3762479}"/>
              </a:ext>
            </a:extLst>
          </p:cNvPr>
          <p:cNvCxnSpPr/>
          <p:nvPr/>
        </p:nvCxnSpPr>
        <p:spPr>
          <a:xfrm flipV="1">
            <a:off x="1767277" y="894127"/>
            <a:ext cx="1254370" cy="276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DBC50F0-3EAB-4D06-8F40-7DD63F736BDC}"/>
              </a:ext>
            </a:extLst>
          </p:cNvPr>
          <p:cNvCxnSpPr/>
          <p:nvPr/>
        </p:nvCxnSpPr>
        <p:spPr>
          <a:xfrm flipV="1">
            <a:off x="2322878" y="905475"/>
            <a:ext cx="1254370" cy="276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1E0FDA4-0513-449B-B49C-535801153ED6}"/>
              </a:ext>
            </a:extLst>
          </p:cNvPr>
          <p:cNvCxnSpPr>
            <a:cxnSpLocks/>
          </p:cNvCxnSpPr>
          <p:nvPr/>
        </p:nvCxnSpPr>
        <p:spPr>
          <a:xfrm>
            <a:off x="1344001" y="1191142"/>
            <a:ext cx="1254370" cy="2769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>
            <a:extLst>
              <a:ext uri="{FF2B5EF4-FFF2-40B4-BE49-F238E27FC236}">
                <a16:creationId xmlns:a16="http://schemas.microsoft.com/office/drawing/2014/main" id="{53F2D4FC-4755-40A0-8A96-68DA2195298B}"/>
              </a:ext>
            </a:extLst>
          </p:cNvPr>
          <p:cNvSpPr/>
          <p:nvPr/>
        </p:nvSpPr>
        <p:spPr>
          <a:xfrm>
            <a:off x="210771" y="713926"/>
            <a:ext cx="914400" cy="914400"/>
          </a:xfrm>
          <a:prstGeom prst="arc">
            <a:avLst>
              <a:gd name="adj1" fmla="val 2094958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F1334B-1F89-42B7-AD4C-6655C3B13D44}"/>
              </a:ext>
            </a:extLst>
          </p:cNvPr>
          <p:cNvSpPr txBox="1"/>
          <p:nvPr/>
        </p:nvSpPr>
        <p:spPr>
          <a:xfrm>
            <a:off x="1424051" y="937505"/>
            <a:ext cx="3145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err="1">
                <a:solidFill>
                  <a:srgbClr val="00B0F0"/>
                </a:solidFill>
                <a:latin typeface="Symbol" panose="05050102010706020507" pitchFamily="18" charset="2"/>
              </a:rPr>
              <a:t>q</a:t>
            </a:r>
            <a:r>
              <a:rPr lang="en-US" sz="1100" baseline="-25000" dirty="0" err="1">
                <a:solidFill>
                  <a:srgbClr val="00B0F0"/>
                </a:solidFill>
              </a:rPr>
              <a:t>C</a:t>
            </a:r>
            <a:endParaRPr lang="en-US" sz="1100" dirty="0">
              <a:solidFill>
                <a:srgbClr val="00B0F0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5E08434-D52E-4CBF-885F-8A56F38C9F67}"/>
              </a:ext>
            </a:extLst>
          </p:cNvPr>
          <p:cNvCxnSpPr>
            <a:cxnSpLocks/>
          </p:cNvCxnSpPr>
          <p:nvPr/>
        </p:nvCxnSpPr>
        <p:spPr>
          <a:xfrm>
            <a:off x="313290" y="1191142"/>
            <a:ext cx="4193931" cy="2476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68BBE82B-3CAB-48BD-BEAE-A44FEEBD5BCC}"/>
              </a:ext>
            </a:extLst>
          </p:cNvPr>
          <p:cNvSpPr txBox="1"/>
          <p:nvPr/>
        </p:nvSpPr>
        <p:spPr>
          <a:xfrm rot="230895">
            <a:off x="3578966" y="1364193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tracker</a:t>
            </a:r>
          </a:p>
        </p:txBody>
      </p:sp>
      <p:sp>
        <p:nvSpPr>
          <p:cNvPr id="29" name="Arc 28">
            <a:extLst>
              <a:ext uri="{FF2B5EF4-FFF2-40B4-BE49-F238E27FC236}">
                <a16:creationId xmlns:a16="http://schemas.microsoft.com/office/drawing/2014/main" id="{5D0A71EF-6E30-4E91-A0F6-B84B3BC5F426}"/>
              </a:ext>
            </a:extLst>
          </p:cNvPr>
          <p:cNvSpPr/>
          <p:nvPr/>
        </p:nvSpPr>
        <p:spPr>
          <a:xfrm>
            <a:off x="2167222" y="702578"/>
            <a:ext cx="914400" cy="914400"/>
          </a:xfrm>
          <a:prstGeom prst="arc">
            <a:avLst>
              <a:gd name="adj1" fmla="val 262924"/>
              <a:gd name="adj2" fmla="val 1456429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71D63E-35E3-4A4C-BC0E-998C31403EC5}"/>
              </a:ext>
            </a:extLst>
          </p:cNvPr>
          <p:cNvSpPr txBox="1"/>
          <p:nvPr/>
        </p:nvSpPr>
        <p:spPr>
          <a:xfrm>
            <a:off x="3357972" y="1133100"/>
            <a:ext cx="2824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Symbol" panose="05050102010706020507" pitchFamily="18" charset="2"/>
              </a:rPr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EF30AA4-C43F-4D5F-8690-F09419173555}"/>
              </a:ext>
            </a:extLst>
          </p:cNvPr>
          <p:cNvSpPr txBox="1"/>
          <p:nvPr/>
        </p:nvSpPr>
        <p:spPr>
          <a:xfrm>
            <a:off x="1274108" y="6446661"/>
            <a:ext cx="6048451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Lesson:  What we require depends upon what we deliver.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DAA5899-2E0B-460B-989F-E34FAD2125D8}"/>
              </a:ext>
            </a:extLst>
          </p:cNvPr>
          <p:cNvSpPr txBox="1"/>
          <p:nvPr/>
        </p:nvSpPr>
        <p:spPr>
          <a:xfrm>
            <a:off x="9770809" y="5103674"/>
            <a:ext cx="2421191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Ignores internal ability to find “ring center”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Maximum reliance on tracker.</a:t>
            </a:r>
          </a:p>
        </p:txBody>
      </p:sp>
    </p:spTree>
    <p:extLst>
      <p:ext uri="{BB962C8B-B14F-4D97-AF65-F5344CB8AC3E}">
        <p14:creationId xmlns:p14="http://schemas.microsoft.com/office/powerpoint/2010/main" val="4088735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0047-6415-4D17-9734-69F5361B0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84"/>
            <a:ext cx="8596668" cy="814754"/>
          </a:xfrm>
        </p:spPr>
        <p:txBody>
          <a:bodyPr/>
          <a:lstStyle/>
          <a:p>
            <a:r>
              <a:rPr lang="en-US" dirty="0"/>
              <a:t>Outline request: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B2762B-B72C-4BEA-A58E-C5859A61391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8057" y="816637"/>
                <a:ext cx="9899812" cy="5900685"/>
              </a:xfrm>
            </p:spPr>
            <p:txBody>
              <a:bodyPr>
                <a:normAutofit lnSpcReduction="10000"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𝛿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𝐶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𝛿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𝑡𝑟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r>
                  <a:rPr lang="en-US" dirty="0"/>
                  <a:t>Assume </a:t>
                </a:r>
                <a:r>
                  <a:rPr lang="en-US" dirty="0">
                    <a:latin typeface="Symbol" panose="05050102010706020507" pitchFamily="18" charset="2"/>
                  </a:rPr>
                  <a:t>p</a:t>
                </a:r>
                <a:r>
                  <a:rPr lang="en-US" dirty="0"/>
                  <a:t>-K as the figure of merit </a:t>
                </a:r>
                <a:r>
                  <a:rPr lang="en-US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as a function of momentum.</a:t>
                </a:r>
              </a:p>
              <a:p>
                <a:r>
                  <a:rPr lang="en-US" dirty="0"/>
                  <a:t>Assume that N=3 (not valid forever, but it is a place to start).</a:t>
                </a:r>
              </a:p>
              <a:p>
                <a:r>
                  <a:rPr lang="en-US" dirty="0"/>
                  <a:t>Foreach technology calculate “pessimistic” and “optimistic” boundaries for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Technology dependent.</a:t>
                </a:r>
              </a:p>
              <a:p>
                <a:pPr lvl="1"/>
                <a:r>
                  <a:rPr lang="en-US" dirty="0"/>
                  <a:t>Performance dependent.</a:t>
                </a:r>
              </a:p>
              <a:p>
                <a:pPr lvl="1"/>
                <a:r>
                  <a:rPr lang="en-US" dirty="0"/>
                  <a:t>…</a:t>
                </a:r>
              </a:p>
              <a:p>
                <a:r>
                  <a:rPr lang="en-US" dirty="0"/>
                  <a:t>Same workflow for TOF, DIRC, </a:t>
                </a:r>
                <a:r>
                  <a:rPr lang="en-US" dirty="0" err="1"/>
                  <a:t>etc</a:t>
                </a:r>
                <a:r>
                  <a:rPr lang="en-US" dirty="0"/>
                  <a:t>…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Invert the equation to determine the tracking requirements.</a:t>
                </a:r>
              </a:p>
              <a:p>
                <a:r>
                  <a:rPr lang="en-US" dirty="0"/>
                  <a:t>Produce PLOTS to be shared with the trackers…</a:t>
                </a:r>
              </a:p>
              <a:p>
                <a:endParaRPr lang="en-US" dirty="0"/>
              </a:p>
              <a:p>
                <a:r>
                  <a:rPr lang="en-US" dirty="0"/>
                  <a:t>Today:</a:t>
                </a:r>
              </a:p>
              <a:p>
                <a:pPr lvl="1"/>
                <a:r>
                  <a:rPr lang="en-US" dirty="0"/>
                  <a:t>Refine the model of what to do.</a:t>
                </a:r>
              </a:p>
              <a:p>
                <a:pPr lvl="1"/>
                <a:r>
                  <a:rPr lang="en-US" dirty="0"/>
                  <a:t>Assemble the groups to make presentations (1 week…2 weeks)?</a:t>
                </a:r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AB2762B-B72C-4BEA-A58E-C5859A61391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8057" y="816637"/>
                <a:ext cx="9899812" cy="5900685"/>
              </a:xfrm>
              <a:blipFill>
                <a:blip r:embed="rId2"/>
                <a:stretch>
                  <a:fillRect l="-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2B13359-7E05-4EC7-801F-06C996F690F2}"/>
              </a:ext>
            </a:extLst>
          </p:cNvPr>
          <p:cNvSpPr txBox="1"/>
          <p:nvPr/>
        </p:nvSpPr>
        <p:spPr>
          <a:xfrm>
            <a:off x="5372101" y="2795954"/>
            <a:ext cx="4062045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NOTE:  </a:t>
            </a:r>
            <a:br>
              <a:rPr lang="en-US" dirty="0"/>
            </a:br>
            <a:r>
              <a:rPr lang="en-US" dirty="0"/>
              <a:t>This is intended to outline what MIGHT be the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Experts must refine this to match the task to the question </a:t>
            </a:r>
          </a:p>
        </p:txBody>
      </p:sp>
    </p:spTree>
    <p:extLst>
      <p:ext uri="{BB962C8B-B14F-4D97-AF65-F5344CB8AC3E}">
        <p14:creationId xmlns:p14="http://schemas.microsoft.com/office/powerpoint/2010/main" val="24910056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067EA-9DD9-4C40-B441-3C542F2E1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653"/>
            <a:ext cx="10515600" cy="558977"/>
          </a:xfrm>
        </p:spPr>
        <p:txBody>
          <a:bodyPr>
            <a:normAutofit fontScale="90000"/>
          </a:bodyPr>
          <a:lstStyle/>
          <a:p>
            <a:r>
              <a:rPr lang="en-US" dirty="0"/>
              <a:t>Temple Comparison Matrices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B2D92AE-5244-4B4D-8313-085CCF42AD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8543262"/>
              </p:ext>
            </p:extLst>
          </p:nvPr>
        </p:nvGraphicFramePr>
        <p:xfrm>
          <a:off x="227984" y="1673666"/>
          <a:ext cx="6085731" cy="1859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8014">
                  <a:extLst>
                    <a:ext uri="{9D8B030D-6E8A-4147-A177-3AD203B41FA5}">
                      <a16:colId xmlns:a16="http://schemas.microsoft.com/office/drawing/2014/main" val="430248809"/>
                    </a:ext>
                  </a:extLst>
                </a:gridCol>
                <a:gridCol w="1074851">
                  <a:extLst>
                    <a:ext uri="{9D8B030D-6E8A-4147-A177-3AD203B41FA5}">
                      <a16:colId xmlns:a16="http://schemas.microsoft.com/office/drawing/2014/main" val="3267080748"/>
                    </a:ext>
                  </a:extLst>
                </a:gridCol>
                <a:gridCol w="1521433">
                  <a:extLst>
                    <a:ext uri="{9D8B030D-6E8A-4147-A177-3AD203B41FA5}">
                      <a16:colId xmlns:a16="http://schemas.microsoft.com/office/drawing/2014/main" val="3851391063"/>
                    </a:ext>
                  </a:extLst>
                </a:gridCol>
                <a:gridCol w="1521433">
                  <a:extLst>
                    <a:ext uri="{9D8B030D-6E8A-4147-A177-3AD203B41FA5}">
                      <a16:colId xmlns:a16="http://schemas.microsoft.com/office/drawing/2014/main" val="4163055437"/>
                    </a:ext>
                  </a:extLst>
                </a:gridCol>
              </a:tblGrid>
              <a:tr h="3764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156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DIRC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GSI, CUA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57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Babar-bar DIRC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GSI, CUA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274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B-tolerant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BNL, </a:t>
                      </a: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ANL</a:t>
                      </a:r>
                      <a:r>
                        <a:rPr lang="en-US" dirty="0"/>
                        <a:t>, 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094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p-RICH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SBU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09647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5B5036B6-FAAB-4835-829A-174E44D6C5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13" y="799430"/>
            <a:ext cx="4767485" cy="9205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7C7E1F0-ED92-44E8-96A5-ADFC47D72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79" y="3869788"/>
            <a:ext cx="1619864" cy="1370329"/>
          </a:xfrm>
          <a:prstGeom prst="rect">
            <a:avLst/>
          </a:prstGeom>
        </p:spPr>
      </p:pic>
      <p:graphicFrame>
        <p:nvGraphicFramePr>
          <p:cNvPr id="8" name="Table 5">
            <a:extLst>
              <a:ext uri="{FF2B5EF4-FFF2-40B4-BE49-F238E27FC236}">
                <a16:creationId xmlns:a16="http://schemas.microsoft.com/office/drawing/2014/main" id="{13283F57-CE11-46EB-931D-4A022D7D53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2201594"/>
              </p:ext>
            </p:extLst>
          </p:nvPr>
        </p:nvGraphicFramePr>
        <p:xfrm>
          <a:off x="227983" y="5303862"/>
          <a:ext cx="5805264" cy="148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1316">
                  <a:extLst>
                    <a:ext uri="{9D8B030D-6E8A-4147-A177-3AD203B41FA5}">
                      <a16:colId xmlns:a16="http://schemas.microsoft.com/office/drawing/2014/main" val="430248809"/>
                    </a:ext>
                  </a:extLst>
                </a:gridCol>
                <a:gridCol w="1451316">
                  <a:extLst>
                    <a:ext uri="{9D8B030D-6E8A-4147-A177-3AD203B41FA5}">
                      <a16:colId xmlns:a16="http://schemas.microsoft.com/office/drawing/2014/main" val="3267080748"/>
                    </a:ext>
                  </a:extLst>
                </a:gridCol>
                <a:gridCol w="1451316">
                  <a:extLst>
                    <a:ext uri="{9D8B030D-6E8A-4147-A177-3AD203B41FA5}">
                      <a16:colId xmlns:a16="http://schemas.microsoft.com/office/drawing/2014/main" val="3851391063"/>
                    </a:ext>
                  </a:extLst>
                </a:gridCol>
                <a:gridCol w="1451316">
                  <a:extLst>
                    <a:ext uri="{9D8B030D-6E8A-4147-A177-3AD203B41FA5}">
                      <a16:colId xmlns:a16="http://schemas.microsoft.com/office/drawing/2014/main" val="4163055437"/>
                    </a:ext>
                  </a:extLst>
                </a:gridCol>
              </a:tblGrid>
              <a:tr h="3764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156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mRICH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GSU,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57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BNL, RU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094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HBD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09647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EE987418-659A-459E-8BA8-137B8C89BE8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3717"/>
          <a:stretch/>
        </p:blipFill>
        <p:spPr>
          <a:xfrm>
            <a:off x="6800851" y="948033"/>
            <a:ext cx="4349487" cy="2480967"/>
          </a:xfrm>
          <a:prstGeom prst="rect">
            <a:avLst/>
          </a:prstGeom>
        </p:spPr>
      </p:pic>
      <p:graphicFrame>
        <p:nvGraphicFramePr>
          <p:cNvPr id="11" name="Table 5">
            <a:extLst>
              <a:ext uri="{FF2B5EF4-FFF2-40B4-BE49-F238E27FC236}">
                <a16:creationId xmlns:a16="http://schemas.microsoft.com/office/drawing/2014/main" id="{CBC56AE4-42A5-4F38-A648-731FC0CB28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5302731"/>
              </p:ext>
            </p:extLst>
          </p:nvPr>
        </p:nvGraphicFramePr>
        <p:xfrm>
          <a:off x="6419235" y="3532574"/>
          <a:ext cx="5544781" cy="3139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195">
                  <a:extLst>
                    <a:ext uri="{9D8B030D-6E8A-4147-A177-3AD203B41FA5}">
                      <a16:colId xmlns:a16="http://schemas.microsoft.com/office/drawing/2014/main" val="430248809"/>
                    </a:ext>
                  </a:extLst>
                </a:gridCol>
                <a:gridCol w="751971">
                  <a:extLst>
                    <a:ext uri="{9D8B030D-6E8A-4147-A177-3AD203B41FA5}">
                      <a16:colId xmlns:a16="http://schemas.microsoft.com/office/drawing/2014/main" val="3267080748"/>
                    </a:ext>
                  </a:extLst>
                </a:gridCol>
                <a:gridCol w="777689">
                  <a:extLst>
                    <a:ext uri="{9D8B030D-6E8A-4147-A177-3AD203B41FA5}">
                      <a16:colId xmlns:a16="http://schemas.microsoft.com/office/drawing/2014/main" val="3851391063"/>
                    </a:ext>
                  </a:extLst>
                </a:gridCol>
                <a:gridCol w="2628926">
                  <a:extLst>
                    <a:ext uri="{9D8B030D-6E8A-4147-A177-3AD203B41FA5}">
                      <a16:colId xmlns:a16="http://schemas.microsoft.com/office/drawing/2014/main" val="4163055437"/>
                    </a:ext>
                  </a:extLst>
                </a:gridCol>
              </a:tblGrid>
              <a:tr h="3764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156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dRICH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INFN, SBU, </a:t>
                      </a:r>
                      <a:r>
                        <a:rPr lang="en-US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ANL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85714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dRICH</a:t>
                      </a:r>
                      <a:r>
                        <a:rPr lang="en-US" dirty="0"/>
                        <a:t> &amp; TOF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BNL, RU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094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mRICH &amp;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GSU, SBU</a:t>
                      </a:r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09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TOF &amp; gas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BNL, RU, SBU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821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4841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3913122"/>
                  </a:ext>
                </a:extLst>
              </a:tr>
            </a:tbl>
          </a:graphicData>
        </a:graphic>
      </p:graphicFrame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D8E83405-F9AF-4506-8B51-F2CE93586115}"/>
              </a:ext>
            </a:extLst>
          </p:cNvPr>
          <p:cNvSpPr txBox="1">
            <a:spLocks/>
          </p:cNvSpPr>
          <p:nvPr/>
        </p:nvSpPr>
        <p:spPr>
          <a:xfrm>
            <a:off x="1827864" y="3952553"/>
            <a:ext cx="4485851" cy="1185442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>
              <a:buClr>
                <a:srgbClr val="5FCBEF"/>
              </a:buClr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Performance summary (PID class)</a:t>
            </a:r>
          </a:p>
          <a:p>
            <a:pPr indent="-285750">
              <a:buClr>
                <a:srgbClr val="5FCBEF"/>
              </a:buClr>
            </a:pPr>
            <a:r>
              <a:rPr lang="en-US" dirty="0">
                <a:solidFill>
                  <a:sysClr val="windowText" lastClr="000000">
                    <a:lumMod val="75000"/>
                    <a:lumOff val="25000"/>
                  </a:sysClr>
                </a:solidFill>
                <a:latin typeface="Trebuchet MS" panose="020B0603020202020204"/>
              </a:rPr>
              <a:t>Pro/Con/Space consideration matrix</a:t>
            </a:r>
          </a:p>
          <a:p>
            <a:pPr indent="-285750">
              <a:buClr>
                <a:srgbClr val="5FCBEF"/>
              </a:buClr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75000"/>
                    <a:lumOff val="25000"/>
                  </a:sys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External requirements (min tracking)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03C4C4-DA6D-48CC-82D0-8EFA19BEA74C}"/>
              </a:ext>
            </a:extLst>
          </p:cNvPr>
          <p:cNvSpPr txBox="1"/>
          <p:nvPr/>
        </p:nvSpPr>
        <p:spPr>
          <a:xfrm>
            <a:off x="7635496" y="0"/>
            <a:ext cx="4243341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Same Groups as for the Tracking Feedback?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FDB5ADD-F37A-4BB0-969D-5642E99F6C5D}"/>
              </a:ext>
            </a:extLst>
          </p:cNvPr>
          <p:cNvSpPr/>
          <p:nvPr/>
        </p:nvSpPr>
        <p:spPr>
          <a:xfrm>
            <a:off x="179213" y="618688"/>
            <a:ext cx="4767485" cy="281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p-Focus RICH</a:t>
            </a:r>
          </a:p>
        </p:txBody>
      </p:sp>
    </p:spTree>
    <p:extLst>
      <p:ext uri="{BB962C8B-B14F-4D97-AF65-F5344CB8AC3E}">
        <p14:creationId xmlns:p14="http://schemas.microsoft.com/office/powerpoint/2010/main" val="212971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BE8EF6-5304-461B-9C22-1104457BE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813044"/>
          </a:xfrm>
        </p:spPr>
        <p:txBody>
          <a:bodyPr/>
          <a:lstStyle/>
          <a:p>
            <a:r>
              <a:rPr lang="en-US" dirty="0"/>
              <a:t>Looking forward at the Calendar.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330B0-0610-4373-B741-FBBFEBB1F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513638"/>
            <a:ext cx="10515600" cy="2207623"/>
          </a:xfrm>
        </p:spPr>
        <p:txBody>
          <a:bodyPr/>
          <a:lstStyle/>
          <a:p>
            <a:r>
              <a:rPr lang="en-US" dirty="0"/>
              <a:t>Option:</a:t>
            </a:r>
          </a:p>
          <a:p>
            <a:pPr lvl="1"/>
            <a:r>
              <a:rPr lang="en-US" dirty="0"/>
              <a:t>April 15:  Results for feedback to tracking requirements.</a:t>
            </a:r>
          </a:p>
          <a:p>
            <a:pPr lvl="1"/>
            <a:r>
              <a:rPr lang="en-US" dirty="0"/>
              <a:t>April 29:  Results for pro/con matrix.</a:t>
            </a:r>
          </a:p>
          <a:p>
            <a:pPr lvl="1"/>
            <a:r>
              <a:rPr lang="en-US" dirty="0"/>
              <a:t>May 6:     Refinement of the above with additional physics input.</a:t>
            </a:r>
          </a:p>
          <a:p>
            <a:pPr lvl="1"/>
            <a:r>
              <a:rPr lang="en-US" dirty="0"/>
              <a:t>May 20:   Recap and finalize results for Pavia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0E37D03-9300-4823-9CF1-D66F1B994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681" y="945906"/>
            <a:ext cx="3348404" cy="34397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1F81144-4F2C-4841-8253-B3B09958BA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0200" y="951406"/>
            <a:ext cx="3267808" cy="3434224"/>
          </a:xfrm>
          <a:prstGeom prst="rect">
            <a:avLst/>
          </a:prstGeom>
        </p:spPr>
      </p:pic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26FFA1AA-B8FE-4DBA-96E1-FF05253E45E3}"/>
              </a:ext>
            </a:extLst>
          </p:cNvPr>
          <p:cNvSpPr/>
          <p:nvPr/>
        </p:nvSpPr>
        <p:spPr>
          <a:xfrm>
            <a:off x="2136531" y="2690446"/>
            <a:ext cx="342900" cy="342900"/>
          </a:xfrm>
          <a:prstGeom prst="round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33814C2-0BDF-4B19-9CD9-23C535676CC2}"/>
              </a:ext>
            </a:extLst>
          </p:cNvPr>
          <p:cNvSpPr/>
          <p:nvPr/>
        </p:nvSpPr>
        <p:spPr>
          <a:xfrm>
            <a:off x="2136531" y="3538038"/>
            <a:ext cx="342900" cy="342900"/>
          </a:xfrm>
          <a:prstGeom prst="round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CC381DD-401B-4752-A797-E0099E0330E5}"/>
              </a:ext>
            </a:extLst>
          </p:cNvPr>
          <p:cNvSpPr/>
          <p:nvPr/>
        </p:nvSpPr>
        <p:spPr>
          <a:xfrm>
            <a:off x="6787662" y="2690446"/>
            <a:ext cx="342900" cy="342900"/>
          </a:xfrm>
          <a:prstGeom prst="round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07B61E6-2524-414A-B1F7-EEF56FE4233C}"/>
              </a:ext>
            </a:extLst>
          </p:cNvPr>
          <p:cNvSpPr/>
          <p:nvPr/>
        </p:nvSpPr>
        <p:spPr>
          <a:xfrm>
            <a:off x="6787662" y="3120472"/>
            <a:ext cx="342900" cy="342900"/>
          </a:xfrm>
          <a:prstGeom prst="roundRect">
            <a:avLst/>
          </a:prstGeom>
          <a:solidFill>
            <a:srgbClr val="4472C4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9A4A094-95C8-4C54-BDDD-37AC7F2CF14E}"/>
              </a:ext>
            </a:extLst>
          </p:cNvPr>
          <p:cNvSpPr/>
          <p:nvPr/>
        </p:nvSpPr>
        <p:spPr>
          <a:xfrm>
            <a:off x="7737230" y="3120472"/>
            <a:ext cx="788376" cy="342900"/>
          </a:xfrm>
          <a:prstGeom prst="roundRect">
            <a:avLst/>
          </a:prstGeom>
          <a:solidFill>
            <a:srgbClr val="92D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9731FEE1-6D68-4A56-82BE-60052A7AF9C4}"/>
              </a:ext>
            </a:extLst>
          </p:cNvPr>
          <p:cNvSpPr/>
          <p:nvPr/>
        </p:nvSpPr>
        <p:spPr>
          <a:xfrm>
            <a:off x="5410200" y="3538038"/>
            <a:ext cx="342900" cy="342900"/>
          </a:xfrm>
          <a:prstGeom prst="roundRect">
            <a:avLst/>
          </a:prstGeom>
          <a:solidFill>
            <a:srgbClr val="92D050">
              <a:alpha val="2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e 12">
            <a:extLst>
              <a:ext uri="{FF2B5EF4-FFF2-40B4-BE49-F238E27FC236}">
                <a16:creationId xmlns:a16="http://schemas.microsoft.com/office/drawing/2014/main" id="{72D1FFCD-96F8-415D-BF6F-520F4062FD6D}"/>
              </a:ext>
            </a:extLst>
          </p:cNvPr>
          <p:cNvSpPr/>
          <p:nvPr/>
        </p:nvSpPr>
        <p:spPr>
          <a:xfrm>
            <a:off x="8774724" y="4720633"/>
            <a:ext cx="357671" cy="1793631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CDA4108-58F6-4EE6-A40F-011BCDA26202}"/>
              </a:ext>
            </a:extLst>
          </p:cNvPr>
          <p:cNvSpPr txBox="1"/>
          <p:nvPr/>
        </p:nvSpPr>
        <p:spPr>
          <a:xfrm>
            <a:off x="9512156" y="4720633"/>
            <a:ext cx="2006887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Does it make sense to advance all this by one week?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9E3546-7C7C-49FB-877A-9F6311ADB10F}"/>
              </a:ext>
            </a:extLst>
          </p:cNvPr>
          <p:cNvSpPr txBox="1"/>
          <p:nvPr/>
        </p:nvSpPr>
        <p:spPr>
          <a:xfrm>
            <a:off x="9512156" y="5720947"/>
            <a:ext cx="2006887" cy="9233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Does it make sense to switch to weekly?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1D9FD4A-D9EB-492C-B314-D55A84E15604}"/>
              </a:ext>
            </a:extLst>
          </p:cNvPr>
          <p:cNvSpPr txBox="1"/>
          <p:nvPr/>
        </p:nvSpPr>
        <p:spPr>
          <a:xfrm>
            <a:off x="9323400" y="890028"/>
            <a:ext cx="2384398" cy="92333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Posting Slides: (minimum draft form) in 24 hours in advance.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75B802B-9425-4332-91F3-F660BB1421FE}"/>
              </a:ext>
            </a:extLst>
          </p:cNvPr>
          <p:cNvSpPr txBox="1"/>
          <p:nvPr/>
        </p:nvSpPr>
        <p:spPr>
          <a:xfrm>
            <a:off x="9323400" y="2020353"/>
            <a:ext cx="2384398" cy="1200329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Decide agenda one week in advance.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(based upon Email status report)</a:t>
            </a:r>
          </a:p>
        </p:txBody>
      </p:sp>
    </p:spTree>
    <p:extLst>
      <p:ext uri="{BB962C8B-B14F-4D97-AF65-F5344CB8AC3E}">
        <p14:creationId xmlns:p14="http://schemas.microsoft.com/office/powerpoint/2010/main" val="15429755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383</TotalTime>
  <Words>693</Words>
  <Application>Microsoft Office PowerPoint</Application>
  <PresentationFormat>Widescreen</PresentationFormat>
  <Paragraphs>131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Symbol</vt:lpstr>
      <vt:lpstr>Trebuchet MS</vt:lpstr>
      <vt:lpstr>Wingdings 3</vt:lpstr>
      <vt:lpstr>Facet</vt:lpstr>
      <vt:lpstr>Office Theme</vt:lpstr>
      <vt:lpstr>EIC PID Meeting</vt:lpstr>
      <vt:lpstr>Brief Agenda</vt:lpstr>
      <vt:lpstr>External Requirements.</vt:lpstr>
      <vt:lpstr>“Don’t ruin my result, Dude”</vt:lpstr>
      <vt:lpstr>Example Contribution:  Track Momentum </vt:lpstr>
      <vt:lpstr>Example Contribution:  Track Direction</vt:lpstr>
      <vt:lpstr>Outline request:</vt:lpstr>
      <vt:lpstr>Temple Comparison Matrices</vt:lpstr>
      <vt:lpstr>Looking forward at the Calendar.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Thomas Hemmick</dc:creator>
  <cp:lastModifiedBy>Thomas Hemmick</cp:lastModifiedBy>
  <cp:revision>27</cp:revision>
  <dcterms:created xsi:type="dcterms:W3CDTF">2020-04-01T11:12:14Z</dcterms:created>
  <dcterms:modified xsi:type="dcterms:W3CDTF">2020-04-01T17:35:55Z</dcterms:modified>
</cp:coreProperties>
</file>