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82" r:id="rId3"/>
    <p:sldId id="367" r:id="rId4"/>
    <p:sldId id="478" r:id="rId5"/>
    <p:sldId id="485" r:id="rId6"/>
    <p:sldId id="486" r:id="rId7"/>
    <p:sldId id="476" r:id="rId8"/>
    <p:sldId id="483" r:id="rId9"/>
    <p:sldId id="479" r:id="rId10"/>
    <p:sldId id="487" r:id="rId11"/>
    <p:sldId id="488" r:id="rId12"/>
    <p:sldId id="361" r:id="rId13"/>
    <p:sldId id="481" r:id="rId14"/>
    <p:sldId id="283" r:id="rId15"/>
    <p:sldId id="4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000000"/>
    <a:srgbClr val="000099"/>
    <a:srgbClr val="003399"/>
    <a:srgbClr val="0033CC"/>
    <a:srgbClr val="0000FF"/>
    <a:srgbClr val="CC6600"/>
    <a:srgbClr val="CC9900"/>
    <a:srgbClr val="002F8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A26F-0829-43F9-B76E-C5ABCA63806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CD6-3EDC-43A1-BFE6-556DB01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842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B03A-86D5-4805-89DB-E4E733F7498C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6E-1A92-4B81-9A9D-0A75DCDA8B87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B15E-155B-48D7-AF0A-0A252585D825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4731-B31E-44F7-BE2B-65DFBD99C18D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F269-9179-4DA4-9D11-34EF42E746A3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7" y="6380664"/>
            <a:ext cx="2057400" cy="365125"/>
          </a:xfrm>
        </p:spPr>
        <p:txBody>
          <a:bodyPr/>
          <a:lstStyle/>
          <a:p>
            <a:fld id="{EDF06921-D5F7-4744-97A4-6ACA3153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3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8C2A-27C3-4273-9604-5C9038F7A94A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E9D-0472-4556-A25E-4B55A15267CC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06E5-5B41-4D6A-B22C-B1556687C47A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2D1-71A0-4F4C-8647-934D29186D32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4FE5-CEDF-422B-96A4-A5FA42864DC2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E45-89D3-46FF-A450-E384E545971A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248F-0D5E-44B3-A782-008EB000F09E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14B6-D148-4169-9179-FB3533B53382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9E52-6440-46DE-B575-91A4DC7F76C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C.Woody, EICUG YR WG Calorimetry, 3/31/20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0100" y="1676400"/>
            <a:ext cx="74564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AAEAE"/>
                    </a:gs>
                    <a:gs pos="50000">
                      <a:srgbClr val="FFCCCC"/>
                    </a:gs>
                    <a:gs pos="100000">
                      <a:srgbClr val="DAAEA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Tungsten Scintillator Calorimeter Technologies for EIC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05000" y="4645997"/>
            <a:ext cx="533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EEEBE"/>
                    </a:gs>
                    <a:gs pos="50000">
                      <a:srgbClr val="FFFFCC"/>
                    </a:gs>
                    <a:gs pos="100000">
                      <a:srgbClr val="EEEE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</a:rPr>
              <a:t>EIC Users Group Yellow Report</a:t>
            </a:r>
          </a:p>
          <a:p>
            <a:pPr algn="ctr"/>
            <a:r>
              <a:rPr lang="en-US" sz="2400" dirty="0">
                <a:solidFill>
                  <a:srgbClr val="CC6600"/>
                </a:solidFill>
              </a:rPr>
              <a:t>Working Group on Calorimetry</a:t>
            </a:r>
          </a:p>
          <a:p>
            <a:pPr algn="ctr"/>
            <a:endParaRPr lang="en-US" sz="600" dirty="0">
              <a:solidFill>
                <a:srgbClr val="CC6600"/>
              </a:solidFill>
            </a:endParaRPr>
          </a:p>
          <a:p>
            <a:pPr algn="ctr"/>
            <a:r>
              <a:rPr lang="en-US" sz="2400" dirty="0">
                <a:solidFill>
                  <a:srgbClr val="CC6600"/>
                </a:solidFill>
              </a:rPr>
              <a:t>March 31, 2020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71525" y="847725"/>
            <a:ext cx="7848600" cy="152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18" descr="BNL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63506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IC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1" y="76200"/>
            <a:ext cx="692119" cy="64008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81112" y="3200400"/>
            <a:ext cx="64674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buClr>
                <a:srgbClr val="C00000"/>
              </a:buClr>
              <a:buSzPct val="75000"/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Craig Woody</a:t>
            </a:r>
          </a:p>
          <a:p>
            <a:pPr marL="0" indent="0" algn="ctr">
              <a:buClr>
                <a:srgbClr val="C00000"/>
              </a:buClr>
              <a:buSzPct val="75000"/>
            </a:pPr>
            <a:endParaRPr lang="en-US" sz="600" dirty="0">
              <a:solidFill>
                <a:srgbClr val="0033CC"/>
              </a:solidFill>
              <a:latin typeface="+mn-lt"/>
            </a:endParaRPr>
          </a:p>
          <a:p>
            <a:pPr marL="0" indent="0" algn="ctr">
              <a:buClr>
                <a:srgbClr val="C00000"/>
              </a:buClr>
              <a:buSzPct val="75000"/>
            </a:pPr>
            <a:r>
              <a:rPr lang="en-US" sz="2400" dirty="0">
                <a:solidFill>
                  <a:srgbClr val="0033CC"/>
                </a:solidFill>
                <a:latin typeface="+mn-lt"/>
              </a:rPr>
              <a:t>Brookhaven National Lab</a:t>
            </a:r>
          </a:p>
          <a:p>
            <a:pPr marL="0" indent="0" algn="ctr">
              <a:buClr>
                <a:srgbClr val="C00000"/>
              </a:buClr>
              <a:buSzPct val="75000"/>
            </a:pPr>
            <a:endParaRPr lang="en-US" sz="6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0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13" y="183849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/>
              <a:t> Energy Resolution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1" y="2247111"/>
            <a:ext cx="3878729" cy="3566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76D96-B893-436E-8E56-4797651213EB}"/>
              </a:ext>
            </a:extLst>
          </p:cNvPr>
          <p:cNvSpPr txBox="1"/>
          <p:nvPr/>
        </p:nvSpPr>
        <p:spPr>
          <a:xfrm>
            <a:off x="269358" y="990600"/>
            <a:ext cx="865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Energy resolution after position dependent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92DBF-2F8E-4AFE-AC06-D33EB05F457C}"/>
              </a:ext>
            </a:extLst>
          </p:cNvPr>
          <p:cNvSpPr txBox="1"/>
          <p:nvPr/>
        </p:nvSpPr>
        <p:spPr>
          <a:xfrm>
            <a:off x="5049487" y="5946236"/>
            <a:ext cx="37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Resolution ~ (12-13)%/√E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 2.5%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8D6BB-1A50-4771-AB13-216DB7B8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36065"/>
            <a:ext cx="3807912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9CC8B4-9744-4690-9DB3-80CE7CDC112D}"/>
              </a:ext>
            </a:extLst>
          </p:cNvPr>
          <p:cNvSpPr txBox="1"/>
          <p:nvPr/>
        </p:nvSpPr>
        <p:spPr>
          <a:xfrm>
            <a:off x="959496" y="5943600"/>
            <a:ext cx="37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Resolution ~ (13-15)%/√E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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F4BF0-5DD8-403B-B502-AF21D889A7B0}"/>
              </a:ext>
            </a:extLst>
          </p:cNvPr>
          <p:cNvSpPr txBox="1"/>
          <p:nvPr/>
        </p:nvSpPr>
        <p:spPr>
          <a:xfrm>
            <a:off x="5049487" y="1662336"/>
            <a:ext cx="333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sym typeface="Symbol"/>
              </a:rPr>
              <a:t>Beam covering a 1.0 x 0.5 cm</a:t>
            </a:r>
            <a:r>
              <a:rPr lang="en-US" sz="1600" baseline="30000" dirty="0">
                <a:solidFill>
                  <a:schemeClr val="tx2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2"/>
                </a:solidFill>
                <a:sym typeface="Symbol"/>
              </a:rPr>
              <a:t> area centered on a tower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F8F01-DEFB-4C71-B480-1A7B3FB1F738}"/>
              </a:ext>
            </a:extLst>
          </p:cNvPr>
          <p:cNvSpPr txBox="1"/>
          <p:nvPr/>
        </p:nvSpPr>
        <p:spPr>
          <a:xfrm>
            <a:off x="932915" y="1676400"/>
            <a:ext cx="333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sym typeface="Symbol"/>
              </a:rPr>
              <a:t>Beam covering a 2.5 x 2.5 cm</a:t>
            </a:r>
            <a:r>
              <a:rPr lang="en-US" sz="1600" baseline="30000" dirty="0">
                <a:solidFill>
                  <a:schemeClr val="tx2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2"/>
                </a:solidFill>
                <a:sym typeface="Symbol"/>
              </a:rPr>
              <a:t> area centered on a tower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451AA01-B15E-4721-B06B-D761309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C.Woody</a:t>
            </a:r>
            <a:r>
              <a:rPr lang="en-US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179880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7032" y="1182231"/>
            <a:ext cx="855617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The inherent energy resolution can be tuned by adjusting the sampling fraction (at some expense in reducing the density and hence the radiation length and Moliere radius).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However, the main limitation in the energy resolution is the position dependence of the shower due to the fact that the shower is so compact</a:t>
            </a:r>
          </a:p>
          <a:p>
            <a:pPr lvl="1">
              <a:buClr>
                <a:srgbClr val="C00000"/>
              </a:buClr>
              <a:buSzPct val="75000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One can improve the non-uniformities by minimizing the mechanical and optical boundaries.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One can try and measure the shower position within a tower or increase the segmentation.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603" y="230063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Improvements to the Energy Resolution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4F890-8860-488F-8D77-AC354311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8178" y="6272337"/>
            <a:ext cx="3600450" cy="365125"/>
          </a:xfrm>
        </p:spPr>
        <p:txBody>
          <a:bodyPr/>
          <a:lstStyle/>
          <a:p>
            <a:r>
              <a:rPr lang="en-US" sz="1100" dirty="0" err="1"/>
              <a:t>C.</a:t>
            </a:r>
            <a:r>
              <a:rPr lang="en-US" sz="1000" dirty="0" err="1"/>
              <a:t>Woody</a:t>
            </a:r>
            <a:r>
              <a:rPr lang="en-US" sz="11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92895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9A4A94-3871-4DCA-87A0-D58B2C1A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84" y="3369138"/>
            <a:ext cx="1508760" cy="10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46" y="176940"/>
            <a:ext cx="7886700" cy="61649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Increasing Photocathode Coverage of W/</a:t>
            </a:r>
            <a:r>
              <a:rPr lang="en-US" sz="2400" dirty="0" err="1">
                <a:cs typeface="Arial" panose="020B0604020202020204" pitchFamily="34" charset="0"/>
              </a:rPr>
              <a:t>SciFi</a:t>
            </a:r>
            <a:r>
              <a:rPr lang="en-US" sz="2400" dirty="0">
                <a:cs typeface="Arial" panose="020B0604020202020204" pitchFamily="34" charset="0"/>
              </a:rPr>
              <a:t> Blocks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B16D70-868C-4345-B0EC-F32234701AA8}"/>
              </a:ext>
            </a:extLst>
          </p:cNvPr>
          <p:cNvSpPr/>
          <p:nvPr/>
        </p:nvSpPr>
        <p:spPr>
          <a:xfrm>
            <a:off x="47362" y="824238"/>
            <a:ext cx="867650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C00000"/>
              </a:buClr>
              <a:buSzPct val="75000"/>
            </a:pPr>
            <a:r>
              <a:rPr lang="en-US" sz="1600" dirty="0">
                <a:solidFill>
                  <a:srgbClr val="000099"/>
                </a:solidFill>
                <a:latin typeface="Arial"/>
              </a:rPr>
              <a:t>The </a:t>
            </a:r>
            <a:r>
              <a:rPr lang="en-US" sz="1600" dirty="0" err="1">
                <a:solidFill>
                  <a:srgbClr val="000099"/>
                </a:solidFill>
                <a:latin typeface="Arial"/>
              </a:rPr>
              <a:t>sPHENIX</a:t>
            </a:r>
            <a:r>
              <a:rPr lang="en-US" sz="1600" dirty="0">
                <a:solidFill>
                  <a:srgbClr val="000099"/>
                </a:solidFill>
                <a:latin typeface="Arial"/>
              </a:rPr>
              <a:t> W/</a:t>
            </a:r>
            <a:r>
              <a:rPr lang="en-US" sz="1600" dirty="0" err="1">
                <a:solidFill>
                  <a:srgbClr val="000099"/>
                </a:solidFill>
                <a:latin typeface="Arial"/>
              </a:rPr>
              <a:t>SciFi</a:t>
            </a:r>
            <a:r>
              <a:rPr lang="en-US" sz="1600" dirty="0">
                <a:solidFill>
                  <a:srgbClr val="000099"/>
                </a:solidFill>
                <a:latin typeface="Arial"/>
              </a:rPr>
              <a:t> blocks consist of 4 towers, each read out with its own light 1” long guide with four 3x3 mm</a:t>
            </a:r>
            <a:r>
              <a:rPr lang="en-US" sz="1600" baseline="30000" dirty="0">
                <a:solidFill>
                  <a:srgbClr val="000099"/>
                </a:solidFill>
                <a:latin typeface="Arial"/>
              </a:rPr>
              <a:t>2</a:t>
            </a:r>
            <a:r>
              <a:rPr lang="en-US" sz="16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/>
              </a:rPr>
              <a:t>SiPMs</a:t>
            </a:r>
            <a:r>
              <a:rPr lang="en-US" sz="1600" dirty="0">
                <a:solidFill>
                  <a:srgbClr val="000099"/>
                </a:solidFill>
                <a:latin typeface="Arial"/>
              </a:rPr>
              <a:t>. The uniformity of the light exiting the fibers is very good but the light guide provides poor mixing and the </a:t>
            </a:r>
            <a:r>
              <a:rPr lang="en-US" sz="1600" dirty="0" err="1">
                <a:solidFill>
                  <a:srgbClr val="000099"/>
                </a:solidFill>
                <a:latin typeface="Arial"/>
              </a:rPr>
              <a:t>SiPMs</a:t>
            </a:r>
            <a:r>
              <a:rPr lang="en-US" sz="1600" dirty="0">
                <a:solidFill>
                  <a:srgbClr val="000099"/>
                </a:solidFill>
                <a:latin typeface="Arial"/>
              </a:rPr>
              <a:t> cover only 23% of the readout area of the light guide (6.4% of the total readout area of the block). </a:t>
            </a:r>
          </a:p>
          <a:p>
            <a:pPr lvl="1">
              <a:buClr>
                <a:srgbClr val="C00000"/>
              </a:buClr>
              <a:buSzPct val="75000"/>
            </a:pPr>
            <a:endParaRPr lang="en-US" sz="800" dirty="0">
              <a:solidFill>
                <a:srgbClr val="000099"/>
              </a:solidFill>
              <a:latin typeface="Arial"/>
            </a:endParaRPr>
          </a:p>
          <a:p>
            <a:pPr lvl="1">
              <a:buClr>
                <a:srgbClr val="C00000"/>
              </a:buClr>
              <a:buSzPct val="75000"/>
            </a:pPr>
            <a:endParaRPr lang="en-US" sz="300" dirty="0">
              <a:solidFill>
                <a:srgbClr val="000099"/>
              </a:solidFill>
              <a:latin typeface="Arial"/>
            </a:endParaRPr>
          </a:p>
          <a:p>
            <a:pPr lvl="1">
              <a:buClr>
                <a:srgbClr val="C00000"/>
              </a:buClr>
              <a:buSzPct val="75000"/>
            </a:pPr>
            <a:r>
              <a:rPr lang="en-US" sz="1600" dirty="0">
                <a:solidFill>
                  <a:srgbClr val="000099"/>
                </a:solidFill>
                <a:latin typeface="Arial"/>
              </a:rPr>
              <a:t>The light collection efficiency and uniformity can be greatly improved by increasing the photocathode area coverage on the readout end of the 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8" y="3324073"/>
            <a:ext cx="2249100" cy="223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15" y="4390682"/>
            <a:ext cx="1356075" cy="1245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018A61-B747-4AEB-9857-83BF2EAED20B}"/>
              </a:ext>
            </a:extLst>
          </p:cNvPr>
          <p:cNvSpPr txBox="1"/>
          <p:nvPr/>
        </p:nvSpPr>
        <p:spPr>
          <a:xfrm>
            <a:off x="360266" y="2759293"/>
            <a:ext cx="421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</a:rPr>
              <a:t>Maximum photocathode coverage using the </a:t>
            </a:r>
            <a:r>
              <a:rPr lang="en-US" sz="1200" b="1" dirty="0" err="1">
                <a:solidFill>
                  <a:srgbClr val="003399"/>
                </a:solidFill>
              </a:rPr>
              <a:t>sPHENIX</a:t>
            </a:r>
            <a:r>
              <a:rPr lang="en-US" sz="1200" b="1" dirty="0">
                <a:solidFill>
                  <a:srgbClr val="003399"/>
                </a:solidFill>
              </a:rPr>
              <a:t> blocks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18A61-B747-4AEB-9857-83BF2EAED20B}"/>
              </a:ext>
            </a:extLst>
          </p:cNvPr>
          <p:cNvSpPr txBox="1"/>
          <p:nvPr/>
        </p:nvSpPr>
        <p:spPr>
          <a:xfrm>
            <a:off x="4053869" y="4822014"/>
            <a:ext cx="141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Hamamatsu S13360 </a:t>
            </a:r>
          </a:p>
          <a:p>
            <a:pPr algn="ctr"/>
            <a:r>
              <a:rPr lang="en-US" sz="900" b="1" dirty="0"/>
              <a:t>6x6 mm</a:t>
            </a:r>
            <a:r>
              <a:rPr lang="en-US" sz="900" b="1" baseline="30000" dirty="0"/>
              <a:t>2 </a:t>
            </a:r>
            <a:r>
              <a:rPr lang="en-US" sz="900" b="1" dirty="0" err="1"/>
              <a:t>SiPM</a:t>
            </a:r>
            <a:r>
              <a:rPr lang="en-US" sz="900" b="1" dirty="0"/>
              <a:t> with TSVs </a:t>
            </a:r>
          </a:p>
          <a:p>
            <a:pPr algn="ctr"/>
            <a:r>
              <a:rPr lang="en-US" sz="900" b="1" dirty="0"/>
              <a:t>(50 </a:t>
            </a:r>
            <a:r>
              <a:rPr lang="en-US" sz="900" b="1" dirty="0">
                <a:latin typeface="Symbol" panose="05050102010706020507" pitchFamily="18" charset="2"/>
              </a:rPr>
              <a:t>m</a:t>
            </a:r>
            <a:r>
              <a:rPr lang="en-US" sz="900" b="1" dirty="0"/>
              <a:t>m pixels)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6246"/>
          <a:stretch/>
        </p:blipFill>
        <p:spPr>
          <a:xfrm rot="5400000">
            <a:off x="5811471" y="4308161"/>
            <a:ext cx="848515" cy="13716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B018A61-B747-4AEB-9857-83BF2EAED20B}"/>
              </a:ext>
            </a:extLst>
          </p:cNvPr>
          <p:cNvSpPr txBox="1"/>
          <p:nvPr/>
        </p:nvSpPr>
        <p:spPr>
          <a:xfrm>
            <a:off x="6284437" y="2573522"/>
            <a:ext cx="256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</a:rPr>
              <a:t>Increased coverage using existing </a:t>
            </a:r>
            <a:r>
              <a:rPr lang="en-US" sz="1200" b="1" dirty="0" err="1">
                <a:solidFill>
                  <a:srgbClr val="003399"/>
                </a:solidFill>
              </a:rPr>
              <a:t>sPHENIX</a:t>
            </a:r>
            <a:r>
              <a:rPr lang="en-US" sz="1200" b="1" dirty="0">
                <a:solidFill>
                  <a:srgbClr val="003399"/>
                </a:solidFill>
              </a:rPr>
              <a:t> light guides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7106"/>
          <a:stretch/>
        </p:blipFill>
        <p:spPr>
          <a:xfrm>
            <a:off x="6664293" y="3282472"/>
            <a:ext cx="1028700" cy="10144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31428" r="31915" b="8343"/>
          <a:stretch/>
        </p:blipFill>
        <p:spPr>
          <a:xfrm>
            <a:off x="7822033" y="3259649"/>
            <a:ext cx="1037645" cy="103168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78643" y="4328094"/>
            <a:ext cx="1545221" cy="1249738"/>
            <a:chOff x="7668228" y="4080077"/>
            <a:chExt cx="2060294" cy="1666317"/>
          </a:xfrm>
        </p:grpSpPr>
        <p:grpSp>
          <p:nvGrpSpPr>
            <p:cNvPr id="26" name="Group 25"/>
            <p:cNvGrpSpPr/>
            <p:nvPr/>
          </p:nvGrpSpPr>
          <p:grpSpPr>
            <a:xfrm>
              <a:off x="7668228" y="4189407"/>
              <a:ext cx="1920538" cy="1556987"/>
              <a:chOff x="7668228" y="4189407"/>
              <a:chExt cx="1920538" cy="155698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68228" y="4189407"/>
                <a:ext cx="1920538" cy="1556987"/>
                <a:chOff x="7668228" y="4189407"/>
                <a:chExt cx="1920538" cy="1556987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59966" y="4189407"/>
                  <a:ext cx="1828800" cy="1556987"/>
                </a:xfrm>
                <a:prstGeom prst="rect">
                  <a:avLst/>
                </a:prstGeom>
              </p:spPr>
            </p:pic>
            <p:cxnSp>
              <p:nvCxnSpPr>
                <p:cNvPr id="20" name="Straight Connector 19"/>
                <p:cNvCxnSpPr>
                  <a:stCxn id="17" idx="0"/>
                </p:cNvCxnSpPr>
                <p:nvPr/>
              </p:nvCxnSpPr>
              <p:spPr>
                <a:xfrm>
                  <a:off x="8831484" y="4596838"/>
                  <a:ext cx="5787" cy="41668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endCxn id="17" idx="3"/>
                </p:cNvCxnSpPr>
                <p:nvPr/>
              </p:nvCxnSpPr>
              <p:spPr>
                <a:xfrm flipV="1">
                  <a:off x="8617352" y="4805183"/>
                  <a:ext cx="428263" cy="578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7668228" y="4508339"/>
                  <a:ext cx="329878" cy="1755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8617352" y="4596838"/>
                <a:ext cx="428263" cy="41668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9525965" y="4080077"/>
              <a:ext cx="202557" cy="167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31990" y="5541347"/>
            <a:ext cx="1973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3399"/>
                </a:solidFill>
              </a:rPr>
              <a:t>2x2 array of 6x6 mm</a:t>
            </a:r>
            <a:r>
              <a:rPr lang="en-US" sz="1050" b="1" baseline="30000" dirty="0">
                <a:solidFill>
                  <a:srgbClr val="003399"/>
                </a:solidFill>
              </a:rPr>
              <a:t>2</a:t>
            </a:r>
            <a:r>
              <a:rPr lang="en-US" sz="1050" b="1" dirty="0">
                <a:solidFill>
                  <a:srgbClr val="003399"/>
                </a:solidFill>
              </a:rPr>
              <a:t> </a:t>
            </a:r>
            <a:r>
              <a:rPr lang="en-US" sz="1050" b="1" dirty="0" err="1">
                <a:solidFill>
                  <a:srgbClr val="003399"/>
                </a:solidFill>
              </a:rPr>
              <a:t>SiPMs</a:t>
            </a:r>
            <a:endParaRPr lang="en-US" sz="1050" b="1" dirty="0">
              <a:solidFill>
                <a:srgbClr val="0033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45412" y="4373844"/>
            <a:ext cx="1416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3399"/>
                </a:solidFill>
              </a:rPr>
              <a:t>Short (1.5 mm) light guide covering entire block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7855" y="3483642"/>
            <a:ext cx="11799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3399"/>
                </a:solidFill>
              </a:rPr>
              <a:t>3 </a:t>
            </a:r>
            <a:r>
              <a:rPr lang="en-US" sz="900" b="1" dirty="0" err="1">
                <a:solidFill>
                  <a:srgbClr val="003399"/>
                </a:solidFill>
              </a:rPr>
              <a:t>SiPMs</a:t>
            </a:r>
            <a:r>
              <a:rPr lang="en-US" sz="900" b="1" dirty="0">
                <a:solidFill>
                  <a:srgbClr val="003399"/>
                </a:solidFill>
              </a:rPr>
              <a:t> in series then 3 summed in parallel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3852775" y="4497875"/>
            <a:ext cx="136125" cy="0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45412" y="3785396"/>
            <a:ext cx="77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3399"/>
                </a:solidFill>
              </a:rPr>
              <a:t>(C/3 x 3 = 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25AA1-11A6-417D-9D50-4A0DEC015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794" y="3317520"/>
            <a:ext cx="1165860" cy="10356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77C6B2-BABE-42F8-9F91-FD155641BE31}"/>
              </a:ext>
            </a:extLst>
          </p:cNvPr>
          <p:cNvSpPr txBox="1"/>
          <p:nvPr/>
        </p:nvSpPr>
        <p:spPr>
          <a:xfrm>
            <a:off x="5327307" y="3105807"/>
            <a:ext cx="77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PCB Readout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5D329-FBCF-4A88-8D43-5AFD6AEF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524250" cy="365125"/>
          </a:xfrm>
        </p:spPr>
        <p:txBody>
          <a:bodyPr/>
          <a:lstStyle/>
          <a:p>
            <a:r>
              <a:rPr lang="en-US" sz="1100" dirty="0" err="1"/>
              <a:t>C.Woody</a:t>
            </a:r>
            <a:r>
              <a:rPr lang="en-US" sz="11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10846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998119-7A2D-4FB9-BE72-00369170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21523" b="7637"/>
          <a:stretch/>
        </p:blipFill>
        <p:spPr bwMode="auto">
          <a:xfrm>
            <a:off x="2903166" y="2667000"/>
            <a:ext cx="2202234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28E89-2BB6-4E83-AACD-96CE2335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7826" r="8493"/>
          <a:stretch/>
        </p:blipFill>
        <p:spPr bwMode="auto">
          <a:xfrm>
            <a:off x="393700" y="2683966"/>
            <a:ext cx="2318966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001" y="754562"/>
            <a:ext cx="89932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A compact shashlik offers the </a:t>
            </a:r>
            <a:r>
              <a:rPr lang="en-US" sz="2000" b="1" i="1" dirty="0">
                <a:solidFill>
                  <a:srgbClr val="000099"/>
                </a:solidFill>
                <a:latin typeface="Arial"/>
              </a:rPr>
              <a:t>possibility</a:t>
            </a:r>
            <a:r>
              <a:rPr lang="en-US" sz="2000" dirty="0">
                <a:solidFill>
                  <a:srgbClr val="000099"/>
                </a:solidFill>
                <a:latin typeface="Arial"/>
              </a:rPr>
              <a:t> of improving the light collection uniformity due to the short light path to the WLS fibers.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6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Availability of low cost </a:t>
            </a:r>
            <a:r>
              <a:rPr lang="en-US" sz="2000" dirty="0" err="1">
                <a:solidFill>
                  <a:srgbClr val="000099"/>
                </a:solidFill>
                <a:latin typeface="Arial"/>
              </a:rPr>
              <a:t>SiPMs</a:t>
            </a:r>
            <a:r>
              <a:rPr lang="en-US" sz="2000" dirty="0">
                <a:solidFill>
                  <a:srgbClr val="000099"/>
                </a:solidFill>
                <a:latin typeface="Arial"/>
              </a:rPr>
              <a:t> allows reading out each fiber individually. This allows determining the position of a shower even within a tower.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603" y="89448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W/Shashlik Calorimetry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601" y="4610187"/>
            <a:ext cx="458929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80% W/20 % Cu absorber plates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1.5 mm scintillating tiles read out with WLS fibers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Each fiber read out by its own </a:t>
            </a:r>
            <a:r>
              <a:rPr lang="en-US" sz="1600" kern="0" dirty="0" err="1">
                <a:solidFill>
                  <a:srgbClr val="000099"/>
                </a:solidFill>
                <a:latin typeface="Calibri"/>
                <a:sym typeface="Calibri"/>
              </a:rPr>
              <a:t>SiPM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7A15A-5BB5-4068-B6D1-B4711B812A27}"/>
              </a:ext>
            </a:extLst>
          </p:cNvPr>
          <p:cNvGrpSpPr>
            <a:grpSpLocks noChangeAspect="1"/>
          </p:cNvGrpSpPr>
          <p:nvPr/>
        </p:nvGrpSpPr>
        <p:grpSpPr>
          <a:xfrm>
            <a:off x="5286106" y="2384435"/>
            <a:ext cx="3269422" cy="1920240"/>
            <a:chOff x="1143952" y="1828800"/>
            <a:chExt cx="4646295" cy="27289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725E5C-DBED-4A66-8E60-1966601D858B}"/>
                </a:ext>
              </a:extLst>
            </p:cNvPr>
            <p:cNvGrpSpPr/>
            <p:nvPr/>
          </p:nvGrpSpPr>
          <p:grpSpPr>
            <a:xfrm>
              <a:off x="1143952" y="1828800"/>
              <a:ext cx="4646295" cy="2286000"/>
              <a:chOff x="1143952" y="1743075"/>
              <a:chExt cx="4646295" cy="2286000"/>
            </a:xfrm>
          </p:grpSpPr>
          <p:pic>
            <p:nvPicPr>
              <p:cNvPr id="19" name="Picture 18" descr="A picture containing outdoor object&#10;&#10;Description automatically generated">
                <a:extLst>
                  <a:ext uri="{FF2B5EF4-FFF2-40B4-BE49-F238E27FC236}">
                    <a16:creationId xmlns:a16="http://schemas.microsoft.com/office/drawing/2014/main" id="{E26A5802-092E-4D54-9AB0-0F913C549ACB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997" y="1743075"/>
                <a:ext cx="2254250" cy="2286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687F60-5E28-4130-A818-18BED9064214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52" y="1743075"/>
                <a:ext cx="2319655" cy="22860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D1A455-F6E5-42C7-BD81-A7D7FD8844ED}"/>
                </a:ext>
              </a:extLst>
            </p:cNvPr>
            <p:cNvSpPr txBox="1"/>
            <p:nvPr/>
          </p:nvSpPr>
          <p:spPr>
            <a:xfrm>
              <a:off x="1808515" y="4249947"/>
              <a:ext cx="34549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Ray tracing withing a scintillation tile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ED3A26-99CD-4653-9146-8D0ECBD0CB36}"/>
              </a:ext>
            </a:extLst>
          </p:cNvPr>
          <p:cNvGrpSpPr/>
          <p:nvPr/>
        </p:nvGrpSpPr>
        <p:grpSpPr>
          <a:xfrm>
            <a:off x="5364203" y="4403638"/>
            <a:ext cx="3452783" cy="2073362"/>
            <a:chOff x="6297294" y="1697321"/>
            <a:chExt cx="4603711" cy="276448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B4C740-7FFA-4646-A4CD-E867BD26FA2F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97294" y="1697321"/>
              <a:ext cx="4572000" cy="23139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C1C150-DB52-44C1-A177-20573393EF60}"/>
                </a:ext>
              </a:extLst>
            </p:cNvPr>
            <p:cNvSpPr txBox="1"/>
            <p:nvPr/>
          </p:nvSpPr>
          <p:spPr>
            <a:xfrm>
              <a:off x="6329005" y="4154028"/>
              <a:ext cx="4572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Light collection efficiency for 2 adjacent WLS fibers vis position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EC814B-1DFB-40C6-B156-3C4F7724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82478"/>
            <a:ext cx="342900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279071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324763"/>
            <a:ext cx="7886700" cy="616493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cs typeface="Arial" panose="020B0604020202020204" pitchFamily="34" charset="0"/>
              </a:rPr>
              <a:t>Progress on W/Shashlik Calorimetry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EC3ED-EDB3-46D0-BA89-35B447A15BDD}"/>
              </a:ext>
            </a:extLst>
          </p:cNvPr>
          <p:cNvSpPr txBox="1"/>
          <p:nvPr/>
        </p:nvSpPr>
        <p:spPr>
          <a:xfrm>
            <a:off x="460213" y="1045144"/>
            <a:ext cx="824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W/Shashlik modules were produced and tested at UTFSM and have now been delivered to BNL.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901D73-62C7-4511-AA91-19C083EA8D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4483" r="16113" b="8536"/>
          <a:stretch/>
        </p:blipFill>
        <p:spPr bwMode="auto">
          <a:xfrm>
            <a:off x="362427" y="2399945"/>
            <a:ext cx="2180749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92280-54FE-44E0-8E30-87E14114882B}"/>
              </a:ext>
            </a:extLst>
          </p:cNvPr>
          <p:cNvSpPr txBox="1"/>
          <p:nvPr/>
        </p:nvSpPr>
        <p:spPr>
          <a:xfrm>
            <a:off x="460213" y="5293130"/>
            <a:ext cx="824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modules will be assembled into a 3x3 array and tested using the </a:t>
            </a:r>
            <a:r>
              <a:rPr lang="en-US" sz="2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calorimeter readout electronics.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6675-ED8F-4882-A27D-8570FC44572B}"/>
              </a:ext>
            </a:extLst>
          </p:cNvPr>
          <p:cNvSpPr txBox="1"/>
          <p:nvPr/>
        </p:nvSpPr>
        <p:spPr>
          <a:xfrm>
            <a:off x="6705600" y="5011478"/>
            <a:ext cx="1538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Cosmic Ray  Spectra</a:t>
            </a: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16B1DA5A-44F1-4316-9E2E-44F3C058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7084"/>
          <a:stretch/>
        </p:blipFill>
        <p:spPr>
          <a:xfrm>
            <a:off x="2667762" y="2410868"/>
            <a:ext cx="2642617" cy="2194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A077D0-D6B4-4298-B46F-73C5A2857D54}"/>
              </a:ext>
            </a:extLst>
          </p:cNvPr>
          <p:cNvSpPr txBox="1"/>
          <p:nvPr/>
        </p:nvSpPr>
        <p:spPr>
          <a:xfrm>
            <a:off x="620378" y="4655873"/>
            <a:ext cx="16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3x3 array of W/Shashlik modules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16A5C-AD7D-4836-B4C6-A0BD845531C7}"/>
              </a:ext>
            </a:extLst>
          </p:cNvPr>
          <p:cNvSpPr txBox="1"/>
          <p:nvPr/>
        </p:nvSpPr>
        <p:spPr>
          <a:xfrm>
            <a:off x="2603896" y="4660940"/>
            <a:ext cx="25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Test enclosure for W/Shashlik modules and front-end readout electronics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E50A7-44DD-4B0D-AD6E-149A907D8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121" y="2225454"/>
            <a:ext cx="2948299" cy="27432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34766-D0F1-4709-8F97-9F3032A1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524250" cy="365125"/>
          </a:xfrm>
        </p:spPr>
        <p:txBody>
          <a:bodyPr/>
          <a:lstStyle/>
          <a:p>
            <a:r>
              <a:rPr lang="en-US" sz="1000"/>
              <a:t>C.Woody, EICUG YR WG Calorimetry, 3/31/20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705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01" y="1336119"/>
            <a:ext cx="86747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W/Scintillator calorimetry provides a cost effective option for instrumenting the barrel region of an EIC detector and could possibly be used in the electron or hadronic endcap regions.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Due to its compactness the position dependence of the shower can lead to non-uniformities that contribute to the energy resolution (particularly in the constant term). 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Minimizing the mechanical and optical boundaries of the readout will help to minimize the position dependencies and lead to better energy resolution.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9"/>
                </a:solidFill>
                <a:latin typeface="Arial"/>
              </a:rPr>
              <a:t>A large central EMCAL barrel calorimeter is currently under construction for </a:t>
            </a:r>
            <a:r>
              <a:rPr lang="en-US" sz="2000" dirty="0" err="1">
                <a:solidFill>
                  <a:srgbClr val="000099"/>
                </a:solidFill>
                <a:latin typeface="Arial"/>
              </a:rPr>
              <a:t>sPHENIX</a:t>
            </a:r>
            <a:r>
              <a:rPr lang="en-US" sz="2000" dirty="0">
                <a:solidFill>
                  <a:srgbClr val="000099"/>
                </a:solidFill>
                <a:latin typeface="Arial"/>
              </a:rPr>
              <a:t> and will be available for use at EIC.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04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3C3C2-5CF9-4977-8A95-0CE3F6F5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82478"/>
            <a:ext cx="34480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227683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C70ED6-3CE5-49A8-AA2C-77AB5E2A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38200"/>
            <a:ext cx="381267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34" y="16672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/>
              <a:t>eRD1 Collaborators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2226" y="261053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sPHENIX</a:t>
            </a:r>
            <a:r>
              <a:rPr lang="en-US" dirty="0">
                <a:solidFill>
                  <a:srgbClr val="C00000"/>
                </a:solidFill>
              </a:rPr>
              <a:t> W/</a:t>
            </a:r>
            <a:r>
              <a:rPr lang="en-US" dirty="0" err="1">
                <a:solidFill>
                  <a:srgbClr val="C00000"/>
                </a:solidFill>
              </a:rPr>
              <a:t>SciFi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0342" y="51751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W/Shashlik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5562600" y="1297630"/>
            <a:ext cx="889627" cy="1366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658821" y="2877296"/>
            <a:ext cx="793405" cy="5215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6061208" y="5239350"/>
            <a:ext cx="642982" cy="92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76D18-11CF-4E3B-B095-DD4120375C49}"/>
              </a:ext>
            </a:extLst>
          </p:cNvPr>
          <p:cNvCxnSpPr>
            <a:cxnSpLocks/>
          </p:cNvCxnSpPr>
          <p:nvPr/>
        </p:nvCxnSpPr>
        <p:spPr>
          <a:xfrm flipH="1">
            <a:off x="5779624" y="3063635"/>
            <a:ext cx="849776" cy="1308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AAF337-6D96-447A-A028-BDB7F87543CA}"/>
              </a:ext>
            </a:extLst>
          </p:cNvPr>
          <p:cNvCxnSpPr>
            <a:cxnSpLocks/>
          </p:cNvCxnSpPr>
          <p:nvPr/>
        </p:nvCxnSpPr>
        <p:spPr>
          <a:xfrm flipH="1">
            <a:off x="5913549" y="5391366"/>
            <a:ext cx="790641" cy="2474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CF4B-D094-4892-8766-0F37C5CE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6FD8A00-24AC-4EA7-968B-7D09069D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96" y="280275"/>
            <a:ext cx="6033407" cy="969822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Calorimetry for an EIC Detector (Conceptual)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28EAF-C965-49B1-A6EB-F5E242DD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1" y="1573763"/>
            <a:ext cx="7914882" cy="375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133DD4-7135-4D4A-9FD3-77C5E60F08C7}"/>
              </a:ext>
            </a:extLst>
          </p:cNvPr>
          <p:cNvCxnSpPr/>
          <p:nvPr/>
        </p:nvCxnSpPr>
        <p:spPr>
          <a:xfrm flipH="1">
            <a:off x="4038600" y="2335774"/>
            <a:ext cx="693096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89247C-E4B6-47F6-A537-3E78D5D5A11A}"/>
              </a:ext>
            </a:extLst>
          </p:cNvPr>
          <p:cNvSpPr txBox="1"/>
          <p:nvPr/>
        </p:nvSpPr>
        <p:spPr>
          <a:xfrm>
            <a:off x="4303671" y="1992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B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0FD613-1FB0-448E-AA6E-6E75BC59973F}"/>
              </a:ext>
            </a:extLst>
          </p:cNvPr>
          <p:cNvGrpSpPr/>
          <p:nvPr/>
        </p:nvGrpSpPr>
        <p:grpSpPr>
          <a:xfrm>
            <a:off x="19320" y="3440668"/>
            <a:ext cx="3714480" cy="1659792"/>
            <a:chOff x="19320" y="3440668"/>
            <a:chExt cx="3714480" cy="16597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8E10CF-8B71-4281-A2BE-EA5ED29AE6BE}"/>
                </a:ext>
              </a:extLst>
            </p:cNvPr>
            <p:cNvGrpSpPr/>
            <p:nvPr/>
          </p:nvGrpSpPr>
          <p:grpSpPr>
            <a:xfrm>
              <a:off x="19320" y="3770960"/>
              <a:ext cx="3200400" cy="1329500"/>
              <a:chOff x="19320" y="3770960"/>
              <a:chExt cx="3200400" cy="132950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DE166E-36A4-475F-A144-5FDFD83F9BFD}"/>
                  </a:ext>
                </a:extLst>
              </p:cNvPr>
              <p:cNvSpPr txBox="1"/>
              <p:nvPr/>
            </p:nvSpPr>
            <p:spPr>
              <a:xfrm>
                <a:off x="19320" y="4331019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399"/>
                    </a:solidFill>
                  </a:rPr>
                  <a:t>Energy resolution ~ (1.0-2.0)%/√E </a:t>
                </a:r>
                <a:r>
                  <a:rPr lang="en-US" sz="1200" b="1" dirty="0">
                    <a:solidFill>
                      <a:srgbClr val="003399"/>
                    </a:solidFill>
                    <a:sym typeface="Symbol"/>
                  </a:rPr>
                  <a:t> 0.5%</a:t>
                </a:r>
              </a:p>
              <a:p>
                <a:endParaRPr lang="en-US" sz="800" b="1" dirty="0">
                  <a:solidFill>
                    <a:srgbClr val="003399"/>
                  </a:solidFill>
                  <a:sym typeface="Symbol"/>
                </a:endParaRPr>
              </a:p>
              <a:p>
                <a:pPr algn="ctr"/>
                <a:r>
                  <a:rPr lang="en-US" sz="1200" b="1" dirty="0">
                    <a:solidFill>
                      <a:srgbClr val="003399"/>
                    </a:solidFill>
                    <a:sym typeface="Symbol"/>
                  </a:rPr>
                  <a:t>Requires high resolution crystal calorimetry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0128D7E-DBD0-4AAE-86E7-193421D7C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600" y="3770960"/>
                <a:ext cx="595109" cy="503526"/>
              </a:xfrm>
              <a:prstGeom prst="straightConnector1">
                <a:avLst/>
              </a:prstGeom>
              <a:ln w="19050">
                <a:solidFill>
                  <a:srgbClr val="00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60FF90-7B74-4BAB-9356-A62C46ABC54E}"/>
                </a:ext>
              </a:extLst>
            </p:cNvPr>
            <p:cNvSpPr/>
            <p:nvPr/>
          </p:nvSpPr>
          <p:spPr>
            <a:xfrm>
              <a:off x="2667000" y="3440668"/>
              <a:ext cx="1066800" cy="437348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  <a:highlight>
                  <a:srgbClr val="800000"/>
                </a:highlight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A39D2E-05A4-4639-9A29-D7E4EEC13460}"/>
              </a:ext>
            </a:extLst>
          </p:cNvPr>
          <p:cNvGrpSpPr/>
          <p:nvPr/>
        </p:nvGrpSpPr>
        <p:grpSpPr>
          <a:xfrm>
            <a:off x="76200" y="2270018"/>
            <a:ext cx="8390185" cy="3508548"/>
            <a:chOff x="76200" y="2270018"/>
            <a:chExt cx="8390185" cy="35085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5F39E6-F4A4-4D5A-8856-3325E63C1BA9}"/>
                </a:ext>
              </a:extLst>
            </p:cNvPr>
            <p:cNvSpPr txBox="1"/>
            <p:nvPr/>
          </p:nvSpPr>
          <p:spPr>
            <a:xfrm>
              <a:off x="1789782" y="5316901"/>
              <a:ext cx="5914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Candidates for W-Scintillator Calorimeters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684C19F-4AF7-4E16-9FD4-09CCEEECCAB6}"/>
                </a:ext>
              </a:extLst>
            </p:cNvPr>
            <p:cNvGrpSpPr/>
            <p:nvPr/>
          </p:nvGrpSpPr>
          <p:grpSpPr>
            <a:xfrm>
              <a:off x="76200" y="2270018"/>
              <a:ext cx="3962400" cy="1147311"/>
              <a:chOff x="76200" y="2270018"/>
              <a:chExt cx="3962400" cy="114731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92DBF-2F8E-4AFE-AC06-D33EB05F457C}"/>
                  </a:ext>
                </a:extLst>
              </p:cNvPr>
              <p:cNvSpPr txBox="1"/>
              <p:nvPr/>
            </p:nvSpPr>
            <p:spPr>
              <a:xfrm>
                <a:off x="76200" y="2270018"/>
                <a:ext cx="2837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EMCAL resolution ~ (5-7)%/√E </a:t>
                </a:r>
                <a:r>
                  <a:rPr lang="en-US" sz="1200" b="1" dirty="0">
                    <a:solidFill>
                      <a:srgbClr val="C00000"/>
                    </a:solidFill>
                    <a:sym typeface="Symbol"/>
                  </a:rPr>
                  <a:t> 1%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C7114B8-C723-4A71-9FDC-A9680D4F4FA8}"/>
                  </a:ext>
                </a:extLst>
              </p:cNvPr>
              <p:cNvSpPr/>
              <p:nvPr/>
            </p:nvSpPr>
            <p:spPr>
              <a:xfrm>
                <a:off x="3048000" y="2717173"/>
                <a:ext cx="990600" cy="70015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27EE3E0-0536-4FF8-9B4F-0579C0D69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0687" y="2583500"/>
                <a:ext cx="1256740" cy="33614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2D52DF4-2182-4A76-8CD0-E598B440CD80}"/>
                </a:ext>
              </a:extLst>
            </p:cNvPr>
            <p:cNvGrpSpPr/>
            <p:nvPr/>
          </p:nvGrpSpPr>
          <p:grpSpPr>
            <a:xfrm>
              <a:off x="4019439" y="2295333"/>
              <a:ext cx="4446946" cy="1133667"/>
              <a:chOff x="4019439" y="2295333"/>
              <a:chExt cx="4446946" cy="113366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988EF-7150-4F35-86C7-0F5BA77BE724}"/>
                  </a:ext>
                </a:extLst>
              </p:cNvPr>
              <p:cNvSpPr txBox="1"/>
              <p:nvPr/>
            </p:nvSpPr>
            <p:spPr>
              <a:xfrm>
                <a:off x="6000974" y="2295333"/>
                <a:ext cx="2465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EMCAL resolution 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~ (10-12)%/√E </a:t>
                </a:r>
                <a:r>
                  <a:rPr lang="en-US" sz="1200" b="1" dirty="0">
                    <a:solidFill>
                      <a:srgbClr val="C00000"/>
                    </a:solidFill>
                    <a:sym typeface="Symbol"/>
                  </a:rPr>
                  <a:t> (2-3)%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D590D0-54FD-450B-A2A7-AEA817817B84}"/>
                  </a:ext>
                </a:extLst>
              </p:cNvPr>
              <p:cNvSpPr/>
              <p:nvPr/>
            </p:nvSpPr>
            <p:spPr>
              <a:xfrm>
                <a:off x="4800600" y="2761413"/>
                <a:ext cx="990600" cy="66758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20789EC-2B4B-409D-A8DC-86D5787BD4AE}"/>
                  </a:ext>
                </a:extLst>
              </p:cNvPr>
              <p:cNvSpPr/>
              <p:nvPr/>
            </p:nvSpPr>
            <p:spPr>
              <a:xfrm>
                <a:off x="4019439" y="2639199"/>
                <a:ext cx="914177" cy="3693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C2C8740-6A3F-4459-B868-36E71FFA9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1117" y="2505187"/>
                <a:ext cx="1479804" cy="25553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0B38E26-FEE0-496D-A57C-F5037D0B88FC}"/>
                  </a:ext>
                </a:extLst>
              </p:cNvPr>
              <p:cNvCxnSpPr>
                <a:cxnSpLocks/>
                <a:endCxn id="33" idx="7"/>
              </p:cNvCxnSpPr>
              <p:nvPr/>
            </p:nvCxnSpPr>
            <p:spPr>
              <a:xfrm flipH="1">
                <a:off x="5646130" y="2505187"/>
                <a:ext cx="734791" cy="35399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702295-842A-476F-98D1-0BC5D7C2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6766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19829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331EE1-7AAA-4F1A-A6F0-9D6A4EC0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877426"/>
            <a:ext cx="7458072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DCA11-BC50-49AB-A15B-8130882A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14" y="155324"/>
            <a:ext cx="7934325" cy="685801"/>
          </a:xfrm>
        </p:spPr>
        <p:txBody>
          <a:bodyPr>
            <a:normAutofit/>
          </a:bodyPr>
          <a:lstStyle/>
          <a:p>
            <a:r>
              <a:rPr lang="en-US" sz="2800" dirty="0"/>
              <a:t>Kinematics of Scattered and Produced Particles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06195-022A-4F62-97CD-BEEDDE4C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86" y="838200"/>
            <a:ext cx="7296700" cy="5029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FA33B-B585-4906-871E-F9F17B0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3718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370337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63603" y="230063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Calorimeter Requirements </a:t>
            </a:r>
          </a:p>
          <a:p>
            <a:r>
              <a:rPr lang="en-US" sz="2200" dirty="0"/>
              <a:t>(from the EIC Handbook)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C12AA-78CC-440F-89A9-B1409CE5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4544043"/>
            <a:ext cx="6851310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B7F28-4038-403B-A50C-B4308F10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3" y="2819400"/>
            <a:ext cx="7203227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8FBF8-71B9-4C4C-9F1F-550E0AF36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9" y="974069"/>
            <a:ext cx="6514012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5BDB7-431F-4906-8E00-BE95B9D094A7}"/>
              </a:ext>
            </a:extLst>
          </p:cNvPr>
          <p:cNvSpPr txBox="1"/>
          <p:nvPr/>
        </p:nvSpPr>
        <p:spPr>
          <a:xfrm>
            <a:off x="1380584" y="5290411"/>
            <a:ext cx="6178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Better resolution is provided by tracking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 e/h separation to &gt; 1:100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C00000"/>
                </a:solidFill>
              </a:rPr>
              <a:t>Needs to be compact to fit inside the magnet and minimize cost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Readout must work inside magnetic field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16F15A-8FA8-4350-834C-9A25D6A11128}"/>
              </a:ext>
            </a:extLst>
          </p:cNvPr>
          <p:cNvSpPr txBox="1"/>
          <p:nvPr/>
        </p:nvSpPr>
        <p:spPr>
          <a:xfrm>
            <a:off x="1380584" y="1912203"/>
            <a:ext cx="5682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Minimal resolution from tracking because of solenoid field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Requires good spatial resolution (i.e., segmentation)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Needs to be radiation tolerant since is close to beamline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2D04B-51C5-49FD-8B8E-CF53EC9920AB}"/>
              </a:ext>
            </a:extLst>
          </p:cNvPr>
          <p:cNvSpPr txBox="1"/>
          <p:nvPr/>
        </p:nvSpPr>
        <p:spPr>
          <a:xfrm>
            <a:off x="1380584" y="3342382"/>
            <a:ext cx="6559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Resolution provided by a tradeoff between calorimeter and tracking</a:t>
            </a:r>
          </a:p>
          <a:p>
            <a:pPr>
              <a:buClr>
                <a:srgbClr val="C00000"/>
              </a:buClr>
            </a:pPr>
            <a:r>
              <a:rPr lang="en-US" sz="1600" dirty="0"/>
              <a:t>     (resolution and segmentation depends on </a:t>
            </a:r>
            <a:r>
              <a:rPr lang="en-US" sz="1600" dirty="0">
                <a:latin typeface="Symbol" panose="05050102010706020507" pitchFamily="18" charset="2"/>
              </a:rPr>
              <a:t>h</a:t>
            </a:r>
            <a:r>
              <a:rPr lang="en-US" sz="1600" dirty="0"/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Needs to be compact and cost effective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Readout must work in fringe field of magnet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031D96-7C78-4FF6-BAE5-DC9240A4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4480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16551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8373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sPHENIX</a:t>
            </a:r>
            <a:r>
              <a:rPr lang="en-US" sz="3200" b="1" dirty="0"/>
              <a:t>/</a:t>
            </a:r>
            <a:r>
              <a:rPr lang="en-US" sz="3200" b="1" dirty="0" err="1"/>
              <a:t>ePHENIX</a:t>
            </a:r>
            <a:endParaRPr lang="en-US" sz="32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419600"/>
            <a:ext cx="19215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21" y="4311849"/>
            <a:ext cx="2286000" cy="12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/>
          <p:nvPr/>
        </p:nvSpPr>
        <p:spPr>
          <a:xfrm>
            <a:off x="2590800" y="5638800"/>
            <a:ext cx="2371194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chemeClr val="accent3"/>
                </a:solidFill>
                <a:latin typeface="Calibri"/>
                <a:sym typeface="Calibri"/>
              </a:rPr>
              <a:t>Sectors and blocks are approximately projective and tilted in </a:t>
            </a:r>
            <a:r>
              <a:rPr sz="1600" kern="0" dirty="0">
                <a:solidFill>
                  <a:schemeClr val="accent3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lang="en-US" sz="1600" kern="0" dirty="0">
                <a:solidFill>
                  <a:schemeClr val="accent3"/>
                </a:solid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sz="1600" kern="0" dirty="0">
                <a:solidFill>
                  <a:schemeClr val="accent3"/>
                </a:solidFill>
                <a:latin typeface="Calibri"/>
                <a:sym typeface="Calibri"/>
              </a:rPr>
              <a:t>and</a:t>
            </a:r>
            <a:r>
              <a:rPr lang="en-US" sz="1600" kern="0" dirty="0">
                <a:solidFill>
                  <a:schemeClr val="accent3"/>
                </a:solid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600" kern="0" dirty="0">
                <a:solidFill>
                  <a:schemeClr val="accent3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endParaRPr sz="1600" kern="0" dirty="0">
              <a:solidFill>
                <a:schemeClr val="accent3"/>
              </a:solidFill>
              <a:latin typeface="Calibri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6CF31F-07BC-4E8C-94B1-68C6309D0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6" y="751331"/>
            <a:ext cx="4659085" cy="3200400"/>
          </a:xfrm>
          <a:prstGeom prst="rect">
            <a:avLst/>
          </a:prstGeom>
        </p:spPr>
      </p:pic>
      <p:pic>
        <p:nvPicPr>
          <p:cNvPr id="21" name="Picture 4" descr="Picture 4">
            <a:extLst>
              <a:ext uri="{FF2B5EF4-FFF2-40B4-BE49-F238E27FC236}">
                <a16:creationId xmlns:a16="http://schemas.microsoft.com/office/drawing/2014/main" id="{5F405D9E-EFB8-4F25-9EE2-8154FDAC3E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8" t="10731" r="27391" b="11949"/>
          <a:stretch/>
        </p:blipFill>
        <p:spPr>
          <a:xfrm>
            <a:off x="4793064" y="846310"/>
            <a:ext cx="3588936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7" descr="Picture 7">
            <a:extLst>
              <a:ext uri="{FF2B5EF4-FFF2-40B4-BE49-F238E27FC236}">
                <a16:creationId xmlns:a16="http://schemas.microsoft.com/office/drawing/2014/main" id="{2A709671-2946-42F1-ADFC-70A947106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951" y="4305842"/>
            <a:ext cx="3460649" cy="20574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4A6538-B0C2-4395-88CB-AAD42C988057}"/>
              </a:ext>
            </a:extLst>
          </p:cNvPr>
          <p:cNvCxnSpPr>
            <a:cxnSpLocks/>
          </p:cNvCxnSpPr>
          <p:nvPr/>
        </p:nvCxnSpPr>
        <p:spPr>
          <a:xfrm>
            <a:off x="8216982" y="2943989"/>
            <a:ext cx="0" cy="26186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AB74AC-9654-4469-9B28-3C283D28985D}"/>
              </a:ext>
            </a:extLst>
          </p:cNvPr>
          <p:cNvSpPr txBox="1"/>
          <p:nvPr/>
        </p:nvSpPr>
        <p:spPr>
          <a:xfrm>
            <a:off x="487928" y="3688974"/>
            <a:ext cx="430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DIS event simulated in a converted </a:t>
            </a:r>
            <a:r>
              <a:rPr lang="en-US" sz="1600" dirty="0" err="1">
                <a:solidFill>
                  <a:srgbClr val="C00000"/>
                </a:solidFill>
              </a:rPr>
              <a:t>sPHENIX</a:t>
            </a:r>
            <a:r>
              <a:rPr lang="en-US" sz="1600" dirty="0">
                <a:solidFill>
                  <a:srgbClr val="C00000"/>
                </a:solidFill>
              </a:rPr>
              <a:t> detector for EIC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E2756F-B662-4B18-AB41-5FAA1BCF1F57}"/>
              </a:ext>
            </a:extLst>
          </p:cNvPr>
          <p:cNvSpPr txBox="1"/>
          <p:nvPr/>
        </p:nvSpPr>
        <p:spPr>
          <a:xfrm>
            <a:off x="7421815" y="2180286"/>
            <a:ext cx="184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EMCAL Sector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1971F-2E53-4761-BE38-6D396082BA09}"/>
              </a:ext>
            </a:extLst>
          </p:cNvPr>
          <p:cNvSpPr txBox="1"/>
          <p:nvPr/>
        </p:nvSpPr>
        <p:spPr>
          <a:xfrm>
            <a:off x="487927" y="712666"/>
            <a:ext cx="299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Barrel EMCAL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B0BA33-CEF6-42FA-96DC-E235DA92B092}"/>
              </a:ext>
            </a:extLst>
          </p:cNvPr>
          <p:cNvCxnSpPr>
            <a:cxnSpLocks/>
          </p:cNvCxnSpPr>
          <p:nvPr/>
        </p:nvCxnSpPr>
        <p:spPr>
          <a:xfrm>
            <a:off x="2133600" y="1051220"/>
            <a:ext cx="304800" cy="8537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3FD16-C289-4394-AA18-74BC96D5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337205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 err="1"/>
              <a:t>sPHENIX</a:t>
            </a:r>
            <a:r>
              <a:rPr lang="en-US" sz="3200" dirty="0"/>
              <a:t> W/</a:t>
            </a:r>
            <a:r>
              <a:rPr lang="en-US" sz="3200" dirty="0" err="1"/>
              <a:t>SciFi</a:t>
            </a:r>
            <a:r>
              <a:rPr lang="en-US" sz="3200" dirty="0"/>
              <a:t> EMCAL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52747" y="570298"/>
            <a:ext cx="838466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Barrel electromagnetic calorimeter covering ± 1.1 in  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h </a:t>
            </a: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and 2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p</a:t>
            </a: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 in 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f</a:t>
            </a:r>
            <a:endParaRPr sz="2400" kern="0" dirty="0">
              <a:solidFill>
                <a:srgbClr val="C00000"/>
              </a:solidFill>
              <a:latin typeface="Symbol" panose="05050102010706020507" pitchFamily="18" charset="2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5625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1398746" y="1007351"/>
            <a:ext cx="228042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2(±</a:t>
            </a:r>
            <a:r>
              <a:rPr sz="1600" kern="0" dirty="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) x 32 (</a:t>
            </a:r>
            <a:r>
              <a:rPr sz="1600" kern="0" dirty="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) = 64 Sectors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66CFFDD3-1720-43FD-A4E7-84C1B7CEF855}"/>
              </a:ext>
            </a:extLst>
          </p:cNvPr>
          <p:cNvSpPr txBox="1"/>
          <p:nvPr/>
        </p:nvSpPr>
        <p:spPr>
          <a:xfrm>
            <a:off x="5067558" y="1123399"/>
            <a:ext cx="3272896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lvl="1" indent="457200"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800000"/>
                </a:solidFill>
              </a:defRPr>
            </a:pPr>
            <a:r>
              <a:rPr lang="en-US" kern="0" dirty="0">
                <a:solidFill>
                  <a:srgbClr val="800000"/>
                </a:solidFill>
                <a:latin typeface="Calibri"/>
                <a:sym typeface="Calibri"/>
              </a:rPr>
              <a:t>6144 Blocks (24,576 towers)</a:t>
            </a:r>
          </a:p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 sz="4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kern="0" dirty="0">
              <a:solidFill>
                <a:srgbClr val="0033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239" y="4191001"/>
            <a:ext cx="6689561" cy="2090559"/>
            <a:chOff x="76200" y="4191001"/>
            <a:chExt cx="6689561" cy="2090559"/>
          </a:xfrm>
        </p:grpSpPr>
        <p:pic>
          <p:nvPicPr>
            <p:cNvPr id="12" name="Picture 2" descr="Picture 2"/>
            <p:cNvPicPr>
              <a:picLocks noChangeAspect="1"/>
            </p:cNvPicPr>
            <p:nvPr/>
          </p:nvPicPr>
          <p:blipFill rotWithShape="1">
            <a:blip r:embed="rId3"/>
            <a:srcRect l="12694" t="3032" r="8025" b="3032"/>
            <a:stretch/>
          </p:blipFill>
          <p:spPr>
            <a:xfrm>
              <a:off x="1905101" y="4544200"/>
              <a:ext cx="2026824" cy="17373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r="9537"/>
            <a:stretch/>
          </p:blipFill>
          <p:spPr>
            <a:xfrm>
              <a:off x="3976816" y="4544200"/>
              <a:ext cx="2788945" cy="17373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5277" r="18133"/>
            <a:stretch/>
          </p:blipFill>
          <p:spPr>
            <a:xfrm>
              <a:off x="76200" y="4544200"/>
              <a:ext cx="1773402" cy="17373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2400" y="4191001"/>
              <a:ext cx="1499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W Powder ~ 50 </a:t>
              </a:r>
              <a:r>
                <a:rPr lang="en-US" sz="1200" dirty="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sz="12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24100" y="4191001"/>
              <a:ext cx="1234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Fiber Assembly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3215" y="4216877"/>
              <a:ext cx="26047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Mold with W powder, fibers + epoxy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05349" y="2992609"/>
            <a:ext cx="188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Readout with light guides and </a:t>
            </a:r>
            <a:r>
              <a:rPr lang="en-US" sz="1600" dirty="0" err="1">
                <a:solidFill>
                  <a:srgbClr val="000000"/>
                </a:solidFill>
              </a:rPr>
              <a:t>SiPMs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A1C7EF-6D6C-430D-822B-E59E417DC8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b="778"/>
          <a:stretch/>
        </p:blipFill>
        <p:spPr>
          <a:xfrm rot="5400000">
            <a:off x="6581190" y="4082794"/>
            <a:ext cx="2747217" cy="2193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7895" r="6093" b="4678"/>
          <a:stretch/>
        </p:blipFill>
        <p:spPr>
          <a:xfrm>
            <a:off x="4951244" y="2845277"/>
            <a:ext cx="1661212" cy="12801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57141" y="1447800"/>
            <a:ext cx="419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Matrix of tungsten powder and epoxy with embedded scintillating fibers </a:t>
            </a:r>
          </a:p>
          <a:p>
            <a:r>
              <a:rPr lang="en-US" sz="1600" dirty="0">
                <a:solidFill>
                  <a:srgbClr val="003399"/>
                </a:solidFill>
              </a:rPr>
              <a:t>     (0.47 mm, spacing 1 mm, SF ~ 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Density ~ 9 g/cm3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X</a:t>
            </a:r>
            <a:r>
              <a:rPr lang="en-US" sz="1600" baseline="-25000" dirty="0">
                <a:solidFill>
                  <a:srgbClr val="003399"/>
                </a:solidFill>
              </a:rPr>
              <a:t>0</a:t>
            </a:r>
            <a:r>
              <a:rPr lang="en-US" sz="1600" dirty="0">
                <a:solidFill>
                  <a:srgbClr val="003399"/>
                </a:solidFill>
              </a:rPr>
              <a:t> ~ 7 mm (18 X</a:t>
            </a:r>
            <a:r>
              <a:rPr lang="en-US" sz="1600" baseline="-25000" dirty="0">
                <a:solidFill>
                  <a:srgbClr val="003399"/>
                </a:solidFill>
              </a:rPr>
              <a:t>0</a:t>
            </a:r>
            <a:r>
              <a:rPr lang="en-US" sz="1600" dirty="0">
                <a:solidFill>
                  <a:srgbClr val="003399"/>
                </a:solidFill>
              </a:rPr>
              <a:t> total), R</a:t>
            </a:r>
            <a:r>
              <a:rPr lang="en-US" sz="1600" baseline="-25000" dirty="0">
                <a:solidFill>
                  <a:srgbClr val="003399"/>
                </a:solidFill>
              </a:rPr>
              <a:t>M</a:t>
            </a:r>
            <a:r>
              <a:rPr lang="en-US" sz="1600" dirty="0">
                <a:solidFill>
                  <a:srgbClr val="003399"/>
                </a:solidFill>
              </a:rPr>
              <a:t> ~ 2.3 cm</a:t>
            </a:r>
          </a:p>
        </p:txBody>
      </p:sp>
      <p:sp>
        <p:nvSpPr>
          <p:cNvPr id="4096" name="TextBox 4095"/>
          <p:cNvSpPr txBox="1"/>
          <p:nvPr/>
        </p:nvSpPr>
        <p:spPr>
          <a:xfrm>
            <a:off x="1828871" y="3010422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2D Projective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Blocks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736D-7F12-478E-9D8C-1224B1A7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4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CA11-BC50-49AB-A15B-8130882A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31" y="106657"/>
            <a:ext cx="7934325" cy="685801"/>
          </a:xfrm>
        </p:spPr>
        <p:txBody>
          <a:bodyPr>
            <a:normAutofit/>
          </a:bodyPr>
          <a:lstStyle/>
          <a:p>
            <a:r>
              <a:rPr lang="en-US" sz="2800" dirty="0" err="1"/>
              <a:t>sPHENIX</a:t>
            </a:r>
            <a:r>
              <a:rPr lang="en-US" sz="2800" dirty="0"/>
              <a:t> EMCAL under construction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9B29B-68CC-48D3-8656-E5E8F6646E3D}"/>
              </a:ext>
            </a:extLst>
          </p:cNvPr>
          <p:cNvSpPr txBox="1"/>
          <p:nvPr/>
        </p:nvSpPr>
        <p:spPr>
          <a:xfrm>
            <a:off x="1427309" y="5984249"/>
            <a:ext cx="331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11 Tons of W powder now at UIUC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D6547-69D4-40D6-9595-648D05961A75}"/>
              </a:ext>
            </a:extLst>
          </p:cNvPr>
          <p:cNvSpPr txBox="1"/>
          <p:nvPr/>
        </p:nvSpPr>
        <p:spPr>
          <a:xfrm>
            <a:off x="5934123" y="6244807"/>
            <a:ext cx="275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Blocks for Sector 2 at UIUC </a:t>
            </a:r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656D96EC-8EA9-4047-A2B1-B3F326AE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/>
        </p:blipFill>
        <p:spPr>
          <a:xfrm>
            <a:off x="1100477" y="1143000"/>
            <a:ext cx="3623923" cy="2514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A picture containing indoor, table, floor, box&#10;&#10;Description automatically generated">
            <a:extLst>
              <a:ext uri="{FF2B5EF4-FFF2-40B4-BE49-F238E27FC236}">
                <a16:creationId xmlns:a16="http://schemas.microsoft.com/office/drawing/2014/main" id="{9E34A775-B17B-4189-B11C-45E94AE64D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06" y="1246115"/>
            <a:ext cx="3163570" cy="2377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6A05D-24C1-4727-885D-1383D23E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5021"/>
            <a:ext cx="3657600" cy="2052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793BB9-983E-4221-9BD2-9555611AA0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20" t="15774" r="13786" b="-1677"/>
          <a:stretch/>
        </p:blipFill>
        <p:spPr>
          <a:xfrm>
            <a:off x="5060656" y="3775863"/>
            <a:ext cx="3657600" cy="244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45B3C6-4E92-432B-9D47-F8681A3CEF04}"/>
              </a:ext>
            </a:extLst>
          </p:cNvPr>
          <p:cNvSpPr txBox="1"/>
          <p:nvPr/>
        </p:nvSpPr>
        <p:spPr>
          <a:xfrm>
            <a:off x="1144074" y="740030"/>
            <a:ext cx="3427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Sector 0 undergoing testing at BNL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2082-FE43-468C-B57B-6F1EB2D7A867}"/>
              </a:ext>
            </a:extLst>
          </p:cNvPr>
          <p:cNvSpPr txBox="1"/>
          <p:nvPr/>
        </p:nvSpPr>
        <p:spPr>
          <a:xfrm>
            <a:off x="5329287" y="665600"/>
            <a:ext cx="290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Sector storage and testing area in the Physics High Bay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5AF7C-11D2-4D41-9A95-92362AFB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31858"/>
            <a:ext cx="34480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 3/31/20</a:t>
            </a:r>
          </a:p>
        </p:txBody>
      </p:sp>
    </p:spTree>
    <p:extLst>
      <p:ext uri="{BB962C8B-B14F-4D97-AF65-F5344CB8AC3E}">
        <p14:creationId xmlns:p14="http://schemas.microsoft.com/office/powerpoint/2010/main" val="271979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13" y="96831"/>
            <a:ext cx="8229600" cy="725322"/>
          </a:xfrm>
        </p:spPr>
        <p:txBody>
          <a:bodyPr>
            <a:normAutofit/>
          </a:bodyPr>
          <a:lstStyle/>
          <a:p>
            <a:r>
              <a:rPr lang="en-US" sz="3200" dirty="0"/>
              <a:t> W/</a:t>
            </a:r>
            <a:r>
              <a:rPr lang="en-US" sz="3200" dirty="0" err="1"/>
              <a:t>SciFi</a:t>
            </a:r>
            <a:r>
              <a:rPr lang="en-US" sz="3200" dirty="0"/>
              <a:t>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2" y="2290667"/>
            <a:ext cx="2639250" cy="21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62" y="4785800"/>
            <a:ext cx="2639250" cy="1588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76D96-B893-436E-8E56-4797651213EB}"/>
              </a:ext>
            </a:extLst>
          </p:cNvPr>
          <p:cNvSpPr txBox="1"/>
          <p:nvPr/>
        </p:nvSpPr>
        <p:spPr>
          <a:xfrm>
            <a:off x="152400" y="819860"/>
            <a:ext cx="865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Non-uniformities are inherent in the design and contribute to the energy resolution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04800" y="1716285"/>
            <a:ext cx="362501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Uniformity of response over 8x8 towers with 8 GeV electrons (test beam data)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94087" y="4462301"/>
            <a:ext cx="439572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Uniformity after position dependent correction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0A768-3A1F-433D-9184-70EA6F3CD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09" y="1848560"/>
            <a:ext cx="303669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48AB7-B319-4A97-99A6-08C7CFEA8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19" y="4152966"/>
            <a:ext cx="2948580" cy="2171634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92091B39-1A1D-4EE0-BF10-69B8431A46D5}"/>
              </a:ext>
            </a:extLst>
          </p:cNvPr>
          <p:cNvSpPr txBox="1"/>
          <p:nvPr/>
        </p:nvSpPr>
        <p:spPr>
          <a:xfrm>
            <a:off x="6740757" y="1524624"/>
            <a:ext cx="219786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X axis projection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42E7E63-B3F0-455F-A45E-24A2C441ABDB}"/>
              </a:ext>
            </a:extLst>
          </p:cNvPr>
          <p:cNvSpPr txBox="1"/>
          <p:nvPr/>
        </p:nvSpPr>
        <p:spPr>
          <a:xfrm>
            <a:off x="6623954" y="3847806"/>
            <a:ext cx="245943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>
                <a:solidFill>
                  <a:srgbClr val="000099"/>
                </a:solidFill>
                <a:latin typeface="Calibri"/>
                <a:sym typeface="Calibri"/>
              </a:rPr>
              <a:t>Y axis projection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164BC0-62B3-49A5-AFB9-9E2F3142D195}"/>
              </a:ext>
            </a:extLst>
          </p:cNvPr>
          <p:cNvCxnSpPr>
            <a:cxnSpLocks/>
          </p:cNvCxnSpPr>
          <p:nvPr/>
        </p:nvCxnSpPr>
        <p:spPr>
          <a:xfrm flipV="1">
            <a:off x="6019800" y="2819400"/>
            <a:ext cx="0" cy="4743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>
            <a:extLst>
              <a:ext uri="{FF2B5EF4-FFF2-40B4-BE49-F238E27FC236}">
                <a16:creationId xmlns:a16="http://schemas.microsoft.com/office/drawing/2014/main" id="{AD427225-165F-4F26-9C4F-762D301DB31F}"/>
              </a:ext>
            </a:extLst>
          </p:cNvPr>
          <p:cNvSpPr txBox="1"/>
          <p:nvPr/>
        </p:nvSpPr>
        <p:spPr>
          <a:xfrm>
            <a:off x="5562600" y="3304405"/>
            <a:ext cx="21978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200" kern="0" dirty="0">
                <a:solidFill>
                  <a:srgbClr val="C00000"/>
                </a:solidFill>
                <a:latin typeface="Calibri"/>
                <a:sym typeface="Calibri"/>
              </a:rPr>
              <a:t>Light Guide Boundaries</a:t>
            </a:r>
            <a:endParaRPr sz="1200" kern="0" dirty="0">
              <a:solidFill>
                <a:srgbClr val="C00000"/>
              </a:solidFill>
              <a:latin typeface="Calibri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1AF398-C9C1-463B-BF1B-0BF4D294EA90}"/>
              </a:ext>
            </a:extLst>
          </p:cNvPr>
          <p:cNvCxnSpPr>
            <a:cxnSpLocks/>
          </p:cNvCxnSpPr>
          <p:nvPr/>
        </p:nvCxnSpPr>
        <p:spPr>
          <a:xfrm flipV="1">
            <a:off x="7239000" y="2819400"/>
            <a:ext cx="0" cy="4743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C15E74-FE4D-4A88-A329-A44FAA7777FD}"/>
              </a:ext>
            </a:extLst>
          </p:cNvPr>
          <p:cNvCxnSpPr>
            <a:cxnSpLocks/>
          </p:cNvCxnSpPr>
          <p:nvPr/>
        </p:nvCxnSpPr>
        <p:spPr>
          <a:xfrm flipV="1">
            <a:off x="6623954" y="2898526"/>
            <a:ext cx="0" cy="225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8AC95F4D-C5D4-458F-BCCE-8F08E774D5A9}"/>
              </a:ext>
            </a:extLst>
          </p:cNvPr>
          <p:cNvSpPr txBox="1"/>
          <p:nvPr/>
        </p:nvSpPr>
        <p:spPr>
          <a:xfrm>
            <a:off x="5545948" y="3084771"/>
            <a:ext cx="21978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200" kern="0" dirty="0">
                <a:solidFill>
                  <a:srgbClr val="C00000"/>
                </a:solidFill>
                <a:latin typeface="Calibri"/>
                <a:sym typeface="Calibri"/>
              </a:rPr>
              <a:t>Block Boundary</a:t>
            </a:r>
            <a:endParaRPr sz="1200" kern="0" dirty="0">
              <a:solidFill>
                <a:srgbClr val="C00000"/>
              </a:solidFill>
              <a:latin typeface="Calibri"/>
              <a:sym typeface="Calibr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D81C90-37C0-4BAA-88EA-88638694D28B}"/>
              </a:ext>
            </a:extLst>
          </p:cNvPr>
          <p:cNvCxnSpPr>
            <a:cxnSpLocks/>
          </p:cNvCxnSpPr>
          <p:nvPr/>
        </p:nvCxnSpPr>
        <p:spPr>
          <a:xfrm flipV="1">
            <a:off x="5943600" y="5181600"/>
            <a:ext cx="0" cy="4743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3">
            <a:extLst>
              <a:ext uri="{FF2B5EF4-FFF2-40B4-BE49-F238E27FC236}">
                <a16:creationId xmlns:a16="http://schemas.microsoft.com/office/drawing/2014/main" id="{F821F63D-1F73-44AA-932E-66E80EE049EA}"/>
              </a:ext>
            </a:extLst>
          </p:cNvPr>
          <p:cNvSpPr txBox="1"/>
          <p:nvPr/>
        </p:nvSpPr>
        <p:spPr>
          <a:xfrm>
            <a:off x="5486400" y="5666605"/>
            <a:ext cx="21978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200" kern="0" dirty="0">
                <a:solidFill>
                  <a:srgbClr val="C00000"/>
                </a:solidFill>
                <a:latin typeface="Calibri"/>
                <a:sym typeface="Calibri"/>
              </a:rPr>
              <a:t>Light Guide Boundaries</a:t>
            </a:r>
            <a:endParaRPr sz="1200" kern="0" dirty="0">
              <a:solidFill>
                <a:srgbClr val="C00000"/>
              </a:solidFill>
              <a:latin typeface="Calibri"/>
              <a:sym typeface="Calibri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5A060581-EA17-4A95-9CD9-A19F7527E008}"/>
              </a:ext>
            </a:extLst>
          </p:cNvPr>
          <p:cNvSpPr txBox="1"/>
          <p:nvPr/>
        </p:nvSpPr>
        <p:spPr>
          <a:xfrm>
            <a:off x="6152608" y="5438005"/>
            <a:ext cx="1848392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200" kern="0" dirty="0">
                <a:solidFill>
                  <a:srgbClr val="C00000"/>
                </a:solidFill>
                <a:latin typeface="Calibri"/>
                <a:sym typeface="Calibri"/>
              </a:rPr>
              <a:t>Block Boundaries</a:t>
            </a:r>
            <a:endParaRPr sz="1200" kern="0" dirty="0">
              <a:solidFill>
                <a:srgbClr val="C00000"/>
              </a:solidFill>
              <a:latin typeface="Calibri"/>
              <a:sym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D08AE5-6474-4E96-A399-9B8D293C751B}"/>
              </a:ext>
            </a:extLst>
          </p:cNvPr>
          <p:cNvCxnSpPr>
            <a:cxnSpLocks/>
          </p:cNvCxnSpPr>
          <p:nvPr/>
        </p:nvCxnSpPr>
        <p:spPr>
          <a:xfrm>
            <a:off x="6477000" y="4876800"/>
            <a:ext cx="0" cy="2315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787A75-ACE7-408E-B331-ED126CE721D0}"/>
              </a:ext>
            </a:extLst>
          </p:cNvPr>
          <p:cNvCxnSpPr>
            <a:cxnSpLocks/>
          </p:cNvCxnSpPr>
          <p:nvPr/>
        </p:nvCxnSpPr>
        <p:spPr>
          <a:xfrm>
            <a:off x="7543800" y="4800600"/>
            <a:ext cx="0" cy="225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AF5E0B48-BA51-46E4-B0B3-75A96E54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 3/31/20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3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99"/>
      </a:accent2>
      <a:accent3>
        <a:srgbClr val="000099"/>
      </a:accent3>
      <a:accent4>
        <a:srgbClr val="8064A2"/>
      </a:accent4>
      <a:accent5>
        <a:srgbClr val="4BACC6"/>
      </a:accent5>
      <a:accent6>
        <a:srgbClr val="0000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1120</Words>
  <Application>Microsoft Office PowerPoint</Application>
  <PresentationFormat>On-screen Show (4:3)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Symbol</vt:lpstr>
      <vt:lpstr>Wingdings</vt:lpstr>
      <vt:lpstr>Office Theme</vt:lpstr>
      <vt:lpstr>PowerPoint Presentation</vt:lpstr>
      <vt:lpstr>eRD1 Collaborators</vt:lpstr>
      <vt:lpstr>Calorimetry for an EIC Detector (Conceptual)</vt:lpstr>
      <vt:lpstr>Kinematics of Scattered and Produced Particles</vt:lpstr>
      <vt:lpstr>PowerPoint Presentation</vt:lpstr>
      <vt:lpstr>sPHENIX/ePHENIX</vt:lpstr>
      <vt:lpstr>sPHENIX W/SciFi EMCAL</vt:lpstr>
      <vt:lpstr>sPHENIX EMCAL under construction</vt:lpstr>
      <vt:lpstr> W/SciFi Performance</vt:lpstr>
      <vt:lpstr> Energy Resolution</vt:lpstr>
      <vt:lpstr>PowerPoint Presentation</vt:lpstr>
      <vt:lpstr>Increasing Photocathode Coverage of W/SciFi Blocks</vt:lpstr>
      <vt:lpstr>PowerPoint Presentation</vt:lpstr>
      <vt:lpstr>Progress on W/Shashlik Calorimetry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Woody</dc:creator>
  <cp:lastModifiedBy>Craig Woody</cp:lastModifiedBy>
  <cp:revision>1108</cp:revision>
  <dcterms:created xsi:type="dcterms:W3CDTF">2012-02-22T21:24:35Z</dcterms:created>
  <dcterms:modified xsi:type="dcterms:W3CDTF">2020-03-31T16:27:17Z</dcterms:modified>
</cp:coreProperties>
</file>