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16" r:id="rId2"/>
    <p:sldId id="2220" r:id="rId3"/>
    <p:sldId id="2196" r:id="rId4"/>
    <p:sldId id="2190" r:id="rId5"/>
    <p:sldId id="269" r:id="rId6"/>
    <p:sldId id="2221" r:id="rId7"/>
    <p:sldId id="2192" r:id="rId8"/>
    <p:sldId id="2204" r:id="rId9"/>
    <p:sldId id="525" r:id="rId10"/>
    <p:sldId id="326" r:id="rId11"/>
    <p:sldId id="303" r:id="rId12"/>
    <p:sldId id="536" r:id="rId13"/>
    <p:sldId id="537" r:id="rId14"/>
    <p:sldId id="540" r:id="rId15"/>
    <p:sldId id="538" r:id="rId16"/>
    <p:sldId id="261" r:id="rId17"/>
    <p:sldId id="315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2" autoAdjust="0"/>
    <p:restoredTop sz="94646"/>
  </p:normalViewPr>
  <p:slideViewPr>
    <p:cSldViewPr snapToGrid="0" snapToObjects="1">
      <p:cViewPr varScale="1">
        <p:scale>
          <a:sx n="184" d="100"/>
          <a:sy n="184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bnlnt1A\users\D\dhatton\My%20Documents\aaEIC\Funding\Scenarios\Pre-CD1\EIC%20Scenariosv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Staged CD-4</a:t>
            </a:r>
            <a:r>
              <a:rPr lang="en-US" baseline="0"/>
              <a:t> - $1.97B </a:t>
            </a:r>
            <a:endParaRPr lang="en-US"/>
          </a:p>
        </c:rich>
      </c:tx>
      <c:layout>
        <c:manualLayout>
          <c:xMode val="edge"/>
          <c:yMode val="edge"/>
          <c:x val="0.37320458993070049"/>
          <c:y val="6.0132677165354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00709120082561"/>
          <c:y val="0.19945433070866139"/>
          <c:w val="0.78914608813002984"/>
          <c:h val="0.57607883306133556"/>
        </c:manualLayout>
      </c:layout>
      <c:barChart>
        <c:barDir val="col"/>
        <c:grouping val="stacked"/>
        <c:varyColors val="0"/>
        <c:ser>
          <c:idx val="1"/>
          <c:order val="0"/>
          <c:tx>
            <c:v>New Funds Required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'EIC Scenario Info'!$C$2:$N$2</c:f>
              <c:strCache>
                <c:ptCount val="12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  <c:pt idx="6">
                  <c:v>FY26</c:v>
                </c:pt>
                <c:pt idx="7">
                  <c:v>FY27</c:v>
                </c:pt>
                <c:pt idx="8">
                  <c:v>FY28</c:v>
                </c:pt>
                <c:pt idx="9">
                  <c:v>FY29</c:v>
                </c:pt>
                <c:pt idx="10">
                  <c:v>FY30</c:v>
                </c:pt>
                <c:pt idx="11">
                  <c:v>FY31</c:v>
                </c:pt>
              </c:strCache>
            </c:strRef>
          </c:cat>
          <c:val>
            <c:numRef>
              <c:f>'EIC Scenario Info'!$C$951:$N$951</c:f>
              <c:numCache>
                <c:formatCode>#,##0</c:formatCode>
                <c:ptCount val="12"/>
                <c:pt idx="0">
                  <c:v>11808963.43</c:v>
                </c:pt>
                <c:pt idx="1">
                  <c:v>30000000</c:v>
                </c:pt>
                <c:pt idx="2">
                  <c:v>75652597.138999999</c:v>
                </c:pt>
                <c:pt idx="3">
                  <c:v>138432620.70500004</c:v>
                </c:pt>
                <c:pt idx="4">
                  <c:v>149750087.27099997</c:v>
                </c:pt>
                <c:pt idx="5">
                  <c:v>149536909.972</c:v>
                </c:pt>
                <c:pt idx="6">
                  <c:v>149808997.7245</c:v>
                </c:pt>
                <c:pt idx="7">
                  <c:v>149822093.97549999</c:v>
                </c:pt>
                <c:pt idx="8">
                  <c:v>95273103.0394288</c:v>
                </c:pt>
                <c:pt idx="9">
                  <c:v>39795136.796005011</c:v>
                </c:pt>
                <c:pt idx="10">
                  <c:v>31701740.690622672</c:v>
                </c:pt>
                <c:pt idx="11">
                  <c:v>11056924.265858546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A-4AF1-9348-CE1A6744E927}"/>
            </c:ext>
          </c:extLst>
        </c:ser>
        <c:ser>
          <c:idx val="0"/>
          <c:order val="1"/>
          <c:tx>
            <c:v>Reprioritized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'EIC Scenario Info'!$C$2:$N$2</c:f>
              <c:strCache>
                <c:ptCount val="12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  <c:pt idx="6">
                  <c:v>FY26</c:v>
                </c:pt>
                <c:pt idx="7">
                  <c:v>FY27</c:v>
                </c:pt>
                <c:pt idx="8">
                  <c:v>FY28</c:v>
                </c:pt>
                <c:pt idx="9">
                  <c:v>FY29</c:v>
                </c:pt>
                <c:pt idx="10">
                  <c:v>FY30</c:v>
                </c:pt>
                <c:pt idx="11">
                  <c:v>FY31</c:v>
                </c:pt>
              </c:strCache>
            </c:strRef>
          </c:cat>
          <c:val>
            <c:numRef>
              <c:f>'EIC Scenario Info'!$C$949:$N$949</c:f>
              <c:numCache>
                <c:formatCode>#,##0</c:formatCode>
                <c:ptCount val="12"/>
                <c:pt idx="0">
                  <c:v>0</c:v>
                </c:pt>
                <c:pt idx="1">
                  <c:v>13000000</c:v>
                </c:pt>
                <c:pt idx="2">
                  <c:v>24000000</c:v>
                </c:pt>
                <c:pt idx="3">
                  <c:v>26000000</c:v>
                </c:pt>
                <c:pt idx="4">
                  <c:v>31000000</c:v>
                </c:pt>
                <c:pt idx="5">
                  <c:v>69000000</c:v>
                </c:pt>
                <c:pt idx="6">
                  <c:v>147000000</c:v>
                </c:pt>
                <c:pt idx="7">
                  <c:v>151410000</c:v>
                </c:pt>
                <c:pt idx="8">
                  <c:v>155952300</c:v>
                </c:pt>
                <c:pt idx="9">
                  <c:v>160630869</c:v>
                </c:pt>
                <c:pt idx="10">
                  <c:v>79989911.126699999</c:v>
                </c:pt>
                <c:pt idx="11">
                  <c:v>82389608.460501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A-4AF1-9348-CE1A6744E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810672"/>
        <c:axId val="487811328"/>
      </c:barChart>
      <c:catAx>
        <c:axId val="48781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11328"/>
        <c:crosses val="autoZero"/>
        <c:auto val="1"/>
        <c:lblAlgn val="ctr"/>
        <c:lblOffset val="100"/>
        <c:tickLblSkip val="1"/>
        <c:noMultiLvlLbl val="0"/>
      </c:catAx>
      <c:valAx>
        <c:axId val="4878113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1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CF5B-DD94-5F4F-8A58-4E2556D752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0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1st EIC Yellow Report Workshop</a:t>
            </a:r>
            <a:br>
              <a:rPr lang="en-US" sz="1200" dirty="0"/>
            </a:br>
            <a:r>
              <a:rPr lang="en-US" sz="1200" dirty="0"/>
              <a:t>at Temple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1st EIC Yellow Report Workshop</a:t>
            </a:r>
            <a:br>
              <a:rPr lang="en-US" sz="1200" dirty="0"/>
            </a:br>
            <a:r>
              <a:rPr lang="en-US" sz="1200" dirty="0"/>
              <a:t>at Temple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1st EIC Yellow Report Workshop</a:t>
            </a:r>
            <a:br>
              <a:rPr lang="en-US" sz="1200" dirty="0"/>
            </a:br>
            <a:r>
              <a:rPr lang="en-US" sz="1200" dirty="0"/>
              <a:t>at Temple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5/19/20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8868" y="2981583"/>
            <a:ext cx="5321838" cy="17749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EIC Project Overview</a:t>
            </a:r>
            <a:br>
              <a:rPr lang="en-US" dirty="0"/>
            </a:br>
            <a:r>
              <a:rPr lang="en-US" sz="2400" dirty="0"/>
              <a:t>Jim </a:t>
            </a:r>
            <a:r>
              <a:rPr lang="en-US" sz="2400" dirty="0" err="1"/>
              <a:t>Yeck</a:t>
            </a:r>
            <a:r>
              <a:rPr lang="en-US" sz="2400" dirty="0"/>
              <a:t>, EIC Project Director</a:t>
            </a:r>
            <a:br>
              <a:rPr lang="en-US" sz="24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6749" y="4999820"/>
            <a:ext cx="4741984" cy="1061583"/>
          </a:xfrm>
        </p:spPr>
        <p:txBody>
          <a:bodyPr>
            <a:normAutofit/>
          </a:bodyPr>
          <a:lstStyle/>
          <a:p>
            <a:r>
              <a:rPr lang="en-US" dirty="0"/>
              <a:t>April 23, 2020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EIC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7" y="1616334"/>
            <a:ext cx="8745254" cy="5021217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Accelerator</a:t>
            </a:r>
          </a:p>
          <a:p>
            <a:pPr lvl="2"/>
            <a:r>
              <a:rPr lang="en-US" sz="2400" dirty="0"/>
              <a:t>Design Task Forces established BNL/TJNAF/Others</a:t>
            </a:r>
          </a:p>
          <a:p>
            <a:pPr lvl="2"/>
            <a:r>
              <a:rPr lang="en-US" sz="2400" dirty="0"/>
              <a:t>Discussing potential future partnerships for design and construction</a:t>
            </a:r>
          </a:p>
          <a:p>
            <a:pPr lvl="2"/>
            <a:endParaRPr lang="en-US" sz="1200" dirty="0"/>
          </a:p>
          <a:p>
            <a:pPr lvl="1"/>
            <a:r>
              <a:rPr lang="en-US" sz="2800" dirty="0"/>
              <a:t>Experimental Program</a:t>
            </a:r>
            <a:endParaRPr lang="en-US" sz="2400" dirty="0"/>
          </a:p>
          <a:p>
            <a:pPr lvl="2"/>
            <a:r>
              <a:rPr lang="en-US" sz="2400" dirty="0"/>
              <a:t>Development Timeline and Process Defined</a:t>
            </a:r>
          </a:p>
          <a:p>
            <a:pPr lvl="2"/>
            <a:r>
              <a:rPr lang="en-US" sz="2400" dirty="0"/>
              <a:t>EIC User Group “Yellow Report” Workshops</a:t>
            </a:r>
          </a:p>
          <a:p>
            <a:pPr lvl="2"/>
            <a:r>
              <a:rPr lang="en-US" sz="2400" dirty="0"/>
              <a:t>Strong domestic and international interest in two detectors/interaction regions recognized</a:t>
            </a:r>
          </a:p>
          <a:p>
            <a:pPr lvl="2"/>
            <a:endParaRPr lang="en-US" sz="1200" dirty="0"/>
          </a:p>
          <a:p>
            <a:pPr lvl="1"/>
            <a:r>
              <a:rPr lang="en-US" sz="2800" dirty="0"/>
              <a:t>Conceptual Design Report (Draft) – Sept 1, 2020</a:t>
            </a:r>
          </a:p>
          <a:p>
            <a:pPr marL="457200" lvl="1" indent="0">
              <a:buNone/>
            </a:pPr>
            <a:endParaRPr lang="en-US" sz="28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227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19" y="-165740"/>
            <a:ext cx="7886700" cy="1325563"/>
          </a:xfrm>
        </p:spPr>
        <p:txBody>
          <a:bodyPr/>
          <a:lstStyle/>
          <a:p>
            <a:r>
              <a:rPr lang="en-US" dirty="0"/>
              <a:t>Timeline to CD-1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0DDF-9EEC-4F86-8FD6-F642E082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70" y="897787"/>
            <a:ext cx="8915136" cy="556459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May 7, 2020:     EIC Program Steering Group Meeting</a:t>
            </a:r>
          </a:p>
          <a:p>
            <a:r>
              <a:rPr lang="en-US" sz="2600" dirty="0"/>
              <a:t>May 7, 2020:     Partnership Agreement Signed</a:t>
            </a:r>
          </a:p>
          <a:p>
            <a:r>
              <a:rPr lang="en-US" sz="2600" dirty="0"/>
              <a:t>Late May:          EIC All Hands Meeting</a:t>
            </a:r>
          </a:p>
          <a:p>
            <a:r>
              <a:rPr lang="en-US" sz="2600" dirty="0"/>
              <a:t>May 29, 2020:   Call for </a:t>
            </a:r>
            <a:r>
              <a:rPr lang="en-US" sz="2600" dirty="0" err="1"/>
              <a:t>EoI</a:t>
            </a:r>
            <a:r>
              <a:rPr lang="en-US" sz="2600" dirty="0"/>
              <a:t> for Contributions to Detectors</a:t>
            </a:r>
          </a:p>
          <a:p>
            <a:r>
              <a:rPr lang="en-US" sz="2600" dirty="0"/>
              <a:t>June 15, 2020:  A/E Services Contract awarded</a:t>
            </a:r>
          </a:p>
          <a:p>
            <a:r>
              <a:rPr lang="en-US" sz="2600" dirty="0"/>
              <a:t>Mid-June:          EIC Director’s Council Meeting</a:t>
            </a:r>
          </a:p>
          <a:p>
            <a:r>
              <a:rPr lang="en-US" sz="2600" dirty="0"/>
              <a:t>June 30, 2020:  Preliminary drafts/full outline of CDR due</a:t>
            </a:r>
          </a:p>
          <a:p>
            <a:r>
              <a:rPr lang="en-US" sz="2600" dirty="0"/>
              <a:t>June 30, 2020:  DRAFT CD-1 documents complete</a:t>
            </a:r>
          </a:p>
          <a:p>
            <a:r>
              <a:rPr lang="en-US" sz="2600" dirty="0"/>
              <a:t>July 15, 2020:   Analysis of Alternatives Team report due</a:t>
            </a:r>
          </a:p>
          <a:p>
            <a:r>
              <a:rPr lang="en-US" sz="2600" dirty="0"/>
              <a:t>July XX, 2020:  Risk Workshop</a:t>
            </a:r>
          </a:p>
          <a:p>
            <a:r>
              <a:rPr lang="en-US" sz="2600" dirty="0"/>
              <a:t>July 31, 2020:   Deadline for drafts of new CDR Material</a:t>
            </a:r>
          </a:p>
          <a:p>
            <a:r>
              <a:rPr lang="en-US" sz="2600" dirty="0"/>
              <a:t>July 31, 2020:   Freeze Design updates for D</a:t>
            </a:r>
            <a:r>
              <a:rPr lang="en-US" dirty="0"/>
              <a:t>raft CDR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9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19" y="-165740"/>
            <a:ext cx="7886700" cy="1325563"/>
          </a:xfrm>
        </p:spPr>
        <p:txBody>
          <a:bodyPr/>
          <a:lstStyle/>
          <a:p>
            <a:r>
              <a:rPr lang="en-US" dirty="0"/>
              <a:t>Timeline to CD-1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0DDF-9EEC-4F86-8FD6-F642E082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76" y="974323"/>
            <a:ext cx="8741924" cy="5564590"/>
          </a:xfrm>
        </p:spPr>
        <p:txBody>
          <a:bodyPr>
            <a:normAutofit/>
          </a:bodyPr>
          <a:lstStyle/>
          <a:p>
            <a:r>
              <a:rPr lang="en-US" sz="2600" dirty="0"/>
              <a:t>August 1, 2020:  Freeze data for DOE Mini Review</a:t>
            </a:r>
          </a:p>
          <a:p>
            <a:r>
              <a:rPr lang="en-US" sz="2600" dirty="0"/>
              <a:t>Week of August 10, 2020:  Independent Review of </a:t>
            </a:r>
            <a:r>
              <a:rPr lang="en-US" sz="2600" dirty="0" err="1"/>
              <a:t>AoA</a:t>
            </a:r>
            <a:r>
              <a:rPr lang="en-US" sz="2600" dirty="0"/>
              <a:t> </a:t>
            </a:r>
          </a:p>
          <a:p>
            <a:r>
              <a:rPr lang="en-US" sz="2600" dirty="0"/>
              <a:t>August 15, 2020:  CD-1 Documents complete</a:t>
            </a:r>
          </a:p>
          <a:p>
            <a:r>
              <a:rPr lang="en-US" sz="2600" dirty="0"/>
              <a:t>August 25, 2020:  </a:t>
            </a:r>
            <a:r>
              <a:rPr lang="en-US" sz="2600" dirty="0" err="1"/>
              <a:t>AoA</a:t>
            </a:r>
            <a:r>
              <a:rPr lang="en-US" sz="2600" dirty="0"/>
              <a:t> Final Report Complete</a:t>
            </a:r>
          </a:p>
          <a:p>
            <a:r>
              <a:rPr lang="en-US" sz="2600" dirty="0"/>
              <a:t>August 26, 2020:  Post Material for DOE Mini Review</a:t>
            </a:r>
          </a:p>
          <a:p>
            <a:r>
              <a:rPr lang="en-US" sz="2600" dirty="0"/>
              <a:t>August 27, 2020:  Project Advisory Committee Meeting</a:t>
            </a:r>
          </a:p>
          <a:p>
            <a:r>
              <a:rPr lang="en-US" sz="2600" dirty="0"/>
              <a:t>September 1, 2020:  DRAFT CDR Complete</a:t>
            </a:r>
          </a:p>
          <a:p>
            <a:r>
              <a:rPr lang="en-US" sz="2600" dirty="0"/>
              <a:t>September 9-10, 2020:  DOE Mini Review </a:t>
            </a:r>
          </a:p>
          <a:p>
            <a:r>
              <a:rPr lang="en-US" sz="2600" dirty="0"/>
              <a:t>Early October:  First Detector Advisory Committee (DAC) Meeting</a:t>
            </a:r>
          </a:p>
          <a:p>
            <a:r>
              <a:rPr lang="en-US" sz="2600" dirty="0"/>
              <a:t>October 6, 7 or 8, 2020:  First Machine Advisory Committee (MAC) Meeting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2232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19" y="-165740"/>
            <a:ext cx="7886700" cy="1325563"/>
          </a:xfrm>
        </p:spPr>
        <p:txBody>
          <a:bodyPr/>
          <a:lstStyle/>
          <a:p>
            <a:r>
              <a:rPr lang="en-US" dirty="0"/>
              <a:t>Timeline to CD-1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0DDF-9EEC-4F86-8FD6-F642E082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38" y="789025"/>
            <a:ext cx="8741924" cy="58051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November 1, 2020:    Deadline for Detector </a:t>
            </a:r>
            <a:r>
              <a:rPr lang="en-US" dirty="0" err="1"/>
              <a:t>EoI</a:t>
            </a:r>
            <a:endParaRPr lang="en-US" dirty="0"/>
          </a:p>
          <a:p>
            <a:r>
              <a:rPr lang="en-US" dirty="0"/>
              <a:t>November 19, 2020:  PAC Meeting</a:t>
            </a:r>
          </a:p>
          <a:p>
            <a:r>
              <a:rPr lang="en-US" dirty="0"/>
              <a:t>November 23, 2020:  Post Material for Director’s Review</a:t>
            </a:r>
          </a:p>
          <a:p>
            <a:r>
              <a:rPr lang="en-US" dirty="0"/>
              <a:t>November 30, 2020:  NEPA Process Complete</a:t>
            </a:r>
          </a:p>
          <a:p>
            <a:r>
              <a:rPr lang="en-US" dirty="0"/>
              <a:t>Dec 8-10, 2020:         CD-1 Director’s/CDR Review</a:t>
            </a:r>
          </a:p>
          <a:p>
            <a:r>
              <a:rPr lang="en-US" dirty="0"/>
              <a:t>December 15, 2020:  Freeze data for DOE CD-1 Review</a:t>
            </a:r>
          </a:p>
          <a:p>
            <a:r>
              <a:rPr lang="en-US" dirty="0"/>
              <a:t>January 7, 2020:        ½ Day Briefing with NP and OPA</a:t>
            </a:r>
          </a:p>
          <a:p>
            <a:r>
              <a:rPr lang="en-US" dirty="0"/>
              <a:t>January 12, 2021:      Final CDR complete</a:t>
            </a:r>
          </a:p>
          <a:p>
            <a:r>
              <a:rPr lang="en-US" dirty="0"/>
              <a:t>January 12, 2021:      Post Material for CD-1 Review</a:t>
            </a:r>
          </a:p>
          <a:p>
            <a:r>
              <a:rPr lang="en-US" dirty="0"/>
              <a:t>January 26-28, 2021: DOE CD-1 Review</a:t>
            </a:r>
          </a:p>
          <a:p>
            <a:r>
              <a:rPr lang="en-US" dirty="0"/>
              <a:t>February 2021:    Evaluate </a:t>
            </a:r>
            <a:r>
              <a:rPr lang="en-US" dirty="0" err="1"/>
              <a:t>EoI</a:t>
            </a:r>
            <a:r>
              <a:rPr lang="en-US" dirty="0"/>
              <a:t> &amp; Draft Call for Det. Prop.</a:t>
            </a:r>
          </a:p>
          <a:p>
            <a:r>
              <a:rPr lang="en-US" dirty="0"/>
              <a:t>March 2021 – Initial Plan for Call for Detector Proposals</a:t>
            </a:r>
          </a:p>
          <a:p>
            <a:r>
              <a:rPr lang="en-US" dirty="0"/>
              <a:t>March 31, 2021 – Goal for CD-1 Approval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5823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18" y="-165740"/>
            <a:ext cx="8322397" cy="1325563"/>
          </a:xfrm>
        </p:spPr>
        <p:txBody>
          <a:bodyPr/>
          <a:lstStyle/>
          <a:p>
            <a:r>
              <a:rPr lang="en-US"/>
              <a:t>Using the Path to CD-1 to Status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212" y="635635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78DE0C4-43AA-467B-84C9-6BB7B2E83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85" y="843415"/>
            <a:ext cx="8680594" cy="55641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61BD60-1A8F-4F57-946A-3F2004280242}"/>
              </a:ext>
            </a:extLst>
          </p:cNvPr>
          <p:cNvSpPr/>
          <p:nvPr/>
        </p:nvSpPr>
        <p:spPr>
          <a:xfrm rot="20222437">
            <a:off x="2487408" y="3007617"/>
            <a:ext cx="3744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5356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19" y="-165740"/>
            <a:ext cx="7886700" cy="1325563"/>
          </a:xfrm>
        </p:spPr>
        <p:txBody>
          <a:bodyPr/>
          <a:lstStyle/>
          <a:p>
            <a:r>
              <a:rPr lang="en-US" dirty="0"/>
              <a:t>Post CD-1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0DDF-9EEC-4F86-8FD6-F642E082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76" y="974323"/>
            <a:ext cx="8741924" cy="5564590"/>
          </a:xfrm>
        </p:spPr>
        <p:txBody>
          <a:bodyPr>
            <a:normAutofit/>
          </a:bodyPr>
          <a:lstStyle/>
          <a:p>
            <a:r>
              <a:rPr lang="en-US" dirty="0"/>
              <a:t>April 1, 2021 – Start Preliminary Design</a:t>
            </a:r>
          </a:p>
          <a:p>
            <a:r>
              <a:rPr lang="en-US" dirty="0"/>
              <a:t>Focused Technical Reviews</a:t>
            </a:r>
          </a:p>
          <a:p>
            <a:r>
              <a:rPr lang="en-US" dirty="0"/>
              <a:t>March 2022 – Establish preliminary performance management baseline and start using cost and schedule tracking tools, including EVMS</a:t>
            </a:r>
          </a:p>
          <a:p>
            <a:r>
              <a:rPr lang="en-US" dirty="0"/>
              <a:t>September 2022 – Goal for CD-2 Approval</a:t>
            </a:r>
          </a:p>
          <a:p>
            <a:r>
              <a:rPr lang="en-US" dirty="0"/>
              <a:t>July 2023 – Goal for CD-3 Approval [pending schedule update to determine when procurements will need to begin]</a:t>
            </a:r>
          </a:p>
        </p:txBody>
      </p:sp>
    </p:spTree>
    <p:extLst>
      <p:ext uri="{BB962C8B-B14F-4D97-AF65-F5344CB8AC3E}">
        <p14:creationId xmlns:p14="http://schemas.microsoft.com/office/powerpoint/2010/main" val="223150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783"/>
            <a:ext cx="7886700" cy="1325563"/>
          </a:xfrm>
        </p:spPr>
        <p:txBody>
          <a:bodyPr/>
          <a:lstStyle/>
          <a:p>
            <a:r>
              <a:rPr lang="en-US" dirty="0"/>
              <a:t>EIC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8" y="1464434"/>
            <a:ext cx="8328991" cy="39291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Affordability – very large project for DOE Office of Nuclear Physics (NP) and Office of Science (SC)</a:t>
            </a:r>
          </a:p>
          <a:p>
            <a:pPr lvl="1"/>
            <a:r>
              <a:rPr lang="en-US" dirty="0"/>
              <a:t>Reprioritization of funding to EIC</a:t>
            </a:r>
          </a:p>
          <a:p>
            <a:pPr lvl="1"/>
            <a:r>
              <a:rPr lang="en-US" dirty="0"/>
              <a:t>Critical to ramp up of funding in FY2021 to maintain timeline for DOE Critical Decisions</a:t>
            </a:r>
          </a:p>
          <a:p>
            <a:r>
              <a:rPr lang="en-US" dirty="0"/>
              <a:t>COVID-19</a:t>
            </a:r>
          </a:p>
          <a:p>
            <a:pPr lvl="1"/>
            <a:r>
              <a:rPr lang="en-US" dirty="0"/>
              <a:t>Current EIC work is primarily planning and design work which can be done remotely, some R&amp;D stalled</a:t>
            </a:r>
          </a:p>
          <a:p>
            <a:pPr lvl="1"/>
            <a:r>
              <a:rPr lang="en-US" dirty="0"/>
              <a:t>Indirect impacts are likely to be more significant, including aligning with RHIC operations plans, uncertain fiscal context, design efficiency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5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70" y="87180"/>
            <a:ext cx="78867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0DDF-9EEC-4F86-8FD6-F642E082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72" y="1436524"/>
            <a:ext cx="8673140" cy="4351338"/>
          </a:xfrm>
        </p:spPr>
        <p:txBody>
          <a:bodyPr>
            <a:normAutofit/>
          </a:bodyPr>
          <a:lstStyle/>
          <a:p>
            <a:r>
              <a:rPr lang="en-US" dirty="0"/>
              <a:t>Project Delivery Plans Maturing</a:t>
            </a:r>
          </a:p>
          <a:p>
            <a:pPr lvl="1"/>
            <a:r>
              <a:rPr lang="en-US" sz="2000" dirty="0"/>
              <a:t>Strong Foundation:  pre-conceptual design, cost estimate, schedule</a:t>
            </a:r>
          </a:p>
          <a:p>
            <a:pPr lvl="1"/>
            <a:r>
              <a:rPr lang="en-US" sz="2000" dirty="0"/>
              <a:t>BNL/TJNAF Collaboration</a:t>
            </a:r>
          </a:p>
          <a:p>
            <a:pPr lvl="1"/>
            <a:r>
              <a:rPr lang="en-US" sz="2000" dirty="0"/>
              <a:t>Plans aligned with reasonable annual funding projections</a:t>
            </a:r>
          </a:p>
          <a:p>
            <a:pPr lvl="1"/>
            <a:r>
              <a:rPr lang="en-US" sz="2000" dirty="0"/>
              <a:t>DOE review and approval process is important:  CD-1 approval in 2</a:t>
            </a:r>
            <a:r>
              <a:rPr lang="en-US" sz="2000" baseline="30000" dirty="0"/>
              <a:t>nd </a:t>
            </a:r>
            <a:r>
              <a:rPr lang="en-US" sz="2000" dirty="0"/>
              <a:t>Quarter of FY2021</a:t>
            </a:r>
          </a:p>
          <a:p>
            <a:r>
              <a:rPr lang="en-US" dirty="0"/>
              <a:t>Strong Effort to Develop Experimental Program</a:t>
            </a:r>
          </a:p>
          <a:p>
            <a:pPr lvl="1"/>
            <a:r>
              <a:rPr lang="en-US" sz="2100" dirty="0"/>
              <a:t>Community engagement essential including “host” role of BNL/TJNAF in the process</a:t>
            </a:r>
          </a:p>
          <a:p>
            <a:pPr lvl="1"/>
            <a:r>
              <a:rPr lang="en-US" sz="2100" dirty="0"/>
              <a:t>Timeline important for the Yellow Book, Call for Expressions of Interest, Call for Proposals, etc.</a:t>
            </a:r>
          </a:p>
          <a:p>
            <a:pPr lvl="1"/>
            <a:r>
              <a:rPr lang="en-US" sz="2100" dirty="0"/>
              <a:t>Working to align and integrate within the </a:t>
            </a:r>
            <a:r>
              <a:rPr lang="en-US" sz="2100"/>
              <a:t>overall integrated project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3761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3F26-970E-44AC-8BB6-70850BF2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5" y="199292"/>
            <a:ext cx="8842294" cy="1371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EIC Design Satisfies NSAC and NAS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F6CC-FCDC-4E92-8539-5242A728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43" y="2195580"/>
            <a:ext cx="8554513" cy="3620375"/>
          </a:xfrm>
        </p:spPr>
        <p:txBody>
          <a:bodyPr/>
          <a:lstStyle/>
          <a:p>
            <a:r>
              <a:rPr lang="en-US" sz="2600" dirty="0"/>
              <a:t>Center of Mass Energies    		20 GeV – 141 GeV</a:t>
            </a:r>
          </a:p>
          <a:p>
            <a:r>
              <a:rPr lang="en-US" sz="2600" dirty="0"/>
              <a:t>Maximum Luminosity			10</a:t>
            </a:r>
            <a:r>
              <a:rPr lang="en-US" sz="2600" baseline="30000" dirty="0"/>
              <a:t>34 </a:t>
            </a:r>
            <a:r>
              <a:rPr lang="en-US" sz="2600" dirty="0"/>
              <a:t>cm</a:t>
            </a:r>
            <a:r>
              <a:rPr lang="en-US" sz="2600" baseline="30000" dirty="0"/>
              <a:t>-2</a:t>
            </a:r>
            <a:r>
              <a:rPr lang="en-US" sz="2600" dirty="0"/>
              <a:t>s</a:t>
            </a:r>
            <a:r>
              <a:rPr lang="en-US" sz="2600" baseline="30000" dirty="0"/>
              <a:t>-1</a:t>
            </a:r>
          </a:p>
          <a:p>
            <a:r>
              <a:rPr lang="en-US" sz="2600" dirty="0"/>
              <a:t>Hadron Beam Polarization		80%</a:t>
            </a:r>
          </a:p>
          <a:p>
            <a:r>
              <a:rPr lang="en-US" sz="2600" dirty="0"/>
              <a:t>Electron Beam Polarization		80%</a:t>
            </a:r>
          </a:p>
          <a:p>
            <a:r>
              <a:rPr lang="en-US" sz="2600" dirty="0"/>
              <a:t>Ion Species Range			p to Uranium</a:t>
            </a:r>
          </a:p>
          <a:p>
            <a:r>
              <a:rPr lang="en-US" sz="2600" dirty="0"/>
              <a:t>Number of interaction regions		up to two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7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20FF0F-367F-BB47-99F0-A8B1530F3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511" y="4298077"/>
            <a:ext cx="3085913" cy="203619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D7A5B3-5ED9-C344-8763-9564356C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216" y="365126"/>
            <a:ext cx="3826784" cy="2740611"/>
          </a:xfrm>
        </p:spPr>
        <p:txBody>
          <a:bodyPr>
            <a:normAutofit/>
          </a:bodyPr>
          <a:lstStyle/>
          <a:p>
            <a:r>
              <a:rPr lang="en-US" dirty="0"/>
              <a:t>Electron Ion Collider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9A88F-6B2A-B348-9BC3-C54EDC414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63" y="213527"/>
            <a:ext cx="4787105" cy="578441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0A1341A-C9F9-4F8B-9D22-C5EF263E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0958" y="6356212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4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04" y="1102490"/>
            <a:ext cx="8207017" cy="1846802"/>
          </a:xfrm>
        </p:spPr>
        <p:txBody>
          <a:bodyPr>
            <a:normAutofit fontScale="92500"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Rapid Cycling Synchrotron (RCS) for electrons and Electron Storage Ring (SR) fit easily into the existing RHIC tunnel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Two existing detector halls available for interaction regions and detectors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endParaRPr 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E5FD4-90B5-465E-A0B1-8368BE937D89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3FC9C-0294-47EA-A7CE-0C90FCF7E23F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CB2FCC-EB73-4A95-B4F3-9BC9D7BB771D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A710E3-2743-4D04-AC6E-7A560BE85EC6}"/>
              </a:ext>
            </a:extLst>
          </p:cNvPr>
          <p:cNvSpPr txBox="1">
            <a:spLocks/>
          </p:cNvSpPr>
          <p:nvPr/>
        </p:nvSpPr>
        <p:spPr>
          <a:xfrm>
            <a:off x="342876" y="255678"/>
            <a:ext cx="8700621" cy="657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EIC Machine in the RHIC Tunnel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attachments.office.net/owa/rtribble@bnl.gov/service.svc/s/GetAttachmentThumbnail?id=AAMkAGE5M2ZiMTQ1LWI3NGUtNDE1MC1iZDgwLTAxNDlkNDMzMDYxZQBGAAAAAABMRfdBVS1rR7z2ToqtrJaWBwA9kcKVSwxKS77E69RiCdzkAAAAsSjvAAB9emgQZEWWTY7aZCcgRRF3AAEMBqOrAAABEgAQAC472e3JmVJFrVr%2FItvP8Dc%3D&amp;thumbnailType=2&amp;owa=outlook.office365.com&amp;scriptVer=2019090902.13&amp;X-OWA-CANARY=D1A8p8YNHkS4xsMYGwPyExBlJQhCPNcYOcZKsVd3EQpJm5vo0EwfzRznVXQftGA9HcIInAz_s_I.&amp;token=eyJhbGciOiJSUzI1NiIsImtpZCI6IjA2MDBGOUY2NzQ2MjA3MzdFNzM0MDRFMjg3QzQ1QTgxOENCN0NFQjgiLCJ4NXQiOiJCZ0Q1OW5SaUJ6Zm5OQVRpaDhSYWdZeTN6cmciLCJ0eXAiOiJKV1QifQ.eyJvcmlnaW4iOiJodHRwczovL291dGxvb2sub2ZmaWNlMzY1LmNvbSIsInZlciI6IkV4Y2hhbmdlLkNhbGxiYWNrLlYxIiwiYXBwY3R4c2VuZGVyIjoiT3dhRG93bmxvYWRAODk1NjFlNjAtZGM3NS00YzI4LWExYzktMmU4ZDg4NzAxOTZiIiwiYXBwY3R4Ijoie1wibXNleGNocHJvdFwiOlwib3dhXCIsXCJwcmltYXJ5c2lkXCI6XCJTLTEtNS0yMS0yOTU4OTA2MDcwLTM2OTA0ODc4MzMtMjczMzM0NDYzMS0yMTAwOTUxXCIsXCJwdWlkXCI6XCIxMTUzOTA2NjYwOTg0MTQxNDc0XCIsXCJvaWRcIjpcIjQyNGM2OGRlLTI3ZDAtNDViNS04NGJjLTIzMzhjNzlmOWQ5OVwiLFwic2NvcGVcIjpcIk93YURvd25sb2FkXCJ9IiwibmJmIjoxNTY4ODE1Njc3LCJleHAiOjE1Njg4MTYyNzcsImlzcyI6IjAwMDAwMDAyLTAwMDAtMGZmMS1jZTAwLTAwMDAwMDAwMDAwMEA4OTU2MWU2MC1kYzc1LTRjMjgtYTFjOS0yZThkODg3MDE5NmIiLCJhdWQiOiIwMDAwMDAwMi0wMDAwLTBmZjEtY2UwMC0wMDAwMDAwMDAwMDAvYXR0YWNobWVudHMub2ZmaWNlLm5ldEA4OTU2MWU2MC1kYzc1LTRjMjgtYTFjOS0yZThkODg3MDE5NmIifQ.HX76CAeGzGLTueLO1gJuMKhiO9NfUMnLCXrBAVjt4ZWC75FAXcp-kYff1C0HahUhGwqw9cx4SXdfxiL72fMZZ-CnBc28o8OTR5mz1EQq0LWcHHkxl6-8tsw8wsRUs9UiOu4Lh6uNXl6zWC5cM5b3i-QfQWqGte3F3zpTwSxT5Z0WhJ8CUN3VJMD1diO6zmpIUl0VUgaiv7n_Jjcg31JirNNzQ7CI78MTXa4F9GHT-fUj6-9t81Ftctc9abr36CzuJFKBzj0dQyNiYrSC1KK13ZazhR0CjsQ63Go7VWweFo-LsOrUf1kOqpj2EOQ0feUHNKnKjv-TQoJxupMlUq1e8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36" y="2796297"/>
            <a:ext cx="565443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3316" y="2701648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25071" y="3241563"/>
            <a:ext cx="738909" cy="274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8566" y="27108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09523" y="3250805"/>
            <a:ext cx="738909" cy="274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4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1E80E-EC85-4FCB-B503-7B202B18A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60326"/>
            <a:ext cx="8319454" cy="5698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Project Scope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469F-3F4E-4454-AB2C-05170459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135D-9DBA-429E-89B5-EFB21AEF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60" y="320674"/>
            <a:ext cx="8209207" cy="1325563"/>
          </a:xfrm>
        </p:spPr>
        <p:txBody>
          <a:bodyPr/>
          <a:lstStyle/>
          <a:p>
            <a:r>
              <a:rPr lang="en-US" dirty="0"/>
              <a:t>Reference Funding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C449A-80E8-43E8-B1A7-9D1514BE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BD932D4-5A79-47F5-A19F-A89F02D4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65" y="4273184"/>
            <a:ext cx="4016210" cy="4351338"/>
          </a:xfrm>
        </p:spPr>
        <p:txBody>
          <a:bodyPr/>
          <a:lstStyle/>
          <a:p>
            <a:pPr lvl="1"/>
            <a:r>
              <a:rPr lang="en-US" sz="2000" dirty="0"/>
              <a:t>CD-1:    March 2021</a:t>
            </a:r>
          </a:p>
          <a:p>
            <a:pPr lvl="1"/>
            <a:r>
              <a:rPr lang="en-US" sz="2000" dirty="0"/>
              <a:t>CD-2:    September 2022</a:t>
            </a:r>
          </a:p>
          <a:p>
            <a:pPr lvl="1"/>
            <a:r>
              <a:rPr lang="en-US" sz="2000" dirty="0"/>
              <a:t>CD-3:    September 2023</a:t>
            </a:r>
          </a:p>
          <a:p>
            <a:pPr lvl="1"/>
            <a:r>
              <a:rPr lang="en-US" sz="2000" dirty="0"/>
              <a:t>CD-4a:  September 2029</a:t>
            </a:r>
          </a:p>
          <a:p>
            <a:pPr lvl="1"/>
            <a:r>
              <a:rPr lang="en-US" sz="2000" dirty="0"/>
              <a:t>CD-4b:  September 2031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4980B68-4969-4888-87FD-9687E94B5E3F}"/>
              </a:ext>
            </a:extLst>
          </p:cNvPr>
          <p:cNvGraphicFramePr>
            <a:graphicFrameLocks/>
          </p:cNvGraphicFramePr>
          <p:nvPr/>
        </p:nvGraphicFramePr>
        <p:xfrm>
          <a:off x="706105" y="1256745"/>
          <a:ext cx="6808425" cy="325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2B906E-751F-45E7-871F-8F756C2EDCD3}"/>
              </a:ext>
            </a:extLst>
          </p:cNvPr>
          <p:cNvSpPr txBox="1">
            <a:spLocks/>
          </p:cNvSpPr>
          <p:nvPr/>
        </p:nvSpPr>
        <p:spPr>
          <a:xfrm>
            <a:off x="4186495" y="4273184"/>
            <a:ext cx="4381471" cy="176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Staged Luminosity </a:t>
            </a:r>
          </a:p>
          <a:p>
            <a:pPr lvl="2"/>
            <a:r>
              <a:rPr lang="en-US" sz="1600" dirty="0"/>
              <a:t>Operations Start CD-4a</a:t>
            </a:r>
          </a:p>
          <a:p>
            <a:pPr lvl="2"/>
            <a:r>
              <a:rPr lang="en-US" sz="1600" dirty="0"/>
              <a:t>Full RF Power Installed by CD-4b</a:t>
            </a:r>
          </a:p>
          <a:p>
            <a:pPr lvl="1"/>
            <a:r>
              <a:rPr lang="en-US" sz="2000" dirty="0"/>
              <a:t>$100M from New York State toward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9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15BB-172B-41AD-9715-B06F0314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F7CF9-FCBC-4437-AAFE-05F935F69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04E34-7384-4385-92CC-6A0CE556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83" y="1338823"/>
            <a:ext cx="8389953" cy="51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2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C800-2B74-42BB-B80F-F8A3E488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23" y="33005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BNL-JLAB Joint Efforts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609459-8A8A-4274-96C3-053B08726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23" y="1529563"/>
            <a:ext cx="4089164" cy="24589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DC296-E3E0-4AE1-93B4-904376C42BC5}"/>
              </a:ext>
            </a:extLst>
          </p:cNvPr>
          <p:cNvSpPr txBox="1"/>
          <p:nvPr/>
        </p:nvSpPr>
        <p:spPr>
          <a:xfrm>
            <a:off x="344523" y="3988503"/>
            <a:ext cx="411758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000" b="1" dirty="0"/>
              <a:t>TJNAF Visit to BNL – Feb 10, 2020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1A06A-B52C-426D-B7D9-30B82DD5C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422" y="1529563"/>
            <a:ext cx="4089164" cy="2961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438DA0-A548-4D85-8250-14C826C7679A}"/>
              </a:ext>
            </a:extLst>
          </p:cNvPr>
          <p:cNvSpPr txBox="1"/>
          <p:nvPr/>
        </p:nvSpPr>
        <p:spPr>
          <a:xfrm>
            <a:off x="4600422" y="3984927"/>
            <a:ext cx="411758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000" b="1" dirty="0"/>
              <a:t>BNL Visit to TJNAF – Feb 28, 2020</a:t>
            </a:r>
          </a:p>
          <a:p>
            <a:pPr algn="ctr"/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272A42F-97AD-4BA7-899C-297DF306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0958" y="6356212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446F8-B6AB-9846-B600-D7C650505855}"/>
              </a:ext>
            </a:extLst>
          </p:cNvPr>
          <p:cNvSpPr txBox="1"/>
          <p:nvPr/>
        </p:nvSpPr>
        <p:spPr>
          <a:xfrm>
            <a:off x="271693" y="5044180"/>
            <a:ext cx="8446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Partnering Agreement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EIC Project Executive Management Team Established:  E. </a:t>
            </a:r>
            <a:r>
              <a:rPr lang="en-US" sz="1600" dirty="0" err="1"/>
              <a:t>Aschenauer</a:t>
            </a:r>
            <a:r>
              <a:rPr lang="en-US" sz="1600" dirty="0"/>
              <a:t>, Rolf Ent, Diane Hatton, Allison Lung, Andrei, </a:t>
            </a:r>
            <a:r>
              <a:rPr lang="en-US" sz="1600" dirty="0" err="1"/>
              <a:t>Seryi</a:t>
            </a:r>
            <a:r>
              <a:rPr lang="en-US" sz="1600" dirty="0"/>
              <a:t>, Ferdinand </a:t>
            </a:r>
            <a:r>
              <a:rPr lang="en-US" sz="1600" dirty="0" err="1"/>
              <a:t>Willeke</a:t>
            </a:r>
            <a:r>
              <a:rPr lang="en-US" sz="1600" dirty="0"/>
              <a:t>, and Jim </a:t>
            </a:r>
            <a:r>
              <a:rPr lang="en-US" sz="1600" dirty="0" err="1"/>
              <a:t>Yeck</a:t>
            </a:r>
            <a:r>
              <a:rPr lang="en-US" sz="1600" dirty="0"/>
              <a:t>  (Abhay Deshpande, ex officio)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Working on organization and management approach</a:t>
            </a:r>
          </a:p>
        </p:txBody>
      </p:sp>
    </p:spTree>
    <p:extLst>
      <p:ext uri="{BB962C8B-B14F-4D97-AF65-F5344CB8AC3E}">
        <p14:creationId xmlns:p14="http://schemas.microsoft.com/office/powerpoint/2010/main" val="154362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70" y="87180"/>
            <a:ext cx="8316702" cy="1325563"/>
          </a:xfrm>
        </p:spPr>
        <p:txBody>
          <a:bodyPr>
            <a:normAutofit/>
          </a:bodyPr>
          <a:lstStyle/>
          <a:p>
            <a:r>
              <a:rPr lang="en-US" dirty="0"/>
              <a:t>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0DDF-9EEC-4F86-8FD6-F642E082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68" y="1708394"/>
            <a:ext cx="8316701" cy="4188314"/>
          </a:xfrm>
        </p:spPr>
        <p:txBody>
          <a:bodyPr>
            <a:noAutofit/>
          </a:bodyPr>
          <a:lstStyle/>
          <a:p>
            <a:r>
              <a:rPr lang="en-US" sz="2400" dirty="0"/>
              <a:t>EIC management approach</a:t>
            </a:r>
          </a:p>
          <a:p>
            <a:pPr lvl="1"/>
            <a:r>
              <a:rPr lang="en-US" sz="2000" dirty="0"/>
              <a:t>Organization structure is being assessed to benefit from TJNAF commitment and prospects for significant international and domestic partners</a:t>
            </a:r>
          </a:p>
          <a:p>
            <a:pPr lvl="1"/>
            <a:r>
              <a:rPr lang="en-US" sz="2000" dirty="0"/>
              <a:t>EIC Council will be established based on project experience from other projects including LCLS-II, Exascale, and other recent large projects, both DOE and international projects</a:t>
            </a:r>
          </a:p>
          <a:p>
            <a:pPr lvl="1"/>
            <a:r>
              <a:rPr lang="en-US" sz="2000" dirty="0"/>
              <a:t>Project leadership team to be strengthened and membership and mandates of advisory committees clarified:</a:t>
            </a:r>
          </a:p>
          <a:p>
            <a:pPr lvl="2"/>
            <a:r>
              <a:rPr lang="en-US" dirty="0"/>
              <a:t>Project Advisory Committee</a:t>
            </a:r>
          </a:p>
          <a:p>
            <a:pPr lvl="2"/>
            <a:r>
              <a:rPr lang="en-US" dirty="0"/>
              <a:t>Machine Advisory Committee</a:t>
            </a:r>
          </a:p>
          <a:p>
            <a:pPr lvl="2"/>
            <a:r>
              <a:rPr lang="en-US" dirty="0"/>
              <a:t>Detector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1751998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4871</TotalTime>
  <Words>981</Words>
  <Application>Microsoft Macintosh PowerPoint</Application>
  <PresentationFormat>On-screen Show (4:3)</PresentationFormat>
  <Paragraphs>138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EIC Project Overview Jim Yeck, EIC Project Director </vt:lpstr>
      <vt:lpstr>EIC Design Satisfies NSAC and NAS Requirements</vt:lpstr>
      <vt:lpstr>Electron Ion Collider</vt:lpstr>
      <vt:lpstr>PowerPoint Presentation</vt:lpstr>
      <vt:lpstr>EIC Project Scope</vt:lpstr>
      <vt:lpstr>Reference Funding Profile</vt:lpstr>
      <vt:lpstr>Reference Schedule</vt:lpstr>
      <vt:lpstr>BNL-JLAB Joint Efforts</vt:lpstr>
      <vt:lpstr>Organization</vt:lpstr>
      <vt:lpstr>EIC Accomplishments</vt:lpstr>
      <vt:lpstr>Timeline to CD-1</vt:lpstr>
      <vt:lpstr>Timeline to CD-1</vt:lpstr>
      <vt:lpstr>Timeline to CD-1</vt:lpstr>
      <vt:lpstr>Using the Path to CD-1 to Status </vt:lpstr>
      <vt:lpstr>Post CD-1</vt:lpstr>
      <vt:lpstr>EIC Challenges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Planning Update NP-BNL-TJNAF</dc:title>
  <dc:creator>Hatton, Diane</dc:creator>
  <cp:lastModifiedBy>jim yeck</cp:lastModifiedBy>
  <cp:revision>166</cp:revision>
  <cp:lastPrinted>2020-03-09T20:35:13Z</cp:lastPrinted>
  <dcterms:created xsi:type="dcterms:W3CDTF">2020-03-08T15:15:52Z</dcterms:created>
  <dcterms:modified xsi:type="dcterms:W3CDTF">2020-05-20T01:08:25Z</dcterms:modified>
</cp:coreProperties>
</file>