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3"/>
  </p:notesMasterIdLst>
  <p:sldIdLst>
    <p:sldId id="256" r:id="rId5"/>
    <p:sldId id="1382" r:id="rId6"/>
    <p:sldId id="1383" r:id="rId7"/>
    <p:sldId id="1384" r:id="rId8"/>
    <p:sldId id="1385" r:id="rId9"/>
    <p:sldId id="1386" r:id="rId10"/>
    <p:sldId id="1388" r:id="rId11"/>
    <p:sldId id="1389" r:id="rId12"/>
    <p:sldId id="1390" r:id="rId13"/>
    <p:sldId id="1387" r:id="rId14"/>
    <p:sldId id="1396" r:id="rId15"/>
    <p:sldId id="1395" r:id="rId16"/>
    <p:sldId id="1392" r:id="rId17"/>
    <p:sldId id="1393" r:id="rId18"/>
    <p:sldId id="1397" r:id="rId19"/>
    <p:sldId id="1394" r:id="rId20"/>
    <p:sldId id="1358" r:id="rId21"/>
    <p:sldId id="1398"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eke, Ferdinand" initials="WF" lastIdx="5" clrIdx="0">
    <p:extLst>
      <p:ext uri="{19B8F6BF-5375-455C-9EA6-DF929625EA0E}">
        <p15:presenceInfo xmlns:p15="http://schemas.microsoft.com/office/powerpoint/2012/main" userId="Willeke, Ferdinan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A00"/>
    <a:srgbClr val="CCFF99"/>
    <a:srgbClr val="30519D"/>
    <a:srgbClr val="0066FF"/>
    <a:srgbClr val="001132"/>
    <a:srgbClr val="24407B"/>
    <a:srgbClr val="4EA5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26" autoAdjust="0"/>
    <p:restoredTop sz="94646"/>
  </p:normalViewPr>
  <p:slideViewPr>
    <p:cSldViewPr snapToGrid="0" snapToObjects="1">
      <p:cViewPr varScale="1">
        <p:scale>
          <a:sx n="87" d="100"/>
          <a:sy n="87" d="100"/>
        </p:scale>
        <p:origin x="1161" y="30"/>
      </p:cViewPr>
      <p:guideLst>
        <p:guide orient="horz" pos="2160"/>
        <p:guide pos="2880"/>
      </p:guideLst>
    </p:cSldViewPr>
  </p:slideViewPr>
  <p:notesTextViewPr>
    <p:cViewPr>
      <p:scale>
        <a:sx n="1" d="1"/>
        <a:sy n="1" d="1"/>
      </p:scale>
      <p:origin x="0" y="0"/>
    </p:cViewPr>
  </p:notesTextViewPr>
  <p:sorterViewPr>
    <p:cViewPr>
      <p:scale>
        <a:sx n="100" d="100"/>
        <a:sy n="100" d="100"/>
      </p:scale>
      <p:origin x="0" y="-106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bnl\c-adnas\willeke\e-RHIC\Design-Documents\Copy%20of%20erhic_lumi_energyOptimizedb.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47362923070777"/>
          <c:y val="2.8524640844641593E-2"/>
          <c:w val="0.85317364276833796"/>
          <c:h val="0.81127156198498396"/>
        </c:manualLayout>
      </c:layout>
      <c:scatterChart>
        <c:scatterStyle val="lineMarker"/>
        <c:varyColors val="0"/>
        <c:ser>
          <c:idx val="1"/>
          <c:order val="1"/>
          <c:tx>
            <c:v>Full Scope -HD</c:v>
          </c:tx>
          <c:spPr>
            <a:ln w="60325">
              <a:solidFill>
                <a:srgbClr val="0070C0"/>
              </a:solidFill>
            </a:ln>
          </c:spPr>
          <c:marker>
            <c:symbol val="circle"/>
            <c:size val="7"/>
            <c:spPr>
              <a:solidFill>
                <a:srgbClr val="0070C0"/>
              </a:solidFill>
              <a:ln w="3175">
                <a:solidFill>
                  <a:srgbClr val="000000"/>
                </a:solidFill>
              </a:ln>
            </c:spPr>
          </c:marker>
          <c:xVal>
            <c:numRef>
              <c:f>Combined!$C$3:$C$7</c:f>
              <c:numCache>
                <c:formatCode>General</c:formatCode>
                <c:ptCount val="5"/>
                <c:pt idx="0">
                  <c:v>20.248456731316587</c:v>
                </c:pt>
                <c:pt idx="1">
                  <c:v>44.721359549995796</c:v>
                </c:pt>
                <c:pt idx="2">
                  <c:v>63.245553203367585</c:v>
                </c:pt>
                <c:pt idx="3">
                  <c:v>104.88088481701516</c:v>
                </c:pt>
                <c:pt idx="4">
                  <c:v>140.71247279470288</c:v>
                </c:pt>
              </c:numCache>
            </c:numRef>
          </c:xVal>
          <c:yVal>
            <c:numRef>
              <c:f>Combined!$D$3:$D$7</c:f>
              <c:numCache>
                <c:formatCode>General</c:formatCode>
                <c:ptCount val="5"/>
                <c:pt idx="0">
                  <c:v>0.44</c:v>
                </c:pt>
                <c:pt idx="1">
                  <c:v>3.16</c:v>
                </c:pt>
                <c:pt idx="2">
                  <c:v>4.3499999999999996</c:v>
                </c:pt>
                <c:pt idx="3">
                  <c:v>10.050000000000001</c:v>
                </c:pt>
                <c:pt idx="4">
                  <c:v>1.93</c:v>
                </c:pt>
              </c:numCache>
            </c:numRef>
          </c:yVal>
          <c:smooth val="0"/>
          <c:extLst>
            <c:ext xmlns:c16="http://schemas.microsoft.com/office/drawing/2014/chart" uri="{C3380CC4-5D6E-409C-BE32-E72D297353CC}">
              <c16:uniqueId val="{00000000-345F-45E9-9332-3E2E6FEFDE81}"/>
            </c:ext>
          </c:extLst>
        </c:ser>
        <c:ser>
          <c:idx val="2"/>
          <c:order val="2"/>
          <c:tx>
            <c:v>Low energy optimized</c:v>
          </c:tx>
          <c:spPr>
            <a:ln w="60325">
              <a:solidFill>
                <a:srgbClr val="C00000"/>
              </a:solidFill>
            </a:ln>
          </c:spPr>
          <c:marker>
            <c:symbol val="circle"/>
            <c:size val="8"/>
            <c:spPr>
              <a:solidFill>
                <a:srgbClr val="C00000"/>
              </a:solidFill>
              <a:ln>
                <a:solidFill>
                  <a:srgbClr val="000000"/>
                </a:solidFill>
              </a:ln>
            </c:spPr>
          </c:marker>
          <c:xVal>
            <c:numRef>
              <c:f>Combined!$C$14:$C$20</c:f>
              <c:numCache>
                <c:formatCode>General</c:formatCode>
                <c:ptCount val="7"/>
                <c:pt idx="0">
                  <c:v>20.248456731316587</c:v>
                </c:pt>
                <c:pt idx="1">
                  <c:v>44.721359549995796</c:v>
                </c:pt>
                <c:pt idx="2">
                  <c:v>63.245553203367585</c:v>
                </c:pt>
                <c:pt idx="3">
                  <c:v>80</c:v>
                </c:pt>
                <c:pt idx="4">
                  <c:v>101.9803902718557</c:v>
                </c:pt>
                <c:pt idx="5">
                  <c:v>120</c:v>
                </c:pt>
                <c:pt idx="6">
                  <c:v>140.71247279470288</c:v>
                </c:pt>
              </c:numCache>
            </c:numRef>
          </c:xVal>
          <c:yVal>
            <c:numRef>
              <c:f>Combined!$D$14:$D$20</c:f>
              <c:numCache>
                <c:formatCode>General</c:formatCode>
                <c:ptCount val="7"/>
                <c:pt idx="0">
                  <c:v>1.27</c:v>
                </c:pt>
                <c:pt idx="1">
                  <c:v>10.34</c:v>
                </c:pt>
                <c:pt idx="2">
                  <c:v>12.4</c:v>
                </c:pt>
                <c:pt idx="3">
                  <c:v>10.78</c:v>
                </c:pt>
                <c:pt idx="4">
                  <c:v>5.4</c:v>
                </c:pt>
                <c:pt idx="5">
                  <c:v>1.1100000000000001</c:v>
                </c:pt>
                <c:pt idx="6">
                  <c:v>0.1</c:v>
                </c:pt>
              </c:numCache>
            </c:numRef>
          </c:yVal>
          <c:smooth val="0"/>
          <c:extLst>
            <c:ext xmlns:c16="http://schemas.microsoft.com/office/drawing/2014/chart" uri="{C3380CC4-5D6E-409C-BE32-E72D297353CC}">
              <c16:uniqueId val="{00000001-345F-45E9-9332-3E2E6FEFDE81}"/>
            </c:ext>
          </c:extLst>
        </c:ser>
        <c:dLbls>
          <c:showLegendKey val="0"/>
          <c:showVal val="0"/>
          <c:showCatName val="0"/>
          <c:showSerName val="0"/>
          <c:showPercent val="0"/>
          <c:showBubbleSize val="0"/>
        </c:dLbls>
        <c:axId val="-2110380552"/>
        <c:axId val="-2110371448"/>
        <c:extLst>
          <c:ext xmlns:c15="http://schemas.microsoft.com/office/drawing/2012/chart" uri="{02D57815-91ED-43cb-92C2-25804820EDAC}">
            <c15:filteredScatterSeries>
              <c15:ser>
                <c:idx val="3"/>
                <c:order val="3"/>
                <c:tx>
                  <c:v>Combined</c:v>
                </c:tx>
                <c:spPr>
                  <a:ln w="44450">
                    <a:solidFill>
                      <a:srgbClr val="00B050"/>
                    </a:solidFill>
                    <a:prstDash val="sysDash"/>
                  </a:ln>
                </c:spPr>
                <c:xVal>
                  <c:numRef>
                    <c:extLst>
                      <c:ext uri="{02D57815-91ED-43cb-92C2-25804820EDAC}">
                        <c15:formulaRef>
                          <c15:sqref>Combined!$C$25:$C$30</c15:sqref>
                        </c15:formulaRef>
                      </c:ext>
                    </c:extLst>
                    <c:numCache>
                      <c:formatCode>General</c:formatCode>
                      <c:ptCount val="6"/>
                      <c:pt idx="0">
                        <c:v>20.248456731316587</c:v>
                      </c:pt>
                      <c:pt idx="1">
                        <c:v>44.721359549995796</c:v>
                      </c:pt>
                      <c:pt idx="2">
                        <c:v>63.245553203367585</c:v>
                      </c:pt>
                      <c:pt idx="3">
                        <c:v>80</c:v>
                      </c:pt>
                      <c:pt idx="4">
                        <c:v>104.88088481701516</c:v>
                      </c:pt>
                      <c:pt idx="5">
                        <c:v>140.71247279470288</c:v>
                      </c:pt>
                    </c:numCache>
                  </c:numRef>
                </c:xVal>
                <c:yVal>
                  <c:numRef>
                    <c:extLst>
                      <c:ext uri="{02D57815-91ED-43cb-92C2-25804820EDAC}">
                        <c15:formulaRef>
                          <c15:sqref>Combined!$D$25:$D$30</c15:sqref>
                        </c15:formulaRef>
                      </c:ext>
                    </c:extLst>
                    <c:numCache>
                      <c:formatCode>General</c:formatCode>
                      <c:ptCount val="6"/>
                      <c:pt idx="0">
                        <c:v>1.27</c:v>
                      </c:pt>
                      <c:pt idx="1">
                        <c:v>10.34</c:v>
                      </c:pt>
                      <c:pt idx="2">
                        <c:v>12.4</c:v>
                      </c:pt>
                      <c:pt idx="3">
                        <c:v>10.78</c:v>
                      </c:pt>
                      <c:pt idx="4">
                        <c:v>10.050000000000001</c:v>
                      </c:pt>
                      <c:pt idx="5">
                        <c:v>1.93</c:v>
                      </c:pt>
                    </c:numCache>
                  </c:numRef>
                </c:yVal>
                <c:smooth val="0"/>
                <c:extLst>
                  <c:ext xmlns:c16="http://schemas.microsoft.com/office/drawing/2014/chart" uri="{C3380CC4-5D6E-409C-BE32-E72D297353CC}">
                    <c16:uniqueId val="{00000003-345F-45E9-9332-3E2E6FEFDE81}"/>
                  </c:ext>
                </c:extLst>
              </c15:ser>
            </c15:filteredScatterSeries>
          </c:ext>
        </c:extLst>
      </c:scatterChart>
      <c:scatterChart>
        <c:scatterStyle val="lineMarker"/>
        <c:varyColors val="0"/>
        <c:ser>
          <c:idx val="0"/>
          <c:order val="0"/>
          <c:spPr>
            <a:ln w="25400">
              <a:solidFill>
                <a:schemeClr val="tx1"/>
              </a:solidFill>
            </a:ln>
          </c:spPr>
          <c:marker>
            <c:spPr>
              <a:noFill/>
              <a:ln w="25400">
                <a:noFill/>
              </a:ln>
            </c:spPr>
          </c:marker>
          <c:xVal>
            <c:numRef>
              <c:f>#REF!</c:f>
            </c:numRef>
          </c:xVal>
          <c:yVal>
            <c:numRef>
              <c:f>#REF!</c:f>
              <c:numCache>
                <c:formatCode>General</c:formatCode>
                <c:ptCount val="1"/>
                <c:pt idx="0">
                  <c:v>1</c:v>
                </c:pt>
              </c:numCache>
            </c:numRef>
          </c:yVal>
          <c:smooth val="0"/>
          <c:extLst>
            <c:ext xmlns:c16="http://schemas.microsoft.com/office/drawing/2014/chart" uri="{C3380CC4-5D6E-409C-BE32-E72D297353CC}">
              <c16:uniqueId val="{00000002-345F-45E9-9332-3E2E6FEFDE81}"/>
            </c:ext>
          </c:extLst>
        </c:ser>
        <c:dLbls>
          <c:showLegendKey val="0"/>
          <c:showVal val="0"/>
          <c:showCatName val="0"/>
          <c:showSerName val="0"/>
          <c:showPercent val="0"/>
          <c:showBubbleSize val="0"/>
        </c:dLbls>
        <c:axId val="440829328"/>
        <c:axId val="436983152"/>
      </c:scatterChart>
      <c:valAx>
        <c:axId val="-2110380552"/>
        <c:scaling>
          <c:orientation val="minMax"/>
          <c:max val="15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95000"/>
                        <a:lumOff val="5000"/>
                      </a:schemeClr>
                    </a:solidFill>
                    <a:latin typeface="+mn-lt"/>
                    <a:ea typeface="+mn-ea"/>
                    <a:cs typeface="+mn-cs"/>
                  </a:defRPr>
                </a:pPr>
                <a:r>
                  <a:rPr lang="en-US" sz="2000" b="0">
                    <a:solidFill>
                      <a:srgbClr val="0D0D0D"/>
                    </a:solidFill>
                  </a:rPr>
                  <a:t>Center</a:t>
                </a:r>
                <a:r>
                  <a:rPr lang="en-US" sz="2000" b="0" baseline="0">
                    <a:solidFill>
                      <a:srgbClr val="0D0D0D"/>
                    </a:solidFill>
                  </a:rPr>
                  <a:t> </a:t>
                </a:r>
                <a:r>
                  <a:rPr lang="en-US" sz="2000" b="0">
                    <a:solidFill>
                      <a:srgbClr val="0D0D0D"/>
                    </a:solidFill>
                  </a:rPr>
                  <a:t>of</a:t>
                </a:r>
                <a:r>
                  <a:rPr lang="en-US" sz="2000" b="0" baseline="0">
                    <a:solidFill>
                      <a:srgbClr val="0D0D0D"/>
                    </a:solidFill>
                  </a:rPr>
                  <a:t> </a:t>
                </a:r>
                <a:r>
                  <a:rPr lang="en-US" sz="2000" b="0">
                    <a:solidFill>
                      <a:srgbClr val="0D0D0D"/>
                    </a:solidFill>
                  </a:rPr>
                  <a:t>Mass Energy</a:t>
                </a:r>
                <a:r>
                  <a:rPr lang="en-US" sz="2000" b="0" baseline="0">
                    <a:solidFill>
                      <a:srgbClr val="0D0D0D"/>
                    </a:solidFill>
                  </a:rPr>
                  <a:t> [</a:t>
                </a:r>
                <a:r>
                  <a:rPr lang="en-US" sz="2000" b="0">
                    <a:solidFill>
                      <a:srgbClr val="0D0D0D"/>
                    </a:solidFill>
                  </a:rPr>
                  <a:t>GeV]</a:t>
                </a:r>
              </a:p>
            </c:rich>
          </c:tx>
          <c:layout>
            <c:manualLayout>
              <c:xMode val="edge"/>
              <c:yMode val="edge"/>
              <c:x val="0.3188608983387361"/>
              <c:y val="0.91525774791728931"/>
            </c:manualLayout>
          </c:layout>
          <c:overlay val="0"/>
          <c:spPr>
            <a:noFill/>
            <a:ln>
              <a:noFill/>
            </a:ln>
            <a:effectLst/>
          </c:spPr>
        </c:title>
        <c:numFmt formatCode="General" sourceLinked="1"/>
        <c:majorTickMark val="in"/>
        <c:minorTickMark val="in"/>
        <c:tickLblPos val="nextTo"/>
        <c:spPr>
          <a:noFill/>
          <a:ln w="25400"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rgbClr val="0D0D0D"/>
                </a:solidFill>
                <a:latin typeface="+mn-lt"/>
                <a:ea typeface="+mn-ea"/>
                <a:cs typeface="+mn-cs"/>
              </a:defRPr>
            </a:pPr>
            <a:endParaRPr lang="en-US"/>
          </a:p>
        </c:txPr>
        <c:crossAx val="-2110371448"/>
        <c:crossesAt val="0.01"/>
        <c:crossBetween val="midCat"/>
        <c:majorUnit val="40"/>
        <c:minorUnit val="10"/>
      </c:valAx>
      <c:valAx>
        <c:axId val="-2110371448"/>
        <c:scaling>
          <c:logBase val="10"/>
          <c:orientation val="minMax"/>
          <c:max val="100"/>
          <c:min val="1.0000000000000002E-2"/>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 sourceLinked="0"/>
        <c:majorTickMark val="in"/>
        <c:minorTickMark val="in"/>
        <c:tickLblPos val="nextTo"/>
        <c:spPr>
          <a:noFill/>
          <a:ln w="25400"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rgbClr val="0D0D0D"/>
                </a:solidFill>
                <a:latin typeface="+mn-lt"/>
                <a:ea typeface="+mn-ea"/>
                <a:cs typeface="+mn-cs"/>
              </a:defRPr>
            </a:pPr>
            <a:endParaRPr lang="en-US"/>
          </a:p>
        </c:txPr>
        <c:crossAx val="-2110380552"/>
        <c:crosses val="autoZero"/>
        <c:crossBetween val="midCat"/>
        <c:majorUnit val="10"/>
      </c:valAx>
      <c:valAx>
        <c:axId val="436983152"/>
        <c:scaling>
          <c:logBase val="10"/>
          <c:orientation val="minMax"/>
          <c:max val="20"/>
          <c:min val="0.1"/>
        </c:scaling>
        <c:delete val="0"/>
        <c:axPos val="r"/>
        <c:numFmt formatCode="General" sourceLinked="1"/>
        <c:majorTickMark val="out"/>
        <c:minorTickMark val="none"/>
        <c:tickLblPos val="none"/>
        <c:crossAx val="440829328"/>
        <c:crosses val="max"/>
        <c:crossBetween val="midCat"/>
      </c:valAx>
      <c:valAx>
        <c:axId val="440829328"/>
        <c:scaling>
          <c:orientation val="minMax"/>
        </c:scaling>
        <c:delete val="1"/>
        <c:axPos val="b"/>
        <c:numFmt formatCode="General" sourceLinked="1"/>
        <c:majorTickMark val="out"/>
        <c:minorTickMark val="none"/>
        <c:tickLblPos val="nextTo"/>
        <c:crossAx val="436983152"/>
        <c:crosses val="autoZero"/>
        <c:crossBetween val="midCat"/>
      </c:valAx>
      <c:spPr>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C47C514-B5E3-415C-88C7-55A9E0FA426E}" type="datetimeFigureOut">
              <a:rPr lang="en-US" smtClean="0"/>
              <a:t>5/19/2020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C7C95DC-3631-4199-BD92-062C4D643555}" type="slidenum">
              <a:rPr lang="en-US" smtClean="0"/>
              <a:t>‹#›</a:t>
            </a:fld>
            <a:endParaRPr lang="en-US"/>
          </a:p>
        </p:txBody>
      </p:sp>
    </p:spTree>
    <p:extLst>
      <p:ext uri="{BB962C8B-B14F-4D97-AF65-F5344CB8AC3E}">
        <p14:creationId xmlns:p14="http://schemas.microsoft.com/office/powerpoint/2010/main" val="699069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056185" y="2790092"/>
            <a:ext cx="4741984" cy="1774948"/>
          </a:xfrm>
        </p:spPr>
        <p:txBody>
          <a:bodyPr anchor="b">
            <a:normAutofit/>
          </a:bodyPr>
          <a:lstStyle>
            <a:lvl1pPr algn="r">
              <a:defRPr sz="4400" b="0" i="0">
                <a:solidFill>
                  <a:schemeClr val="bg1"/>
                </a:solidFill>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4056185" y="4642339"/>
            <a:ext cx="4741984" cy="580292"/>
          </a:xfrm>
        </p:spPr>
        <p:txBody>
          <a:bodyPr/>
          <a:lstStyle>
            <a:lvl1pPr marL="0" indent="0" algn="r">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300236-7FFA-2C4C-9DC3-0D04F3CC4D61}" type="datetimeFigureOut">
              <a:rPr lang="en-US" smtClean="0"/>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300236-7FFA-2C4C-9DC3-0D04F3CC4D61}" type="datetimeFigureOut">
              <a:rPr lang="en-US" smtClean="0"/>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0519D"/>
                </a:solidFill>
                <a:latin typeface="Arial" charset="0"/>
                <a:ea typeface="Arial" charset="0"/>
                <a:cs typeface="Arial"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300236-7FFA-2C4C-9DC3-0D04F3CC4D61}" type="datetimeFigureOut">
              <a:rPr lang="en-US" smtClean="0"/>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300236-7FFA-2C4C-9DC3-0D04F3CC4D61}" type="datetimeFigureOut">
              <a:rPr lang="en-US" smtClean="0"/>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300236-7FFA-2C4C-9DC3-0D04F3CC4D61}" type="datetimeFigureOut">
              <a:rPr lang="en-US" smtClean="0"/>
              <a:t>5/19/2020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300236-7FFA-2C4C-9DC3-0D04F3CC4D61}" type="datetimeFigureOut">
              <a:rPr lang="en-US" smtClean="0"/>
              <a:t>5/19/2020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300236-7FFA-2C4C-9DC3-0D04F3CC4D61}" type="datetimeFigureOut">
              <a:rPr lang="en-US" smtClean="0"/>
              <a:t>5/19/2020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300236-7FFA-2C4C-9DC3-0D04F3CC4D61}" type="datetimeFigureOut">
              <a:rPr lang="en-US" smtClean="0"/>
              <a:t>5/19/2020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300236-7FFA-2C4C-9DC3-0D04F3CC4D61}" type="datetimeFigureOut">
              <a:rPr lang="en-US" smtClean="0"/>
              <a:t>5/19/2020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300236-7FFA-2C4C-9DC3-0D04F3CC4D61}" type="datetimeFigureOut">
              <a:rPr lang="en-US" smtClean="0"/>
              <a:t>5/19/2020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8548"/>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latin typeface="Arial" charset="0"/>
                <a:ea typeface="Arial" charset="0"/>
                <a:cs typeface="Arial" charset="0"/>
              </a:defRPr>
            </a:lvl1pPr>
          </a:lstStyle>
          <a:p>
            <a:fld id="{B7300236-7FFA-2C4C-9DC3-0D04F3CC4D61}" type="datetimeFigureOut">
              <a:rPr lang="en-US" smtClean="0"/>
              <a:pPr/>
              <a:t>5/19/2020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6997212" y="6356351"/>
            <a:ext cx="2057400" cy="365125"/>
          </a:xfrm>
          <a:prstGeom prst="rect">
            <a:avLst/>
          </a:prstGeom>
        </p:spPr>
        <p:txBody>
          <a:bodyPr vert="horz" lIns="91440" tIns="45720" rIns="91440" bIns="45720" rtlCol="0" anchor="ctr"/>
          <a:lstStyle>
            <a:lvl1pPr algn="r">
              <a:defRPr sz="1200">
                <a:solidFill>
                  <a:schemeClr val="bg1"/>
                </a:solidFill>
                <a:latin typeface="Arial" charset="0"/>
                <a:ea typeface="Arial" charset="0"/>
                <a:cs typeface="Arial" charset="0"/>
              </a:defRPr>
            </a:lvl1pPr>
          </a:lstStyle>
          <a:p>
            <a:fld id="{893C5830-40F3-F04E-B2E3-10E6672BA8FF}" type="slidenum">
              <a:rPr lang="en-US" smtClean="0"/>
              <a:pPr/>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92360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90738" y="1446082"/>
            <a:ext cx="6777990" cy="1461141"/>
          </a:xfrm>
        </p:spPr>
        <p:txBody>
          <a:bodyPr>
            <a:normAutofit/>
          </a:bodyPr>
          <a:lstStyle/>
          <a:p>
            <a:pPr algn="l"/>
            <a:r>
              <a:rPr lang="en-US" sz="4000" dirty="0"/>
              <a:t>EIC Luminosity Limitations &amp;</a:t>
            </a:r>
            <a:br>
              <a:rPr lang="en-US" sz="4000" dirty="0"/>
            </a:br>
            <a:r>
              <a:rPr lang="en-US" sz="4000" dirty="0"/>
              <a:t>IR Design</a:t>
            </a:r>
          </a:p>
        </p:txBody>
      </p:sp>
      <p:sp>
        <p:nvSpPr>
          <p:cNvPr id="3" name="Subtitle 2"/>
          <p:cNvSpPr>
            <a:spLocks noGrp="1"/>
          </p:cNvSpPr>
          <p:nvPr>
            <p:ph type="subTitle" idx="1"/>
          </p:nvPr>
        </p:nvSpPr>
        <p:spPr>
          <a:xfrm>
            <a:off x="4484309" y="3037804"/>
            <a:ext cx="4241229" cy="1854569"/>
          </a:xfrm>
        </p:spPr>
        <p:txBody>
          <a:bodyPr>
            <a:noAutofit/>
          </a:bodyPr>
          <a:lstStyle/>
          <a:p>
            <a:pPr algn="l"/>
            <a:r>
              <a:rPr lang="en-US" sz="2000" dirty="0"/>
              <a:t>Ferdinand Willeke</a:t>
            </a:r>
          </a:p>
          <a:p>
            <a:pPr algn="l"/>
            <a:r>
              <a:rPr lang="en-US" sz="2000" dirty="0"/>
              <a:t>EIC User Group Remote Meeting</a:t>
            </a:r>
          </a:p>
          <a:p>
            <a:pPr algn="l"/>
            <a:r>
              <a:rPr lang="en-US" sz="2000" dirty="0"/>
              <a:t>“Pavia Meeting” </a:t>
            </a:r>
          </a:p>
          <a:p>
            <a:pPr algn="l"/>
            <a:r>
              <a:rPr lang="en-US" sz="2000" dirty="0"/>
              <a:t>May 20-22, 2020</a:t>
            </a: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846719" y="6325893"/>
            <a:ext cx="1006765" cy="372558"/>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l="13746" t="42804" r="31578" b="42693"/>
          <a:stretch/>
        </p:blipFill>
        <p:spPr>
          <a:xfrm>
            <a:off x="7507792" y="6380014"/>
            <a:ext cx="1289538" cy="264316"/>
          </a:xfrm>
          <a:prstGeom prst="rect">
            <a:avLst/>
          </a:prstGeom>
        </p:spPr>
      </p:pic>
      <p:sp>
        <p:nvSpPr>
          <p:cNvPr id="8" name="TextBox 7"/>
          <p:cNvSpPr txBox="1"/>
          <p:nvPr/>
        </p:nvSpPr>
        <p:spPr>
          <a:xfrm>
            <a:off x="3739177" y="5567917"/>
            <a:ext cx="5129551" cy="538609"/>
          </a:xfrm>
          <a:prstGeom prst="rect">
            <a:avLst/>
          </a:prstGeom>
          <a:noFill/>
        </p:spPr>
        <p:txBody>
          <a:bodyPr wrap="square" rtlCol="0">
            <a:spAutoFit/>
          </a:bodyPr>
          <a:lstStyle/>
          <a:p>
            <a:pPr algn="r"/>
            <a:r>
              <a:rPr lang="en-US" sz="2900" dirty="0">
                <a:solidFill>
                  <a:srgbClr val="4EA5DB"/>
                </a:solidFill>
                <a:latin typeface="+mj-lt"/>
                <a:ea typeface="Arial" charset="0"/>
                <a:cs typeface="Arial" charset="0"/>
              </a:rPr>
              <a:t>Electron Ion Collider</a:t>
            </a:r>
          </a:p>
        </p:txBody>
      </p:sp>
      <p:pic>
        <p:nvPicPr>
          <p:cNvPr id="5" name="Picture 4">
            <a:extLst>
              <a:ext uri="{FF2B5EF4-FFF2-40B4-BE49-F238E27FC236}">
                <a16:creationId xmlns:a16="http://schemas.microsoft.com/office/drawing/2014/main" id="{5E21ABFD-85F6-46BE-8E96-EEB660F0691E}"/>
              </a:ext>
            </a:extLst>
          </p:cNvPr>
          <p:cNvPicPr>
            <a:picLocks noChangeAspect="1"/>
          </p:cNvPicPr>
          <p:nvPr/>
        </p:nvPicPr>
        <p:blipFill>
          <a:blip r:embed="rId4"/>
          <a:stretch>
            <a:fillRect/>
          </a:stretch>
        </p:blipFill>
        <p:spPr>
          <a:xfrm>
            <a:off x="5960155" y="6230907"/>
            <a:ext cx="1289538" cy="460942"/>
          </a:xfrm>
          <a:prstGeom prst="rect">
            <a:avLst/>
          </a:prstGeom>
        </p:spPr>
      </p:pic>
    </p:spTree>
    <p:extLst>
      <p:ext uri="{BB962C8B-B14F-4D97-AF65-F5344CB8AC3E}">
        <p14:creationId xmlns:p14="http://schemas.microsoft.com/office/powerpoint/2010/main" val="109204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97C56-BE55-4D91-A77A-E3A2B94F735C}"/>
              </a:ext>
            </a:extLst>
          </p:cNvPr>
          <p:cNvSpPr>
            <a:spLocks noGrp="1"/>
          </p:cNvSpPr>
          <p:nvPr>
            <p:ph type="title"/>
          </p:nvPr>
        </p:nvSpPr>
        <p:spPr>
          <a:xfrm>
            <a:off x="628650" y="365127"/>
            <a:ext cx="7886700" cy="663574"/>
          </a:xfrm>
        </p:spPr>
        <p:txBody>
          <a:bodyPr>
            <a:normAutofit fontScale="90000"/>
          </a:bodyPr>
          <a:lstStyle/>
          <a:p>
            <a:r>
              <a:rPr lang="en-US" dirty="0"/>
              <a:t>Design strategy for 1</a:t>
            </a:r>
            <a:r>
              <a:rPr lang="en-US" baseline="30000" dirty="0"/>
              <a:t>st</a:t>
            </a:r>
            <a:r>
              <a:rPr lang="en-US" dirty="0"/>
              <a:t> IR</a:t>
            </a:r>
          </a:p>
        </p:txBody>
      </p:sp>
      <p:sp>
        <p:nvSpPr>
          <p:cNvPr id="3" name="Content Placeholder 2">
            <a:extLst>
              <a:ext uri="{FF2B5EF4-FFF2-40B4-BE49-F238E27FC236}">
                <a16:creationId xmlns:a16="http://schemas.microsoft.com/office/drawing/2014/main" id="{54BD00FF-DAEF-40BB-94BC-FDCF23D902CC}"/>
              </a:ext>
            </a:extLst>
          </p:cNvPr>
          <p:cNvSpPr>
            <a:spLocks noGrp="1"/>
          </p:cNvSpPr>
          <p:nvPr>
            <p:ph idx="1"/>
          </p:nvPr>
        </p:nvSpPr>
        <p:spPr>
          <a:xfrm>
            <a:off x="0" y="1253330"/>
            <a:ext cx="9144000" cy="5553869"/>
          </a:xfrm>
        </p:spPr>
        <p:txBody>
          <a:bodyPr/>
          <a:lstStyle/>
          <a:p>
            <a:pPr marL="0" indent="0">
              <a:buNone/>
            </a:pPr>
            <a:r>
              <a:rPr lang="en-US" sz="1800" dirty="0"/>
              <a:t>For each center of mass energy, 20 GeV – 140 GeV:</a:t>
            </a:r>
          </a:p>
          <a:p>
            <a:r>
              <a:rPr lang="en-US" sz="1800" dirty="0"/>
              <a:t>Find the maximum single bunch collision parameters   </a:t>
            </a:r>
            <a:r>
              <a:rPr lang="en-US" sz="1800" dirty="0" err="1"/>
              <a:t>N</a:t>
            </a:r>
            <a:r>
              <a:rPr lang="en-US" sz="1800" baseline="-25000" dirty="0" err="1"/>
              <a:t>e,p</a:t>
            </a:r>
            <a:r>
              <a:rPr lang="en-US" sz="1800" dirty="0"/>
              <a:t>, </a:t>
            </a:r>
            <a:r>
              <a:rPr lang="en-US" sz="1800" dirty="0" err="1">
                <a:latin typeface="Symbol" panose="05050102010706020507" pitchFamily="18" charset="2"/>
              </a:rPr>
              <a:t>s</a:t>
            </a:r>
            <a:r>
              <a:rPr lang="en-US" sz="1800" baseline="-25000" dirty="0" err="1"/>
              <a:t>x,y</a:t>
            </a:r>
            <a:endParaRPr lang="en-US" sz="1800" baseline="-25000" dirty="0"/>
          </a:p>
          <a:p>
            <a:r>
              <a:rPr lang="en-US" sz="1800" dirty="0"/>
              <a:t>Iterate making sure it</a:t>
            </a:r>
          </a:p>
          <a:p>
            <a:pPr lvl="1">
              <a:buFont typeface="Courier New" panose="02070309020205020404" pitchFamily="49" charset="0"/>
              <a:buChar char="o"/>
            </a:pPr>
            <a:r>
              <a:rPr lang="en-US" sz="1800" dirty="0"/>
              <a:t>…has tolerable beam-beam tune shift, </a:t>
            </a:r>
          </a:p>
          <a:p>
            <a:pPr lvl="1">
              <a:buFont typeface="Courier New" panose="02070309020205020404" pitchFamily="49" charset="0"/>
              <a:buChar char="o"/>
            </a:pPr>
            <a:r>
              <a:rPr lang="en-US" sz="1800" dirty="0"/>
              <a:t>…keeps the hourglass effect low, </a:t>
            </a:r>
          </a:p>
          <a:p>
            <a:pPr lvl="1">
              <a:buFont typeface="Courier New" panose="02070309020205020404" pitchFamily="49" charset="0"/>
              <a:buChar char="o"/>
            </a:pPr>
            <a:r>
              <a:rPr lang="en-US" sz="1800" dirty="0"/>
              <a:t>…keeps manageable IBS rates and hadron cooling time (2h for 275 GeV beam), </a:t>
            </a:r>
          </a:p>
          <a:p>
            <a:pPr lvl="1">
              <a:buFont typeface="Courier New" panose="02070309020205020404" pitchFamily="49" charset="0"/>
              <a:buChar char="o"/>
            </a:pPr>
            <a:r>
              <a:rPr lang="en-US" sz="1800" dirty="0"/>
              <a:t>…has betas allow designing an IR with realistic magnets at realistic distances</a:t>
            </a:r>
          </a:p>
          <a:p>
            <a:pPr lvl="1">
              <a:buFont typeface="Courier New" panose="02070309020205020404" pitchFamily="49" charset="0"/>
              <a:buChar char="o"/>
            </a:pPr>
            <a:r>
              <a:rPr lang="en-US" sz="1800" dirty="0"/>
              <a:t>…requires only a moderate crossing angle</a:t>
            </a:r>
          </a:p>
          <a:p>
            <a:pPr lvl="1">
              <a:buFont typeface="Courier New" panose="02070309020205020404" pitchFamily="49" charset="0"/>
              <a:buChar char="o"/>
            </a:pPr>
            <a:r>
              <a:rPr lang="en-US" sz="1800" dirty="0"/>
              <a:t>…has beta with manageable IR chromaticity and sufficient dynamic aperture</a:t>
            </a:r>
          </a:p>
          <a:p>
            <a:pPr lvl="1">
              <a:buFont typeface="Courier New" panose="02070309020205020404" pitchFamily="49" charset="0"/>
              <a:buChar char="o"/>
            </a:pPr>
            <a:r>
              <a:rPr lang="en-US" sz="1800" dirty="0"/>
              <a:t>…provides sufficient acceptance</a:t>
            </a:r>
          </a:p>
          <a:p>
            <a:pPr lvl="1">
              <a:buFont typeface="Courier New" panose="02070309020205020404" pitchFamily="49" charset="0"/>
              <a:buChar char="o"/>
            </a:pPr>
            <a:r>
              <a:rPr lang="en-US" sz="1800" dirty="0"/>
              <a:t>…does not lead to depositing synchrotron radiation on the detector pipe. </a:t>
            </a:r>
          </a:p>
          <a:p>
            <a:r>
              <a:rPr lang="en-US" sz="2200" dirty="0"/>
              <a:t>Increase the number of bunches until the maximum e-beam current and RF power limit is reached</a:t>
            </a:r>
          </a:p>
          <a:p>
            <a:pPr marL="0" indent="0">
              <a:buNone/>
            </a:pPr>
            <a:endParaRPr lang="en-US" dirty="0"/>
          </a:p>
        </p:txBody>
      </p:sp>
    </p:spTree>
    <p:extLst>
      <p:ext uri="{BB962C8B-B14F-4D97-AF65-F5344CB8AC3E}">
        <p14:creationId xmlns:p14="http://schemas.microsoft.com/office/powerpoint/2010/main" val="3246242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32F6F-1CFF-4178-BFAC-21D4E8C39410}"/>
              </a:ext>
            </a:extLst>
          </p:cNvPr>
          <p:cNvSpPr>
            <a:spLocks noGrp="1"/>
          </p:cNvSpPr>
          <p:nvPr>
            <p:ph type="title"/>
          </p:nvPr>
        </p:nvSpPr>
        <p:spPr/>
        <p:txBody>
          <a:bodyPr>
            <a:normAutofit/>
          </a:bodyPr>
          <a:lstStyle/>
          <a:p>
            <a:r>
              <a:rPr lang="en-US" sz="3200" dirty="0" err="1"/>
              <a:t>pCDR</a:t>
            </a:r>
            <a:r>
              <a:rPr lang="en-US" sz="3200" dirty="0"/>
              <a:t> Parameters list for E</a:t>
            </a:r>
            <a:r>
              <a:rPr lang="en-US" sz="3200" baseline="-25000" dirty="0"/>
              <a:t>cm</a:t>
            </a:r>
            <a:r>
              <a:rPr lang="en-US" sz="3200" dirty="0"/>
              <a:t>= 105 GeV</a:t>
            </a:r>
          </a:p>
        </p:txBody>
      </p:sp>
      <p:pic>
        <p:nvPicPr>
          <p:cNvPr id="4" name="Content Placeholder 3">
            <a:extLst>
              <a:ext uri="{FF2B5EF4-FFF2-40B4-BE49-F238E27FC236}">
                <a16:creationId xmlns:a16="http://schemas.microsoft.com/office/drawing/2014/main" id="{4E401D54-4F90-40B4-8307-A7BBF16870CC}"/>
              </a:ext>
            </a:extLst>
          </p:cNvPr>
          <p:cNvPicPr>
            <a:picLocks noGrp="1" noChangeAspect="1"/>
          </p:cNvPicPr>
          <p:nvPr>
            <p:ph idx="1"/>
          </p:nvPr>
        </p:nvPicPr>
        <p:blipFill>
          <a:blip r:embed="rId2"/>
          <a:stretch>
            <a:fillRect/>
          </a:stretch>
        </p:blipFill>
        <p:spPr>
          <a:xfrm>
            <a:off x="2231785" y="1825625"/>
            <a:ext cx="4680430" cy="4351338"/>
          </a:xfrm>
          <a:prstGeom prst="rect">
            <a:avLst/>
          </a:prstGeom>
        </p:spPr>
      </p:pic>
    </p:spTree>
    <p:extLst>
      <p:ext uri="{BB962C8B-B14F-4D97-AF65-F5344CB8AC3E}">
        <p14:creationId xmlns:p14="http://schemas.microsoft.com/office/powerpoint/2010/main" val="845968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FBDA6-4380-49EE-AA34-2A0E24BB615D}"/>
              </a:ext>
            </a:extLst>
          </p:cNvPr>
          <p:cNvSpPr>
            <a:spLocks noGrp="1"/>
          </p:cNvSpPr>
          <p:nvPr>
            <p:ph type="title"/>
          </p:nvPr>
        </p:nvSpPr>
        <p:spPr>
          <a:xfrm>
            <a:off x="1080342" y="354111"/>
            <a:ext cx="6807735" cy="1034016"/>
          </a:xfrm>
        </p:spPr>
        <p:txBody>
          <a:bodyPr>
            <a:normAutofit/>
          </a:bodyPr>
          <a:lstStyle/>
          <a:p>
            <a:pPr algn="ctr"/>
            <a:r>
              <a:rPr lang="en-US" sz="3200" dirty="0" err="1"/>
              <a:t>pCDR</a:t>
            </a:r>
            <a:r>
              <a:rPr lang="en-US" sz="3200" dirty="0"/>
              <a:t> Solution of the IR</a:t>
            </a:r>
          </a:p>
        </p:txBody>
      </p:sp>
      <p:pic>
        <p:nvPicPr>
          <p:cNvPr id="4" name="Content Placeholder 3">
            <a:extLst>
              <a:ext uri="{FF2B5EF4-FFF2-40B4-BE49-F238E27FC236}">
                <a16:creationId xmlns:a16="http://schemas.microsoft.com/office/drawing/2014/main" id="{E5501EA3-E5E5-4CFB-97CD-1E3CA382DA8D}"/>
              </a:ext>
            </a:extLst>
          </p:cNvPr>
          <p:cNvPicPr>
            <a:picLocks noGrp="1" noChangeAspect="1"/>
          </p:cNvPicPr>
          <p:nvPr>
            <p:ph idx="1"/>
          </p:nvPr>
        </p:nvPicPr>
        <p:blipFill>
          <a:blip r:embed="rId2"/>
          <a:stretch>
            <a:fillRect/>
          </a:stretch>
        </p:blipFill>
        <p:spPr>
          <a:xfrm>
            <a:off x="0" y="1658205"/>
            <a:ext cx="9192361" cy="4092599"/>
          </a:xfrm>
          <a:prstGeom prst="rect">
            <a:avLst/>
          </a:prstGeom>
        </p:spPr>
      </p:pic>
    </p:spTree>
    <p:extLst>
      <p:ext uri="{BB962C8B-B14F-4D97-AF65-F5344CB8AC3E}">
        <p14:creationId xmlns:p14="http://schemas.microsoft.com/office/powerpoint/2010/main" val="3433215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134D9-63F6-4AF3-B269-139476EA60F8}"/>
              </a:ext>
            </a:extLst>
          </p:cNvPr>
          <p:cNvSpPr>
            <a:spLocks noGrp="1"/>
          </p:cNvSpPr>
          <p:nvPr>
            <p:ph type="title"/>
          </p:nvPr>
        </p:nvSpPr>
        <p:spPr>
          <a:xfrm>
            <a:off x="628650" y="117402"/>
            <a:ext cx="7886700" cy="511174"/>
          </a:xfrm>
        </p:spPr>
        <p:txBody>
          <a:bodyPr>
            <a:normAutofit fontScale="90000"/>
          </a:bodyPr>
          <a:lstStyle/>
          <a:p>
            <a:r>
              <a:rPr lang="en-US" sz="3200" dirty="0"/>
              <a:t>Strategy for higher luminosity at low E</a:t>
            </a:r>
            <a:r>
              <a:rPr lang="en-US" sz="3200" baseline="-25000" dirty="0"/>
              <a:t>cm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94E2AF8-A275-4B04-9D10-9AB23250AD6A}"/>
                  </a:ext>
                </a:extLst>
              </p:cNvPr>
              <p:cNvSpPr>
                <a:spLocks noGrp="1"/>
              </p:cNvSpPr>
              <p:nvPr>
                <p:ph idx="1"/>
              </p:nvPr>
            </p:nvSpPr>
            <p:spPr>
              <a:xfrm>
                <a:off x="39185" y="837282"/>
                <a:ext cx="9104815" cy="5404729"/>
              </a:xfrm>
            </p:spPr>
            <p:txBody>
              <a:bodyPr/>
              <a:lstStyle/>
              <a:p>
                <a:r>
                  <a:rPr lang="en-US" sz="1800" dirty="0"/>
                  <a:t>Increase number of bunches by n = 2,4, .. splitting hadron bunches (</a:t>
                </a:r>
                <a:r>
                  <a:rPr lang="en-US" sz="1800" dirty="0" err="1">
                    <a:latin typeface="Symbol" panose="05050102010706020507" pitchFamily="18" charset="2"/>
                  </a:rPr>
                  <a:t>s</a:t>
                </a:r>
                <a:r>
                  <a:rPr lang="en-US" sz="1800" baseline="-25000" dirty="0" err="1"/>
                  <a:t>s</a:t>
                </a:r>
                <a:r>
                  <a:rPr lang="en-US" sz="1800" dirty="0" err="1">
                    <a:sym typeface="Wingdings" panose="05000000000000000000" pitchFamily="2" charset="2"/>
                  </a:rPr>
                  <a:t></a:t>
                </a:r>
                <a:r>
                  <a:rPr lang="en-US" sz="1800" dirty="0" err="1">
                    <a:latin typeface="Symbol" panose="05050102010706020507" pitchFamily="18" charset="2"/>
                    <a:sym typeface="Wingdings" panose="05000000000000000000" pitchFamily="2" charset="2"/>
                  </a:rPr>
                  <a:t>s</a:t>
                </a:r>
                <a:r>
                  <a:rPr lang="en-US" sz="1800" baseline="-25000" dirty="0" err="1">
                    <a:sym typeface="Wingdings" panose="05000000000000000000" pitchFamily="2" charset="2"/>
                  </a:rPr>
                  <a:t>s</a:t>
                </a:r>
                <a:r>
                  <a:rPr lang="en-US" sz="1800" dirty="0">
                    <a:sym typeface="Wingdings" panose="05000000000000000000" pitchFamily="2" charset="2"/>
                  </a:rPr>
                  <a:t>/2,</a:t>
                </a:r>
                <a:r>
                  <a:rPr lang="en-US" sz="1800" dirty="0">
                    <a:latin typeface="Symbol" panose="05050102010706020507" pitchFamily="18" charset="2"/>
                    <a:sym typeface="Wingdings" panose="05000000000000000000" pitchFamily="2" charset="2"/>
                  </a:rPr>
                  <a:t> s</a:t>
                </a:r>
                <a:r>
                  <a:rPr lang="en-US" sz="1800" baseline="-25000" dirty="0">
                    <a:sym typeface="Wingdings" panose="05000000000000000000" pitchFamily="2" charset="2"/>
                  </a:rPr>
                  <a:t>s</a:t>
                </a:r>
                <a:r>
                  <a:rPr lang="en-US" sz="1800" dirty="0">
                    <a:sym typeface="Wingdings" panose="05000000000000000000" pitchFamily="2" charset="2"/>
                  </a:rPr>
                  <a:t>/4…)</a:t>
                </a:r>
                <a:r>
                  <a:rPr lang="en-US" sz="1800" dirty="0"/>
                  <a:t>, keeping total beam currents the same </a:t>
                </a:r>
              </a:p>
              <a:p>
                <a:pPr marL="0" indent="0">
                  <a:buNone/>
                </a:pPr>
                <a:r>
                  <a:rPr lang="en-US" sz="200" dirty="0"/>
                  <a:t>    </a:t>
                </a:r>
              </a:p>
              <a:p>
                <a:pPr marL="0" indent="0">
                  <a:buNone/>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𝐿</m:t>
                      </m:r>
                      <m:r>
                        <a:rPr lang="en-US" sz="1800" i="1">
                          <a:latin typeface="Cambria Math" panose="02040503050406030204" pitchFamily="18" charset="0"/>
                        </a:rPr>
                        <m:t>= </m:t>
                      </m:r>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panose="02040503050406030204" pitchFamily="18" charset="0"/>
                                </a:rPr>
                                <m:t>h</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rPr>
                                <m:t>𝑓</m:t>
                              </m:r>
                            </m:e>
                            <m:sub>
                              <m:r>
                                <a:rPr lang="en-US" sz="1800" i="1">
                                  <a:latin typeface="Cambria Math" panose="02040503050406030204" pitchFamily="18" charset="0"/>
                                </a:rPr>
                                <m:t>𝑟𝑒𝑣</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𝑛</m:t>
                              </m:r>
                              <m:r>
                                <a:rPr lang="en-US" sz="1800" b="0" i="1" smtClean="0">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𝑛</m:t>
                              </m:r>
                            </m:e>
                            <m:sub>
                              <m:r>
                                <a:rPr lang="en-US" sz="1800" i="1">
                                  <a:latin typeface="Cambria Math" panose="02040503050406030204" pitchFamily="18" charset="0"/>
                                  <a:ea typeface="Cambria Math" panose="02040503050406030204" pitchFamily="18" charset="0"/>
                                </a:rPr>
                                <m:t>𝑏</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𝑁</m:t>
                              </m:r>
                            </m:e>
                            <m:sub>
                              <m:r>
                                <a:rPr lang="en-US" sz="1800" i="1">
                                  <a:latin typeface="Cambria Math" panose="02040503050406030204" pitchFamily="18" charset="0"/>
                                  <a:ea typeface="Cambria Math" panose="02040503050406030204" pitchFamily="18" charset="0"/>
                                </a:rPr>
                                <m:t>𝑒</m:t>
                              </m:r>
                            </m:sub>
                          </m:sSub>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𝑛</m:t>
                          </m:r>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𝑁</m:t>
                              </m:r>
                            </m:e>
                            <m:sub>
                              <m:r>
                                <a:rPr lang="en-US" sz="1800" i="1">
                                  <a:latin typeface="Cambria Math" panose="02040503050406030204" pitchFamily="18" charset="0"/>
                                  <a:ea typeface="Cambria Math" panose="02040503050406030204" pitchFamily="18" charset="0"/>
                                </a:rPr>
                                <m:t>𝑝</m:t>
                              </m:r>
                            </m:sub>
                          </m:sSub>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𝑛</m:t>
                          </m:r>
                        </m:num>
                        <m:den>
                          <m:r>
                            <a:rPr lang="en-US" sz="1800" b="0" i="1" smtClean="0">
                              <a:latin typeface="Cambria Math" panose="02040503050406030204" pitchFamily="18" charset="0"/>
                              <a:ea typeface="Cambria Math" panose="02040503050406030204" pitchFamily="18" charset="0"/>
                            </a:rPr>
                            <m:t>4</m:t>
                          </m:r>
                          <m:r>
                            <a:rPr lang="en-US" sz="1800" i="1">
                              <a:latin typeface="Cambria Math" panose="02040503050406030204" pitchFamily="18" charset="0"/>
                              <a:ea typeface="Cambria Math" panose="02040503050406030204" pitchFamily="18" charset="0"/>
                            </a:rPr>
                            <m:t>𝜋</m:t>
                          </m:r>
                          <m:r>
                            <a:rPr lang="en-US" sz="1800" i="1">
                              <a:latin typeface="Cambria Math" panose="02040503050406030204" pitchFamily="18" charset="0"/>
                              <a:ea typeface="Cambria Math" panose="02040503050406030204" pitchFamily="18" charset="0"/>
                            </a:rPr>
                            <m:t>∙</m:t>
                          </m:r>
                          <m:f>
                            <m:fPr>
                              <m:ctrlPr>
                                <a:rPr lang="en-US" sz="1800" i="1">
                                  <a:latin typeface="Cambria Math" panose="02040503050406030204" pitchFamily="18" charset="0"/>
                                  <a:ea typeface="Cambria Math" panose="02040503050406030204" pitchFamily="18" charset="0"/>
                                </a:rPr>
                              </m:ctrlPr>
                            </m:fPr>
                            <m:num>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𝜎</m:t>
                                  </m:r>
                                </m:e>
                                <m:sub>
                                  <m:r>
                                    <a:rPr lang="en-US" sz="1800" i="1">
                                      <a:latin typeface="Cambria Math" panose="02040503050406030204" pitchFamily="18" charset="0"/>
                                      <a:ea typeface="Cambria Math" panose="02040503050406030204" pitchFamily="18" charset="0"/>
                                    </a:rPr>
                                    <m:t>𝑥</m:t>
                                  </m:r>
                                </m:sub>
                              </m:sSub>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𝜎</m:t>
                                  </m:r>
                                </m:e>
                                <m:sub>
                                  <m:r>
                                    <a:rPr lang="en-US" sz="1800" i="1">
                                      <a:latin typeface="Cambria Math" panose="02040503050406030204" pitchFamily="18" charset="0"/>
                                      <a:ea typeface="Cambria Math" panose="02040503050406030204" pitchFamily="18" charset="0"/>
                                    </a:rPr>
                                    <m:t>𝑦</m:t>
                                  </m:r>
                                </m:sub>
                              </m:sSub>
                            </m:num>
                            <m:den>
                              <m:r>
                                <a:rPr lang="en-US" sz="1800" i="1">
                                  <a:latin typeface="Cambria Math" panose="02040503050406030204" pitchFamily="18" charset="0"/>
                                  <a:ea typeface="Cambria Math" panose="02040503050406030204" pitchFamily="18" charset="0"/>
                                </a:rPr>
                                <m:t>𝑛</m:t>
                              </m:r>
                            </m:den>
                          </m:f>
                        </m:den>
                      </m:f>
                    </m:oMath>
                  </m:oMathPara>
                </a14:m>
                <a:endParaRPr lang="en-US" sz="1800" dirty="0"/>
              </a:p>
              <a:p>
                <a:pPr marL="0" indent="0">
                  <a:buNone/>
                </a:pPr>
                <a:r>
                  <a:rPr lang="en-US" sz="1800" dirty="0"/>
                  <a:t>but reduce emittances by factor n  ( note </a:t>
                </a:r>
                <a:r>
                  <a:rPr lang="en-US" sz="1800" dirty="0" err="1"/>
                  <a:t>n</a:t>
                </a:r>
                <a:r>
                  <a:rPr lang="en-US" sz="1800" baseline="-25000" dirty="0" err="1"/>
                  <a:t>b</a:t>
                </a:r>
                <a:r>
                  <a:rPr lang="en-US" sz="1800" dirty="0"/>
                  <a:t> is original number of bunches, new is </a:t>
                </a:r>
                <a:r>
                  <a:rPr lang="en-US" sz="1800" dirty="0" err="1"/>
                  <a:t>n·n</a:t>
                </a:r>
                <a:r>
                  <a:rPr lang="en-US" sz="1800" baseline="-25000" dirty="0" err="1"/>
                  <a:t>b</a:t>
                </a:r>
                <a:r>
                  <a:rPr lang="en-US" sz="1800" dirty="0"/>
                  <a:t>)</a:t>
                </a:r>
                <a:endParaRPr lang="en-US" sz="1800" baseline="-25000" dirty="0"/>
              </a:p>
              <a:p>
                <a:pPr marL="0" indent="0">
                  <a:buNone/>
                </a:pPr>
                <a:endParaRPr lang="en-US" sz="1800" baseline="-25000" dirty="0"/>
              </a:p>
              <a:p>
                <a:pPr marL="0" indent="0">
                  <a:buNone/>
                </a:pPr>
                <a:r>
                  <a:rPr lang="en-US" sz="1800" dirty="0"/>
                  <a:t> </a:t>
                </a:r>
              </a:p>
              <a:p>
                <a:pPr marL="0" indent="0">
                  <a:buNone/>
                </a:pPr>
                <a:r>
                  <a:rPr lang="en-US" sz="1800" dirty="0"/>
                  <a:t>which requires much stronger cooling </a:t>
                </a:r>
                <a:r>
                  <a:rPr lang="en-US" sz="1800" dirty="0" err="1">
                    <a:latin typeface="Symbol" panose="05050102010706020507" pitchFamily="18" charset="2"/>
                  </a:rPr>
                  <a:t>t</a:t>
                </a:r>
                <a:r>
                  <a:rPr lang="en-US" sz="1800" baseline="-25000" dirty="0" err="1"/>
                  <a:t>cool</a:t>
                </a:r>
                <a:r>
                  <a:rPr lang="en-US" sz="1800" dirty="0"/>
                  <a:t> </a:t>
                </a:r>
                <a:r>
                  <a:rPr lang="en-US" sz="1800" dirty="0">
                    <a:sym typeface="Wingdings" panose="05000000000000000000" pitchFamily="2" charset="2"/>
                  </a:rPr>
                  <a:t> </a:t>
                </a:r>
                <a:r>
                  <a:rPr lang="en-US" sz="1800" dirty="0" err="1">
                    <a:latin typeface="Symbol" panose="05050102010706020507" pitchFamily="18" charset="2"/>
                    <a:sym typeface="Wingdings" panose="05000000000000000000" pitchFamily="2" charset="2"/>
                  </a:rPr>
                  <a:t>t</a:t>
                </a:r>
                <a:r>
                  <a:rPr lang="en-US" sz="1800" baseline="-25000" dirty="0" err="1">
                    <a:sym typeface="Wingdings" panose="05000000000000000000" pitchFamily="2" charset="2"/>
                  </a:rPr>
                  <a:t>cool</a:t>
                </a:r>
                <a:r>
                  <a:rPr lang="en-US" sz="1800" baseline="-25000" dirty="0">
                    <a:sym typeface="Wingdings" panose="05000000000000000000" pitchFamily="2" charset="2"/>
                  </a:rPr>
                  <a:t>  </a:t>
                </a:r>
                <a:r>
                  <a:rPr lang="en-US" sz="1800" dirty="0">
                    <a:sym typeface="Wingdings" panose="05000000000000000000" pitchFamily="2" charset="2"/>
                  </a:rPr>
                  <a:t>/ 2,4, …</a:t>
                </a:r>
                <a:endParaRPr lang="en-US" sz="1800" dirty="0"/>
              </a:p>
              <a:p>
                <a:r>
                  <a:rPr lang="en-US" sz="1800" dirty="0"/>
                  <a:t>The original luminosity is then recovered</a:t>
                </a:r>
              </a:p>
              <a:p>
                <a:r>
                  <a:rPr lang="en-US" sz="1800" dirty="0"/>
                  <a:t>Luminosity can now be increased by squeezing the betas by a factor 2 which is possible since the envelope in the final focus quadrupoles has shrunk by a factor of </a:t>
                </a:r>
                <a14:m>
                  <m:oMath xmlns:m="http://schemas.openxmlformats.org/officeDocument/2006/math">
                    <m:rad>
                      <m:radPr>
                        <m:degHide m:val="on"/>
                        <m:ctrlPr>
                          <a:rPr lang="en-US" sz="1800" i="1" smtClean="0">
                            <a:latin typeface="Cambria Math" panose="02040503050406030204" pitchFamily="18" charset="0"/>
                          </a:rPr>
                        </m:ctrlPr>
                      </m:radPr>
                      <m:deg/>
                      <m:e>
                        <m:r>
                          <a:rPr lang="en-US" sz="1800" b="0" i="1" smtClean="0">
                            <a:latin typeface="Cambria Math" panose="02040503050406030204" pitchFamily="18" charset="0"/>
                          </a:rPr>
                          <m:t>2</m:t>
                        </m:r>
                      </m:e>
                    </m:rad>
                    <m:r>
                      <a:rPr lang="en-US" sz="1800" b="0" i="0" smtClean="0">
                        <a:latin typeface="Cambria Math" panose="02040503050406030204" pitchFamily="18" charset="0"/>
                      </a:rPr>
                      <m:t> </m:t>
                    </m:r>
                    <m:r>
                      <m:rPr>
                        <m:sty m:val="p"/>
                      </m:rPr>
                      <a:rPr lang="en-US" sz="1800" b="0" i="0" smtClean="0">
                        <a:latin typeface="Cambria Math" panose="02040503050406030204" pitchFamily="18" charset="0"/>
                      </a:rPr>
                      <m:t>in</m:t>
                    </m:r>
                    <m:r>
                      <a:rPr lang="en-US" sz="1800" b="0" i="0" smtClean="0">
                        <a:latin typeface="Cambria Math" panose="02040503050406030204" pitchFamily="18" charset="0"/>
                      </a:rPr>
                      <m:t> </m:t>
                    </m:r>
                    <m:r>
                      <m:rPr>
                        <m:sty m:val="p"/>
                      </m:rPr>
                      <a:rPr lang="en-US" sz="1800" b="0" i="0" smtClean="0">
                        <a:latin typeface="Cambria Math" panose="02040503050406030204" pitchFamily="18" charset="0"/>
                      </a:rPr>
                      <m:t>x</m:t>
                    </m:r>
                    <m:r>
                      <a:rPr lang="en-US" sz="1800" b="0" i="0" smtClean="0">
                        <a:latin typeface="Cambria Math" panose="02040503050406030204" pitchFamily="18" charset="0"/>
                      </a:rPr>
                      <m:t> </m:t>
                    </m:r>
                    <m:r>
                      <m:rPr>
                        <m:sty m:val="p"/>
                      </m:rPr>
                      <a:rPr lang="en-US" sz="1800" b="0" i="0" smtClean="0">
                        <a:latin typeface="Cambria Math" panose="02040503050406030204" pitchFamily="18" charset="0"/>
                      </a:rPr>
                      <m:t>and</m:t>
                    </m:r>
                    <m:r>
                      <a:rPr lang="en-US" sz="1800" b="0" i="0" smtClean="0">
                        <a:latin typeface="Cambria Math" panose="02040503050406030204" pitchFamily="18" charset="0"/>
                      </a:rPr>
                      <m:t> </m:t>
                    </m:r>
                    <m:r>
                      <m:rPr>
                        <m:sty m:val="p"/>
                      </m:rPr>
                      <a:rPr lang="en-US" sz="1800" b="0" i="0" smtClean="0">
                        <a:latin typeface="Cambria Math" panose="02040503050406030204" pitchFamily="18" charset="0"/>
                      </a:rPr>
                      <m:t>y</m:t>
                    </m:r>
                  </m:oMath>
                </a14:m>
                <a:endParaRPr lang="en-US" sz="1800" dirty="0"/>
              </a:p>
              <a:p>
                <a:r>
                  <a:rPr lang="en-US" sz="1800" dirty="0"/>
                  <a:t>We are left to deal with the enhanced IR chromaticity which went up by a factor of 2  which reduces the dynamic aperture by a factor ~2</a:t>
                </a:r>
              </a:p>
              <a:p>
                <a:pPr marL="0" indent="0">
                  <a:buNone/>
                </a:pPr>
                <a:endParaRPr lang="en-US" sz="1800" dirty="0"/>
              </a:p>
              <a:p>
                <a:pPr marL="0" indent="0">
                  <a:buNone/>
                </a:pPr>
                <a:endParaRPr lang="en-US" sz="1800" dirty="0"/>
              </a:p>
            </p:txBody>
          </p:sp>
        </mc:Choice>
        <mc:Fallback xmlns="">
          <p:sp>
            <p:nvSpPr>
              <p:cNvPr id="3" name="Content Placeholder 2">
                <a:extLst>
                  <a:ext uri="{FF2B5EF4-FFF2-40B4-BE49-F238E27FC236}">
                    <a16:creationId xmlns:a16="http://schemas.microsoft.com/office/drawing/2014/main" id="{394E2AF8-A275-4B04-9D10-9AB23250AD6A}"/>
                  </a:ext>
                </a:extLst>
              </p:cNvPr>
              <p:cNvSpPr>
                <a:spLocks noGrp="1" noRot="1" noChangeAspect="1" noMove="1" noResize="1" noEditPoints="1" noAdjustHandles="1" noChangeArrowheads="1" noChangeShapeType="1" noTextEdit="1"/>
              </p:cNvSpPr>
              <p:nvPr>
                <p:ph idx="1"/>
              </p:nvPr>
            </p:nvSpPr>
            <p:spPr>
              <a:xfrm>
                <a:off x="39185" y="837282"/>
                <a:ext cx="9104815" cy="5404729"/>
              </a:xfrm>
              <a:blipFill>
                <a:blip r:embed="rId2"/>
                <a:stretch>
                  <a:fillRect l="-279" t="-1174" r="-8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A36F2918-8FAB-4E40-BFFD-1F0B913B0D01}"/>
                  </a:ext>
                </a:extLst>
              </p:cNvPr>
              <p:cNvSpPr/>
              <p:nvPr/>
            </p:nvSpPr>
            <p:spPr>
              <a:xfrm>
                <a:off x="2769047" y="2499264"/>
                <a:ext cx="4596515" cy="6957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𝜈</m:t>
                          </m:r>
                        </m:e>
                        <m:sub>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𝑒</m:t>
                          </m:r>
                          <m:r>
                            <a:rPr lang="en-US" i="1">
                              <a:latin typeface="Cambria Math" panose="02040503050406030204" pitchFamily="18" charset="0"/>
                            </a:rPr>
                            <m:t>,</m:t>
                          </m:r>
                          <m:r>
                            <a:rPr lang="en-US" i="1">
                              <a:latin typeface="Cambria Math" panose="02040503050406030204" pitchFamily="18" charset="0"/>
                            </a:rPr>
                            <m:t>𝑝</m:t>
                          </m:r>
                        </m:sub>
                      </m:sSub>
                      <m:r>
                        <a:rPr lang="en-US" i="1">
                          <a:latin typeface="Cambria Math" panose="02040503050406030204" pitchFamily="18" charset="0"/>
                        </a:rPr>
                        <m:t>=</m:t>
                      </m:r>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𝑒</m:t>
                              </m:r>
                              <m:r>
                                <a:rPr lang="en-US" i="1">
                                  <a:latin typeface="Cambria Math" panose="02040503050406030204" pitchFamily="18" charset="0"/>
                                </a:rPr>
                                <m:t>,</m:t>
                              </m:r>
                              <m:r>
                                <a:rPr lang="en-US" i="1">
                                  <a:latin typeface="Cambria Math" panose="02040503050406030204" pitchFamily="18" charset="0"/>
                                </a:rPr>
                                <m:t>𝑝</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𝑁</m:t>
                              </m:r>
                            </m:e>
                            <m:sub>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𝑒</m:t>
                              </m:r>
                            </m:sub>
                          </m:sSub>
                        </m:num>
                        <m:den>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sSub>
                            <m:sSubPr>
                              <m:ctrlPr>
                                <a:rPr lang="en-US" i="1">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𝛾</m:t>
                              </m:r>
                            </m:e>
                            <m:sub>
                              <m:r>
                                <a:rPr lang="en-US" i="1">
                                  <a:latin typeface="Cambria Math" panose="02040503050406030204" pitchFamily="18" charset="0"/>
                                  <a:ea typeface="Cambria Math" panose="02040503050406030204" pitchFamily="18" charset="0"/>
                                </a:rPr>
                                <m:t>𝑒</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𝑝</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𝜀</m:t>
                              </m:r>
                            </m:e>
                            <m:sub>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sub>
                          </m:sSub>
                          <m:r>
                            <a:rPr lang="en-US" i="1">
                              <a:latin typeface="Cambria Math" panose="02040503050406030204" pitchFamily="18" charset="0"/>
                              <a:ea typeface="Cambria Math" panose="02040503050406030204" pitchFamily="18" charset="0"/>
                            </a:rPr>
                            <m:t>)</m:t>
                          </m:r>
                        </m:den>
                      </m:f>
                    </m:oMath>
                  </m:oMathPara>
                </a14:m>
                <a:endParaRPr lang="en-US" dirty="0">
                  <a:ea typeface="Cambria Math" panose="02040503050406030204" pitchFamily="18" charset="0"/>
                </a:endParaRPr>
              </a:p>
            </p:txBody>
          </p:sp>
        </mc:Choice>
        <mc:Fallback xmlns="">
          <p:sp>
            <p:nvSpPr>
              <p:cNvPr id="4" name="Rectangle 3">
                <a:extLst>
                  <a:ext uri="{FF2B5EF4-FFF2-40B4-BE49-F238E27FC236}">
                    <a16:creationId xmlns:a16="http://schemas.microsoft.com/office/drawing/2014/main" id="{A36F2918-8FAB-4E40-BFFD-1F0B913B0D01}"/>
                  </a:ext>
                </a:extLst>
              </p:cNvPr>
              <p:cNvSpPr>
                <a:spLocks noRot="1" noChangeAspect="1" noMove="1" noResize="1" noEditPoints="1" noAdjustHandles="1" noChangeArrowheads="1" noChangeShapeType="1" noTextEdit="1"/>
              </p:cNvSpPr>
              <p:nvPr/>
            </p:nvSpPr>
            <p:spPr>
              <a:xfrm>
                <a:off x="2769047" y="2499264"/>
                <a:ext cx="4596515" cy="695703"/>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90969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C8773-DA52-46DD-B5B4-54E54EBA9E70}"/>
              </a:ext>
            </a:extLst>
          </p:cNvPr>
          <p:cNvSpPr>
            <a:spLocks noGrp="1"/>
          </p:cNvSpPr>
          <p:nvPr>
            <p:ph type="title"/>
          </p:nvPr>
        </p:nvSpPr>
        <p:spPr>
          <a:xfrm>
            <a:off x="628650" y="365127"/>
            <a:ext cx="7886700" cy="593078"/>
          </a:xfrm>
        </p:spPr>
        <p:txBody>
          <a:bodyPr>
            <a:normAutofit/>
          </a:bodyPr>
          <a:lstStyle/>
          <a:p>
            <a:r>
              <a:rPr lang="en-US" sz="3200" dirty="0"/>
              <a:t>How to reduce IR chromaticity?</a:t>
            </a:r>
          </a:p>
        </p:txBody>
      </p:sp>
      <p:sp>
        <p:nvSpPr>
          <p:cNvPr id="3" name="Content Placeholder 2">
            <a:extLst>
              <a:ext uri="{FF2B5EF4-FFF2-40B4-BE49-F238E27FC236}">
                <a16:creationId xmlns:a16="http://schemas.microsoft.com/office/drawing/2014/main" id="{5BA0535D-A6E5-4A9E-912A-9CB82FB007F1}"/>
              </a:ext>
            </a:extLst>
          </p:cNvPr>
          <p:cNvSpPr>
            <a:spLocks noGrp="1"/>
          </p:cNvSpPr>
          <p:nvPr>
            <p:ph idx="1"/>
          </p:nvPr>
        </p:nvSpPr>
        <p:spPr>
          <a:xfrm>
            <a:off x="527353" y="1149625"/>
            <a:ext cx="7886700" cy="4351338"/>
          </a:xfrm>
        </p:spPr>
        <p:txBody>
          <a:bodyPr>
            <a:normAutofit/>
          </a:bodyPr>
          <a:lstStyle/>
          <a:p>
            <a:r>
              <a:rPr lang="en-US" sz="1800" dirty="0"/>
              <a:t>Increase crossing angle to get final focus quadrupoles closer to IP</a:t>
            </a:r>
          </a:p>
          <a:p>
            <a:pPr marL="0" indent="0" algn="ctr">
              <a:buNone/>
            </a:pPr>
            <a:r>
              <a:rPr lang="en-US" sz="1800" dirty="0"/>
              <a:t>  </a:t>
            </a:r>
            <a:r>
              <a:rPr lang="en-US" sz="1800" dirty="0" err="1">
                <a:latin typeface="Symbol" panose="05050102010706020507" pitchFamily="18" charset="2"/>
              </a:rPr>
              <a:t>q</a:t>
            </a:r>
            <a:r>
              <a:rPr lang="en-US" sz="1800" baseline="-25000" dirty="0" err="1"/>
              <a:t>cross</a:t>
            </a:r>
            <a:r>
              <a:rPr lang="en-US" sz="1800" dirty="0"/>
              <a:t> </a:t>
            </a:r>
            <a:r>
              <a:rPr lang="en-US" sz="1800" dirty="0">
                <a:sym typeface="Wingdings" panose="05000000000000000000" pitchFamily="2" charset="2"/>
              </a:rPr>
              <a:t></a:t>
            </a:r>
            <a:r>
              <a:rPr lang="en-US" sz="1800" dirty="0" err="1">
                <a:latin typeface="Symbol" panose="05050102010706020507" pitchFamily="18" charset="2"/>
                <a:sym typeface="Wingdings" panose="05000000000000000000" pitchFamily="2" charset="2"/>
              </a:rPr>
              <a:t>q</a:t>
            </a:r>
            <a:r>
              <a:rPr lang="en-US" sz="1800" baseline="-25000" dirty="0" err="1">
                <a:sym typeface="Wingdings" panose="05000000000000000000" pitchFamily="2" charset="2"/>
              </a:rPr>
              <a:t>cross</a:t>
            </a:r>
            <a:r>
              <a:rPr lang="en-US" sz="1800" dirty="0">
                <a:sym typeface="Wingdings" panose="05000000000000000000" pitchFamily="2" charset="2"/>
              </a:rPr>
              <a:t> x 2</a:t>
            </a:r>
          </a:p>
          <a:p>
            <a:r>
              <a:rPr lang="en-US" sz="1800" dirty="0">
                <a:sym typeface="Wingdings" panose="05000000000000000000" pitchFamily="2" charset="2"/>
              </a:rPr>
              <a:t>Electrons: final </a:t>
            </a:r>
            <a:r>
              <a:rPr lang="en-US" sz="1800" dirty="0" err="1">
                <a:sym typeface="Wingdings" panose="05000000000000000000" pitchFamily="2" charset="2"/>
              </a:rPr>
              <a:t>focuss</a:t>
            </a:r>
            <a:r>
              <a:rPr lang="en-US" sz="1800" dirty="0">
                <a:sym typeface="Wingdings" panose="05000000000000000000" pitchFamily="2" charset="2"/>
              </a:rPr>
              <a:t> </a:t>
            </a:r>
            <a:r>
              <a:rPr lang="en-US" sz="1800" dirty="0" err="1">
                <a:sym typeface="Wingdings" panose="05000000000000000000" pitchFamily="2" charset="2"/>
              </a:rPr>
              <a:t>qudrupoles</a:t>
            </a:r>
            <a:r>
              <a:rPr lang="en-US" sz="1800" dirty="0">
                <a:sym typeface="Wingdings" panose="05000000000000000000" pitchFamily="2" charset="2"/>
              </a:rPr>
              <a:t> in the detector</a:t>
            </a:r>
          </a:p>
          <a:p>
            <a:r>
              <a:rPr lang="en-US" sz="1800" dirty="0">
                <a:sym typeface="Wingdings" panose="05000000000000000000" pitchFamily="2" charset="2"/>
              </a:rPr>
              <a:t>Hadrons</a:t>
            </a:r>
          </a:p>
        </p:txBody>
      </p:sp>
      <p:pic>
        <p:nvPicPr>
          <p:cNvPr id="4" name="Picture 3">
            <a:extLst>
              <a:ext uri="{FF2B5EF4-FFF2-40B4-BE49-F238E27FC236}">
                <a16:creationId xmlns:a16="http://schemas.microsoft.com/office/drawing/2014/main" id="{ACAEF320-8CE9-4A6A-941C-BAC832691C6E}"/>
              </a:ext>
            </a:extLst>
          </p:cNvPr>
          <p:cNvPicPr>
            <a:picLocks noChangeAspect="1"/>
          </p:cNvPicPr>
          <p:nvPr/>
        </p:nvPicPr>
        <p:blipFill>
          <a:blip r:embed="rId2"/>
          <a:stretch>
            <a:fillRect/>
          </a:stretch>
        </p:blipFill>
        <p:spPr>
          <a:xfrm>
            <a:off x="2168277" y="2299762"/>
            <a:ext cx="3449533" cy="2258476"/>
          </a:xfrm>
          <a:prstGeom prst="rect">
            <a:avLst/>
          </a:prstGeom>
        </p:spPr>
      </p:pic>
      <p:pic>
        <p:nvPicPr>
          <p:cNvPr id="5" name="Picture 4">
            <a:extLst>
              <a:ext uri="{FF2B5EF4-FFF2-40B4-BE49-F238E27FC236}">
                <a16:creationId xmlns:a16="http://schemas.microsoft.com/office/drawing/2014/main" id="{459B732D-2BFE-4C35-8E04-AD0CDC301647}"/>
              </a:ext>
            </a:extLst>
          </p:cNvPr>
          <p:cNvPicPr>
            <a:picLocks noChangeAspect="1"/>
          </p:cNvPicPr>
          <p:nvPr/>
        </p:nvPicPr>
        <p:blipFill>
          <a:blip r:embed="rId3"/>
          <a:stretch>
            <a:fillRect/>
          </a:stretch>
        </p:blipFill>
        <p:spPr>
          <a:xfrm>
            <a:off x="2280492" y="4749658"/>
            <a:ext cx="4023203" cy="1642901"/>
          </a:xfrm>
          <a:prstGeom prst="rect">
            <a:avLst/>
          </a:prstGeom>
        </p:spPr>
      </p:pic>
      <p:sp>
        <p:nvSpPr>
          <p:cNvPr id="6" name="TextBox 5">
            <a:extLst>
              <a:ext uri="{FF2B5EF4-FFF2-40B4-BE49-F238E27FC236}">
                <a16:creationId xmlns:a16="http://schemas.microsoft.com/office/drawing/2014/main" id="{29DA8E15-5A07-4D8A-96A9-364437415AB5}"/>
              </a:ext>
            </a:extLst>
          </p:cNvPr>
          <p:cNvSpPr txBox="1"/>
          <p:nvPr/>
        </p:nvSpPr>
        <p:spPr>
          <a:xfrm>
            <a:off x="6447051" y="3954049"/>
            <a:ext cx="2278307" cy="1754326"/>
          </a:xfrm>
          <a:prstGeom prst="rect">
            <a:avLst/>
          </a:prstGeom>
          <a:noFill/>
        </p:spPr>
        <p:txBody>
          <a:bodyPr wrap="square" rtlCol="0">
            <a:spAutoFit/>
          </a:bodyPr>
          <a:lstStyle/>
          <a:p>
            <a:r>
              <a:rPr lang="en-US" dirty="0"/>
              <a:t>Low energy optics</a:t>
            </a:r>
          </a:p>
          <a:p>
            <a:endParaRPr lang="en-US" dirty="0"/>
          </a:p>
          <a:p>
            <a:endParaRPr lang="en-US" dirty="0"/>
          </a:p>
          <a:p>
            <a:endParaRPr lang="en-US" dirty="0"/>
          </a:p>
          <a:p>
            <a:endParaRPr lang="en-US" dirty="0"/>
          </a:p>
          <a:p>
            <a:r>
              <a:rPr lang="en-US" dirty="0"/>
              <a:t>High Energy optics</a:t>
            </a:r>
          </a:p>
        </p:txBody>
      </p:sp>
      <p:sp>
        <p:nvSpPr>
          <p:cNvPr id="7" name="Right Brace 6">
            <a:extLst>
              <a:ext uri="{FF2B5EF4-FFF2-40B4-BE49-F238E27FC236}">
                <a16:creationId xmlns:a16="http://schemas.microsoft.com/office/drawing/2014/main" id="{375A3105-714F-4984-96A0-5DA061284DE2}"/>
              </a:ext>
            </a:extLst>
          </p:cNvPr>
          <p:cNvSpPr/>
          <p:nvPr/>
        </p:nvSpPr>
        <p:spPr>
          <a:xfrm rot="5400000">
            <a:off x="4229765" y="2400973"/>
            <a:ext cx="82631" cy="60183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68E85869-7351-45D1-9BC9-082B51C2A8F7}"/>
              </a:ext>
            </a:extLst>
          </p:cNvPr>
          <p:cNvSpPr txBox="1"/>
          <p:nvPr/>
        </p:nvSpPr>
        <p:spPr>
          <a:xfrm>
            <a:off x="4086235" y="2677637"/>
            <a:ext cx="427612" cy="338554"/>
          </a:xfrm>
          <a:prstGeom prst="rect">
            <a:avLst/>
          </a:prstGeom>
          <a:noFill/>
        </p:spPr>
        <p:txBody>
          <a:bodyPr wrap="square" rtlCol="0">
            <a:spAutoFit/>
          </a:bodyPr>
          <a:lstStyle/>
          <a:p>
            <a:r>
              <a:rPr lang="en-US" sz="1600" dirty="0"/>
              <a:t>L*</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839DA1A-ED50-4675-9E39-4E9A7C068BB4}"/>
                  </a:ext>
                </a:extLst>
              </p:cNvPr>
              <p:cNvSpPr txBox="1"/>
              <p:nvPr/>
            </p:nvSpPr>
            <p:spPr>
              <a:xfrm>
                <a:off x="6231759" y="2327032"/>
                <a:ext cx="1317348" cy="11183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 </m:t>
                          </m:r>
                        </m:e>
                      </m:acc>
                      <m:r>
                        <a:rPr lang="en-US" i="1">
                          <a:latin typeface="Cambria Math" panose="02040503050406030204" pitchFamily="18" charset="0"/>
                          <a:ea typeface="Cambria Math" panose="02040503050406030204" pitchFamily="18" charset="0"/>
                        </a:rPr>
                        <m:t>∝</m:t>
                      </m:r>
                      <m:f>
                        <m:fPr>
                          <m:type m:val="skw"/>
                          <m:ctrlPr>
                            <a:rPr lang="en-US" i="1">
                              <a:latin typeface="Cambria Math" panose="02040503050406030204" pitchFamily="18" charset="0"/>
                              <a:ea typeface="Cambria Math" panose="02040503050406030204" pitchFamily="18" charset="0"/>
                            </a:rPr>
                          </m:ctrlPr>
                        </m:fPr>
                        <m:num>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𝐿</m:t>
                              </m:r>
                            </m:e>
                            <m:sup>
                              <m:r>
                                <a:rPr lang="en-US" i="1">
                                  <a:latin typeface="Cambria Math" panose="02040503050406030204" pitchFamily="18" charset="0"/>
                                  <a:ea typeface="Cambria Math" panose="02040503050406030204" pitchFamily="18" charset="0"/>
                                </a:rPr>
                                <m:t>∗2</m:t>
                              </m:r>
                            </m:sup>
                          </m:sSup>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𝛽</m:t>
                              </m:r>
                            </m:e>
                            <m:sup>
                              <m:r>
                                <a:rPr lang="en-US" i="1">
                                  <a:latin typeface="Cambria Math" panose="02040503050406030204" pitchFamily="18" charset="0"/>
                                  <a:ea typeface="Cambria Math" panose="02040503050406030204" pitchFamily="18" charset="0"/>
                                </a:rPr>
                                <m:t>∗</m:t>
                              </m:r>
                            </m:sup>
                          </m:sSup>
                        </m:den>
                      </m:f>
                    </m:oMath>
                  </m:oMathPara>
                </a14:m>
                <a:endParaRPr lang="en-US" dirty="0"/>
              </a:p>
              <a:p>
                <a:endParaRPr lang="en-US" dirty="0"/>
              </a:p>
              <a:p>
                <a:r>
                  <a:rPr lang="en-US" dirty="0"/>
                  <a:t>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𝑒𝑐𝐺</m:t>
                        </m:r>
                      </m:num>
                      <m:den>
                        <m:r>
                          <a:rPr lang="en-US" b="0" i="1" smtClean="0">
                            <a:latin typeface="Cambria Math" panose="02040503050406030204" pitchFamily="18" charset="0"/>
                          </a:rPr>
                          <m:t>𝐸</m:t>
                        </m:r>
                      </m:den>
                    </m:f>
                    <m:r>
                      <a:rPr lang="en-US" b="0" i="1" smtClean="0">
                        <a:latin typeface="Cambria Math" panose="02040503050406030204" pitchFamily="18" charset="0"/>
                      </a:rPr>
                      <m:t>=</m:t>
                    </m:r>
                  </m:oMath>
                </a14:m>
                <a:r>
                  <a:rPr lang="en-US" dirty="0"/>
                  <a:t>kl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2</m:t>
                        </m:r>
                      </m:num>
                      <m:den>
                        <m:sSup>
                          <m:sSupPr>
                            <m:ctrlPr>
                              <a:rPr lang="en-US"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m:t>
                            </m:r>
                          </m:sup>
                        </m:sSup>
                      </m:den>
                    </m:f>
                  </m:oMath>
                </a14:m>
                <a:endParaRPr lang="en-US" dirty="0"/>
              </a:p>
            </p:txBody>
          </p:sp>
        </mc:Choice>
        <mc:Fallback xmlns="">
          <p:sp>
            <p:nvSpPr>
              <p:cNvPr id="9" name="TextBox 8">
                <a:extLst>
                  <a:ext uri="{FF2B5EF4-FFF2-40B4-BE49-F238E27FC236}">
                    <a16:creationId xmlns:a16="http://schemas.microsoft.com/office/drawing/2014/main" id="{F839DA1A-ED50-4675-9E39-4E9A7C068BB4}"/>
                  </a:ext>
                </a:extLst>
              </p:cNvPr>
              <p:cNvSpPr txBox="1">
                <a:spLocks noRot="1" noChangeAspect="1" noMove="1" noResize="1" noEditPoints="1" noAdjustHandles="1" noChangeArrowheads="1" noChangeShapeType="1" noTextEdit="1"/>
              </p:cNvSpPr>
              <p:nvPr/>
            </p:nvSpPr>
            <p:spPr>
              <a:xfrm>
                <a:off x="6231759" y="2327032"/>
                <a:ext cx="1317348" cy="1118319"/>
              </a:xfrm>
              <a:prstGeom prst="rect">
                <a:avLst/>
              </a:prstGeom>
              <a:blipFill>
                <a:blip r:embed="rId4"/>
                <a:stretch>
                  <a:fillRect l="-463" t="-49727" r="-43519" b="-15301"/>
                </a:stretch>
              </a:blipFill>
            </p:spPr>
            <p:txBody>
              <a:bodyPr/>
              <a:lstStyle/>
              <a:p>
                <a:r>
                  <a:rPr lang="en-US">
                    <a:noFill/>
                  </a:rPr>
                  <a:t> </a:t>
                </a:r>
              </a:p>
            </p:txBody>
          </p:sp>
        </mc:Fallback>
      </mc:AlternateContent>
    </p:spTree>
    <p:extLst>
      <p:ext uri="{BB962C8B-B14F-4D97-AF65-F5344CB8AC3E}">
        <p14:creationId xmlns:p14="http://schemas.microsoft.com/office/powerpoint/2010/main" val="210815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EBA6F-71A1-4F98-8CDC-65E768D24D62}"/>
              </a:ext>
            </a:extLst>
          </p:cNvPr>
          <p:cNvSpPr>
            <a:spLocks noGrp="1"/>
          </p:cNvSpPr>
          <p:nvPr>
            <p:ph type="title"/>
          </p:nvPr>
        </p:nvSpPr>
        <p:spPr>
          <a:xfrm>
            <a:off x="418641" y="365126"/>
            <a:ext cx="8593157" cy="1325563"/>
          </a:xfrm>
        </p:spPr>
        <p:txBody>
          <a:bodyPr>
            <a:normAutofit/>
          </a:bodyPr>
          <a:lstStyle/>
          <a:p>
            <a:r>
              <a:rPr lang="en-US" sz="3200" dirty="0" err="1"/>
              <a:t>pCDR</a:t>
            </a:r>
            <a:r>
              <a:rPr lang="en-US" sz="3200" dirty="0"/>
              <a:t> Parameters for optics optimized for low energy *)</a:t>
            </a:r>
          </a:p>
        </p:txBody>
      </p:sp>
      <p:pic>
        <p:nvPicPr>
          <p:cNvPr id="4" name="Content Placeholder 3">
            <a:extLst>
              <a:ext uri="{FF2B5EF4-FFF2-40B4-BE49-F238E27FC236}">
                <a16:creationId xmlns:a16="http://schemas.microsoft.com/office/drawing/2014/main" id="{7C1B1DDC-C312-41C0-A4F7-5D4FDA735318}"/>
              </a:ext>
            </a:extLst>
          </p:cNvPr>
          <p:cNvPicPr>
            <a:picLocks noGrp="1" noChangeAspect="1"/>
          </p:cNvPicPr>
          <p:nvPr>
            <p:ph idx="1"/>
          </p:nvPr>
        </p:nvPicPr>
        <p:blipFill>
          <a:blip r:embed="rId2"/>
          <a:stretch>
            <a:fillRect/>
          </a:stretch>
        </p:blipFill>
        <p:spPr>
          <a:xfrm>
            <a:off x="3657600" y="1042879"/>
            <a:ext cx="4627084" cy="5604797"/>
          </a:xfrm>
          <a:prstGeom prst="rect">
            <a:avLst/>
          </a:prstGeom>
        </p:spPr>
      </p:pic>
      <p:sp>
        <p:nvSpPr>
          <p:cNvPr id="5" name="TextBox 4">
            <a:extLst>
              <a:ext uri="{FF2B5EF4-FFF2-40B4-BE49-F238E27FC236}">
                <a16:creationId xmlns:a16="http://schemas.microsoft.com/office/drawing/2014/main" id="{B53BCBFB-42AC-4506-ADE1-0E79BD3BBC14}"/>
              </a:ext>
            </a:extLst>
          </p:cNvPr>
          <p:cNvSpPr txBox="1"/>
          <p:nvPr/>
        </p:nvSpPr>
        <p:spPr>
          <a:xfrm>
            <a:off x="253388" y="2137272"/>
            <a:ext cx="3316077" cy="2585323"/>
          </a:xfrm>
          <a:prstGeom prst="rect">
            <a:avLst/>
          </a:prstGeom>
          <a:noFill/>
        </p:spPr>
        <p:txBody>
          <a:bodyPr wrap="square" rtlCol="0">
            <a:spAutoFit/>
          </a:bodyPr>
          <a:lstStyle/>
          <a:p>
            <a:r>
              <a:rPr lang="en-US" dirty="0"/>
              <a:t>*) Note:</a:t>
            </a:r>
          </a:p>
          <a:p>
            <a:r>
              <a:rPr lang="en-US" dirty="0"/>
              <a:t>For this exercise we made similar assumptions as those has been made for JLEIC which may be considered quite optimistic. Dynamic apertures, acceptance, synchrotron radiation and other things as outlined before was not checked </a:t>
            </a:r>
          </a:p>
        </p:txBody>
      </p:sp>
    </p:spTree>
    <p:extLst>
      <p:ext uri="{BB962C8B-B14F-4D97-AF65-F5344CB8AC3E}">
        <p14:creationId xmlns:p14="http://schemas.microsoft.com/office/powerpoint/2010/main" val="1519226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9526D-0899-43E6-888C-D1C464B11772}"/>
              </a:ext>
            </a:extLst>
          </p:cNvPr>
          <p:cNvSpPr>
            <a:spLocks noGrp="1"/>
          </p:cNvSpPr>
          <p:nvPr>
            <p:ph type="title"/>
          </p:nvPr>
        </p:nvSpPr>
        <p:spPr/>
        <p:txBody>
          <a:bodyPr/>
          <a:lstStyle/>
          <a:p>
            <a:r>
              <a:rPr lang="en-US" dirty="0"/>
              <a:t>Wrap up</a:t>
            </a:r>
          </a:p>
        </p:txBody>
      </p:sp>
      <p:sp>
        <p:nvSpPr>
          <p:cNvPr id="3" name="Content Placeholder 2">
            <a:extLst>
              <a:ext uri="{FF2B5EF4-FFF2-40B4-BE49-F238E27FC236}">
                <a16:creationId xmlns:a16="http://schemas.microsoft.com/office/drawing/2014/main" id="{95C59B91-E394-431A-B488-8F1EEA7C71BF}"/>
              </a:ext>
            </a:extLst>
          </p:cNvPr>
          <p:cNvSpPr>
            <a:spLocks noGrp="1"/>
          </p:cNvSpPr>
          <p:nvPr>
            <p:ph idx="1"/>
          </p:nvPr>
        </p:nvSpPr>
        <p:spPr>
          <a:xfrm>
            <a:off x="77118" y="1484102"/>
            <a:ext cx="9066882" cy="4916697"/>
          </a:xfrm>
        </p:spPr>
        <p:txBody>
          <a:bodyPr>
            <a:normAutofit/>
          </a:bodyPr>
          <a:lstStyle/>
          <a:p>
            <a:pPr marL="0" indent="0">
              <a:buNone/>
            </a:pPr>
            <a:r>
              <a:rPr lang="en-US" sz="1800" dirty="0"/>
              <a:t>Luminosity at low E</a:t>
            </a:r>
            <a:r>
              <a:rPr lang="en-US" sz="1800" baseline="-25000" dirty="0"/>
              <a:t>cm</a:t>
            </a:r>
            <a:r>
              <a:rPr lang="en-US" sz="1800" dirty="0"/>
              <a:t> can be increased </a:t>
            </a:r>
            <a:r>
              <a:rPr lang="en-US" sz="1800" dirty="0" err="1"/>
              <a:t>w.r.t.</a:t>
            </a:r>
            <a:r>
              <a:rPr lang="en-US" sz="1800" dirty="0"/>
              <a:t> present “nominal” solution by </a:t>
            </a:r>
          </a:p>
          <a:p>
            <a:r>
              <a:rPr lang="en-US" sz="1800" dirty="0"/>
              <a:t>Increasing the number of bunches, reduce bunch length  (factor 2 ?)</a:t>
            </a:r>
          </a:p>
          <a:p>
            <a:r>
              <a:rPr lang="en-US" sz="1800" dirty="0"/>
              <a:t>Decreasing </a:t>
            </a:r>
            <a:r>
              <a:rPr lang="en-US" sz="1800" dirty="0">
                <a:latin typeface="Symbol" panose="05050102010706020507" pitchFamily="18" charset="2"/>
              </a:rPr>
              <a:t>b</a:t>
            </a:r>
            <a:r>
              <a:rPr lang="en-US" sz="1800" dirty="0"/>
              <a:t>* by same factor </a:t>
            </a:r>
            <a:r>
              <a:rPr lang="en-US" sz="1800" dirty="0">
                <a:sym typeface="Wingdings" panose="05000000000000000000" pitchFamily="2" charset="2"/>
              </a:rPr>
              <a:t> Luminosity increases by the same factor 2</a:t>
            </a:r>
            <a:endParaRPr lang="en-US" sz="1800" dirty="0"/>
          </a:p>
          <a:p>
            <a:r>
              <a:rPr lang="en-US" sz="1800" dirty="0"/>
              <a:t>Increasing hadron cooling rates significantly, significantly more than increase in luminosity   (ok at low hadron energy?) to get smaller transverse emittance</a:t>
            </a:r>
          </a:p>
          <a:p>
            <a:r>
              <a:rPr lang="en-US" sz="1800" dirty="0"/>
              <a:t>Introducing an inner quadrupole doublet pair which will run out of strength at             E</a:t>
            </a:r>
            <a:r>
              <a:rPr lang="en-US" sz="1800" baseline="-25000" dirty="0"/>
              <a:t>p</a:t>
            </a:r>
            <a:r>
              <a:rPr lang="en-US" sz="1800" dirty="0"/>
              <a:t> = 60 GeV</a:t>
            </a:r>
          </a:p>
          <a:p>
            <a:r>
              <a:rPr lang="en-US" sz="1800" dirty="0"/>
              <a:t>Need more longitudinal space in the IR for additional crab cavities  (difficult, </a:t>
            </a:r>
            <a:r>
              <a:rPr lang="en-US" sz="1800" dirty="0" err="1"/>
              <a:t>L</a:t>
            </a:r>
            <a:r>
              <a:rPr lang="en-US" sz="1800" baseline="-25000" dirty="0" err="1"/>
              <a:t>ss</a:t>
            </a:r>
            <a:r>
              <a:rPr lang="en-US" sz="1800" baseline="-25000" dirty="0"/>
              <a:t> </a:t>
            </a:r>
            <a:r>
              <a:rPr lang="en-US" sz="1800" dirty="0"/>
              <a:t>&lt; 200m)</a:t>
            </a:r>
          </a:p>
          <a:p>
            <a:r>
              <a:rPr lang="en-US" sz="1800" dirty="0"/>
              <a:t>Crab cavities need at certain phase advance to the IR, unclear whether that is possible, ++&gt;run low energy optics without || polarization in 2</a:t>
            </a:r>
            <a:r>
              <a:rPr lang="en-US" sz="1800" baseline="30000" dirty="0"/>
              <a:t>nd</a:t>
            </a:r>
            <a:r>
              <a:rPr lang="en-US" sz="1800" dirty="0"/>
              <a:t> IR?</a:t>
            </a:r>
          </a:p>
          <a:p>
            <a:r>
              <a:rPr lang="en-US" sz="1800" dirty="0"/>
              <a:t>Bunches are shorter now, which reduces residual crab effects</a:t>
            </a:r>
          </a:p>
          <a:p>
            <a:r>
              <a:rPr lang="en-US" sz="1800" dirty="0"/>
              <a:t>At high cm energies (E</a:t>
            </a:r>
            <a:r>
              <a:rPr lang="en-US" sz="1800" baseline="-25000" dirty="0"/>
              <a:t>p</a:t>
            </a:r>
            <a:r>
              <a:rPr lang="en-US" sz="1800" dirty="0"/>
              <a:t>&gt; 60 GeV Ecm&gt;50 GeV) the luminosity will be lower than nominal</a:t>
            </a:r>
          </a:p>
          <a:p>
            <a:endParaRPr lang="en-US" sz="1800" dirty="0"/>
          </a:p>
        </p:txBody>
      </p:sp>
    </p:spTree>
    <p:extLst>
      <p:ext uri="{BB962C8B-B14F-4D97-AF65-F5344CB8AC3E}">
        <p14:creationId xmlns:p14="http://schemas.microsoft.com/office/powerpoint/2010/main" val="2364619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D15CDE4-4264-4B6C-9498-F32FF90644A5}"/>
              </a:ext>
            </a:extLst>
          </p:cNvPr>
          <p:cNvSpPr>
            <a:spLocks noGrp="1"/>
          </p:cNvSpPr>
          <p:nvPr>
            <p:ph type="sldNum" sz="quarter" idx="12"/>
          </p:nvPr>
        </p:nvSpPr>
        <p:spPr/>
        <p:txBody>
          <a:bodyPr/>
          <a:lstStyle/>
          <a:p>
            <a:fld id="{893C5830-40F3-F04E-B2E3-10E6672BA8FF}" type="slidenum">
              <a:rPr lang="en-US" smtClean="0"/>
              <a:pPr/>
              <a:t>17</a:t>
            </a:fld>
            <a:endParaRPr lang="en-US"/>
          </a:p>
        </p:txBody>
      </p:sp>
      <p:graphicFrame>
        <p:nvGraphicFramePr>
          <p:cNvPr id="9" name="Chart 8">
            <a:extLst>
              <a:ext uri="{FF2B5EF4-FFF2-40B4-BE49-F238E27FC236}">
                <a16:creationId xmlns:a16="http://schemas.microsoft.com/office/drawing/2014/main" id="{51DD6511-E170-42E7-AE68-FEFDF4DF40DC}"/>
              </a:ext>
            </a:extLst>
          </p:cNvPr>
          <p:cNvGraphicFramePr>
            <a:graphicFrameLocks/>
          </p:cNvGraphicFramePr>
          <p:nvPr>
            <p:extLst>
              <p:ext uri="{D42A27DB-BD31-4B8C-83A1-F6EECF244321}">
                <p14:modId xmlns:p14="http://schemas.microsoft.com/office/powerpoint/2010/main" val="139705875"/>
              </p:ext>
            </p:extLst>
          </p:nvPr>
        </p:nvGraphicFramePr>
        <p:xfrm>
          <a:off x="1012054" y="2126434"/>
          <a:ext cx="6984381" cy="4108588"/>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a:extLst>
              <a:ext uri="{FF2B5EF4-FFF2-40B4-BE49-F238E27FC236}">
                <a16:creationId xmlns:a16="http://schemas.microsoft.com/office/drawing/2014/main" id="{6CF36F2B-700E-4AE5-8106-7474B5333708}"/>
              </a:ext>
            </a:extLst>
          </p:cNvPr>
          <p:cNvCxnSpPr>
            <a:cxnSpLocks/>
          </p:cNvCxnSpPr>
          <p:nvPr/>
        </p:nvCxnSpPr>
        <p:spPr>
          <a:xfrm flipH="1" flipV="1">
            <a:off x="7718175" y="2021517"/>
            <a:ext cx="19346" cy="3593096"/>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4909F91C-E759-4E93-B6A7-266BE510CBD7}"/>
              </a:ext>
            </a:extLst>
          </p:cNvPr>
          <p:cNvSpPr/>
          <p:nvPr/>
        </p:nvSpPr>
        <p:spPr>
          <a:xfrm>
            <a:off x="4395722" y="3855215"/>
            <a:ext cx="3410267" cy="1564477"/>
          </a:xfrm>
          <a:prstGeom prst="ellipse">
            <a:avLst/>
          </a:prstGeom>
          <a:solidFill>
            <a:srgbClr val="0000EE">
              <a:alpha val="49000"/>
            </a:srgb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A9BBAB90-E10E-4C2F-926C-2C40C0CE8FC9}"/>
              </a:ext>
            </a:extLst>
          </p:cNvPr>
          <p:cNvSpPr/>
          <p:nvPr/>
        </p:nvSpPr>
        <p:spPr>
          <a:xfrm>
            <a:off x="2873519" y="3272010"/>
            <a:ext cx="4404105" cy="1288427"/>
          </a:xfrm>
          <a:prstGeom prst="ellipse">
            <a:avLst/>
          </a:prstGeom>
          <a:solidFill>
            <a:srgbClr val="FF0000">
              <a:alpha val="50000"/>
            </a:srgbClr>
          </a:soli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a:extLst>
              <a:ext uri="{FF2B5EF4-FFF2-40B4-BE49-F238E27FC236}">
                <a16:creationId xmlns:a16="http://schemas.microsoft.com/office/drawing/2014/main" id="{BF8F1F73-7964-4973-B4E6-FC83D9AF8395}"/>
              </a:ext>
            </a:extLst>
          </p:cNvPr>
          <p:cNvSpPr/>
          <p:nvPr/>
        </p:nvSpPr>
        <p:spPr>
          <a:xfrm>
            <a:off x="3302067" y="2569077"/>
            <a:ext cx="3841544" cy="1803575"/>
          </a:xfrm>
          <a:prstGeom prst="ellipse">
            <a:avLst/>
          </a:prstGeom>
          <a:solidFill>
            <a:srgbClr val="00B0F0">
              <a:alpha val="42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Box 13">
            <a:extLst>
              <a:ext uri="{FF2B5EF4-FFF2-40B4-BE49-F238E27FC236}">
                <a16:creationId xmlns:a16="http://schemas.microsoft.com/office/drawing/2014/main" id="{CC73893B-168B-488B-9FEA-EC4534427EF0}"/>
              </a:ext>
            </a:extLst>
          </p:cNvPr>
          <p:cNvSpPr txBox="1"/>
          <p:nvPr/>
        </p:nvSpPr>
        <p:spPr>
          <a:xfrm>
            <a:off x="3928377" y="3678363"/>
            <a:ext cx="2352080" cy="507831"/>
          </a:xfrm>
          <a:prstGeom prst="rect">
            <a:avLst/>
          </a:prstGeom>
          <a:noFill/>
        </p:spPr>
        <p:txBody>
          <a:bodyPr wrap="square" rtlCol="0">
            <a:spAutoFit/>
          </a:bodyPr>
          <a:lstStyle/>
          <a:p>
            <a:pPr algn="ctr"/>
            <a:r>
              <a:rPr lang="en-US" sz="1350" b="1" dirty="0"/>
              <a:t>Spin and Flavor Structure of </a:t>
            </a:r>
          </a:p>
          <a:p>
            <a:pPr algn="ctr"/>
            <a:r>
              <a:rPr lang="en-US" sz="1350" b="1" dirty="0"/>
              <a:t>the Nucleon and Nuclei</a:t>
            </a:r>
          </a:p>
        </p:txBody>
      </p:sp>
      <p:sp>
        <p:nvSpPr>
          <p:cNvPr id="15" name="TextBox 14">
            <a:extLst>
              <a:ext uri="{FF2B5EF4-FFF2-40B4-BE49-F238E27FC236}">
                <a16:creationId xmlns:a16="http://schemas.microsoft.com/office/drawing/2014/main" id="{03BDD366-9F04-4B6F-85E4-0F4694B8A075}"/>
              </a:ext>
            </a:extLst>
          </p:cNvPr>
          <p:cNvSpPr txBox="1"/>
          <p:nvPr/>
        </p:nvSpPr>
        <p:spPr>
          <a:xfrm>
            <a:off x="5415365" y="4309787"/>
            <a:ext cx="1607342" cy="784830"/>
          </a:xfrm>
          <a:prstGeom prst="rect">
            <a:avLst/>
          </a:prstGeom>
          <a:noFill/>
        </p:spPr>
        <p:txBody>
          <a:bodyPr wrap="square" rtlCol="0">
            <a:spAutoFit/>
          </a:bodyPr>
          <a:lstStyle/>
          <a:p>
            <a:pPr algn="ctr"/>
            <a:r>
              <a:rPr lang="en-US" sz="1500" b="1" dirty="0"/>
              <a:t>QCD at Extreme Parton Densities-</a:t>
            </a:r>
          </a:p>
          <a:p>
            <a:pPr algn="ctr"/>
            <a:r>
              <a:rPr lang="en-US" sz="1500" b="1" dirty="0"/>
              <a:t>Saturation</a:t>
            </a:r>
          </a:p>
        </p:txBody>
      </p:sp>
      <p:sp>
        <p:nvSpPr>
          <p:cNvPr id="16" name="TextBox 15">
            <a:extLst>
              <a:ext uri="{FF2B5EF4-FFF2-40B4-BE49-F238E27FC236}">
                <a16:creationId xmlns:a16="http://schemas.microsoft.com/office/drawing/2014/main" id="{5CA4A584-9C9D-4A30-857A-0B42643C3A41}"/>
              </a:ext>
            </a:extLst>
          </p:cNvPr>
          <p:cNvSpPr txBox="1"/>
          <p:nvPr/>
        </p:nvSpPr>
        <p:spPr>
          <a:xfrm>
            <a:off x="4232405" y="3258718"/>
            <a:ext cx="1830233" cy="300082"/>
          </a:xfrm>
          <a:prstGeom prst="rect">
            <a:avLst/>
          </a:prstGeom>
          <a:noFill/>
        </p:spPr>
        <p:txBody>
          <a:bodyPr wrap="square" rtlCol="0">
            <a:spAutoFit/>
          </a:bodyPr>
          <a:lstStyle/>
          <a:p>
            <a:pPr algn="ctr"/>
            <a:r>
              <a:rPr lang="en-US" sz="1350" b="1" dirty="0"/>
              <a:t>Tomography (p/A)</a:t>
            </a:r>
            <a:endParaRPr lang="en-US" sz="1350" dirty="0"/>
          </a:p>
        </p:txBody>
      </p:sp>
      <p:cxnSp>
        <p:nvCxnSpPr>
          <p:cNvPr id="17" name="Straight Connector 16">
            <a:extLst>
              <a:ext uri="{FF2B5EF4-FFF2-40B4-BE49-F238E27FC236}">
                <a16:creationId xmlns:a16="http://schemas.microsoft.com/office/drawing/2014/main" id="{CB88D7FC-9C82-4D43-ACD5-15D170010797}"/>
              </a:ext>
            </a:extLst>
          </p:cNvPr>
          <p:cNvCxnSpPr/>
          <p:nvPr/>
        </p:nvCxnSpPr>
        <p:spPr>
          <a:xfrm>
            <a:off x="7681373" y="3088526"/>
            <a:ext cx="7785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6DAFA90-2B68-4904-A1EB-5D842BC5190E}"/>
              </a:ext>
            </a:extLst>
          </p:cNvPr>
          <p:cNvCxnSpPr/>
          <p:nvPr/>
        </p:nvCxnSpPr>
        <p:spPr>
          <a:xfrm>
            <a:off x="7684543" y="3894719"/>
            <a:ext cx="7785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BB8CC72-78B8-41F8-B349-37FDD1A849F4}"/>
              </a:ext>
            </a:extLst>
          </p:cNvPr>
          <p:cNvCxnSpPr/>
          <p:nvPr/>
        </p:nvCxnSpPr>
        <p:spPr>
          <a:xfrm>
            <a:off x="7694479" y="4711175"/>
            <a:ext cx="7785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D8B7915-52A9-4CD6-A93B-812B80ABC1B1}"/>
              </a:ext>
            </a:extLst>
          </p:cNvPr>
          <p:cNvSpPr txBox="1"/>
          <p:nvPr/>
        </p:nvSpPr>
        <p:spPr>
          <a:xfrm>
            <a:off x="7807180" y="2899682"/>
            <a:ext cx="636383" cy="2031325"/>
          </a:xfrm>
          <a:prstGeom prst="rect">
            <a:avLst/>
          </a:prstGeom>
          <a:noFill/>
        </p:spPr>
        <p:txBody>
          <a:bodyPr wrap="square" rtlCol="0">
            <a:spAutoFit/>
          </a:bodyPr>
          <a:lstStyle/>
          <a:p>
            <a:r>
              <a:rPr lang="en-US" sz="2100" dirty="0"/>
              <a:t>100</a:t>
            </a:r>
          </a:p>
          <a:p>
            <a:r>
              <a:rPr lang="en-US" sz="3000" dirty="0"/>
              <a:t>   </a:t>
            </a:r>
            <a:r>
              <a:rPr lang="en-US" sz="2700" dirty="0"/>
              <a:t>  </a:t>
            </a:r>
          </a:p>
          <a:p>
            <a:r>
              <a:rPr lang="en-US" sz="2100" dirty="0"/>
              <a:t>10</a:t>
            </a:r>
          </a:p>
          <a:p>
            <a:r>
              <a:rPr lang="en-US" sz="3300" dirty="0"/>
              <a:t>  </a:t>
            </a:r>
          </a:p>
          <a:p>
            <a:r>
              <a:rPr lang="en-US" sz="2100" dirty="0"/>
              <a:t>1</a:t>
            </a:r>
          </a:p>
        </p:txBody>
      </p:sp>
      <p:sp>
        <p:nvSpPr>
          <p:cNvPr id="21" name="TextBox 20">
            <a:extLst>
              <a:ext uri="{FF2B5EF4-FFF2-40B4-BE49-F238E27FC236}">
                <a16:creationId xmlns:a16="http://schemas.microsoft.com/office/drawing/2014/main" id="{72143B75-F568-4292-B459-11992C1BA509}"/>
              </a:ext>
            </a:extLst>
          </p:cNvPr>
          <p:cNvSpPr txBox="1"/>
          <p:nvPr/>
        </p:nvSpPr>
        <p:spPr>
          <a:xfrm>
            <a:off x="936978" y="5968269"/>
            <a:ext cx="7054359" cy="415498"/>
          </a:xfrm>
          <a:prstGeom prst="rect">
            <a:avLst/>
          </a:prstGeom>
          <a:solidFill>
            <a:schemeClr val="bg1"/>
          </a:solidFill>
        </p:spPr>
        <p:txBody>
          <a:bodyPr wrap="square" rtlCol="0">
            <a:spAutoFit/>
          </a:bodyPr>
          <a:lstStyle/>
          <a:p>
            <a:pPr algn="ctr"/>
            <a:r>
              <a:rPr lang="en-US" sz="2100" dirty="0"/>
              <a:t>Center of Mass Energy E</a:t>
            </a:r>
            <a:r>
              <a:rPr lang="en-US" sz="2100" baseline="-25000" dirty="0"/>
              <a:t>cm</a:t>
            </a:r>
            <a:r>
              <a:rPr lang="en-US" sz="2100" dirty="0"/>
              <a:t> </a:t>
            </a:r>
            <a:r>
              <a:rPr lang="en-US" dirty="0"/>
              <a:t>[GeV]</a:t>
            </a:r>
          </a:p>
        </p:txBody>
      </p:sp>
      <p:cxnSp>
        <p:nvCxnSpPr>
          <p:cNvPr id="22" name="Straight Arrow Connector 21">
            <a:extLst>
              <a:ext uri="{FF2B5EF4-FFF2-40B4-BE49-F238E27FC236}">
                <a16:creationId xmlns:a16="http://schemas.microsoft.com/office/drawing/2014/main" id="{6AAC354D-3AEC-4C00-9384-F46DD76C5B8D}"/>
              </a:ext>
            </a:extLst>
          </p:cNvPr>
          <p:cNvCxnSpPr/>
          <p:nvPr/>
        </p:nvCxnSpPr>
        <p:spPr>
          <a:xfrm>
            <a:off x="6486002" y="6221688"/>
            <a:ext cx="71151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9D515A1-4C79-49BF-B3C5-A8F1F2ECB34F}"/>
              </a:ext>
            </a:extLst>
          </p:cNvPr>
          <p:cNvSpPr txBox="1"/>
          <p:nvPr/>
        </p:nvSpPr>
        <p:spPr>
          <a:xfrm>
            <a:off x="617694" y="1918894"/>
            <a:ext cx="507831" cy="3180797"/>
          </a:xfrm>
          <a:prstGeom prst="rect">
            <a:avLst/>
          </a:prstGeom>
          <a:solidFill>
            <a:schemeClr val="bg1"/>
          </a:solidFill>
        </p:spPr>
        <p:txBody>
          <a:bodyPr vert="vert270" wrap="square" rtlCol="0">
            <a:spAutoFit/>
          </a:bodyPr>
          <a:lstStyle/>
          <a:p>
            <a:r>
              <a:rPr lang="en-US" sz="2100" dirty="0"/>
              <a:t>Peak Luminosity </a:t>
            </a:r>
            <a:r>
              <a:rPr lang="en-US" dirty="0"/>
              <a:t>[cm</a:t>
            </a:r>
            <a:r>
              <a:rPr lang="en-US" baseline="30000" dirty="0"/>
              <a:t>-2</a:t>
            </a:r>
            <a:r>
              <a:rPr lang="en-US" dirty="0"/>
              <a:t>s</a:t>
            </a:r>
            <a:r>
              <a:rPr lang="en-US" baseline="30000" dirty="0"/>
              <a:t>-1</a:t>
            </a:r>
            <a:r>
              <a:rPr lang="en-US" dirty="0"/>
              <a:t>]</a:t>
            </a:r>
          </a:p>
        </p:txBody>
      </p:sp>
      <p:sp>
        <p:nvSpPr>
          <p:cNvPr id="24" name="TextBox 23">
            <a:extLst>
              <a:ext uri="{FF2B5EF4-FFF2-40B4-BE49-F238E27FC236}">
                <a16:creationId xmlns:a16="http://schemas.microsoft.com/office/drawing/2014/main" id="{77104FC8-12ED-4E3B-8924-58C6E7B4C2B0}"/>
              </a:ext>
            </a:extLst>
          </p:cNvPr>
          <p:cNvSpPr txBox="1"/>
          <p:nvPr/>
        </p:nvSpPr>
        <p:spPr>
          <a:xfrm>
            <a:off x="8286221" y="1729312"/>
            <a:ext cx="507831" cy="3941887"/>
          </a:xfrm>
          <a:prstGeom prst="rect">
            <a:avLst/>
          </a:prstGeom>
          <a:noFill/>
        </p:spPr>
        <p:txBody>
          <a:bodyPr vert="vert270" wrap="square" rtlCol="0">
            <a:spAutoFit/>
          </a:bodyPr>
          <a:lstStyle/>
          <a:p>
            <a:r>
              <a:rPr lang="en-US" sz="2100" dirty="0"/>
              <a:t>Annual Integrated Luminosity </a:t>
            </a:r>
            <a:r>
              <a:rPr lang="en-US" dirty="0"/>
              <a:t>[fb</a:t>
            </a:r>
            <a:r>
              <a:rPr lang="en-US" baseline="30000" dirty="0"/>
              <a:t>-1</a:t>
            </a:r>
            <a:r>
              <a:rPr lang="en-US" dirty="0"/>
              <a:t>]</a:t>
            </a:r>
          </a:p>
        </p:txBody>
      </p:sp>
      <p:sp>
        <p:nvSpPr>
          <p:cNvPr id="25" name="TextBox 24">
            <a:extLst>
              <a:ext uri="{FF2B5EF4-FFF2-40B4-BE49-F238E27FC236}">
                <a16:creationId xmlns:a16="http://schemas.microsoft.com/office/drawing/2014/main" id="{8A4A459E-2EAC-48AB-8A91-522A78AB2A27}"/>
              </a:ext>
            </a:extLst>
          </p:cNvPr>
          <p:cNvSpPr txBox="1"/>
          <p:nvPr/>
        </p:nvSpPr>
        <p:spPr>
          <a:xfrm>
            <a:off x="1040215" y="1984141"/>
            <a:ext cx="702343" cy="3724096"/>
          </a:xfrm>
          <a:prstGeom prst="rect">
            <a:avLst/>
          </a:prstGeom>
          <a:solidFill>
            <a:schemeClr val="bg1"/>
          </a:solidFill>
        </p:spPr>
        <p:txBody>
          <a:bodyPr wrap="square" rtlCol="0">
            <a:spAutoFit/>
          </a:bodyPr>
          <a:lstStyle/>
          <a:p>
            <a:endParaRPr lang="en-US" sz="2100" dirty="0"/>
          </a:p>
          <a:p>
            <a:endParaRPr lang="en-US" sz="2100" dirty="0"/>
          </a:p>
          <a:p>
            <a:endParaRPr lang="en-US" sz="2100" dirty="0"/>
          </a:p>
          <a:p>
            <a:r>
              <a:rPr lang="en-US" sz="2100" dirty="0"/>
              <a:t>10</a:t>
            </a:r>
            <a:r>
              <a:rPr lang="en-US" sz="2100" baseline="30000" dirty="0"/>
              <a:t>34</a:t>
            </a:r>
          </a:p>
          <a:p>
            <a:endParaRPr lang="en-US" sz="2100" baseline="30000" dirty="0"/>
          </a:p>
          <a:p>
            <a:r>
              <a:rPr lang="en-US" sz="1050" baseline="30000" dirty="0"/>
              <a:t> </a:t>
            </a:r>
          </a:p>
          <a:p>
            <a:r>
              <a:rPr lang="en-US" sz="1500" baseline="30000" dirty="0"/>
              <a:t>  </a:t>
            </a:r>
          </a:p>
          <a:p>
            <a:r>
              <a:rPr lang="en-US" sz="2100" dirty="0"/>
              <a:t>10</a:t>
            </a:r>
            <a:r>
              <a:rPr lang="en-US" sz="2100" baseline="30000" dirty="0"/>
              <a:t>33</a:t>
            </a:r>
          </a:p>
          <a:p>
            <a:endParaRPr lang="en-US" sz="2100" baseline="30000" dirty="0"/>
          </a:p>
          <a:p>
            <a:r>
              <a:rPr lang="en-US" sz="1350" baseline="30000" dirty="0"/>
              <a:t>  </a:t>
            </a:r>
          </a:p>
          <a:p>
            <a:endParaRPr lang="en-US" sz="2100" baseline="30000" dirty="0"/>
          </a:p>
          <a:p>
            <a:r>
              <a:rPr lang="en-US" sz="2100" dirty="0"/>
              <a:t>10</a:t>
            </a:r>
            <a:r>
              <a:rPr lang="en-US" sz="2100" baseline="30000" dirty="0"/>
              <a:t>32</a:t>
            </a:r>
          </a:p>
          <a:p>
            <a:endParaRPr lang="en-US" sz="2100" baseline="30000" dirty="0"/>
          </a:p>
          <a:p>
            <a:endParaRPr lang="en-US" sz="2100" baseline="30000" dirty="0"/>
          </a:p>
          <a:p>
            <a:endParaRPr lang="en-US" sz="2100" baseline="30000" dirty="0"/>
          </a:p>
        </p:txBody>
      </p:sp>
      <p:sp>
        <p:nvSpPr>
          <p:cNvPr id="26" name="TextBox 25">
            <a:extLst>
              <a:ext uri="{FF2B5EF4-FFF2-40B4-BE49-F238E27FC236}">
                <a16:creationId xmlns:a16="http://schemas.microsoft.com/office/drawing/2014/main" id="{4952E172-CB9F-4192-B726-406619C8F1BD}"/>
              </a:ext>
            </a:extLst>
          </p:cNvPr>
          <p:cNvSpPr txBox="1"/>
          <p:nvPr/>
        </p:nvSpPr>
        <p:spPr>
          <a:xfrm>
            <a:off x="6344885" y="1349056"/>
            <a:ext cx="1196738" cy="715581"/>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US" sz="1350" dirty="0"/>
              <a:t>EIC</a:t>
            </a:r>
          </a:p>
          <a:p>
            <a:r>
              <a:rPr lang="en-US" sz="1350" dirty="0"/>
              <a:t>Optimization for  high E</a:t>
            </a:r>
            <a:r>
              <a:rPr lang="en-US" sz="1350" baseline="-25000" dirty="0"/>
              <a:t>cm</a:t>
            </a:r>
          </a:p>
        </p:txBody>
      </p:sp>
      <p:cxnSp>
        <p:nvCxnSpPr>
          <p:cNvPr id="27" name="Straight Arrow Connector 26">
            <a:extLst>
              <a:ext uri="{FF2B5EF4-FFF2-40B4-BE49-F238E27FC236}">
                <a16:creationId xmlns:a16="http://schemas.microsoft.com/office/drawing/2014/main" id="{E1BC7216-5F9B-4CCD-BC12-28C709F27FE2}"/>
              </a:ext>
            </a:extLst>
          </p:cNvPr>
          <p:cNvCxnSpPr>
            <a:cxnSpLocks/>
            <a:stCxn id="26" idx="2"/>
          </p:cNvCxnSpPr>
          <p:nvPr/>
        </p:nvCxnSpPr>
        <p:spPr>
          <a:xfrm flipH="1">
            <a:off x="6587834" y="2064637"/>
            <a:ext cx="355420" cy="123168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78E6419D-D311-415B-9210-461F4B01DD26}"/>
              </a:ext>
            </a:extLst>
          </p:cNvPr>
          <p:cNvSpPr/>
          <p:nvPr/>
        </p:nvSpPr>
        <p:spPr>
          <a:xfrm>
            <a:off x="2209296" y="4112832"/>
            <a:ext cx="2775334" cy="1203443"/>
          </a:xfrm>
          <a:prstGeom prst="ellipse">
            <a:avLst/>
          </a:prstGeom>
          <a:solidFill>
            <a:srgbClr val="FFFF00">
              <a:alpha val="57000"/>
            </a:srgb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25"/>
          </a:p>
        </p:txBody>
      </p:sp>
      <p:sp>
        <p:nvSpPr>
          <p:cNvPr id="30" name="TextBox 29">
            <a:extLst>
              <a:ext uri="{FF2B5EF4-FFF2-40B4-BE49-F238E27FC236}">
                <a16:creationId xmlns:a16="http://schemas.microsoft.com/office/drawing/2014/main" id="{C02B8EED-E13F-4B5C-A22C-524546B87AD4}"/>
              </a:ext>
            </a:extLst>
          </p:cNvPr>
          <p:cNvSpPr txBox="1"/>
          <p:nvPr/>
        </p:nvSpPr>
        <p:spPr>
          <a:xfrm>
            <a:off x="3002025" y="4322553"/>
            <a:ext cx="1188616" cy="715581"/>
          </a:xfrm>
          <a:prstGeom prst="rect">
            <a:avLst/>
          </a:prstGeom>
          <a:noFill/>
        </p:spPr>
        <p:txBody>
          <a:bodyPr wrap="square" rtlCol="0">
            <a:spAutoFit/>
          </a:bodyPr>
          <a:lstStyle/>
          <a:p>
            <a:pPr algn="ctr"/>
            <a:r>
              <a:rPr lang="en-US" sz="1350" b="1" dirty="0"/>
              <a:t>Internal </a:t>
            </a:r>
          </a:p>
          <a:p>
            <a:pPr algn="ctr"/>
            <a:r>
              <a:rPr lang="en-US" sz="1350" b="1" dirty="0"/>
              <a:t>Landscape of the Nucleus</a:t>
            </a:r>
          </a:p>
        </p:txBody>
      </p:sp>
      <p:sp>
        <p:nvSpPr>
          <p:cNvPr id="31" name="Rectangle 30">
            <a:extLst>
              <a:ext uri="{FF2B5EF4-FFF2-40B4-BE49-F238E27FC236}">
                <a16:creationId xmlns:a16="http://schemas.microsoft.com/office/drawing/2014/main" id="{BD439902-772A-42E1-991A-75440F850200}"/>
              </a:ext>
            </a:extLst>
          </p:cNvPr>
          <p:cNvSpPr/>
          <p:nvPr/>
        </p:nvSpPr>
        <p:spPr>
          <a:xfrm>
            <a:off x="1090612" y="1587443"/>
            <a:ext cx="838333" cy="352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a:extLst>
              <a:ext uri="{FF2B5EF4-FFF2-40B4-BE49-F238E27FC236}">
                <a16:creationId xmlns:a16="http://schemas.microsoft.com/office/drawing/2014/main" id="{EA313350-670F-4142-A95F-073BE2FE6C29}"/>
              </a:ext>
            </a:extLst>
          </p:cNvPr>
          <p:cNvSpPr/>
          <p:nvPr/>
        </p:nvSpPr>
        <p:spPr>
          <a:xfrm>
            <a:off x="728451" y="5342349"/>
            <a:ext cx="724321" cy="10419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TextBox 32">
            <a:extLst>
              <a:ext uri="{FF2B5EF4-FFF2-40B4-BE49-F238E27FC236}">
                <a16:creationId xmlns:a16="http://schemas.microsoft.com/office/drawing/2014/main" id="{3BFDC4C5-8C43-4F7C-B4F1-F9C886C51AB0}"/>
              </a:ext>
            </a:extLst>
          </p:cNvPr>
          <p:cNvSpPr txBox="1"/>
          <p:nvPr/>
        </p:nvSpPr>
        <p:spPr>
          <a:xfrm>
            <a:off x="1928945" y="1294542"/>
            <a:ext cx="1513759" cy="715581"/>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US" sz="1350" dirty="0"/>
              <a:t>EIC</a:t>
            </a:r>
          </a:p>
          <a:p>
            <a:r>
              <a:rPr lang="en-US" sz="1350" dirty="0"/>
              <a:t>Optimization for  low E</a:t>
            </a:r>
            <a:r>
              <a:rPr lang="en-US" sz="1350" baseline="-25000" dirty="0"/>
              <a:t>cm</a:t>
            </a:r>
          </a:p>
        </p:txBody>
      </p:sp>
      <p:cxnSp>
        <p:nvCxnSpPr>
          <p:cNvPr id="34" name="Straight Connector 33">
            <a:extLst>
              <a:ext uri="{FF2B5EF4-FFF2-40B4-BE49-F238E27FC236}">
                <a16:creationId xmlns:a16="http://schemas.microsoft.com/office/drawing/2014/main" id="{C0FC7874-73C4-4D73-8504-F570F29DD477}"/>
              </a:ext>
            </a:extLst>
          </p:cNvPr>
          <p:cNvCxnSpPr>
            <a:cxnSpLocks/>
          </p:cNvCxnSpPr>
          <p:nvPr/>
        </p:nvCxnSpPr>
        <p:spPr>
          <a:xfrm>
            <a:off x="1766265" y="2050921"/>
            <a:ext cx="0" cy="354271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13A8D9F-5BCB-42EA-A39F-FDE67C3298FC}"/>
              </a:ext>
            </a:extLst>
          </p:cNvPr>
          <p:cNvSpPr txBox="1"/>
          <p:nvPr/>
        </p:nvSpPr>
        <p:spPr>
          <a:xfrm>
            <a:off x="7475542" y="5690604"/>
            <a:ext cx="711512" cy="369332"/>
          </a:xfrm>
          <a:prstGeom prst="rect">
            <a:avLst/>
          </a:prstGeom>
          <a:noFill/>
        </p:spPr>
        <p:txBody>
          <a:bodyPr wrap="square" rtlCol="0">
            <a:spAutoFit/>
          </a:bodyPr>
          <a:lstStyle/>
          <a:p>
            <a:r>
              <a:rPr lang="en-US" dirty="0"/>
              <a:t>150</a:t>
            </a:r>
          </a:p>
        </p:txBody>
      </p:sp>
      <p:sp>
        <p:nvSpPr>
          <p:cNvPr id="2" name="TextBox 1">
            <a:extLst>
              <a:ext uri="{FF2B5EF4-FFF2-40B4-BE49-F238E27FC236}">
                <a16:creationId xmlns:a16="http://schemas.microsoft.com/office/drawing/2014/main" id="{962E4EA2-19D0-4FE6-A152-D7C675715ED6}"/>
              </a:ext>
            </a:extLst>
          </p:cNvPr>
          <p:cNvSpPr txBox="1"/>
          <p:nvPr/>
        </p:nvSpPr>
        <p:spPr>
          <a:xfrm>
            <a:off x="517612" y="373968"/>
            <a:ext cx="8276440" cy="954107"/>
          </a:xfrm>
          <a:prstGeom prst="rect">
            <a:avLst/>
          </a:prstGeom>
          <a:noFill/>
        </p:spPr>
        <p:txBody>
          <a:bodyPr wrap="square" rtlCol="0">
            <a:spAutoFit/>
          </a:bodyPr>
          <a:lstStyle/>
          <a:p>
            <a:r>
              <a:rPr lang="en-US" sz="2800" b="1" dirty="0">
                <a:solidFill>
                  <a:srgbClr val="0070C0"/>
                </a:solidFill>
              </a:rPr>
              <a:t>EIC Luminosity versus E</a:t>
            </a:r>
            <a:r>
              <a:rPr lang="en-US" sz="2800" b="1" baseline="-25000" dirty="0">
                <a:solidFill>
                  <a:srgbClr val="0070C0"/>
                </a:solidFill>
              </a:rPr>
              <a:t>CM</a:t>
            </a:r>
            <a:r>
              <a:rPr lang="en-US" sz="2800" b="1" dirty="0">
                <a:solidFill>
                  <a:srgbClr val="0070C0"/>
                </a:solidFill>
              </a:rPr>
              <a:t> center of mass energy</a:t>
            </a:r>
          </a:p>
          <a:p>
            <a:r>
              <a:rPr lang="en-US" sz="2800" b="1" dirty="0">
                <a:solidFill>
                  <a:srgbClr val="0070C0"/>
                </a:solidFill>
              </a:rPr>
              <a:t>as presented in previously</a:t>
            </a:r>
          </a:p>
        </p:txBody>
      </p:sp>
      <p:cxnSp>
        <p:nvCxnSpPr>
          <p:cNvPr id="28" name="Straight Arrow Connector 27">
            <a:extLst>
              <a:ext uri="{FF2B5EF4-FFF2-40B4-BE49-F238E27FC236}">
                <a16:creationId xmlns:a16="http://schemas.microsoft.com/office/drawing/2014/main" id="{4900B39A-2E43-4684-9618-779A370732C5}"/>
              </a:ext>
            </a:extLst>
          </p:cNvPr>
          <p:cNvCxnSpPr>
            <a:cxnSpLocks/>
          </p:cNvCxnSpPr>
          <p:nvPr/>
        </p:nvCxnSpPr>
        <p:spPr>
          <a:xfrm>
            <a:off x="2661326" y="2005105"/>
            <a:ext cx="585199" cy="118554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3744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D0C37-8A07-423B-9FBC-A61C3B5E58D4}"/>
              </a:ext>
            </a:extLst>
          </p:cNvPr>
          <p:cNvSpPr>
            <a:spLocks noGrp="1"/>
          </p:cNvSpPr>
          <p:nvPr>
            <p:ph type="title"/>
          </p:nvPr>
        </p:nvSpPr>
        <p:spPr>
          <a:xfrm>
            <a:off x="738819" y="1651730"/>
            <a:ext cx="7886700" cy="2501629"/>
          </a:xfrm>
        </p:spPr>
        <p:txBody>
          <a:bodyPr>
            <a:normAutofit fontScale="90000"/>
          </a:bodyPr>
          <a:lstStyle/>
          <a:p>
            <a:r>
              <a:rPr lang="en-US" dirty="0"/>
              <a:t>At this point, you can go back to my presentation on 2 IRs  I presented at the last yellow report meeting …</a:t>
            </a:r>
          </a:p>
        </p:txBody>
      </p:sp>
    </p:spTree>
    <p:extLst>
      <p:ext uri="{BB962C8B-B14F-4D97-AF65-F5344CB8AC3E}">
        <p14:creationId xmlns:p14="http://schemas.microsoft.com/office/powerpoint/2010/main" val="444159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8D724-5263-4092-98C5-2C188F843536}"/>
              </a:ext>
            </a:extLst>
          </p:cNvPr>
          <p:cNvSpPr>
            <a:spLocks noGrp="1"/>
          </p:cNvSpPr>
          <p:nvPr>
            <p:ph type="title"/>
          </p:nvPr>
        </p:nvSpPr>
        <p:spPr>
          <a:xfrm>
            <a:off x="145161" y="218823"/>
            <a:ext cx="8806815" cy="631570"/>
          </a:xfrm>
        </p:spPr>
        <p:txBody>
          <a:bodyPr>
            <a:normAutofit/>
          </a:bodyPr>
          <a:lstStyle/>
          <a:p>
            <a:r>
              <a:rPr lang="en-US" sz="3400" dirty="0"/>
              <a:t>Colliding Beam Detectors in the EIC Project</a:t>
            </a:r>
          </a:p>
        </p:txBody>
      </p:sp>
      <p:sp>
        <p:nvSpPr>
          <p:cNvPr id="3" name="Content Placeholder 2">
            <a:extLst>
              <a:ext uri="{FF2B5EF4-FFF2-40B4-BE49-F238E27FC236}">
                <a16:creationId xmlns:a16="http://schemas.microsoft.com/office/drawing/2014/main" id="{0A170E73-C743-4DED-ABB0-B86E1A64E55F}"/>
              </a:ext>
            </a:extLst>
          </p:cNvPr>
          <p:cNvSpPr>
            <a:spLocks noGrp="1"/>
          </p:cNvSpPr>
          <p:nvPr>
            <p:ph idx="1"/>
          </p:nvPr>
        </p:nvSpPr>
        <p:spPr>
          <a:xfrm>
            <a:off x="145160" y="908682"/>
            <a:ext cx="8806815" cy="5736463"/>
          </a:xfrm>
        </p:spPr>
        <p:txBody>
          <a:bodyPr>
            <a:normAutofit fontScale="92500" lnSpcReduction="10000"/>
          </a:bodyPr>
          <a:lstStyle/>
          <a:p>
            <a:r>
              <a:rPr lang="en-US" sz="2200" dirty="0"/>
              <a:t>All stakeholders agree that an EIC wit two detectors is more than desirable</a:t>
            </a:r>
          </a:p>
          <a:p>
            <a:pPr lvl="2">
              <a:buFont typeface="Courier New" panose="02070309020205020404" pitchFamily="49" charset="0"/>
              <a:buChar char="o"/>
            </a:pPr>
            <a:r>
              <a:rPr lang="en-US" sz="1500" dirty="0"/>
              <a:t>Two detectors with </a:t>
            </a:r>
            <a:r>
              <a:rPr lang="en-US" sz="1500" u="sng" dirty="0"/>
              <a:t>similar</a:t>
            </a:r>
            <a:r>
              <a:rPr lang="en-US" sz="1500" dirty="0"/>
              <a:t> functionality mutually confirm important results</a:t>
            </a:r>
          </a:p>
          <a:p>
            <a:pPr lvl="2">
              <a:buFont typeface="Courier New" panose="02070309020205020404" pitchFamily="49" charset="0"/>
              <a:buChar char="o"/>
            </a:pPr>
            <a:r>
              <a:rPr lang="en-US" sz="1500" dirty="0"/>
              <a:t>Two detectors with </a:t>
            </a:r>
            <a:r>
              <a:rPr lang="en-US" sz="1500" u="sng" dirty="0"/>
              <a:t>different</a:t>
            </a:r>
            <a:r>
              <a:rPr lang="en-US" sz="1500" dirty="0"/>
              <a:t> specialization for stronger support in certain areas</a:t>
            </a:r>
          </a:p>
          <a:p>
            <a:r>
              <a:rPr lang="en-US" sz="2200" dirty="0"/>
              <a:t>The EIC project, as presented during the 2019 site decision process by BNL includes</a:t>
            </a:r>
          </a:p>
          <a:p>
            <a:r>
              <a:rPr lang="en-US" sz="2200" dirty="0"/>
              <a:t>One colliding beam detector</a:t>
            </a:r>
            <a:r>
              <a:rPr lang="en-US" sz="2200" baseline="30000" dirty="0"/>
              <a:t>*)</a:t>
            </a:r>
          </a:p>
          <a:p>
            <a:r>
              <a:rPr lang="en-US" sz="2200" dirty="0"/>
              <a:t>One fully built-out interaction Region</a:t>
            </a:r>
          </a:p>
          <a:p>
            <a:r>
              <a:rPr lang="en-US" sz="2200" dirty="0"/>
              <a:t>Sufficient space and flexibility to include a 2</a:t>
            </a:r>
            <a:r>
              <a:rPr lang="en-US" sz="2200" baseline="30000" dirty="0"/>
              <a:t>nd</a:t>
            </a:r>
            <a:r>
              <a:rPr lang="en-US" sz="2200" dirty="0"/>
              <a:t> detector and IR including existing large halls to accommodated 2 colliding beam detectors</a:t>
            </a:r>
          </a:p>
          <a:p>
            <a:r>
              <a:rPr lang="en-US" sz="2000" dirty="0"/>
              <a:t>Concepts to operate two IR’s simultaneously including </a:t>
            </a:r>
          </a:p>
          <a:p>
            <a:pPr lvl="1">
              <a:buFont typeface="Courier New" panose="02070309020205020404" pitchFamily="49" charset="0"/>
              <a:buChar char="o"/>
            </a:pPr>
            <a:r>
              <a:rPr lang="en-US" sz="1900" dirty="0"/>
              <a:t>concept of luminosity sharing and	 </a:t>
            </a:r>
          </a:p>
          <a:p>
            <a:pPr lvl="1">
              <a:buFont typeface="Courier New" panose="02070309020205020404" pitchFamily="49" charset="0"/>
              <a:buChar char="o"/>
            </a:pPr>
            <a:r>
              <a:rPr lang="en-US" sz="1900" dirty="0"/>
              <a:t>IR-to-IR intrinsic compensation of detrimental </a:t>
            </a:r>
          </a:p>
          <a:p>
            <a:r>
              <a:rPr lang="en-US" sz="2200" dirty="0"/>
              <a:t>At this time, funding for a second detector and IR is not included in the project cost profile. Funding is envisioned to come from “other”, non-DOE sources</a:t>
            </a:r>
          </a:p>
          <a:p>
            <a:pPr marL="0" indent="0">
              <a:buNone/>
            </a:pPr>
            <a:r>
              <a:rPr lang="en-US" sz="400" dirty="0"/>
              <a:t>               </a:t>
            </a:r>
          </a:p>
          <a:p>
            <a:pPr marL="0" indent="0">
              <a:buNone/>
            </a:pPr>
            <a:r>
              <a:rPr lang="en-US" sz="2200" dirty="0"/>
              <a:t>*) </a:t>
            </a:r>
            <a:r>
              <a:rPr lang="en-US" sz="1900" dirty="0"/>
              <a:t>Funding for the first detector includes a “day-1” detector which can cover the EIC physics program, but there are many opportunities for further optimization n support of  an optimum exploitation of the  luminosity and the center of mass energy range. </a:t>
            </a:r>
          </a:p>
          <a:p>
            <a:pPr marL="0" indent="0">
              <a:buNone/>
            </a:pPr>
            <a:endParaRPr lang="en-US" dirty="0"/>
          </a:p>
        </p:txBody>
      </p:sp>
    </p:spTree>
    <p:extLst>
      <p:ext uri="{BB962C8B-B14F-4D97-AF65-F5344CB8AC3E}">
        <p14:creationId xmlns:p14="http://schemas.microsoft.com/office/powerpoint/2010/main" val="3009396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CB4E7-2A8B-4BFE-8C37-5E293AB544FE}"/>
              </a:ext>
            </a:extLst>
          </p:cNvPr>
          <p:cNvSpPr>
            <a:spLocks noGrp="1"/>
          </p:cNvSpPr>
          <p:nvPr>
            <p:ph type="title"/>
          </p:nvPr>
        </p:nvSpPr>
        <p:spPr>
          <a:xfrm>
            <a:off x="137160" y="365127"/>
            <a:ext cx="8942832" cy="503554"/>
          </a:xfrm>
        </p:spPr>
        <p:txBody>
          <a:bodyPr>
            <a:noAutofit/>
          </a:bodyPr>
          <a:lstStyle/>
          <a:p>
            <a:r>
              <a:rPr lang="en-US" sz="3200" dirty="0"/>
              <a:t>Circular high luminosity colliders </a:t>
            </a:r>
            <a:r>
              <a:rPr lang="en-US" sz="3200" dirty="0" err="1"/>
              <a:t>colliders</a:t>
            </a:r>
            <a:endParaRPr lang="en-US" sz="3200" dirty="0"/>
          </a:p>
        </p:txBody>
      </p:sp>
      <p:sp>
        <p:nvSpPr>
          <p:cNvPr id="3" name="Content Placeholder 2">
            <a:extLst>
              <a:ext uri="{FF2B5EF4-FFF2-40B4-BE49-F238E27FC236}">
                <a16:creationId xmlns:a16="http://schemas.microsoft.com/office/drawing/2014/main" id="{09C13FC9-52C9-48DC-8C51-8553F34CEBEC}"/>
              </a:ext>
            </a:extLst>
          </p:cNvPr>
          <p:cNvSpPr>
            <a:spLocks noGrp="1"/>
          </p:cNvSpPr>
          <p:nvPr>
            <p:ph idx="1"/>
          </p:nvPr>
        </p:nvSpPr>
        <p:spPr>
          <a:xfrm>
            <a:off x="210312" y="1002030"/>
            <a:ext cx="8869680" cy="5663945"/>
          </a:xfrm>
        </p:spPr>
        <p:txBody>
          <a:bodyPr>
            <a:normAutofit/>
          </a:bodyPr>
          <a:lstStyle/>
          <a:p>
            <a:r>
              <a:rPr lang="en-US" sz="1800" dirty="0"/>
              <a:t>Early </a:t>
            </a:r>
            <a:r>
              <a:rPr lang="en-US" sz="1800" b="1" dirty="0" err="1"/>
              <a:t>e+e</a:t>
            </a:r>
            <a:r>
              <a:rPr lang="en-US" sz="1800" b="1" dirty="0"/>
              <a:t>- colliders </a:t>
            </a:r>
            <a:r>
              <a:rPr lang="en-US" sz="1800" dirty="0"/>
              <a:t>in the 60-ties, (E</a:t>
            </a:r>
            <a:r>
              <a:rPr lang="en-US" sz="1800" baseline="-25000" dirty="0"/>
              <a:t>cm</a:t>
            </a:r>
            <a:r>
              <a:rPr lang="en-US" sz="1800" dirty="0"/>
              <a:t> 100MeV), Vepp1, </a:t>
            </a:r>
            <a:r>
              <a:rPr lang="en-US" sz="1800" dirty="0" err="1"/>
              <a:t>ADdA</a:t>
            </a:r>
            <a:r>
              <a:rPr lang="en-US" sz="1800" dirty="0"/>
              <a:t>, ACO …. </a:t>
            </a:r>
          </a:p>
          <a:p>
            <a:pPr marL="0" indent="0">
              <a:buNone/>
            </a:pPr>
            <a:r>
              <a:rPr lang="en-US" sz="1800" dirty="0"/>
              <a:t>-establishment of a “beam-beam” limit, maximum strength of the focusing of one beam by the other, depends on radiation damping  </a:t>
            </a:r>
            <a:r>
              <a:rPr lang="en-US" sz="1800" dirty="0" err="1">
                <a:latin typeface="Symbol" panose="05050102010706020507" pitchFamily="18" charset="2"/>
              </a:rPr>
              <a:t>Dn</a:t>
            </a:r>
            <a:r>
              <a:rPr lang="en-US" sz="1800" dirty="0"/>
              <a:t> ~0.01-0.03 ….</a:t>
            </a:r>
          </a:p>
          <a:p>
            <a:r>
              <a:rPr lang="en-US" sz="1800" dirty="0"/>
              <a:t>Discovery of coherent beam-beam instabilities (DCA) (4-beam </a:t>
            </a:r>
            <a:r>
              <a:rPr lang="en-US" sz="1800" dirty="0" err="1"/>
              <a:t>e+e</a:t>
            </a:r>
            <a:r>
              <a:rPr lang="en-US" sz="1800" dirty="0"/>
              <a:t>- vs </a:t>
            </a:r>
            <a:r>
              <a:rPr lang="en-US" sz="1800" dirty="0" err="1"/>
              <a:t>e+e</a:t>
            </a:r>
            <a:r>
              <a:rPr lang="en-US" sz="1800" dirty="0"/>
              <a:t>-)</a:t>
            </a:r>
          </a:p>
          <a:p>
            <a:r>
              <a:rPr lang="en-US" sz="1800" b="1" dirty="0"/>
              <a:t>Double Ring </a:t>
            </a:r>
            <a:r>
              <a:rPr lang="en-US" sz="1800" dirty="0"/>
              <a:t>collider DORIS, 70-ties </a:t>
            </a:r>
          </a:p>
          <a:p>
            <a:r>
              <a:rPr lang="en-US" sz="1800" dirty="0"/>
              <a:t> </a:t>
            </a:r>
            <a:r>
              <a:rPr lang="en-US" sz="1800" b="1" dirty="0"/>
              <a:t>Hadron colliders, </a:t>
            </a:r>
            <a:r>
              <a:rPr lang="en-US" sz="1800" dirty="0"/>
              <a:t>ISR, </a:t>
            </a:r>
            <a:r>
              <a:rPr lang="en-US" sz="1800" dirty="0" err="1"/>
              <a:t>SpS</a:t>
            </a:r>
            <a:r>
              <a:rPr lang="en-US" sz="1800" dirty="0"/>
              <a:t> p-pbar, TEVATRON, LHC … hadron beams stable in collisions at tune-shift limit  </a:t>
            </a:r>
            <a:r>
              <a:rPr lang="en-US" sz="1800" dirty="0" err="1">
                <a:latin typeface="Symbol" panose="05050102010706020507" pitchFamily="18" charset="2"/>
              </a:rPr>
              <a:t>Dn</a:t>
            </a:r>
            <a:r>
              <a:rPr lang="en-US" sz="1800" dirty="0"/>
              <a:t> ~0.006 limited by distance between high order resonances (70-80-90)</a:t>
            </a:r>
          </a:p>
          <a:p>
            <a:r>
              <a:rPr lang="en-US" sz="1800" b="1" dirty="0"/>
              <a:t>Lepton Hadron Collider</a:t>
            </a:r>
            <a:r>
              <a:rPr lang="en-US" sz="1800" dirty="0"/>
              <a:t>: HERA, stable collisions with tune shifts similar to what is achieved in single species colliders</a:t>
            </a:r>
          </a:p>
          <a:p>
            <a:r>
              <a:rPr lang="en-US" sz="1800" b="1" dirty="0" err="1"/>
              <a:t>e+e</a:t>
            </a:r>
            <a:r>
              <a:rPr lang="en-US" sz="1800" b="1" dirty="0"/>
              <a:t>- colliders </a:t>
            </a:r>
            <a:r>
              <a:rPr lang="en-US" sz="1800" dirty="0"/>
              <a:t>with many bunches (Pretzel scheme)  CESR….</a:t>
            </a:r>
          </a:p>
          <a:p>
            <a:r>
              <a:rPr lang="en-US" sz="1800" b="1" dirty="0"/>
              <a:t>High current double ring asymmetric colliders </a:t>
            </a:r>
            <a:r>
              <a:rPr lang="en-US" sz="1800" dirty="0"/>
              <a:t>PEP-II, KEK-B (B-factories), luminosity boosted by exploiting resonance enhanced pinch effect (core of the beam focused by opposite beam)</a:t>
            </a:r>
          </a:p>
          <a:p>
            <a:r>
              <a:rPr lang="en-US" sz="1800" b="1" dirty="0"/>
              <a:t>Super B-factories, DAFNE</a:t>
            </a:r>
            <a:r>
              <a:rPr lang="en-US" sz="1800" dirty="0"/>
              <a:t>: nano beam and crab waist beams</a:t>
            </a:r>
          </a:p>
          <a:p>
            <a:pPr marL="0" indent="0" algn="ctr">
              <a:buNone/>
            </a:pPr>
            <a:r>
              <a:rPr lang="en-US" sz="1800" b="1" dirty="0">
                <a:solidFill>
                  <a:srgbClr val="FF0000"/>
                </a:solidFill>
              </a:rPr>
              <a:t>EIC IR designs based on experience of ~60 years collider </a:t>
            </a:r>
          </a:p>
        </p:txBody>
      </p:sp>
    </p:spTree>
    <p:extLst>
      <p:ext uri="{BB962C8B-B14F-4D97-AF65-F5344CB8AC3E}">
        <p14:creationId xmlns:p14="http://schemas.microsoft.com/office/powerpoint/2010/main" val="3670213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B0109-6177-4C0C-84C2-614529688D34}"/>
              </a:ext>
            </a:extLst>
          </p:cNvPr>
          <p:cNvSpPr>
            <a:spLocks noGrp="1"/>
          </p:cNvSpPr>
          <p:nvPr>
            <p:ph type="title"/>
          </p:nvPr>
        </p:nvSpPr>
        <p:spPr>
          <a:xfrm>
            <a:off x="628650" y="365127"/>
            <a:ext cx="7532370" cy="560704"/>
          </a:xfrm>
        </p:spPr>
        <p:txBody>
          <a:bodyPr>
            <a:normAutofit/>
          </a:bodyPr>
          <a:lstStyle/>
          <a:p>
            <a:r>
              <a:rPr lang="en-US" sz="3200" dirty="0"/>
              <a:t>EIC Luminosity Limitations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CD0F88D-7565-4C65-B38D-2EBDAE283F91}"/>
                  </a:ext>
                </a:extLst>
              </p:cNvPr>
              <p:cNvSpPr>
                <a:spLocks noGrp="1"/>
              </p:cNvSpPr>
              <p:nvPr>
                <p:ph idx="1"/>
              </p:nvPr>
            </p:nvSpPr>
            <p:spPr>
              <a:xfrm>
                <a:off x="365760" y="1068068"/>
                <a:ext cx="8412480" cy="5033009"/>
              </a:xfrm>
            </p:spPr>
            <p:txBody>
              <a:bodyPr/>
              <a:lstStyle/>
              <a:p>
                <a:pPr marL="0" indent="0">
                  <a:buNone/>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𝐿</m:t>
                      </m:r>
                      <m:r>
                        <a:rPr lang="en-US" sz="3200" b="0" i="1" smtClean="0">
                          <a:latin typeface="Cambria Math" panose="02040503050406030204" pitchFamily="18" charset="0"/>
                        </a:rPr>
                        <m:t>= </m:t>
                      </m:r>
                      <m:f>
                        <m:fPr>
                          <m:ctrlPr>
                            <a:rPr lang="en-US" sz="3200" b="0" i="1" smtClean="0">
                              <a:latin typeface="Cambria Math" panose="02040503050406030204" pitchFamily="18" charset="0"/>
                            </a:rPr>
                          </m:ctrlPr>
                        </m:fPr>
                        <m:num>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h</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rPr>
                                <m:t>𝑓</m:t>
                              </m:r>
                            </m:e>
                            <m:sub>
                              <m:r>
                                <a:rPr lang="en-US" sz="3200" b="0" i="1" smtClean="0">
                                  <a:latin typeface="Cambria Math" panose="02040503050406030204" pitchFamily="18" charset="0"/>
                                </a:rPr>
                                <m:t>𝑟𝑒𝑣</m:t>
                              </m:r>
                            </m:sub>
                          </m:sSub>
                          <m:r>
                            <a:rPr lang="en-US" sz="3200" b="0" i="1" smtClean="0">
                              <a:latin typeface="Cambria Math" panose="02040503050406030204" pitchFamily="18" charset="0"/>
                              <a:ea typeface="Cambria Math" panose="02040503050406030204" pitchFamily="18" charset="0"/>
                            </a:rPr>
                            <m:t>∙</m:t>
                          </m:r>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𝑛</m:t>
                              </m:r>
                            </m:e>
                            <m:sub>
                              <m:r>
                                <a:rPr lang="en-US" sz="3200" b="0" i="1" smtClean="0">
                                  <a:latin typeface="Cambria Math" panose="02040503050406030204" pitchFamily="18" charset="0"/>
                                  <a:ea typeface="Cambria Math" panose="02040503050406030204" pitchFamily="18" charset="0"/>
                                </a:rPr>
                                <m:t>𝑏</m:t>
                              </m:r>
                            </m:sub>
                          </m:sSub>
                          <m:r>
                            <a:rPr lang="en-US" sz="3200" b="0" i="1" smtClean="0">
                              <a:latin typeface="Cambria Math" panose="02040503050406030204" pitchFamily="18" charset="0"/>
                              <a:ea typeface="Cambria Math" panose="02040503050406030204" pitchFamily="18" charset="0"/>
                            </a:rPr>
                            <m:t>∙</m:t>
                          </m:r>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𝑁</m:t>
                              </m:r>
                            </m:e>
                            <m:sub>
                              <m:r>
                                <a:rPr lang="en-US" sz="3200" b="0" i="1" smtClean="0">
                                  <a:latin typeface="Cambria Math" panose="02040503050406030204" pitchFamily="18" charset="0"/>
                                  <a:ea typeface="Cambria Math" panose="02040503050406030204" pitchFamily="18" charset="0"/>
                                </a:rPr>
                                <m:t>𝑒</m:t>
                              </m:r>
                            </m:sub>
                          </m:sSub>
                          <m:r>
                            <a:rPr lang="en-US" sz="3200" b="0" i="1" smtClean="0">
                              <a:latin typeface="Cambria Math" panose="02040503050406030204" pitchFamily="18" charset="0"/>
                              <a:ea typeface="Cambria Math" panose="02040503050406030204" pitchFamily="18" charset="0"/>
                            </a:rPr>
                            <m:t>∙</m:t>
                          </m:r>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𝑁</m:t>
                              </m:r>
                            </m:e>
                            <m:sub>
                              <m:r>
                                <a:rPr lang="en-US" sz="3200" b="0" i="1" smtClean="0">
                                  <a:latin typeface="Cambria Math" panose="02040503050406030204" pitchFamily="18" charset="0"/>
                                  <a:ea typeface="Cambria Math" panose="02040503050406030204" pitchFamily="18" charset="0"/>
                                </a:rPr>
                                <m:t>𝑝</m:t>
                              </m:r>
                            </m:sub>
                          </m:sSub>
                        </m:num>
                        <m:den>
                          <m:r>
                            <a:rPr lang="en-US" sz="3200" b="0" i="1" smtClean="0">
                              <a:latin typeface="Cambria Math" panose="02040503050406030204" pitchFamily="18" charset="0"/>
                              <a:ea typeface="Cambria Math" panose="02040503050406030204" pitchFamily="18" charset="0"/>
                            </a:rPr>
                            <m:t>4</m:t>
                          </m:r>
                          <m:r>
                            <a:rPr lang="en-US" sz="3200" b="0" i="1" smtClean="0">
                              <a:latin typeface="Cambria Math" panose="02040503050406030204" pitchFamily="18" charset="0"/>
                              <a:ea typeface="Cambria Math" panose="02040503050406030204" pitchFamily="18" charset="0"/>
                            </a:rPr>
                            <m:t>𝜋</m:t>
                          </m:r>
                          <m:r>
                            <a:rPr lang="en-US" sz="3200" b="0" i="1" smtClean="0">
                              <a:latin typeface="Cambria Math" panose="02040503050406030204" pitchFamily="18" charset="0"/>
                              <a:ea typeface="Cambria Math" panose="02040503050406030204" pitchFamily="18" charset="0"/>
                            </a:rPr>
                            <m:t>∙</m:t>
                          </m:r>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𝜎</m:t>
                              </m:r>
                            </m:e>
                            <m:sub>
                              <m:r>
                                <a:rPr lang="en-US" sz="3200" b="0" i="1" smtClean="0">
                                  <a:latin typeface="Cambria Math" panose="02040503050406030204" pitchFamily="18" charset="0"/>
                                  <a:ea typeface="Cambria Math" panose="02040503050406030204" pitchFamily="18" charset="0"/>
                                </a:rPr>
                                <m:t>𝑥</m:t>
                              </m:r>
                            </m:sub>
                          </m:sSub>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𝜎</m:t>
                              </m:r>
                            </m:e>
                            <m:sub>
                              <m:r>
                                <a:rPr lang="en-US" sz="3200" b="0" i="1" smtClean="0">
                                  <a:latin typeface="Cambria Math" panose="02040503050406030204" pitchFamily="18" charset="0"/>
                                  <a:ea typeface="Cambria Math" panose="02040503050406030204" pitchFamily="18" charset="0"/>
                                </a:rPr>
                                <m:t>𝑦</m:t>
                              </m:r>
                            </m:sub>
                          </m:sSub>
                        </m:den>
                      </m:f>
                    </m:oMath>
                  </m:oMathPara>
                </a14:m>
                <a:endParaRPr lang="en-US" sz="3200" dirty="0"/>
              </a:p>
            </p:txBody>
          </p:sp>
        </mc:Choice>
        <mc:Fallback xmlns="">
          <p:sp>
            <p:nvSpPr>
              <p:cNvPr id="3" name="Content Placeholder 2">
                <a:extLst>
                  <a:ext uri="{FF2B5EF4-FFF2-40B4-BE49-F238E27FC236}">
                    <a16:creationId xmlns:a16="http://schemas.microsoft.com/office/drawing/2014/main" id="{4CD0F88D-7565-4C65-B38D-2EBDAE283F91}"/>
                  </a:ext>
                </a:extLst>
              </p:cNvPr>
              <p:cNvSpPr>
                <a:spLocks noGrp="1" noRot="1" noChangeAspect="1" noMove="1" noResize="1" noEditPoints="1" noAdjustHandles="1" noChangeArrowheads="1" noChangeShapeType="1" noTextEdit="1"/>
              </p:cNvSpPr>
              <p:nvPr>
                <p:ph idx="1"/>
              </p:nvPr>
            </p:nvSpPr>
            <p:spPr>
              <a:xfrm>
                <a:off x="365760" y="1068068"/>
                <a:ext cx="8412480" cy="5033009"/>
              </a:xfrm>
              <a:blipFill>
                <a:blip r:embed="rId2"/>
                <a:stretch>
                  <a:fillRect t="-1263"/>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019129E3-8645-4A38-A5C2-696E283D6BCF}"/>
              </a:ext>
            </a:extLst>
          </p:cNvPr>
          <p:cNvSpPr txBox="1"/>
          <p:nvPr/>
        </p:nvSpPr>
        <p:spPr>
          <a:xfrm>
            <a:off x="628650" y="1894650"/>
            <a:ext cx="8835390" cy="1631216"/>
          </a:xfrm>
          <a:prstGeom prst="rect">
            <a:avLst/>
          </a:prstGeom>
          <a:noFill/>
        </p:spPr>
        <p:txBody>
          <a:bodyPr wrap="square" rtlCol="0">
            <a:spAutoFit/>
          </a:bodyPr>
          <a:lstStyle/>
          <a:p>
            <a:r>
              <a:rPr lang="en-US" sz="2000" b="1" dirty="0"/>
              <a:t>Assumptions</a:t>
            </a:r>
            <a:r>
              <a:rPr lang="en-US" sz="2000" dirty="0"/>
              <a:t>: </a:t>
            </a:r>
          </a:p>
          <a:p>
            <a:pPr marL="342900" indent="-342900">
              <a:buFont typeface="Arial" panose="020B0604020202020204" pitchFamily="34" charset="0"/>
              <a:buChar char="•"/>
            </a:pPr>
            <a:r>
              <a:rPr lang="en-US" sz="2000" dirty="0"/>
              <a:t>Gaussian beams (horizontal ok, vertical probably not)</a:t>
            </a:r>
          </a:p>
          <a:p>
            <a:pPr marL="342900" indent="-342900">
              <a:buFont typeface="Arial" panose="020B0604020202020204" pitchFamily="34" charset="0"/>
              <a:buChar char="•"/>
            </a:pPr>
            <a:r>
              <a:rPr lang="en-US" sz="2000" dirty="0"/>
              <a:t>No pinch effect (cannot exploit pinch in ep collisions)</a:t>
            </a:r>
          </a:p>
          <a:p>
            <a:pPr marL="342900" indent="-342900">
              <a:buFont typeface="Arial" panose="020B0604020202020204" pitchFamily="34" charset="0"/>
              <a:buChar char="•"/>
            </a:pPr>
            <a:r>
              <a:rPr lang="en-US" sz="2000" dirty="0" err="1">
                <a:latin typeface="Symbol" panose="05050102010706020507" pitchFamily="18" charset="2"/>
              </a:rPr>
              <a:t>s</a:t>
            </a:r>
            <a:r>
              <a:rPr lang="en-US" sz="2000" baseline="-25000" dirty="0" err="1"/>
              <a:t>xe</a:t>
            </a:r>
            <a:r>
              <a:rPr lang="en-US" sz="2000" dirty="0"/>
              <a:t>= </a:t>
            </a:r>
            <a:r>
              <a:rPr lang="en-US" sz="2000" dirty="0" err="1">
                <a:latin typeface="Symbol" panose="05050102010706020507" pitchFamily="18" charset="2"/>
              </a:rPr>
              <a:t>s</a:t>
            </a:r>
            <a:r>
              <a:rPr lang="en-US" sz="2000" baseline="-25000" dirty="0" err="1"/>
              <a:t>xh</a:t>
            </a:r>
            <a:r>
              <a:rPr lang="en-US" sz="2000" dirty="0"/>
              <a:t>; </a:t>
            </a:r>
            <a:r>
              <a:rPr lang="en-US" sz="2000" dirty="0" err="1">
                <a:latin typeface="Symbol" panose="05050102010706020507" pitchFamily="18" charset="2"/>
              </a:rPr>
              <a:t>s</a:t>
            </a:r>
            <a:r>
              <a:rPr lang="en-US" sz="2000" baseline="-25000" dirty="0" err="1"/>
              <a:t>ye</a:t>
            </a:r>
            <a:r>
              <a:rPr lang="en-US" sz="2000" dirty="0"/>
              <a:t>= </a:t>
            </a:r>
            <a:r>
              <a:rPr lang="en-US" sz="2000" dirty="0" err="1">
                <a:latin typeface="Symbol" panose="05050102010706020507" pitchFamily="18" charset="2"/>
              </a:rPr>
              <a:t>s</a:t>
            </a:r>
            <a:r>
              <a:rPr lang="en-US" sz="2000" baseline="-25000" dirty="0" err="1"/>
              <a:t>yp</a:t>
            </a:r>
            <a:r>
              <a:rPr lang="en-US" sz="2000" baseline="-25000" dirty="0"/>
              <a:t>  </a:t>
            </a:r>
            <a:r>
              <a:rPr lang="en-US" sz="2000" dirty="0"/>
              <a:t> strongly suggested by </a:t>
            </a:r>
            <a:r>
              <a:rPr lang="en-US" sz="2000" dirty="0" err="1"/>
              <a:t>SpS</a:t>
            </a:r>
            <a:r>
              <a:rPr lang="en-US" sz="2000" dirty="0"/>
              <a:t> p-pbar, HERA, TEVATRON experience</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52EA2BF7-1618-44D3-AD7C-E08F2507EF90}"/>
                  </a:ext>
                </a:extLst>
              </p:cNvPr>
              <p:cNvSpPr/>
              <p:nvPr/>
            </p:nvSpPr>
            <p:spPr>
              <a:xfrm>
                <a:off x="1988057" y="3563533"/>
                <a:ext cx="5064976" cy="11780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rPr>
                        <m:t>𝐿</m:t>
                      </m:r>
                      <m:r>
                        <a:rPr lang="en-US" sz="3200" i="1" smtClean="0">
                          <a:latin typeface="Cambria Math" panose="02040503050406030204" pitchFamily="18" charset="0"/>
                        </a:rPr>
                        <m:t>= </m:t>
                      </m:r>
                      <m:f>
                        <m:fPr>
                          <m:ctrlPr>
                            <a:rPr lang="en-US" sz="3200" i="1">
                              <a:latin typeface="Cambria Math" panose="02040503050406030204" pitchFamily="18" charset="0"/>
                            </a:rPr>
                          </m:ctrlPr>
                        </m:fPr>
                        <m:num>
                          <m:r>
                            <a:rPr lang="en-US" sz="3200" b="0" i="1" smtClean="0">
                              <a:latin typeface="Cambria Math" panose="02040503050406030204" pitchFamily="18" charset="0"/>
                            </a:rPr>
                            <m:t>h</m:t>
                          </m:r>
                          <m:r>
                            <a:rPr lang="en-US" sz="3200" b="0" i="1" smtClean="0">
                              <a:latin typeface="Cambria Math" panose="02040503050406030204" pitchFamily="18" charset="0"/>
                              <a:ea typeface="Cambria Math" panose="02040503050406030204" pitchFamily="18" charset="0"/>
                            </a:rPr>
                            <m:t>∙</m:t>
                          </m:r>
                          <m:sSub>
                            <m:sSubPr>
                              <m:ctrlPr>
                                <a:rPr lang="en-US" sz="3200" i="1">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𝐼</m:t>
                              </m:r>
                            </m:e>
                            <m:sub>
                              <m:r>
                                <a:rPr lang="en-US" sz="3200" i="1">
                                  <a:latin typeface="Cambria Math" panose="02040503050406030204" pitchFamily="18" charset="0"/>
                                  <a:ea typeface="Cambria Math" panose="02040503050406030204" pitchFamily="18" charset="0"/>
                                </a:rPr>
                                <m:t>𝑒</m:t>
                              </m:r>
                            </m:sub>
                          </m:sSub>
                          <m:r>
                            <a:rPr lang="en-US" sz="3200" i="1">
                              <a:latin typeface="Cambria Math" panose="02040503050406030204" pitchFamily="18" charset="0"/>
                              <a:ea typeface="Cambria Math" panose="02040503050406030204" pitchFamily="18" charset="0"/>
                            </a:rPr>
                            <m:t>∙</m:t>
                          </m:r>
                          <m:sSub>
                            <m:sSubPr>
                              <m:ctrlPr>
                                <a:rPr lang="en-US" sz="3200" i="1">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𝐼</m:t>
                              </m:r>
                            </m:e>
                            <m:sub>
                              <m:r>
                                <a:rPr lang="en-US" sz="3200" i="1">
                                  <a:latin typeface="Cambria Math" panose="02040503050406030204" pitchFamily="18" charset="0"/>
                                  <a:ea typeface="Cambria Math" panose="02040503050406030204" pitchFamily="18" charset="0"/>
                                </a:rPr>
                                <m:t>𝑝</m:t>
                              </m:r>
                            </m:sub>
                          </m:sSub>
                        </m:num>
                        <m:den>
                          <m:r>
                            <a:rPr lang="en-US" sz="3200" b="0" i="1" smtClean="0">
                              <a:latin typeface="Cambria Math" panose="02040503050406030204" pitchFamily="18" charset="0"/>
                              <a:ea typeface="Cambria Math" panose="02040503050406030204" pitchFamily="18" charset="0"/>
                            </a:rPr>
                            <m:t>4</m:t>
                          </m:r>
                          <m:r>
                            <a:rPr lang="en-US" sz="3200" i="1">
                              <a:latin typeface="Cambria Math" panose="02040503050406030204" pitchFamily="18" charset="0"/>
                              <a:ea typeface="Cambria Math" panose="02040503050406030204" pitchFamily="18" charset="0"/>
                            </a:rPr>
                            <m:t>𝜋</m:t>
                          </m:r>
                          <m:r>
                            <a:rPr lang="en-US" sz="3200" i="1" smtClean="0">
                              <a:latin typeface="Cambria Math" panose="02040503050406030204" pitchFamily="18" charset="0"/>
                              <a:ea typeface="Cambria Math" panose="02040503050406030204" pitchFamily="18" charset="0"/>
                            </a:rPr>
                            <m:t>∙</m:t>
                          </m:r>
                          <m:sSup>
                            <m:sSupPr>
                              <m:ctrlPr>
                                <a:rPr lang="en-US" sz="3200" i="1" smtClean="0">
                                  <a:latin typeface="Cambria Math" panose="02040503050406030204" pitchFamily="18" charset="0"/>
                                  <a:ea typeface="Cambria Math" panose="02040503050406030204" pitchFamily="18" charset="0"/>
                                </a:rPr>
                              </m:ctrlPr>
                            </m:sSupPr>
                            <m:e>
                              <m:r>
                                <a:rPr lang="en-US" sz="3200" b="0" i="1" smtClean="0">
                                  <a:latin typeface="Cambria Math" panose="02040503050406030204" pitchFamily="18" charset="0"/>
                                  <a:ea typeface="Cambria Math" panose="02040503050406030204" pitchFamily="18" charset="0"/>
                                </a:rPr>
                                <m:t>𝑒</m:t>
                              </m:r>
                            </m:e>
                            <m:sup>
                              <m:r>
                                <a:rPr lang="en-US" sz="3200" b="0" i="1" smtClean="0">
                                  <a:latin typeface="Cambria Math" panose="02040503050406030204" pitchFamily="18" charset="0"/>
                                  <a:ea typeface="Cambria Math" panose="02040503050406030204" pitchFamily="18" charset="0"/>
                                </a:rPr>
                                <m:t>2</m:t>
                              </m:r>
                            </m:sup>
                          </m:sSup>
                          <m:sSub>
                            <m:sSubPr>
                              <m:ctrlPr>
                                <a:rPr lang="en-US" sz="3200" i="1">
                                  <a:latin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rPr>
                                <m:t>𝑓</m:t>
                              </m:r>
                            </m:e>
                            <m:sub>
                              <m:r>
                                <a:rPr lang="en-US" sz="3200" i="1">
                                  <a:latin typeface="Cambria Math" panose="02040503050406030204" pitchFamily="18" charset="0"/>
                                </a:rPr>
                                <m:t>𝑟𝑒𝑣</m:t>
                              </m:r>
                            </m:sub>
                          </m:sSub>
                          <m:r>
                            <a:rPr lang="en-US" sz="3200" i="1">
                              <a:latin typeface="Cambria Math" panose="02040503050406030204" pitchFamily="18" charset="0"/>
                              <a:ea typeface="Cambria Math" panose="02040503050406030204" pitchFamily="18" charset="0"/>
                            </a:rPr>
                            <m:t>∙</m:t>
                          </m:r>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𝑛</m:t>
                              </m:r>
                            </m:e>
                            <m:sub>
                              <m:r>
                                <a:rPr lang="en-US" sz="3200" i="1">
                                  <a:latin typeface="Cambria Math" panose="02040503050406030204" pitchFamily="18" charset="0"/>
                                  <a:ea typeface="Cambria Math" panose="02040503050406030204" pitchFamily="18" charset="0"/>
                                </a:rPr>
                                <m:t>𝑏</m:t>
                              </m:r>
                            </m:sub>
                          </m:sSub>
                          <m:r>
                            <a:rPr lang="en-US" sz="3200" i="1">
                              <a:latin typeface="Cambria Math" panose="02040503050406030204" pitchFamily="18" charset="0"/>
                              <a:ea typeface="Cambria Math" panose="02040503050406030204" pitchFamily="18" charset="0"/>
                            </a:rPr>
                            <m:t>∙</m:t>
                          </m:r>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𝜎</m:t>
                              </m:r>
                            </m:e>
                            <m:sub>
                              <m:r>
                                <a:rPr lang="en-US" sz="3200" i="1">
                                  <a:latin typeface="Cambria Math" panose="02040503050406030204" pitchFamily="18" charset="0"/>
                                  <a:ea typeface="Cambria Math" panose="02040503050406030204" pitchFamily="18" charset="0"/>
                                </a:rPr>
                                <m:t>𝑥</m:t>
                              </m:r>
                            </m:sub>
                          </m:sSub>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𝜎</m:t>
                              </m:r>
                            </m:e>
                            <m:sub>
                              <m:r>
                                <a:rPr lang="en-US" sz="3200" i="1">
                                  <a:latin typeface="Cambria Math" panose="02040503050406030204" pitchFamily="18" charset="0"/>
                                  <a:ea typeface="Cambria Math" panose="02040503050406030204" pitchFamily="18" charset="0"/>
                                </a:rPr>
                                <m:t>𝑦</m:t>
                              </m:r>
                            </m:sub>
                          </m:sSub>
                        </m:den>
                      </m:f>
                    </m:oMath>
                  </m:oMathPara>
                </a14:m>
                <a:endParaRPr lang="en-US" sz="3200" dirty="0"/>
              </a:p>
            </p:txBody>
          </p:sp>
        </mc:Choice>
        <mc:Fallback xmlns="">
          <p:sp>
            <p:nvSpPr>
              <p:cNvPr id="5" name="Rectangle 4">
                <a:extLst>
                  <a:ext uri="{FF2B5EF4-FFF2-40B4-BE49-F238E27FC236}">
                    <a16:creationId xmlns:a16="http://schemas.microsoft.com/office/drawing/2014/main" id="{52EA2BF7-1618-44D3-AD7C-E08F2507EF90}"/>
                  </a:ext>
                </a:extLst>
              </p:cNvPr>
              <p:cNvSpPr>
                <a:spLocks noRot="1" noChangeAspect="1" noMove="1" noResize="1" noEditPoints="1" noAdjustHandles="1" noChangeArrowheads="1" noChangeShapeType="1" noTextEdit="1"/>
              </p:cNvSpPr>
              <p:nvPr/>
            </p:nvSpPr>
            <p:spPr>
              <a:xfrm>
                <a:off x="1988057" y="3563533"/>
                <a:ext cx="5064976" cy="1178079"/>
              </a:xfrm>
              <a:prstGeom prst="rect">
                <a:avLst/>
              </a:prstGeom>
              <a:blipFill>
                <a:blip r:embed="rId3"/>
                <a:stretch>
                  <a:fillRect b="-6452"/>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2321DD3C-EBE4-4BBD-9446-66549DC93BEB}"/>
              </a:ext>
            </a:extLst>
          </p:cNvPr>
          <p:cNvSpPr txBox="1"/>
          <p:nvPr/>
        </p:nvSpPr>
        <p:spPr>
          <a:xfrm>
            <a:off x="469998" y="5037691"/>
            <a:ext cx="7101841" cy="954107"/>
          </a:xfrm>
          <a:prstGeom prst="rect">
            <a:avLst/>
          </a:prstGeom>
          <a:noFill/>
        </p:spPr>
        <p:txBody>
          <a:bodyPr wrap="square" rtlCol="0">
            <a:spAutoFit/>
          </a:bodyPr>
          <a:lstStyle/>
          <a:p>
            <a:r>
              <a:rPr lang="en-US" dirty="0"/>
              <a:t>Electron beam current limited by synchrotron radiation for large energies   </a:t>
            </a:r>
          </a:p>
          <a:p>
            <a:r>
              <a:rPr lang="en-US" dirty="0"/>
              <a:t>Proton beam current limited by collective effects, electron cloud, …</a:t>
            </a:r>
          </a:p>
          <a:p>
            <a:r>
              <a:rPr lang="en-US" dirty="0"/>
              <a:t>Hour </a:t>
            </a:r>
            <a:r>
              <a:rPr lang="en-US" dirty="0" err="1"/>
              <a:t>glas</a:t>
            </a:r>
            <a:r>
              <a:rPr lang="en-US" dirty="0"/>
              <a:t> factor </a:t>
            </a:r>
            <a:r>
              <a:rPr lang="en-US" b="1" dirty="0"/>
              <a:t>h</a:t>
            </a:r>
            <a:r>
              <a:rPr lang="en-US" dirty="0"/>
              <a:t> reduces luminosity quickly for </a:t>
            </a:r>
            <a:r>
              <a:rPr lang="en-US" sz="2000" dirty="0" err="1">
                <a:latin typeface="Symbol" panose="05050102010706020507" pitchFamily="18" charset="2"/>
              </a:rPr>
              <a:t>b</a:t>
            </a:r>
            <a:r>
              <a:rPr lang="en-US" sz="2000" baseline="-25000" dirty="0" err="1"/>
              <a:t>e,p,x,y</a:t>
            </a:r>
            <a:r>
              <a:rPr lang="en-US" sz="2000" baseline="-25000" dirty="0"/>
              <a:t> </a:t>
            </a:r>
            <a:r>
              <a:rPr lang="en-US" sz="2000" dirty="0">
                <a:latin typeface="Symbol" panose="05050102010706020507" pitchFamily="18" charset="2"/>
              </a:rPr>
              <a:t>&lt; </a:t>
            </a:r>
            <a:r>
              <a:rPr lang="en-US" sz="2000" dirty="0" err="1">
                <a:latin typeface="Symbol" panose="05050102010706020507" pitchFamily="18" charset="2"/>
              </a:rPr>
              <a:t>s</a:t>
            </a:r>
            <a:r>
              <a:rPr lang="en-US" sz="2000" baseline="-25000" dirty="0" err="1"/>
              <a:t>p</a:t>
            </a:r>
            <a:endParaRPr lang="en-US" sz="2000" baseline="-2500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6BCE20E-E37A-44F9-BD5B-223D2AB9D5A5}"/>
                  </a:ext>
                </a:extLst>
              </p:cNvPr>
              <p:cNvSpPr txBox="1"/>
              <p:nvPr/>
            </p:nvSpPr>
            <p:spPr>
              <a:xfrm>
                <a:off x="7513616" y="5037691"/>
                <a:ext cx="1383905" cy="5830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𝑒</m:t>
                          </m:r>
                        </m:sub>
                      </m:sSub>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 </m:t>
                      </m:r>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𝑟𝑓</m:t>
                              </m:r>
                            </m:sub>
                          </m:sSub>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𝜌</m:t>
                          </m:r>
                        </m:num>
                        <m:den>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𝐸</m:t>
                              </m:r>
                            </m:e>
                            <m:sup>
                              <m:r>
                                <a:rPr lang="en-US" sz="2000" b="0" i="1" smtClean="0">
                                  <a:latin typeface="Cambria Math" panose="02040503050406030204" pitchFamily="18" charset="0"/>
                                </a:rPr>
                                <m:t>4</m:t>
                              </m:r>
                            </m:sup>
                          </m:sSup>
                        </m:den>
                      </m:f>
                    </m:oMath>
                  </m:oMathPara>
                </a14:m>
                <a:endParaRPr lang="en-US" sz="2000" dirty="0"/>
              </a:p>
            </p:txBody>
          </p:sp>
        </mc:Choice>
        <mc:Fallback xmlns="">
          <p:sp>
            <p:nvSpPr>
              <p:cNvPr id="7" name="TextBox 6">
                <a:extLst>
                  <a:ext uri="{FF2B5EF4-FFF2-40B4-BE49-F238E27FC236}">
                    <a16:creationId xmlns:a16="http://schemas.microsoft.com/office/drawing/2014/main" id="{76BCE20E-E37A-44F9-BD5B-223D2AB9D5A5}"/>
                  </a:ext>
                </a:extLst>
              </p:cNvPr>
              <p:cNvSpPr txBox="1">
                <a:spLocks noRot="1" noChangeAspect="1" noMove="1" noResize="1" noEditPoints="1" noAdjustHandles="1" noChangeArrowheads="1" noChangeShapeType="1" noTextEdit="1"/>
              </p:cNvSpPr>
              <p:nvPr/>
            </p:nvSpPr>
            <p:spPr>
              <a:xfrm>
                <a:off x="7513616" y="5037691"/>
                <a:ext cx="1383905" cy="583045"/>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03491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B0109-6177-4C0C-84C2-614529688D34}"/>
              </a:ext>
            </a:extLst>
          </p:cNvPr>
          <p:cNvSpPr>
            <a:spLocks noGrp="1"/>
          </p:cNvSpPr>
          <p:nvPr>
            <p:ph type="title"/>
          </p:nvPr>
        </p:nvSpPr>
        <p:spPr>
          <a:xfrm>
            <a:off x="628650" y="365127"/>
            <a:ext cx="7532370" cy="560704"/>
          </a:xfrm>
        </p:spPr>
        <p:txBody>
          <a:bodyPr>
            <a:normAutofit/>
          </a:bodyPr>
          <a:lstStyle/>
          <a:p>
            <a:r>
              <a:rPr lang="en-US" sz="3200" dirty="0"/>
              <a:t>EIC Luminosity Limitations</a:t>
            </a:r>
          </a:p>
        </p:txBody>
      </p:sp>
      <p:sp>
        <p:nvSpPr>
          <p:cNvPr id="3" name="Content Placeholder 2">
            <a:extLst>
              <a:ext uri="{FF2B5EF4-FFF2-40B4-BE49-F238E27FC236}">
                <a16:creationId xmlns:a16="http://schemas.microsoft.com/office/drawing/2014/main" id="{4CD0F88D-7565-4C65-B38D-2EBDAE283F91}"/>
              </a:ext>
            </a:extLst>
          </p:cNvPr>
          <p:cNvSpPr>
            <a:spLocks noGrp="1"/>
          </p:cNvSpPr>
          <p:nvPr>
            <p:ph idx="1"/>
          </p:nvPr>
        </p:nvSpPr>
        <p:spPr>
          <a:xfrm>
            <a:off x="188595" y="1096237"/>
            <a:ext cx="8412480" cy="5033009"/>
          </a:xfrm>
        </p:spPr>
        <p:txBody>
          <a:bodyPr>
            <a:normAutofit/>
          </a:bodyPr>
          <a:lstStyle/>
          <a:p>
            <a:pPr marL="0" indent="0">
              <a:buNone/>
            </a:pPr>
            <a:r>
              <a:rPr lang="en-US" sz="2400" dirty="0"/>
              <a:t>Beam-beam tune shift:</a:t>
            </a:r>
          </a:p>
        </p:txBody>
      </p:sp>
      <p:sp>
        <p:nvSpPr>
          <p:cNvPr id="4" name="TextBox 3">
            <a:extLst>
              <a:ext uri="{FF2B5EF4-FFF2-40B4-BE49-F238E27FC236}">
                <a16:creationId xmlns:a16="http://schemas.microsoft.com/office/drawing/2014/main" id="{019129E3-8645-4A38-A5C2-696E283D6BCF}"/>
              </a:ext>
            </a:extLst>
          </p:cNvPr>
          <p:cNvSpPr txBox="1"/>
          <p:nvPr/>
        </p:nvSpPr>
        <p:spPr>
          <a:xfrm>
            <a:off x="147261" y="2450933"/>
            <a:ext cx="8835390" cy="3539430"/>
          </a:xfrm>
          <a:prstGeom prst="rect">
            <a:avLst/>
          </a:prstGeom>
          <a:noFill/>
        </p:spPr>
        <p:txBody>
          <a:bodyPr wrap="square" rtlCol="0">
            <a:spAutoFit/>
          </a:bodyPr>
          <a:lstStyle/>
          <a:p>
            <a:r>
              <a:rPr lang="en-US" sz="2800" dirty="0" err="1">
                <a:latin typeface="Symbol" panose="05050102010706020507" pitchFamily="18" charset="2"/>
              </a:rPr>
              <a:t>Dn</a:t>
            </a:r>
            <a:r>
              <a:rPr lang="en-US" sz="2800" baseline="-25000" dirty="0" err="1"/>
              <a:t>p,x,y</a:t>
            </a:r>
            <a:r>
              <a:rPr lang="en-US" sz="2800" baseline="-25000" dirty="0"/>
              <a:t>  </a:t>
            </a:r>
            <a:r>
              <a:rPr lang="en-US" sz="2800" dirty="0"/>
              <a:t>&lt; 0.015 (RHIC, LHC, TEVATRON)</a:t>
            </a:r>
          </a:p>
          <a:p>
            <a:r>
              <a:rPr lang="en-US" sz="2800" dirty="0" err="1">
                <a:latin typeface="Symbol" panose="05050102010706020507" pitchFamily="18" charset="2"/>
              </a:rPr>
              <a:t>Dn</a:t>
            </a:r>
            <a:r>
              <a:rPr lang="en-US" sz="2800" baseline="-25000" dirty="0" err="1"/>
              <a:t>e,x,y</a:t>
            </a:r>
            <a:r>
              <a:rPr lang="en-US" sz="2800" baseline="-25000" dirty="0"/>
              <a:t>  </a:t>
            </a:r>
            <a:r>
              <a:rPr lang="en-US" sz="2800" dirty="0"/>
              <a:t>&lt; 0.10 (HERA, </a:t>
            </a:r>
            <a:r>
              <a:rPr lang="en-US" sz="2800" dirty="0" err="1"/>
              <a:t>e+e</a:t>
            </a:r>
            <a:r>
              <a:rPr lang="en-US" sz="2800" dirty="0"/>
              <a:t>- factories )</a:t>
            </a:r>
          </a:p>
          <a:p>
            <a:endParaRPr lang="en-US" sz="2800" dirty="0"/>
          </a:p>
          <a:p>
            <a:r>
              <a:rPr lang="en-US" sz="2800" u="sng" dirty="0"/>
              <a:t>Note:</a:t>
            </a:r>
            <a:r>
              <a:rPr lang="en-US" sz="2800" dirty="0"/>
              <a:t> there is </a:t>
            </a:r>
          </a:p>
          <a:p>
            <a:pPr marL="457200" indent="-457200">
              <a:buFont typeface="Arial" panose="020B0604020202020204" pitchFamily="34" charset="0"/>
              <a:buChar char="•"/>
            </a:pPr>
            <a:r>
              <a:rPr lang="en-US" sz="2800" dirty="0"/>
              <a:t>total beam-beam tune shift (adding up collision points)</a:t>
            </a:r>
          </a:p>
          <a:p>
            <a:r>
              <a:rPr lang="en-US" sz="2800" dirty="0"/>
              <a:t>      which is the limit for  hadron beams</a:t>
            </a:r>
          </a:p>
          <a:p>
            <a:pPr marL="457200" indent="-457200">
              <a:buFont typeface="Arial" panose="020B0604020202020204" pitchFamily="34" charset="0"/>
              <a:buChar char="•"/>
            </a:pPr>
            <a:r>
              <a:rPr lang="en-US" sz="2800" dirty="0"/>
              <a:t>beam-beam tune shift/IP which could be additional limit for e-beams  (there is no well established simple law)</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7A72C7F9-A8F9-4334-B7C5-BB99F6A11934}"/>
                  </a:ext>
                </a:extLst>
              </p:cNvPr>
              <p:cNvSpPr/>
              <p:nvPr/>
            </p:nvSpPr>
            <p:spPr>
              <a:xfrm>
                <a:off x="1062682" y="1395521"/>
                <a:ext cx="6126101" cy="956287"/>
              </a:xfrm>
              <a:prstGeom prst="rect">
                <a:avLst/>
              </a:prstGeom>
            </p:spPr>
            <p:txBody>
              <a:bodyPr wrap="none">
                <a:spAutoFit/>
              </a:bodyPr>
              <a:lstStyle/>
              <a:p>
                <a:r>
                  <a:rPr lang="en-US" sz="3200" b="0" dirty="0"/>
                  <a:t>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𝜈</m:t>
                        </m:r>
                      </m:e>
                      <m:sub>
                        <m:r>
                          <a:rPr lang="en-US" sz="3200" b="0" i="1" smtClean="0">
                            <a:latin typeface="Cambria Math" panose="02040503050406030204" pitchFamily="18" charset="0"/>
                          </a:rPr>
                          <m:t>𝑥</m:t>
                        </m:r>
                        <m:r>
                          <a:rPr lang="en-US" sz="3200" b="0" i="1" smtClean="0">
                            <a:latin typeface="Cambria Math" panose="02040503050406030204" pitchFamily="18" charset="0"/>
                          </a:rPr>
                          <m:t>,</m:t>
                        </m:r>
                        <m:r>
                          <a:rPr lang="en-US" sz="3200" b="0" i="1" smtClean="0">
                            <a:latin typeface="Cambria Math" panose="02040503050406030204" pitchFamily="18" charset="0"/>
                          </a:rPr>
                          <m:t>𝑦</m:t>
                        </m:r>
                        <m:r>
                          <a:rPr lang="en-US" sz="3200" b="0" i="1" smtClean="0">
                            <a:latin typeface="Cambria Math" panose="02040503050406030204" pitchFamily="18" charset="0"/>
                          </a:rPr>
                          <m:t>,</m:t>
                        </m:r>
                        <m:r>
                          <a:rPr lang="en-US" sz="3200" b="0" i="1" smtClean="0">
                            <a:latin typeface="Cambria Math" panose="02040503050406030204" pitchFamily="18" charset="0"/>
                          </a:rPr>
                          <m:t>𝑒</m:t>
                        </m:r>
                        <m:r>
                          <a:rPr lang="en-US" sz="3200" b="0" i="1" smtClean="0">
                            <a:latin typeface="Cambria Math" panose="02040503050406030204" pitchFamily="18" charset="0"/>
                          </a:rPr>
                          <m:t>,</m:t>
                        </m:r>
                        <m:r>
                          <a:rPr lang="en-US" sz="3200" b="0" i="1" smtClean="0">
                            <a:latin typeface="Cambria Math" panose="02040503050406030204" pitchFamily="18" charset="0"/>
                          </a:rPr>
                          <m:t>𝑝</m:t>
                        </m:r>
                      </m:sub>
                    </m:sSub>
                    <m:r>
                      <a:rPr lang="en-US" sz="3200" b="0" i="1" smtClean="0">
                        <a:latin typeface="Cambria Math" panose="02040503050406030204" pitchFamily="18" charset="0"/>
                      </a:rPr>
                      <m:t>=</m:t>
                    </m:r>
                    <m:f>
                      <m:fPr>
                        <m:ctrlPr>
                          <a:rPr lang="en-US" sz="3200" i="1">
                            <a:latin typeface="Cambria Math" panose="02040503050406030204" pitchFamily="18" charset="0"/>
                          </a:rPr>
                        </m:ctrlPr>
                      </m:fPr>
                      <m:num>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𝑟</m:t>
                            </m:r>
                          </m:e>
                          <m:sub>
                            <m:r>
                              <a:rPr lang="en-US" sz="3200" b="0" i="1" smtClean="0">
                                <a:latin typeface="Cambria Math" panose="02040503050406030204" pitchFamily="18" charset="0"/>
                              </a:rPr>
                              <m:t>𝑒</m:t>
                            </m:r>
                            <m:r>
                              <a:rPr lang="en-US" sz="3200" b="0" i="1" smtClean="0">
                                <a:latin typeface="Cambria Math" panose="02040503050406030204" pitchFamily="18" charset="0"/>
                              </a:rPr>
                              <m:t>,</m:t>
                            </m:r>
                            <m:r>
                              <a:rPr lang="en-US" sz="3200" b="0" i="1" smtClean="0">
                                <a:latin typeface="Cambria Math" panose="02040503050406030204" pitchFamily="18" charset="0"/>
                              </a:rPr>
                              <m:t>𝑝</m:t>
                            </m:r>
                          </m:sub>
                        </m:sSub>
                        <m:r>
                          <a:rPr lang="en-US" sz="3200" b="0" i="1" smtClean="0">
                            <a:latin typeface="Cambria Math" panose="02040503050406030204" pitchFamily="18" charset="0"/>
                            <a:ea typeface="Cambria Math" panose="02040503050406030204" pitchFamily="18" charset="0"/>
                          </a:rPr>
                          <m:t>∙</m:t>
                        </m:r>
                        <m:sSub>
                          <m:sSubPr>
                            <m:ctrlPr>
                              <a:rPr lang="en-US" sz="3200" i="1">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𝑁</m:t>
                            </m:r>
                          </m:e>
                          <m:sub>
                            <m:r>
                              <a:rPr lang="en-US" sz="3200" b="0" i="1" smtClean="0">
                                <a:latin typeface="Cambria Math" panose="02040503050406030204" pitchFamily="18" charset="0"/>
                                <a:ea typeface="Cambria Math" panose="02040503050406030204" pitchFamily="18" charset="0"/>
                              </a:rPr>
                              <m:t>𝑝</m:t>
                            </m:r>
                            <m:r>
                              <a:rPr lang="en-US" sz="3200" b="0" i="1" smtClean="0">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𝑒</m:t>
                            </m:r>
                          </m:sub>
                        </m:sSub>
                        <m:r>
                          <a:rPr lang="en-US" sz="3200" i="1">
                            <a:latin typeface="Cambria Math" panose="02040503050406030204" pitchFamily="18" charset="0"/>
                            <a:ea typeface="Cambria Math" panose="02040503050406030204" pitchFamily="18" charset="0"/>
                          </a:rPr>
                          <m:t>∙</m:t>
                        </m:r>
                        <m:sSub>
                          <m:sSubPr>
                            <m:ctrlPr>
                              <a:rPr lang="en-US" sz="3200" i="1">
                                <a:latin typeface="Cambria Math" panose="02040503050406030204" pitchFamily="18" charset="0"/>
                                <a:ea typeface="Cambria Math" panose="02040503050406030204" pitchFamily="18" charset="0"/>
                              </a:rPr>
                            </m:ctrlPr>
                          </m:sSubPr>
                          <m:e>
                            <m:r>
                              <a:rPr lang="en-US" sz="3200" i="1" smtClean="0">
                                <a:latin typeface="Cambria Math" panose="02040503050406030204" pitchFamily="18" charset="0"/>
                                <a:ea typeface="Cambria Math" panose="02040503050406030204" pitchFamily="18" charset="0"/>
                              </a:rPr>
                              <m:t>𝛽</m:t>
                            </m:r>
                          </m:e>
                          <m:sub>
                            <m:r>
                              <a:rPr lang="en-US" sz="3200" b="0" i="1" smtClean="0">
                                <a:latin typeface="Cambria Math" panose="02040503050406030204" pitchFamily="18" charset="0"/>
                                <a:ea typeface="Cambria Math" panose="02040503050406030204" pitchFamily="18" charset="0"/>
                              </a:rPr>
                              <m:t>𝑥</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𝑦</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𝑒</m:t>
                            </m:r>
                            <m:r>
                              <a:rPr lang="en-US" sz="3200" b="0" i="1" smtClean="0">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𝑝</m:t>
                            </m:r>
                          </m:sub>
                        </m:sSub>
                      </m:num>
                      <m:den>
                        <m:r>
                          <a:rPr lang="en-US" sz="3200" i="1">
                            <a:latin typeface="Cambria Math" panose="02040503050406030204" pitchFamily="18" charset="0"/>
                          </a:rPr>
                          <m:t>2</m:t>
                        </m:r>
                        <m:r>
                          <a:rPr lang="en-US" sz="3200" i="1">
                            <a:latin typeface="Cambria Math" panose="02040503050406030204" pitchFamily="18" charset="0"/>
                            <a:ea typeface="Cambria Math" panose="02040503050406030204" pitchFamily="18" charset="0"/>
                          </a:rPr>
                          <m:t>𝜋</m:t>
                        </m:r>
                        <m:r>
                          <a:rPr lang="en-US" sz="3200" i="1" smtClean="0">
                            <a:latin typeface="Cambria Math" panose="02040503050406030204" pitchFamily="18" charset="0"/>
                            <a:ea typeface="Cambria Math" panose="02040503050406030204" pitchFamily="18" charset="0"/>
                          </a:rPr>
                          <m:t>∙</m:t>
                        </m:r>
                        <m:sSub>
                          <m:sSubPr>
                            <m:ctrlPr>
                              <a:rPr lang="en-US" sz="3200" i="1" smtClean="0">
                                <a:latin typeface="Cambria Math" panose="02040503050406030204" pitchFamily="18" charset="0"/>
                                <a:ea typeface="Cambria Math" panose="02040503050406030204" pitchFamily="18" charset="0"/>
                              </a:rPr>
                            </m:ctrlPr>
                          </m:sSubPr>
                          <m:e>
                            <m:r>
                              <a:rPr lang="en-US" sz="3200" i="1" smtClean="0">
                                <a:latin typeface="Cambria Math" panose="02040503050406030204" pitchFamily="18" charset="0"/>
                                <a:ea typeface="Cambria Math" panose="02040503050406030204" pitchFamily="18" charset="0"/>
                              </a:rPr>
                              <m:t>𝛾</m:t>
                            </m:r>
                          </m:e>
                          <m:sub>
                            <m:r>
                              <a:rPr lang="en-US" sz="3200" b="0" i="1" smtClean="0">
                                <a:latin typeface="Cambria Math" panose="02040503050406030204" pitchFamily="18" charset="0"/>
                                <a:ea typeface="Cambria Math" panose="02040503050406030204" pitchFamily="18" charset="0"/>
                              </a:rPr>
                              <m:t>𝑒</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𝑝</m:t>
                            </m:r>
                          </m:sub>
                        </m:sSub>
                        <m:r>
                          <a:rPr lang="en-US" sz="3200" i="1">
                            <a:latin typeface="Cambria Math" panose="02040503050406030204" pitchFamily="18" charset="0"/>
                            <a:ea typeface="Cambria Math" panose="02040503050406030204" pitchFamily="18" charset="0"/>
                          </a:rPr>
                          <m:t>∙</m:t>
                        </m:r>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𝜎</m:t>
                            </m:r>
                          </m:e>
                          <m:sub>
                            <m:r>
                              <a:rPr lang="en-US" sz="3200" i="1">
                                <a:latin typeface="Cambria Math" panose="02040503050406030204" pitchFamily="18" charset="0"/>
                                <a:ea typeface="Cambria Math" panose="02040503050406030204" pitchFamily="18" charset="0"/>
                              </a:rPr>
                              <m:t>𝑥</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𝑦</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𝑝</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𝑒</m:t>
                            </m:r>
                          </m:sub>
                        </m:sSub>
                        <m:sSub>
                          <m:sSubPr>
                            <m:ctrlPr>
                              <a:rPr lang="en-US" sz="3200" i="1">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𝜎</m:t>
                            </m:r>
                          </m:e>
                          <m:sub>
                            <m:r>
                              <a:rPr lang="en-US" sz="3200" b="0" i="1" smtClean="0">
                                <a:latin typeface="Cambria Math" panose="02040503050406030204" pitchFamily="18" charset="0"/>
                                <a:ea typeface="Cambria Math" panose="02040503050406030204" pitchFamily="18" charset="0"/>
                              </a:rPr>
                              <m:t>𝑝</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𝑒</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𝑥</m:t>
                            </m:r>
                          </m:sub>
                        </m:sSub>
                        <m:r>
                          <a:rPr lang="en-US" sz="3200" b="0" i="1" smtClean="0">
                            <a:latin typeface="Cambria Math" panose="02040503050406030204" pitchFamily="18" charset="0"/>
                            <a:ea typeface="Cambria Math" panose="02040503050406030204" pitchFamily="18" charset="0"/>
                          </a:rPr>
                          <m:t>+</m:t>
                        </m:r>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𝜎</m:t>
                            </m:r>
                          </m:e>
                          <m:sub>
                            <m:r>
                              <a:rPr lang="en-US" sz="3200" b="0" i="1" smtClean="0">
                                <a:latin typeface="Cambria Math" panose="02040503050406030204" pitchFamily="18" charset="0"/>
                                <a:ea typeface="Cambria Math" panose="02040503050406030204" pitchFamily="18" charset="0"/>
                              </a:rPr>
                              <m:t>𝑝</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𝑒</m:t>
                            </m:r>
                            <m:r>
                              <a:rPr lang="en-US" sz="3200" b="0" i="1" smtClean="0">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𝑦</m:t>
                            </m:r>
                          </m:sub>
                        </m:sSub>
                        <m:r>
                          <a:rPr lang="en-US" sz="3200" b="0" i="1" smtClean="0">
                            <a:latin typeface="Cambria Math" panose="02040503050406030204" pitchFamily="18" charset="0"/>
                            <a:ea typeface="Cambria Math" panose="02040503050406030204" pitchFamily="18" charset="0"/>
                          </a:rPr>
                          <m:t>)</m:t>
                        </m:r>
                      </m:den>
                    </m:f>
                  </m:oMath>
                </a14:m>
                <a:endParaRPr lang="en-US" sz="3200" dirty="0"/>
              </a:p>
            </p:txBody>
          </p:sp>
        </mc:Choice>
        <mc:Fallback xmlns="">
          <p:sp>
            <p:nvSpPr>
              <p:cNvPr id="9" name="Rectangle 8">
                <a:extLst>
                  <a:ext uri="{FF2B5EF4-FFF2-40B4-BE49-F238E27FC236}">
                    <a16:creationId xmlns:a16="http://schemas.microsoft.com/office/drawing/2014/main" id="{7A72C7F9-A8F9-4334-B7C5-BB99F6A11934}"/>
                  </a:ext>
                </a:extLst>
              </p:cNvPr>
              <p:cNvSpPr>
                <a:spLocks noRot="1" noChangeAspect="1" noMove="1" noResize="1" noEditPoints="1" noAdjustHandles="1" noChangeArrowheads="1" noChangeShapeType="1" noTextEdit="1"/>
              </p:cNvSpPr>
              <p:nvPr/>
            </p:nvSpPr>
            <p:spPr>
              <a:xfrm>
                <a:off x="1062682" y="1395521"/>
                <a:ext cx="6126101" cy="956287"/>
              </a:xfrm>
              <a:prstGeom prst="rect">
                <a:avLst/>
              </a:prstGeom>
              <a:blipFill>
                <a:blip r:embed="rId2"/>
                <a:stretch>
                  <a:fillRect b="-2632"/>
                </a:stretch>
              </a:blipFill>
            </p:spPr>
            <p:txBody>
              <a:bodyPr/>
              <a:lstStyle/>
              <a:p>
                <a:r>
                  <a:rPr lang="en-US">
                    <a:noFill/>
                  </a:rPr>
                  <a:t> </a:t>
                </a:r>
              </a:p>
            </p:txBody>
          </p:sp>
        </mc:Fallback>
      </mc:AlternateContent>
    </p:spTree>
    <p:extLst>
      <p:ext uri="{BB962C8B-B14F-4D97-AF65-F5344CB8AC3E}">
        <p14:creationId xmlns:p14="http://schemas.microsoft.com/office/powerpoint/2010/main" val="2268067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B0109-6177-4C0C-84C2-614529688D34}"/>
              </a:ext>
            </a:extLst>
          </p:cNvPr>
          <p:cNvSpPr>
            <a:spLocks noGrp="1"/>
          </p:cNvSpPr>
          <p:nvPr>
            <p:ph type="title"/>
          </p:nvPr>
        </p:nvSpPr>
        <p:spPr>
          <a:xfrm>
            <a:off x="628650" y="365127"/>
            <a:ext cx="7532370" cy="560704"/>
          </a:xfrm>
        </p:spPr>
        <p:txBody>
          <a:bodyPr>
            <a:normAutofit fontScale="90000"/>
          </a:bodyPr>
          <a:lstStyle/>
          <a:p>
            <a:r>
              <a:rPr lang="en-US" sz="3200" dirty="0"/>
              <a:t>EIC Luminosity Limitations in making beam sizes at collision point small- </a:t>
            </a:r>
            <a:r>
              <a:rPr lang="en-US" sz="3200" b="1" dirty="0"/>
              <a:t>hadron beam emittance </a:t>
            </a:r>
          </a:p>
        </p:txBody>
      </p:sp>
      <p:sp>
        <p:nvSpPr>
          <p:cNvPr id="3" name="Content Placeholder 2">
            <a:extLst>
              <a:ext uri="{FF2B5EF4-FFF2-40B4-BE49-F238E27FC236}">
                <a16:creationId xmlns:a16="http://schemas.microsoft.com/office/drawing/2014/main" id="{4CD0F88D-7565-4C65-B38D-2EBDAE283F91}"/>
              </a:ext>
            </a:extLst>
          </p:cNvPr>
          <p:cNvSpPr>
            <a:spLocks noGrp="1"/>
          </p:cNvSpPr>
          <p:nvPr>
            <p:ph idx="1"/>
          </p:nvPr>
        </p:nvSpPr>
        <p:spPr>
          <a:xfrm>
            <a:off x="358716" y="1279388"/>
            <a:ext cx="8412480" cy="1088162"/>
          </a:xfrm>
        </p:spPr>
        <p:txBody>
          <a:bodyPr>
            <a:normAutofit/>
          </a:bodyPr>
          <a:lstStyle/>
          <a:p>
            <a:r>
              <a:rPr lang="en-US" sz="2400" dirty="0"/>
              <a:t>Intra beam Scattering: Lorentz boosted Coulomb scattering of protons in the bunch leads to transverse and longitudinal emittance growth </a:t>
            </a:r>
            <a:r>
              <a:rPr lang="en-US" sz="2400" dirty="0">
                <a:sym typeface="Wingdings" panose="05000000000000000000" pitchFamily="2" charset="2"/>
              </a:rPr>
              <a:t> very short high luminosity lifetime</a:t>
            </a:r>
            <a:endParaRPr lang="en-US" sz="2400" dirty="0"/>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7A72C7F9-A8F9-4334-B7C5-BB99F6A11934}"/>
                  </a:ext>
                </a:extLst>
              </p:cNvPr>
              <p:cNvSpPr/>
              <p:nvPr/>
            </p:nvSpPr>
            <p:spPr>
              <a:xfrm>
                <a:off x="895350" y="2298388"/>
                <a:ext cx="6636753" cy="651012"/>
              </a:xfrm>
              <a:prstGeom prst="rect">
                <a:avLst/>
              </a:prstGeom>
            </p:spPr>
            <p:txBody>
              <a:bodyPr wrap="none">
                <a:spAutoFit/>
              </a:bodyPr>
              <a:lstStyle/>
              <a:p>
                <a14:m>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panose="02040503050406030204" pitchFamily="18" charset="0"/>
                            <a:ea typeface="Cambria Math" panose="02040503050406030204" pitchFamily="18" charset="0"/>
                          </a:rPr>
                          <m:t>𝜏</m:t>
                        </m:r>
                      </m:e>
                      <m:sub>
                        <m:r>
                          <a:rPr lang="en-US" sz="3200" b="0" i="1" smtClean="0">
                            <a:latin typeface="Cambria Math" panose="02040503050406030204" pitchFamily="18" charset="0"/>
                          </a:rPr>
                          <m:t>𝑥</m:t>
                        </m:r>
                        <m:r>
                          <a:rPr lang="en-US" sz="3200" b="0" i="1" smtClean="0">
                            <a:latin typeface="Cambria Math" panose="02040503050406030204" pitchFamily="18" charset="0"/>
                          </a:rPr>
                          <m:t>,</m:t>
                        </m:r>
                        <m:r>
                          <a:rPr lang="en-US" sz="3200" b="0" i="1" smtClean="0">
                            <a:latin typeface="Cambria Math" panose="02040503050406030204" pitchFamily="18" charset="0"/>
                          </a:rPr>
                          <m:t>𝑠</m:t>
                        </m:r>
                      </m:sub>
                      <m:sup>
                        <m:r>
                          <a:rPr lang="en-US" sz="3200" b="0" i="1" smtClean="0">
                            <a:latin typeface="Cambria Math" panose="02040503050406030204" pitchFamily="18" charset="0"/>
                          </a:rPr>
                          <m:t>𝑖𝑏𝑠</m:t>
                        </m:r>
                      </m:sup>
                    </m:sSubSup>
                    <m:r>
                      <a:rPr lang="en-US" sz="3200" b="0" i="1" smtClean="0">
                        <a:latin typeface="Cambria Math" panose="02040503050406030204" pitchFamily="18" charset="0"/>
                      </a:rPr>
                      <m:t>=</m:t>
                    </m:r>
                    <m:r>
                      <a:rPr lang="en-US" sz="3200" b="0" i="1" smtClean="0">
                        <a:latin typeface="Cambria Math" panose="02040503050406030204" pitchFamily="18" charset="0"/>
                      </a:rPr>
                      <m:t>𝐹</m:t>
                    </m:r>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𝑁</m:t>
                        </m:r>
                      </m:e>
                      <m:sub>
                        <m:r>
                          <a:rPr lang="en-US" sz="3200" b="0" i="1" smtClean="0">
                            <a:latin typeface="Cambria Math" panose="02040503050406030204" pitchFamily="18" charset="0"/>
                          </a:rPr>
                          <m:t>𝑝</m:t>
                        </m:r>
                      </m:sub>
                    </m:sSub>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𝜎</m:t>
                        </m:r>
                      </m:e>
                      <m:sub>
                        <m:r>
                          <a:rPr lang="en-US" sz="3200" b="0" i="1" smtClean="0">
                            <a:latin typeface="Cambria Math" panose="02040503050406030204" pitchFamily="18" charset="0"/>
                          </a:rPr>
                          <m:t>𝑥</m:t>
                        </m:r>
                      </m:sub>
                    </m:sSub>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sSup>
                          <m:sSupPr>
                            <m:ctrlPr>
                              <a:rPr lang="en-US" sz="3200" b="0" i="1" smtClean="0">
                                <a:latin typeface="Cambria Math" panose="02040503050406030204" pitchFamily="18" charset="0"/>
                                <a:ea typeface="Cambria Math" panose="02040503050406030204" pitchFamily="18" charset="0"/>
                              </a:rPr>
                            </m:ctrlPr>
                          </m:sSupPr>
                          <m:e>
                            <m:r>
                              <a:rPr lang="en-US" sz="3200" b="0" i="1" smtClean="0">
                                <a:latin typeface="Cambria Math" panose="02040503050406030204" pitchFamily="18" charset="0"/>
                                <a:ea typeface="Cambria Math" panose="02040503050406030204" pitchFamily="18" charset="0"/>
                              </a:rPr>
                              <m:t>𝜎</m:t>
                            </m:r>
                          </m:e>
                          <m:sup>
                            <m:r>
                              <a:rPr lang="en-US" sz="3200" b="0" i="1" smtClean="0">
                                <a:latin typeface="Cambria Math" panose="02040503050406030204" pitchFamily="18" charset="0"/>
                                <a:ea typeface="Cambria Math" panose="02040503050406030204" pitchFamily="18" charset="0"/>
                              </a:rPr>
                              <m:t>′</m:t>
                            </m:r>
                          </m:sup>
                        </m:sSup>
                      </m:e>
                      <m:sub>
                        <m:r>
                          <a:rPr lang="en-US" sz="3200" b="0" i="1" smtClean="0">
                            <a:latin typeface="Cambria Math" panose="02040503050406030204" pitchFamily="18" charset="0"/>
                          </a:rPr>
                          <m:t>𝑥</m:t>
                        </m:r>
                      </m:sub>
                    </m:sSub>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𝜎</m:t>
                        </m:r>
                      </m:e>
                      <m:sub>
                        <m:r>
                          <a:rPr lang="en-US" sz="3200" b="0" i="1" smtClean="0">
                            <a:latin typeface="Cambria Math" panose="02040503050406030204" pitchFamily="18" charset="0"/>
                          </a:rPr>
                          <m:t>𝑦</m:t>
                        </m:r>
                      </m:sub>
                    </m:sSub>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sSup>
                          <m:sSupPr>
                            <m:ctrlPr>
                              <a:rPr lang="en-US" sz="3200" b="0" i="1" smtClean="0">
                                <a:latin typeface="Cambria Math" panose="02040503050406030204" pitchFamily="18" charset="0"/>
                                <a:ea typeface="Cambria Math" panose="02040503050406030204" pitchFamily="18" charset="0"/>
                              </a:rPr>
                            </m:ctrlPr>
                          </m:sSupPr>
                          <m:e>
                            <m:r>
                              <a:rPr lang="en-US" sz="3200" b="0" i="1" smtClean="0">
                                <a:latin typeface="Cambria Math" panose="02040503050406030204" pitchFamily="18" charset="0"/>
                                <a:ea typeface="Cambria Math" panose="02040503050406030204" pitchFamily="18" charset="0"/>
                              </a:rPr>
                              <m:t>𝜎</m:t>
                            </m:r>
                          </m:e>
                          <m:sup>
                            <m:r>
                              <a:rPr lang="en-US" sz="3200" b="0" i="1" smtClean="0">
                                <a:latin typeface="Cambria Math" panose="02040503050406030204" pitchFamily="18" charset="0"/>
                                <a:ea typeface="Cambria Math" panose="02040503050406030204" pitchFamily="18" charset="0"/>
                              </a:rPr>
                              <m:t>′</m:t>
                            </m:r>
                          </m:sup>
                        </m:sSup>
                      </m:e>
                      <m:sub>
                        <m:r>
                          <a:rPr lang="en-US" sz="3200" b="0" i="1" smtClean="0">
                            <a:latin typeface="Cambria Math" panose="02040503050406030204" pitchFamily="18" charset="0"/>
                          </a:rPr>
                          <m:t>𝑦</m:t>
                        </m:r>
                      </m:sub>
                    </m:sSub>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𝜎</m:t>
                        </m:r>
                      </m:e>
                      <m:sub>
                        <m:r>
                          <a:rPr lang="en-US" sz="3200" b="0" i="1" smtClean="0">
                            <a:latin typeface="Cambria Math" panose="02040503050406030204" pitchFamily="18" charset="0"/>
                          </a:rPr>
                          <m:t>𝑠</m:t>
                        </m:r>
                      </m:sub>
                    </m:sSub>
                    <m:r>
                      <a:rPr lang="en-US" sz="3200" b="0" i="1" smtClean="0">
                        <a:latin typeface="Cambria Math" panose="02040503050406030204" pitchFamily="18" charset="0"/>
                      </a:rPr>
                      <m:t>,</m:t>
                    </m:r>
                    <m:r>
                      <m:rPr>
                        <m:sty m:val="p"/>
                      </m:rPr>
                      <a:rPr lang="el-GR" sz="3200" b="0" i="1" smtClean="0">
                        <a:latin typeface="Cambria Math" panose="02040503050406030204" pitchFamily="18" charset="0"/>
                        <a:ea typeface="Cambria Math" panose="02040503050406030204" pitchFamily="18" charset="0"/>
                      </a:rPr>
                      <m:t>Δ</m:t>
                    </m:r>
                    <m:r>
                      <a:rPr lang="en-US" sz="3200" b="0" i="1" smtClean="0">
                        <a:latin typeface="Cambria Math" panose="02040503050406030204" pitchFamily="18" charset="0"/>
                      </a:rPr>
                      <m:t>𝑝</m:t>
                    </m:r>
                    <m:r>
                      <a:rPr lang="en-US" sz="3200" b="0" i="1" smtClean="0">
                        <a:latin typeface="Cambria Math" panose="02040503050406030204" pitchFamily="18" charset="0"/>
                      </a:rPr>
                      <m:t>/</m:t>
                    </m:r>
                    <m:r>
                      <a:rPr lang="en-US" sz="3200" b="0" i="1" smtClean="0">
                        <a:latin typeface="Cambria Math" panose="02040503050406030204" pitchFamily="18" charset="0"/>
                      </a:rPr>
                      <m:t>𝑝</m:t>
                    </m:r>
                  </m:oMath>
                </a14:m>
                <a:r>
                  <a:rPr lang="en-US" sz="3200" dirty="0"/>
                  <a:t>)</a:t>
                </a:r>
              </a:p>
            </p:txBody>
          </p:sp>
        </mc:Choice>
        <mc:Fallback xmlns="">
          <p:sp>
            <p:nvSpPr>
              <p:cNvPr id="9" name="Rectangle 8">
                <a:extLst>
                  <a:ext uri="{FF2B5EF4-FFF2-40B4-BE49-F238E27FC236}">
                    <a16:creationId xmlns:a16="http://schemas.microsoft.com/office/drawing/2014/main" id="{7A72C7F9-A8F9-4334-B7C5-BB99F6A11934}"/>
                  </a:ext>
                </a:extLst>
              </p:cNvPr>
              <p:cNvSpPr>
                <a:spLocks noRot="1" noChangeAspect="1" noMove="1" noResize="1" noEditPoints="1" noAdjustHandles="1" noChangeArrowheads="1" noChangeShapeType="1" noTextEdit="1"/>
              </p:cNvSpPr>
              <p:nvPr/>
            </p:nvSpPr>
            <p:spPr>
              <a:xfrm>
                <a:off x="895350" y="2298388"/>
                <a:ext cx="6636753" cy="651012"/>
              </a:xfrm>
              <a:prstGeom prst="rect">
                <a:avLst/>
              </a:prstGeom>
              <a:blipFill>
                <a:blip r:embed="rId2"/>
                <a:stretch>
                  <a:fillRect t="-6542" r="-1745" b="-25234"/>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E3BF7B4A-CEBA-485A-ABCA-4C70D253288B}"/>
              </a:ext>
            </a:extLst>
          </p:cNvPr>
          <p:cNvSpPr txBox="1"/>
          <p:nvPr/>
        </p:nvSpPr>
        <p:spPr>
          <a:xfrm>
            <a:off x="358716" y="3094561"/>
            <a:ext cx="8412480" cy="3539430"/>
          </a:xfrm>
          <a:prstGeom prst="rect">
            <a:avLst/>
          </a:prstGeom>
          <a:noFill/>
        </p:spPr>
        <p:txBody>
          <a:bodyPr wrap="square" rtlCol="0">
            <a:spAutoFit/>
          </a:bodyPr>
          <a:lstStyle/>
          <a:p>
            <a:pPr marL="342900" indent="-342900">
              <a:buFont typeface="Arial" panose="020B0604020202020204" pitchFamily="34" charset="0"/>
              <a:buChar char="•"/>
            </a:pPr>
            <a:r>
              <a:rPr lang="en-US" sz="2400" dirty="0"/>
              <a:t>Limits the densities N</a:t>
            </a:r>
            <a:r>
              <a:rPr lang="en-US" sz="2400" baseline="-25000" dirty="0"/>
              <a:t>p</a:t>
            </a:r>
            <a:r>
              <a:rPr lang="en-US" sz="2400" dirty="0"/>
              <a:t>/s  in all six phase space dimensions</a:t>
            </a:r>
          </a:p>
          <a:p>
            <a:r>
              <a:rPr lang="en-US" sz="800" dirty="0"/>
              <a:t>           </a:t>
            </a:r>
          </a:p>
          <a:p>
            <a:pPr marL="342900" indent="-342900">
              <a:buFont typeface="Arial" panose="020B0604020202020204" pitchFamily="34" charset="0"/>
              <a:buChar char="•"/>
            </a:pPr>
            <a:r>
              <a:rPr lang="en-US" sz="2400" b="1" dirty="0"/>
              <a:t>Can be overcome by hadron cooling, but …</a:t>
            </a:r>
          </a:p>
          <a:p>
            <a:r>
              <a:rPr lang="en-US" sz="2400" dirty="0"/>
              <a:t>- However cooling is extremely difficult for GeV energies</a:t>
            </a:r>
          </a:p>
          <a:p>
            <a:r>
              <a:rPr lang="en-US" sz="2400" dirty="0"/>
              <a:t>- Fermilab achieved cooling of 8 GeV </a:t>
            </a:r>
            <a:r>
              <a:rPr lang="en-US" sz="2400" dirty="0" err="1"/>
              <a:t>pbars</a:t>
            </a:r>
            <a:r>
              <a:rPr lang="en-US" sz="2400" dirty="0"/>
              <a:t> by a DC </a:t>
            </a:r>
            <a:r>
              <a:rPr lang="en-US" sz="2400" dirty="0" err="1"/>
              <a:t>Pelletron</a:t>
            </a:r>
            <a:r>
              <a:rPr lang="en-US" sz="2400" dirty="0"/>
              <a:t>, a        4 MV DC accelerator with energy recovery</a:t>
            </a:r>
          </a:p>
          <a:p>
            <a:pPr marL="342900" indent="-342900">
              <a:buFontTx/>
              <a:buChar char="-"/>
            </a:pPr>
            <a:r>
              <a:rPr lang="en-US" sz="2400" dirty="0"/>
              <a:t>BNL achieved cooling of 5.2 GeV ions with RF accelerated   electrons</a:t>
            </a:r>
          </a:p>
          <a:p>
            <a:r>
              <a:rPr lang="en-US" sz="2400" dirty="0"/>
              <a:t>- Acceleration of multi 10 to 100 GeV beams requires new technologies </a:t>
            </a:r>
            <a:r>
              <a:rPr lang="en-US" sz="2400" b="1" dirty="0">
                <a:sym typeface="Wingdings" panose="05000000000000000000" pitchFamily="2" charset="2"/>
              </a:rPr>
              <a:t> major technology challenge for EIC</a:t>
            </a:r>
            <a:endParaRPr lang="en-US" sz="2400" b="1" dirty="0"/>
          </a:p>
        </p:txBody>
      </p:sp>
    </p:spTree>
    <p:extLst>
      <p:ext uri="{BB962C8B-B14F-4D97-AF65-F5344CB8AC3E}">
        <p14:creationId xmlns:p14="http://schemas.microsoft.com/office/powerpoint/2010/main" val="69402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B0109-6177-4C0C-84C2-614529688D34}"/>
              </a:ext>
            </a:extLst>
          </p:cNvPr>
          <p:cNvSpPr>
            <a:spLocks noGrp="1"/>
          </p:cNvSpPr>
          <p:nvPr>
            <p:ph type="title"/>
          </p:nvPr>
        </p:nvSpPr>
        <p:spPr>
          <a:xfrm>
            <a:off x="628650" y="365126"/>
            <a:ext cx="7532370" cy="1273173"/>
          </a:xfrm>
        </p:spPr>
        <p:txBody>
          <a:bodyPr>
            <a:normAutofit fontScale="90000"/>
          </a:bodyPr>
          <a:lstStyle/>
          <a:p>
            <a:r>
              <a:rPr lang="en-US" sz="3200" dirty="0"/>
              <a:t>EIC Luminosity Limitations in making beam sizes at collision point small- electron beam emittance </a:t>
            </a:r>
          </a:p>
        </p:txBody>
      </p:sp>
      <p:sp>
        <p:nvSpPr>
          <p:cNvPr id="7" name="TextBox 6">
            <a:extLst>
              <a:ext uri="{FF2B5EF4-FFF2-40B4-BE49-F238E27FC236}">
                <a16:creationId xmlns:a16="http://schemas.microsoft.com/office/drawing/2014/main" id="{89A017A7-9354-4E0D-BCD8-18374A5451B6}"/>
              </a:ext>
            </a:extLst>
          </p:cNvPr>
          <p:cNvSpPr txBox="1"/>
          <p:nvPr/>
        </p:nvSpPr>
        <p:spPr>
          <a:xfrm>
            <a:off x="439833" y="1987487"/>
            <a:ext cx="8264333" cy="3375283"/>
          </a:xfrm>
          <a:prstGeom prst="rect">
            <a:avLst/>
          </a:prstGeom>
          <a:noFill/>
        </p:spPr>
        <p:txBody>
          <a:bodyPr wrap="square" rtlCol="0">
            <a:spAutoFit/>
          </a:bodyPr>
          <a:lstStyle/>
          <a:p>
            <a:pPr marL="342900" indent="-342900">
              <a:buFont typeface="Arial" panose="020B0604020202020204" pitchFamily="34" charset="0"/>
              <a:buChar char="•"/>
            </a:pPr>
            <a:r>
              <a:rPr lang="en-US" sz="2000" dirty="0"/>
              <a:t>Electron beam emittance can be obtained by lattice design in the arc</a:t>
            </a:r>
          </a:p>
          <a:p>
            <a:r>
              <a:rPr lang="en-US" sz="2000" dirty="0"/>
              <a:t>      E</a:t>
            </a:r>
            <a:r>
              <a:rPr lang="en-US" sz="2000" baseline="-25000" dirty="0"/>
              <a:t>e</a:t>
            </a:r>
            <a:r>
              <a:rPr lang="en-US" sz="2000" dirty="0"/>
              <a:t>~D</a:t>
            </a:r>
            <a:r>
              <a:rPr lang="en-US" sz="2000" baseline="-25000" dirty="0"/>
              <a:t>x</a:t>
            </a:r>
            <a:r>
              <a:rPr lang="en-US" sz="2000" baseline="30000" dirty="0"/>
              <a:t>2</a:t>
            </a:r>
            <a:r>
              <a:rPr lang="en-US" sz="2000" dirty="0"/>
              <a:t>/</a:t>
            </a:r>
            <a:r>
              <a:rPr lang="en-US" sz="2000" dirty="0">
                <a:latin typeface="Symbol" panose="05050102010706020507" pitchFamily="18" charset="2"/>
              </a:rPr>
              <a:t>b</a:t>
            </a:r>
            <a:r>
              <a:rPr lang="en-US" sz="2000" baseline="-25000" dirty="0"/>
              <a:t>x</a:t>
            </a:r>
          </a:p>
          <a:p>
            <a:endParaRPr lang="en-US" sz="2000" baseline="-25000" dirty="0"/>
          </a:p>
          <a:p>
            <a:pPr marL="342900" indent="-342900">
              <a:buFont typeface="Arial" panose="020B0604020202020204" pitchFamily="34" charset="0"/>
              <a:buChar char="•"/>
            </a:pPr>
            <a:r>
              <a:rPr lang="en-US" sz="2000" dirty="0"/>
              <a:t>Strong focusing in the arc gives small dispersion and thus small emittance</a:t>
            </a:r>
          </a:p>
          <a:p>
            <a:endParaRPr lang="en-US" sz="2000" dirty="0"/>
          </a:p>
          <a:p>
            <a:pPr marL="342900" indent="-342900">
              <a:buFont typeface="Arial" panose="020B0604020202020204" pitchFamily="34" charset="0"/>
              <a:buChar char="•"/>
            </a:pPr>
            <a:r>
              <a:rPr lang="en-US" sz="2000" dirty="0"/>
              <a:t>Strong focusing has a soft limit somewhere above 100 degree betatron</a:t>
            </a:r>
          </a:p>
          <a:p>
            <a:r>
              <a:rPr lang="en-US" sz="2000" dirty="0"/>
              <a:t>      phase advance/FODO cell  (for affordable FODO lattice)</a:t>
            </a:r>
          </a:p>
          <a:p>
            <a:endParaRPr lang="en-US" sz="2000" dirty="0"/>
          </a:p>
          <a:p>
            <a:pPr marL="342900" indent="-342900">
              <a:buFont typeface="Arial" panose="020B0604020202020204" pitchFamily="34" charset="0"/>
              <a:buChar char="•"/>
            </a:pPr>
            <a:r>
              <a:rPr lang="en-US" sz="2000" dirty="0"/>
              <a:t>Fortunately, with the large circumference and large bending radius of the EIC (250m), all required electron emittances can be achieved with a comfortable focusing range of 60-90 degree per FODO cell)</a:t>
            </a:r>
          </a:p>
        </p:txBody>
      </p:sp>
    </p:spTree>
    <p:extLst>
      <p:ext uri="{BB962C8B-B14F-4D97-AF65-F5344CB8AC3E}">
        <p14:creationId xmlns:p14="http://schemas.microsoft.com/office/powerpoint/2010/main" val="2573189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B0109-6177-4C0C-84C2-614529688D34}"/>
              </a:ext>
            </a:extLst>
          </p:cNvPr>
          <p:cNvSpPr>
            <a:spLocks noGrp="1"/>
          </p:cNvSpPr>
          <p:nvPr>
            <p:ph type="title"/>
          </p:nvPr>
        </p:nvSpPr>
        <p:spPr>
          <a:xfrm>
            <a:off x="628650" y="365126"/>
            <a:ext cx="7532370" cy="1273173"/>
          </a:xfrm>
        </p:spPr>
        <p:txBody>
          <a:bodyPr>
            <a:normAutofit fontScale="90000"/>
          </a:bodyPr>
          <a:lstStyle/>
          <a:p>
            <a:r>
              <a:rPr lang="en-US" sz="3200" dirty="0"/>
              <a:t>EIC Luminosity Limitations in making beam sizes at collision point small- </a:t>
            </a:r>
            <a:r>
              <a:rPr lang="en-US" sz="3200" b="1" dirty="0"/>
              <a:t>electron beam emittance </a:t>
            </a:r>
          </a:p>
        </p:txBody>
      </p:sp>
      <p:sp>
        <p:nvSpPr>
          <p:cNvPr id="7" name="TextBox 6">
            <a:extLst>
              <a:ext uri="{FF2B5EF4-FFF2-40B4-BE49-F238E27FC236}">
                <a16:creationId xmlns:a16="http://schemas.microsoft.com/office/drawing/2014/main" id="{89A017A7-9354-4E0D-BCD8-18374A5451B6}"/>
              </a:ext>
            </a:extLst>
          </p:cNvPr>
          <p:cNvSpPr txBox="1"/>
          <p:nvPr/>
        </p:nvSpPr>
        <p:spPr>
          <a:xfrm>
            <a:off x="901700" y="1854200"/>
            <a:ext cx="7099300" cy="5098832"/>
          </a:xfrm>
          <a:prstGeom prst="rect">
            <a:avLst/>
          </a:prstGeom>
          <a:noFill/>
        </p:spPr>
        <p:txBody>
          <a:bodyPr wrap="square" rtlCol="0">
            <a:spAutoFit/>
          </a:bodyPr>
          <a:lstStyle/>
          <a:p>
            <a:r>
              <a:rPr lang="en-US" sz="2000" dirty="0"/>
              <a:t>Electron beam emittance can be obtained by lattice design n the arc</a:t>
            </a:r>
          </a:p>
          <a:p>
            <a:endParaRPr lang="en-US" sz="2000" dirty="0"/>
          </a:p>
          <a:p>
            <a:r>
              <a:rPr lang="en-US" sz="2000" dirty="0"/>
              <a:t>E</a:t>
            </a:r>
            <a:r>
              <a:rPr lang="en-US" sz="2000" baseline="-25000" dirty="0"/>
              <a:t>e</a:t>
            </a:r>
            <a:r>
              <a:rPr lang="en-US" sz="2000" dirty="0"/>
              <a:t>~D</a:t>
            </a:r>
            <a:r>
              <a:rPr lang="en-US" sz="2000" baseline="-25000" dirty="0"/>
              <a:t>x</a:t>
            </a:r>
            <a:r>
              <a:rPr lang="en-US" sz="2000" baseline="30000" dirty="0"/>
              <a:t>2</a:t>
            </a:r>
            <a:r>
              <a:rPr lang="en-US" sz="2000" dirty="0"/>
              <a:t>/</a:t>
            </a:r>
            <a:r>
              <a:rPr lang="en-US" sz="2000" dirty="0">
                <a:latin typeface="Symbol" panose="05050102010706020507" pitchFamily="18" charset="2"/>
              </a:rPr>
              <a:t>b</a:t>
            </a:r>
            <a:r>
              <a:rPr lang="en-US" sz="2000" baseline="-25000" dirty="0"/>
              <a:t>x</a:t>
            </a:r>
          </a:p>
          <a:p>
            <a:endParaRPr lang="en-US" sz="2000" baseline="-25000" dirty="0"/>
          </a:p>
          <a:p>
            <a:r>
              <a:rPr lang="en-US" sz="2000" dirty="0"/>
              <a:t>Strong focusing in the arc gives small dispersion and thus small emittance</a:t>
            </a:r>
          </a:p>
          <a:p>
            <a:r>
              <a:rPr lang="en-US" sz="2000" dirty="0"/>
              <a:t>Strong focusing has a soft limit somewhere above 100 degree betatron phase advance (for affordable FODO lattice)</a:t>
            </a:r>
          </a:p>
          <a:p>
            <a:endParaRPr lang="en-US" sz="2000" dirty="0"/>
          </a:p>
          <a:p>
            <a:r>
              <a:rPr lang="en-US" sz="2000" dirty="0"/>
              <a:t>Fortunately, with the large circumference and large bending radius of the EIC (250m), all required electron emittances can be achieved with a comfortable focusing range of 60-90 degree per FODO cell)</a:t>
            </a:r>
          </a:p>
          <a:p>
            <a:r>
              <a:rPr lang="en-US" sz="2000" dirty="0"/>
              <a:t> </a:t>
            </a:r>
          </a:p>
          <a:p>
            <a:endParaRPr lang="en-US" sz="2000" dirty="0"/>
          </a:p>
          <a:p>
            <a:endParaRPr lang="en-US" baseline="-25000" dirty="0"/>
          </a:p>
        </p:txBody>
      </p:sp>
    </p:spTree>
    <p:extLst>
      <p:ext uri="{BB962C8B-B14F-4D97-AF65-F5344CB8AC3E}">
        <p14:creationId xmlns:p14="http://schemas.microsoft.com/office/powerpoint/2010/main" val="4199006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B0109-6177-4C0C-84C2-614529688D34}"/>
              </a:ext>
            </a:extLst>
          </p:cNvPr>
          <p:cNvSpPr>
            <a:spLocks noGrp="1"/>
          </p:cNvSpPr>
          <p:nvPr>
            <p:ph type="title"/>
          </p:nvPr>
        </p:nvSpPr>
        <p:spPr>
          <a:xfrm>
            <a:off x="0" y="175059"/>
            <a:ext cx="9144000" cy="701241"/>
          </a:xfrm>
        </p:spPr>
        <p:txBody>
          <a:bodyPr>
            <a:normAutofit/>
          </a:bodyPr>
          <a:lstStyle/>
          <a:p>
            <a:r>
              <a:rPr lang="en-US" sz="3200" dirty="0"/>
              <a:t>EIC Luminosity Limitations for </a:t>
            </a:r>
            <a:r>
              <a:rPr lang="en-US" sz="3200" b="1" dirty="0"/>
              <a:t>small beta </a:t>
            </a:r>
            <a:r>
              <a:rPr lang="en-US" sz="3200" b="1" dirty="0">
                <a:latin typeface="Symbol" panose="05050102010706020507" pitchFamily="18" charset="2"/>
              </a:rPr>
              <a:t>b</a:t>
            </a:r>
            <a:r>
              <a:rPr lang="en-US" sz="3200" b="1" dirty="0"/>
              <a:t>*</a:t>
            </a:r>
          </a:p>
        </p:txBody>
      </p:sp>
      <p:sp>
        <p:nvSpPr>
          <p:cNvPr id="7" name="TextBox 6">
            <a:extLst>
              <a:ext uri="{FF2B5EF4-FFF2-40B4-BE49-F238E27FC236}">
                <a16:creationId xmlns:a16="http://schemas.microsoft.com/office/drawing/2014/main" id="{89A017A7-9354-4E0D-BCD8-18374A5451B6}"/>
              </a:ext>
            </a:extLst>
          </p:cNvPr>
          <p:cNvSpPr txBox="1"/>
          <p:nvPr/>
        </p:nvSpPr>
        <p:spPr>
          <a:xfrm>
            <a:off x="901700" y="1854200"/>
            <a:ext cx="7099300" cy="584775"/>
          </a:xfrm>
          <a:prstGeom prst="rect">
            <a:avLst/>
          </a:prstGeom>
          <a:noFill/>
        </p:spPr>
        <p:txBody>
          <a:bodyPr wrap="square" rtlCol="0">
            <a:spAutoFit/>
          </a:bodyPr>
          <a:lstStyle/>
          <a:p>
            <a:endParaRPr lang="en-US" sz="2000" dirty="0"/>
          </a:p>
          <a:p>
            <a:endParaRPr lang="en-US" baseline="-25000" dirty="0"/>
          </a:p>
        </p:txBody>
      </p:sp>
      <p:pic>
        <p:nvPicPr>
          <p:cNvPr id="4" name="Picture 3">
            <a:extLst>
              <a:ext uri="{FF2B5EF4-FFF2-40B4-BE49-F238E27FC236}">
                <a16:creationId xmlns:a16="http://schemas.microsoft.com/office/drawing/2014/main" id="{68DEBAE2-57B5-409C-B9AD-C19222AC3C84}"/>
              </a:ext>
            </a:extLst>
          </p:cNvPr>
          <p:cNvPicPr>
            <a:picLocks noChangeAspect="1"/>
          </p:cNvPicPr>
          <p:nvPr/>
        </p:nvPicPr>
        <p:blipFill>
          <a:blip r:embed="rId2"/>
          <a:stretch>
            <a:fillRect/>
          </a:stretch>
        </p:blipFill>
        <p:spPr>
          <a:xfrm>
            <a:off x="7079981" y="1303333"/>
            <a:ext cx="1842037" cy="1205636"/>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6E2B926-C2E0-466C-A3FD-B2D650840AA8}"/>
                  </a:ext>
                </a:extLst>
              </p:cNvPr>
              <p:cNvSpPr txBox="1"/>
              <p:nvPr/>
            </p:nvSpPr>
            <p:spPr>
              <a:xfrm>
                <a:off x="114300" y="876300"/>
                <a:ext cx="8807718" cy="6503768"/>
              </a:xfrm>
              <a:prstGeom prst="rect">
                <a:avLst/>
              </a:prstGeom>
              <a:noFill/>
            </p:spPr>
            <p:txBody>
              <a:bodyPr wrap="square" rtlCol="0">
                <a:spAutoFit/>
              </a:bodyPr>
              <a:lstStyle/>
              <a:p>
                <a:r>
                  <a:rPr lang="en-US" dirty="0"/>
                  <a:t>Beam-size at the IP can be made very small by focusing  beta to small values </a:t>
                </a:r>
                <a:r>
                  <a:rPr lang="en-US" dirty="0">
                    <a:latin typeface="Symbol" panose="05050102010706020507" pitchFamily="18" charset="2"/>
                  </a:rPr>
                  <a:t>b</a:t>
                </a:r>
                <a:r>
                  <a:rPr lang="en-US" dirty="0"/>
                  <a:t>* </a:t>
                </a:r>
              </a:p>
              <a:p>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sub>
                      </m:sSub>
                      <m:r>
                        <a:rPr lang="en-US" i="1">
                          <a:latin typeface="Cambria Math" panose="02040503050406030204" pitchFamily="18" charset="0"/>
                        </a:rPr>
                        <m:t>=</m:t>
                      </m:r>
                      <m:rad>
                        <m:radPr>
                          <m:degHide m:val="on"/>
                          <m:ctrlPr>
                            <a:rPr lang="en-US" i="1">
                              <a:latin typeface="Cambria Math" panose="02040503050406030204" pitchFamily="18" charset="0"/>
                            </a:rPr>
                          </m:ctrlPr>
                        </m:radPr>
                        <m:deg/>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sub>
                          </m:sSub>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sub>
                            <m:sup>
                              <m:r>
                                <a:rPr lang="en-US" i="1">
                                  <a:latin typeface="Cambria Math" panose="02040503050406030204" pitchFamily="18" charset="0"/>
                                </a:rPr>
                                <m:t>∗</m:t>
                              </m:r>
                            </m:sup>
                          </m:sSubSup>
                        </m:e>
                      </m:rad>
                    </m:oMath>
                  </m:oMathPara>
                </a14:m>
                <a:endParaRPr lang="en-US" dirty="0"/>
              </a:p>
              <a:p>
                <a:pPr marL="285750" indent="-285750">
                  <a:buFont typeface="Arial" panose="020B0604020202020204" pitchFamily="34" charset="0"/>
                  <a:buChar char="•"/>
                </a:pPr>
                <a:r>
                  <a:rPr lang="en-US" dirty="0"/>
                  <a:t>Small </a:t>
                </a:r>
                <a14:m>
                  <m:oMath xmlns:m="http://schemas.openxmlformats.org/officeDocument/2006/math">
                    <m:r>
                      <a:rPr lang="en-US" i="1">
                        <a:latin typeface="Cambria Math" panose="02040503050406030204" pitchFamily="18" charset="0"/>
                        <a:ea typeface="Cambria Math" panose="02040503050406030204" pitchFamily="18" charset="0"/>
                      </a:rPr>
                      <m:t>𝛽</m:t>
                    </m:r>
                  </m:oMath>
                </a14:m>
                <a:r>
                  <a:rPr lang="en-US" dirty="0"/>
                  <a:t>* does not effect beam-beam tune-shift </a:t>
                </a:r>
                <a:r>
                  <a:rPr lang="en-US" dirty="0">
                    <a:sym typeface="Wingdings" panose="05000000000000000000" pitchFamily="2" charset="2"/>
                  </a:rPr>
                  <a:t></a:t>
                </a:r>
                <a:endParaRPr lang="en-US" dirty="0"/>
              </a:p>
              <a:p>
                <a:pPr marL="285750" indent="-285750">
                  <a:buFont typeface="Arial" panose="020B0604020202020204" pitchFamily="34" charset="0"/>
                  <a:buChar char="•"/>
                </a:pPr>
                <a:r>
                  <a:rPr lang="en-US" dirty="0"/>
                  <a:t>But small beam size at IP implies large divergence </a:t>
                </a:r>
                <a:r>
                  <a:rPr lang="en-US" dirty="0">
                    <a:latin typeface="Symbol" panose="05050102010706020507" pitchFamily="18" charset="2"/>
                  </a:rPr>
                  <a:t>s</a:t>
                </a:r>
                <a:r>
                  <a:rPr lang="en-US" dirty="0"/>
                  <a:t>’ </a:t>
                </a:r>
                <a14:m>
                  <m:oMath xmlns:m="http://schemas.openxmlformats.org/officeDocument/2006/math">
                    <m:r>
                      <a:rPr lang="en-US" b="0" i="1" smtClean="0">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𝜀</m:t>
                    </m:r>
                    <m:r>
                      <a:rPr lang="en-US" i="1">
                        <a:latin typeface="Cambria Math" panose="02040503050406030204" pitchFamily="18" charset="0"/>
                        <a:ea typeface="Cambria Math" panose="02040503050406030204" pitchFamily="18" charset="0"/>
                      </a:rPr>
                      <m:t> </m:t>
                    </m:r>
                  </m:oMath>
                </a14:m>
                <a:r>
                  <a:rPr lang="en-US" dirty="0"/>
                  <a:t>/</a:t>
                </a:r>
                <a:r>
                  <a:rPr lang="en-US" dirty="0">
                    <a:latin typeface="Symbol" panose="05050102010706020507" pitchFamily="18" charset="2"/>
                  </a:rPr>
                  <a:t> s</a:t>
                </a:r>
                <a:endParaRPr lang="en-US" dirty="0"/>
              </a:p>
              <a:p>
                <a:r>
                  <a:rPr lang="en-US" dirty="0"/>
                  <a:t> and beta and beam size grow quickly when moving away from the IP</a:t>
                </a:r>
              </a:p>
              <a:p>
                <a:r>
                  <a:rPr lang="en-US" sz="200" dirty="0"/>
                  <a:t>   </a:t>
                </a:r>
              </a:p>
              <a:p>
                <a:r>
                  <a:rPr lang="en-US" b="1" dirty="0"/>
                  <a:t>This has a number of issues</a:t>
                </a:r>
                <a:r>
                  <a:rPr lang="en-US" dirty="0"/>
                  <a:t>:</a:t>
                </a:r>
              </a:p>
              <a:p>
                <a:pPr marL="285750" indent="-285750">
                  <a:buFont typeface="Arial" panose="020B0604020202020204" pitchFamily="34" charset="0"/>
                  <a:buChar char="•"/>
                </a:pPr>
                <a:r>
                  <a:rPr lang="en-US" dirty="0"/>
                  <a:t>Need large aperture in focusing magnets</a:t>
                </a:r>
              </a:p>
              <a:p>
                <a:pPr marL="285750" indent="-285750">
                  <a:buFont typeface="Arial" panose="020B0604020202020204" pitchFamily="34" charset="0"/>
                  <a:buChar char="•"/>
                </a:pPr>
                <a:r>
                  <a:rPr lang="en-US" dirty="0"/>
                  <a:t>Large beta implies large chromaticity, the energy dependence of the focusing</a:t>
                </a:r>
              </a:p>
              <a:p>
                <a:r>
                  <a:rPr lang="en-US" dirty="0"/>
                  <a:t>      Chromaticity makes the beams unstable and needs to be compensated</a:t>
                </a:r>
              </a:p>
              <a:p>
                <a:r>
                  <a:rPr lang="en-US" dirty="0"/>
                  <a:t>      Compensation required nonlinear sextupole magnets in the lattice which limits the</a:t>
                </a:r>
              </a:p>
              <a:p>
                <a:r>
                  <a:rPr lang="en-US" dirty="0"/>
                  <a:t>      dynamic aperture</a:t>
                </a:r>
              </a:p>
              <a:p>
                <a:pPr marL="285750" indent="-285750">
                  <a:buFont typeface="Arial" panose="020B0604020202020204" pitchFamily="34" charset="0"/>
                  <a:buChar char="•"/>
                </a:pPr>
                <a:r>
                  <a:rPr lang="en-US" dirty="0"/>
                  <a:t>Large p-beam divergence might make it difficult/impossible to detect forward scattered hadron as they remain in the core of the hadron beam. Designing the lattice such to obtain a position with small beta and large dispersion helps somewhat.</a:t>
                </a:r>
              </a:p>
              <a:p>
                <a:pPr marL="285750" indent="-285750">
                  <a:buFont typeface="Arial" panose="020B0604020202020204" pitchFamily="34" charset="0"/>
                  <a:buChar char="•"/>
                </a:pPr>
                <a:r>
                  <a:rPr lang="en-US" dirty="0"/>
                  <a:t>Small beta requires small bunch length otherwise the hourglass effect reduces luminosity. Shorter bunches imply  larger IBS and require stronger cooling</a:t>
                </a:r>
              </a:p>
              <a:p>
                <a:pPr marL="285750" indent="-285750">
                  <a:buFont typeface="Arial" panose="020B0604020202020204" pitchFamily="34" charset="0"/>
                  <a:buChar char="•"/>
                </a:pPr>
                <a:r>
                  <a:rPr lang="en-US" dirty="0"/>
                  <a:t>Large divergence at the IP implies large divergence at the final focusing quadrupole </a:t>
                </a:r>
                <a:r>
                  <a:rPr lang="en-US" dirty="0">
                    <a:sym typeface="Wingdings" panose="05000000000000000000" pitchFamily="2" charset="2"/>
                  </a:rPr>
                  <a:t> synchrotron radiation from the e-beam final focusing quads enter the detector with a very large fan angle and can hit the detector beam pipe </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mc:Choice>
        <mc:Fallback xmlns="">
          <p:sp>
            <p:nvSpPr>
              <p:cNvPr id="3" name="TextBox 2">
                <a:extLst>
                  <a:ext uri="{FF2B5EF4-FFF2-40B4-BE49-F238E27FC236}">
                    <a16:creationId xmlns:a16="http://schemas.microsoft.com/office/drawing/2014/main" id="{76E2B926-C2E0-466C-A3FD-B2D650840AA8}"/>
                  </a:ext>
                </a:extLst>
              </p:cNvPr>
              <p:cNvSpPr txBox="1">
                <a:spLocks noRot="1" noChangeAspect="1" noMove="1" noResize="1" noEditPoints="1" noAdjustHandles="1" noChangeArrowheads="1" noChangeShapeType="1" noTextEdit="1"/>
              </p:cNvSpPr>
              <p:nvPr/>
            </p:nvSpPr>
            <p:spPr>
              <a:xfrm>
                <a:off x="114300" y="876300"/>
                <a:ext cx="8807718" cy="6503768"/>
              </a:xfrm>
              <a:prstGeom prst="rect">
                <a:avLst/>
              </a:prstGeom>
              <a:blipFill>
                <a:blip r:embed="rId3"/>
                <a:stretch>
                  <a:fillRect l="-576" t="-585" r="-719"/>
                </a:stretch>
              </a:blipFill>
            </p:spPr>
            <p:txBody>
              <a:bodyPr/>
              <a:lstStyle/>
              <a:p>
                <a:r>
                  <a:rPr lang="en-US">
                    <a:noFill/>
                  </a:rPr>
                  <a:t> </a:t>
                </a:r>
              </a:p>
            </p:txBody>
          </p:sp>
        </mc:Fallback>
      </mc:AlternateContent>
    </p:spTree>
    <p:extLst>
      <p:ext uri="{BB962C8B-B14F-4D97-AF65-F5344CB8AC3E}">
        <p14:creationId xmlns:p14="http://schemas.microsoft.com/office/powerpoint/2010/main" val="14896641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C-BNL-presentation_willeke_vs03" id="{FD8CC664-3A24-40BE-ABAB-B6610D6DCCD0}" vid="{F4C43111-C0DC-4E19-8086-66DC9EFC4E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24679F-6BF5-4EA0-956F-599B1C46F4CC}">
  <ds:schemaRefs>
    <ds:schemaRef ds:uri="http://schemas.microsoft.com/sharepoint/v3/contenttype/forms"/>
  </ds:schemaRefs>
</ds:datastoreItem>
</file>

<file path=customXml/itemProps2.xml><?xml version="1.0" encoding="utf-8"?>
<ds:datastoreItem xmlns:ds="http://schemas.openxmlformats.org/officeDocument/2006/customXml" ds:itemID="{8896F4BA-6C86-4D01-858C-8638F1D97705}">
  <ds:schemaRef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www.w3.org/XML/1998/namespace"/>
    <ds:schemaRef ds:uri="http://purl.org/dc/term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E8446C90-4AE5-4736-AE74-D3D2028675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EIC-BNL-presentation_willeke_vs03</Template>
  <TotalTime>28175</TotalTime>
  <Words>1718</Words>
  <Application>Microsoft Office PowerPoint</Application>
  <PresentationFormat>On-screen Show (4:3)</PresentationFormat>
  <Paragraphs>192</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Cambria Math</vt:lpstr>
      <vt:lpstr>Courier New</vt:lpstr>
      <vt:lpstr>Symbol</vt:lpstr>
      <vt:lpstr>Office Theme</vt:lpstr>
      <vt:lpstr>EIC Luminosity Limitations &amp; IR Design</vt:lpstr>
      <vt:lpstr>Colliding Beam Detectors in the EIC Project</vt:lpstr>
      <vt:lpstr>Circular high luminosity colliders colliders</vt:lpstr>
      <vt:lpstr>EIC Luminosity Limitations</vt:lpstr>
      <vt:lpstr>EIC Luminosity Limitations</vt:lpstr>
      <vt:lpstr>EIC Luminosity Limitations in making beam sizes at collision point small- hadron beam emittance </vt:lpstr>
      <vt:lpstr>EIC Luminosity Limitations in making beam sizes at collision point small- electron beam emittance </vt:lpstr>
      <vt:lpstr>EIC Luminosity Limitations in making beam sizes at collision point small- electron beam emittance </vt:lpstr>
      <vt:lpstr>EIC Luminosity Limitations for small beta b*</vt:lpstr>
      <vt:lpstr>Design strategy for 1st IR</vt:lpstr>
      <vt:lpstr>pCDR Parameters list for Ecm= 105 GeV</vt:lpstr>
      <vt:lpstr>pCDR Solution of the IR</vt:lpstr>
      <vt:lpstr>Strategy for higher luminosity at low Ecm</vt:lpstr>
      <vt:lpstr>How to reduce IR chromaticity?</vt:lpstr>
      <vt:lpstr>pCDR Parameters for optics optimized for low energy *)</vt:lpstr>
      <vt:lpstr>Wrap up</vt:lpstr>
      <vt:lpstr>PowerPoint Presentation</vt:lpstr>
      <vt:lpstr>At this point, you can go back to my presentation on 2 IRs  I presented at the last yellow report meeting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BNL-EIC  Accelerator Overview</dc:title>
  <dc:creator>Willeke, Ferdinand</dc:creator>
  <cp:lastModifiedBy>Willeke, Ferdinand</cp:lastModifiedBy>
  <cp:revision>316</cp:revision>
  <cp:lastPrinted>2020-02-06T13:33:05Z</cp:lastPrinted>
  <dcterms:created xsi:type="dcterms:W3CDTF">2019-08-10T03:13:52Z</dcterms:created>
  <dcterms:modified xsi:type="dcterms:W3CDTF">2020-05-20T12:53:46Z</dcterms:modified>
</cp:coreProperties>
</file>