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  <p:sldMasterId id="2147483691" r:id="rId2"/>
    <p:sldMasterId id="2147483692" r:id="rId3"/>
    <p:sldMasterId id="2147483693" r:id="rId4"/>
  </p:sldMasterIdLst>
  <p:notesMasterIdLst>
    <p:notesMasterId r:id="rId7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27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A0ADEE-C692-44BE-96D5-4E860A7ECE23}">
  <a:tblStyle styleId="{58A0ADEE-C692-44BE-96D5-4E860A7ECE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247892A-BF6B-4AE0-886F-3223C5E19A44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58ab81e28_3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g858ab81e28_3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58ab81e28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858ab81e28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858ab81e28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858ab81e28_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58ab81e28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g858ab81e28_2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58ab81e28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858ab81e28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58ab81e28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858ab81e28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858ab81e28_3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g858ab81e28_3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59399716e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859399716e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58ab81e28_37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858ab81e28_37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858ab81e28_37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858ab81e28_37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858ab81e28_37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858ab81e28_37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58ab81e28_3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858ab81e28_3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58ab81e28_37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858ab81e28_37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858ab81e28_37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858ab81e28_37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858ab81e28_37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858ab81e28_37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858ab81e28_37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858ab81e28_37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58ab81e28_37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858ab81e28_37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858ab81e28_2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2" name="Google Shape;442;g858ab81e28_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858ab81e28_2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g858ab81e28_2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858ab81e28_2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g858ab81e28_24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858ab81e28_24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g858ab81e28_24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59399716e_27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859399716e_27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858ab81e28_2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858ab81e28_2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858ab81e28_2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g858ab81e28_2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58ab81e28_54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58ab81e28_54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858ab81e28_54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858ab81e28_54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858ab81e28_24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g858ab81e28_24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858ab81e28_24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g858ab81e28_24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858ab81e28_4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4" name="Google Shape;574;g858ab81e28_4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858ab81e28_4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g858ab81e28_4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858ab81e28_4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858ab81e28_44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858ab81e28_44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g858ab81e28_44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58ab81e28_3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858ab81e28_3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58ab81e28_44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g858ab81e28_44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859399716e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g859399716e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859399716e_1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g859399716e_1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59399716e_1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859399716e_1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859399716e_1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g859399716e_1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859399716e_1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g859399716e_1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859399716e_1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g859399716e_1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858ab81e28_44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g858ab81e28_44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859399716e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g859399716e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858ab81e28_44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g858ab81e28_44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58ab81e28_5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58ab81e28_5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859399716e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7" name="Google Shape;787;g859399716e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859399716e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g859399716e_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859399716e_6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4" name="Google Shape;804;g859399716e_6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859399716e_6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g859399716e_6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859399716e_6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0" name="Google Shape;820;g859399716e_6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858ab81e28_17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8" name="Google Shape;828;g858ab81e28_17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858ab81e28_17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2" name="Google Shape;842;g858ab81e28_17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58ab81e28_17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6" name="Google Shape;856;g858ab81e28_17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858ab81e28_17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g858ab81e28_17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858ab81e28_17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0" name="Google Shape;880;g858ab81e28_17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58ab81e28_54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858ab81e28_54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58ab81e28_17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5" name="Google Shape;895;g858ab81e28_17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859399716e_6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4" name="Google Shape;914;g859399716e_6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859399716e_6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0" name="Google Shape;930;g859399716e_6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859399716e_6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9" name="Google Shape;939;g859399716e_6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859399716e_6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7" name="Google Shape;947;g859399716e_6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859399716e_6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6" name="Google Shape;956;g859399716e_6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859399716e_2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859399716e_2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59399716e_2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59399716e_2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859399716e_6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3" name="Google Shape;993;g859399716e_6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859399716e_6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g859399716e_6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858ab81e28_5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858ab81e28_5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859399716e_2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859399716e_2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58ab81e28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0" name="Google Shape;280;g858ab81e28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858ab81e28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858ab81e28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3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6" name="Google Shape;186;p4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7" name="Google Shape;18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4" name="Google Shape;19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7" name="Google Shape;19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1" name="Google Shape;201;p4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" name="Google Shape;202;p4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3" name="Google Shape;20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06" name="Google Shape;20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9" name="Google Shape;209;p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8389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7" Type="http://schemas.openxmlformats.org/officeDocument/2006/relationships/image" Target="../media/image75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eicug/index.php/Yellow_Report_Physics_Common#Standard_histogram_to_display_kinematic_coverag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4.jpg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4.jp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hyperlink" Target="https://wiki.bnl.gov/eicug/index.php" TargetMode="External"/><Relationship Id="rId4" Type="http://schemas.openxmlformats.org/officeDocument/2006/relationships/hyperlink" Target="https://physdiv.jlab.org/DetectorMatrix/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7"/>
          <p:cNvSpPr txBox="1"/>
          <p:nvPr/>
        </p:nvSpPr>
        <p:spPr>
          <a:xfrm>
            <a:off x="215938" y="2093234"/>
            <a:ext cx="841716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7"/>
          <p:cNvSpPr/>
          <p:nvPr/>
        </p:nvSpPr>
        <p:spPr>
          <a:xfrm>
            <a:off x="801747" y="38100"/>
            <a:ext cx="7543800" cy="1257300"/>
          </a:xfrm>
          <a:prstGeom prst="roundRect">
            <a:avLst>
              <a:gd name="adj" fmla="val 16667"/>
            </a:avLst>
          </a:prstGeom>
          <a:solidFill>
            <a:schemeClr val="lt1">
              <a:alpha val="8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7"/>
          <p:cNvSpPr txBox="1"/>
          <p:nvPr/>
        </p:nvSpPr>
        <p:spPr>
          <a:xfrm>
            <a:off x="365062" y="633680"/>
            <a:ext cx="84171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Physics Working Group: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overview and progress report</a:t>
            </a: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19" name="Google Shape;219;p47"/>
          <p:cNvSpPr txBox="1"/>
          <p:nvPr/>
        </p:nvSpPr>
        <p:spPr>
          <a:xfrm>
            <a:off x="1113229" y="2414015"/>
            <a:ext cx="662258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lphaUcPeriod"/>
            </a:pPr>
            <a:r>
              <a:rPr lang="en" sz="1800" b="0" i="0" u="none" strike="noStrike" cap="none" dirty="0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Dumitru, O. Evdokimov,  A. Metz, C. Muñoz Camacho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b="0" i="0" u="none" strike="noStrike" cap="none" dirty="0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(input from all physics working groups)</a:t>
            </a:r>
            <a:endParaRPr sz="1800" b="0" i="0" u="none" strike="noStrike" cap="none" dirty="0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6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Neutral Current: kinematics 10x100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00" name="Google Shape;300;p56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1" name="Google Shape;301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02" name="Google Shape;30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2604" y="1253048"/>
            <a:ext cx="5028554" cy="341016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6"/>
          <p:cNvSpPr txBox="1"/>
          <p:nvPr/>
        </p:nvSpPr>
        <p:spPr>
          <a:xfrm>
            <a:off x="537328" y="1329179"/>
            <a:ext cx="3101418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/>
              <a:t>PYTHIA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6, no radiative effects. All electrons, scattered + decay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1" i="0" u="none" strike="noStrike" cap="none">
                <a:solidFill>
                  <a:srgbClr val="000000"/>
                </a:solidFill>
              </a:rPr>
              <a:t>Largest yield is for electrons scattered backwards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(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toward the electron beam-pipe)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Highest momentum electrons scatter at mid to mid-forward rapidity.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momentum electrons  at large angle original from meson decay.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2604" y="1253048"/>
            <a:ext cx="5028554" cy="341016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7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Neutral Current: kinematics 10x100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10" name="Google Shape;310;p57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1" name="Google Shape;311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12" name="Google Shape;312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0715" y="1249334"/>
            <a:ext cx="4977900" cy="337581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7"/>
          <p:cNvSpPr txBox="1"/>
          <p:nvPr/>
        </p:nvSpPr>
        <p:spPr>
          <a:xfrm>
            <a:off x="537328" y="1329179"/>
            <a:ext cx="3101418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PHYTHIA 6, no radiative effects. All electrons, scattered + decay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1" i="0" u="none" strike="noStrike" cap="none">
                <a:solidFill>
                  <a:srgbClr val="000000"/>
                </a:solidFill>
              </a:rPr>
              <a:t>Largest yield is for electrons scattered backwards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(toward the electron beampipe)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Highest momentum electrons scatter at mid to mid-forward rapidity.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momentum electrons  at large angle original from meson decay.  </a:t>
            </a:r>
            <a:r>
              <a:rPr lang="en" sz="1400" b="0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These are removed when looking at only the scattered beam electrons.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8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Charged Current: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19" name="Google Shape;319;p58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0" name="Google Shape;320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21" name="Google Shape;321;p58"/>
          <p:cNvSpPr txBox="1"/>
          <p:nvPr/>
        </p:nvSpPr>
        <p:spPr>
          <a:xfrm>
            <a:off x="527901" y="959048"/>
            <a:ext cx="3346516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Highest momentum gamma go down the proton (+z)  beamline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Mid-range momentum photons from pion decay contribute in the forward (mid-forward eta) region.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Peaked backward (-z) direction gamma come from e- radiation</a:t>
            </a:r>
            <a:endParaRPr/>
          </a:p>
        </p:txBody>
      </p:sp>
      <p:sp>
        <p:nvSpPr>
          <p:cNvPr id="322" name="Google Shape;322;p58"/>
          <p:cNvSpPr txBox="1"/>
          <p:nvPr/>
        </p:nvSpPr>
        <p:spPr>
          <a:xfrm>
            <a:off x="4888446" y="934600"/>
            <a:ext cx="3925616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momentum hadrons from the beam remnant go down the beampipe  (+z)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Fragmentation hadrons from scattered quark are produced at mid-range (mid-forward eta) region.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n" sz="1400" b="1" i="0" u="none" strike="noStrike" cap="none"/>
              <a:t>Need detector to be pushed as far forward as possible.</a:t>
            </a:r>
            <a:endParaRPr b="1"/>
          </a:p>
        </p:txBody>
      </p:sp>
      <p:pic>
        <p:nvPicPr>
          <p:cNvPr id="323" name="Google Shape;323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561" y="2667684"/>
            <a:ext cx="4314268" cy="212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6708" y="2803466"/>
            <a:ext cx="4001899" cy="1971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9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fast simulations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30" name="Google Shape;330;p59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1" name="Google Shape;331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aphicFrame>
        <p:nvGraphicFramePr>
          <p:cNvPr id="332" name="Google Shape;332;p59"/>
          <p:cNvGraphicFramePr/>
          <p:nvPr/>
        </p:nvGraphicFramePr>
        <p:xfrm>
          <a:off x="172590" y="1047903"/>
          <a:ext cx="8776050" cy="3446150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37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5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5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 YR Plot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Charged current  e-p cross-section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EMcal, HCal and tracker for E</a:t>
                      </a:r>
                      <a:r>
                        <a:rPr lang="en" sz="110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and  p</a:t>
                      </a:r>
                      <a:r>
                        <a:rPr lang="en" sz="110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of hadronic recoil. Need thresholds to be as low as possible and detectors extending as far forward as possible.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𝛔</a:t>
                      </a:r>
                      <a:r>
                        <a:rPr lang="en" sz="1100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Cc</a:t>
                      </a:r>
                      <a:r>
                        <a:rPr lang="en" sz="110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</a:t>
                      </a: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 sbar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Sea quark distributions in the proton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Xiaoxuan Chu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Radiation, detector acceptance and PID effects studied. EIC smearing studies ongoing.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Neutral current e-p cross-section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EMcal for E</a:t>
                      </a:r>
                      <a:r>
                        <a:rPr lang="en" sz="1100" u="none" strike="noStrike" cap="none" baseline="-25000"/>
                        <a:t>e-</a:t>
                      </a:r>
                      <a:r>
                        <a:rPr lang="en" sz="1100" u="none" strike="noStrike" cap="none"/>
                        <a:t> and  tracker for p</a:t>
                      </a:r>
                      <a:r>
                        <a:rPr lang="en" sz="1100" u="none" strike="noStrike" cap="none" baseline="-25000"/>
                        <a:t>e-</a:t>
                      </a:r>
                      <a:r>
                        <a:rPr lang="en" sz="1100" u="none" strike="noStrike" cap="none"/>
                        <a:t>, scattering angle, e/h discrimination (via E/p)  and e+/e- separation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𝛔</a:t>
                      </a:r>
                      <a:r>
                        <a:rPr lang="en" sz="1100" b="0" i="0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Nc</a:t>
                      </a:r>
                      <a:r>
                        <a:rPr lang="en" sz="1100" b="0" i="0" u="none" strike="noStrike" cap="none" baseline="-25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 </a:t>
                      </a:r>
                      <a:r>
                        <a:rPr lang="en" sz="11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g, d/u</a:t>
                      </a:r>
                      <a:endParaRPr sz="11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Proton PDFs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Xiaoxuan Chu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Barak Schmookler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Generator level cross-section and EIC-smear studies ongoing.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g</a:t>
                      </a:r>
                      <a:r>
                        <a:rPr lang="en" sz="1100" u="none" strike="noStrike" cap="none" baseline="-25000"/>
                        <a:t>2 </a:t>
                      </a:r>
                      <a:endParaRPr sz="11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Same at NC e-p cross-section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g</a:t>
                      </a:r>
                      <a:r>
                        <a:rPr lang="en" sz="1100" u="none" strike="noStrike" cap="none" baseline="-25000"/>
                        <a:t>2</a:t>
                      </a:r>
                      <a:r>
                        <a:rPr lang="en" sz="1100" u="none" strike="noStrike" cap="none"/>
                        <a:t>(x) vs Q</a:t>
                      </a:r>
                      <a:r>
                        <a:rPr lang="en" sz="1100" u="none" strike="noStrike" cap="none" baseline="30000"/>
                        <a:t>2</a:t>
                      </a:r>
                      <a:endParaRPr sz="11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Quark and gluon helicity and higher Twist</a:t>
                      </a:r>
                      <a:endParaRPr sz="11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Matt Posik</a:t>
                      </a:r>
                      <a:endParaRPr sz="11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Generator level cross-section comparison to theory.</a:t>
                      </a:r>
                      <a:endParaRPr sz="11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A</a:t>
                      </a:r>
                      <a:r>
                        <a:rPr lang="en" sz="1100" u="none" strike="noStrike" cap="none" baseline="30000"/>
                        <a:t>e</a:t>
                      </a:r>
                      <a:r>
                        <a:rPr lang="en" sz="1100" u="none" strike="noStrike" cap="none" baseline="-25000"/>
                        <a:t>PV</a:t>
                      </a:r>
                      <a:r>
                        <a:rPr lang="en" sz="1100" u="none" strike="noStrike" cap="none"/>
                        <a:t> </a:t>
                      </a:r>
                      <a:endParaRPr sz="11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Same as NC e-p cross-section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A</a:t>
                      </a:r>
                      <a:r>
                        <a:rPr lang="en" sz="1100" u="none" strike="noStrike" cap="none" baseline="30000"/>
                        <a:t>e</a:t>
                      </a:r>
                      <a:r>
                        <a:rPr lang="en" sz="1100" u="none" strike="noStrike" cap="none" baseline="-25000"/>
                        <a:t>PV</a:t>
                      </a:r>
                      <a:r>
                        <a:rPr lang="en" sz="1100" u="none" strike="noStrike" cap="none"/>
                        <a:t> </a:t>
                      </a:r>
                      <a:endParaRPr sz="11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Polarized and unpolarized strange PDFs</a:t>
                      </a:r>
                      <a:endParaRPr sz="11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Hanjie Liu</a:t>
                      </a:r>
                      <a:endParaRPr sz="11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Generator level PID studies.</a:t>
                      </a:r>
                      <a:endParaRPr sz="11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0"/>
          <p:cNvSpPr txBox="1">
            <a:spLocks noGrp="1"/>
          </p:cNvSpPr>
          <p:nvPr>
            <p:ph type="title"/>
          </p:nvPr>
        </p:nvSpPr>
        <p:spPr>
          <a:xfrm>
            <a:off x="125280" y="126892"/>
            <a:ext cx="9038488" cy="45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Charged Current Cross-section: smeared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38" name="Google Shape;338;p60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9" name="Google Shape;339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40" name="Google Shape;340;p60"/>
          <p:cNvSpPr txBox="1"/>
          <p:nvPr/>
        </p:nvSpPr>
        <p:spPr>
          <a:xfrm>
            <a:off x="0" y="870955"/>
            <a:ext cx="4572226" cy="418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Work of Xiaoxuan Chu - </a:t>
            </a:r>
            <a:r>
              <a:rPr lang="en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https://indico.bnl.gov/event/8389/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Django  e+p = 18 + 275 GeV,  √s = 141 GeV 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Radiative effects turned on.  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 = 10 fb</a:t>
            </a:r>
            <a:r>
              <a:rPr lang="en" sz="14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0.01 &lt; y &lt; 0.95, 100 &lt; Q</a:t>
            </a:r>
            <a:r>
              <a:rPr lang="en" sz="14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&lt; 10</a:t>
            </a:r>
            <a:r>
              <a:rPr lang="en" sz="14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GeV</a:t>
            </a:r>
            <a:r>
              <a:rPr lang="en" sz="1400" b="0" i="0" u="none" strike="noStrike" cap="none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EIC Smear input:</a:t>
            </a:r>
            <a:endParaRPr/>
          </a:p>
          <a:p>
            <a:pPr marL="914400" marR="0" lvl="1" indent="-317500" algn="l" rtl="0">
              <a:lnSpc>
                <a:spcPct val="20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Device SmearThetaHadronic(Smear::kTheta, "0.001");</a:t>
            </a:r>
            <a:endParaRPr/>
          </a:p>
          <a:p>
            <a:pPr marL="914400" marR="0" lvl="1" indent="-317500" algn="l" rtl="0">
              <a:lnSpc>
                <a:spcPct val="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HCAL -3.5 &lt; η &lt; -1.0 : sigma_E/E ~ 0.45/sqrt(E)+0.06 </a:t>
            </a:r>
            <a:endParaRPr/>
          </a:p>
          <a:p>
            <a:pPr marL="914400" marR="0" lvl="1" indent="-317500" algn="l" rtl="0">
              <a:lnSpc>
                <a:spcPct val="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HCAL -1.0 &lt; η &lt;  1.0 : sigma_E/E ~ 0.85/sqrt(E)+0.07 </a:t>
            </a:r>
            <a:endParaRPr/>
          </a:p>
          <a:p>
            <a:pPr marL="914400" marR="0" lvl="1" indent="-317500" algn="l" rtl="0">
              <a:lnSpc>
                <a:spcPct val="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HCAL  1.0 &lt; η &lt;  3.5 : sigma_E/E ~ 0.45/sqrt(E)+0.06</a:t>
            </a:r>
            <a:endParaRPr/>
          </a:p>
          <a:p>
            <a:pPr marL="914400" marR="0" lvl="1" indent="-317500" algn="l" rtl="0">
              <a:lnSpc>
                <a:spcPct val="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TRACKER -3.5 &lt; η &lt; -2.5 : sigma_p/p ~ 0.1% p+2.0%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TRACKER -2.5 &lt; η &lt; -1.0 : sigma_p/p ~ 0.05% p+1.0%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TRACKER  -1.0 &lt; η &lt; 1.0 : sigma_p/p ~ 0.05% p+0.5%</a:t>
            </a:r>
            <a:endParaRPr/>
          </a:p>
          <a:p>
            <a:pPr marL="914400" marR="0" lvl="1" indent="-317500" algn="l" rtl="0">
              <a:lnSpc>
                <a:spcPct val="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TRACKER  1.0 &lt; η &lt;  2.5 : sigma_p/p ~ 0.05% p+1.0%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TRACKER  2.5 &lt; η &lt;  3.5 : sigma_p/p ~ 0.1% p+2.0%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Reduced cross-section extracted using Jacquet-Blondel (JB) kinematic reconstruction</a:t>
            </a:r>
            <a:endParaRPr/>
          </a:p>
        </p:txBody>
      </p:sp>
      <p:pic>
        <p:nvPicPr>
          <p:cNvPr id="341" name="Google Shape;341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1646" y="1022896"/>
            <a:ext cx="4359511" cy="327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0023" y="4369526"/>
            <a:ext cx="3572435" cy="587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1"/>
          <p:cNvSpPr txBox="1"/>
          <p:nvPr/>
        </p:nvSpPr>
        <p:spPr>
          <a:xfrm>
            <a:off x="363409" y="2416448"/>
            <a:ext cx="84171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Pavia YR Meeting</a:t>
            </a:r>
            <a:endParaRPr sz="20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endParaRPr sz="2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Ralf Seidl (RIKEN),  Justin Stevens (William &amp; Mary),                   Alexey Vladimirov (Regensburg), Anselm Vossen (Duke),        Bowen Xiao (Central Normal University)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61"/>
          <p:cNvSpPr/>
          <p:nvPr/>
        </p:nvSpPr>
        <p:spPr>
          <a:xfrm>
            <a:off x="801747" y="38100"/>
            <a:ext cx="7543800" cy="1257300"/>
          </a:xfrm>
          <a:prstGeom prst="roundRect">
            <a:avLst>
              <a:gd name="adj" fmla="val 16667"/>
            </a:avLst>
          </a:prstGeom>
          <a:solidFill>
            <a:schemeClr val="lt1">
              <a:alpha val="8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61"/>
          <p:cNvSpPr txBox="1"/>
          <p:nvPr/>
        </p:nvSpPr>
        <p:spPr>
          <a:xfrm>
            <a:off x="365063" y="115505"/>
            <a:ext cx="84171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Semi-inclusive </a:t>
            </a: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physics working subgroup</a:t>
            </a: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2"/>
          <p:cNvSpPr txBox="1">
            <a:spLocks noGrp="1"/>
          </p:cNvSpPr>
          <p:nvPr>
            <p:ph type="title"/>
          </p:nvPr>
        </p:nvSpPr>
        <p:spPr>
          <a:xfrm>
            <a:off x="369908" y="-1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simulations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56" name="Google Shape;356;p62"/>
          <p:cNvCxnSpPr/>
          <p:nvPr/>
        </p:nvCxnSpPr>
        <p:spPr>
          <a:xfrm rot="10800000" flipH="1">
            <a:off x="311700" y="519121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7" name="Google Shape;357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358" name="Google Shape;358;p62"/>
          <p:cNvGraphicFramePr/>
          <p:nvPr/>
        </p:nvGraphicFramePr>
        <p:xfrm>
          <a:off x="94735" y="602457"/>
          <a:ext cx="9049275" cy="4933233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34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Single hadron SIDIS</a:t>
                      </a: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𝜂 acceptance for hadrons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angular resolution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granularity of the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detector ( -1 &lt;𝜂&lt; 4),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π/K/p identification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PID, Tracking,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Δ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p/p, min p</a:t>
                      </a:r>
                      <a:endParaRPr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pseudo-3D Sivers function vs (x,kt)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Value of Tensor charge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uncertainties, h1 vs x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Q2 dependence of Sivers function or Collins at fixed x</a:t>
                      </a:r>
                      <a:endParaRPr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3D (𝑥, 𝑘T) Sivers Function, TMD Evolution, test of Sivers at inter. 𝑥, Tensor charge via Collins</a:t>
                      </a:r>
                      <a:endParaRPr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Alexey Vladimirov</a:t>
                      </a:r>
                      <a:endParaRPr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575">
                <a:tc gridSpan="5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Comments: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existing simulations at Elke’s group + smearing + weights originating from theorists, weights for Sivers asymmetries prepared,  Work on common database ongoing, integrate in SW environment, Theory work on fits/parameterizations. First impact studies for unpol.TMD and TMD evolution.</a:t>
                      </a:r>
                      <a:endParaRPr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7C7C7C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Di-hadron correlations in eA</a:t>
                      </a:r>
                      <a:endParaRPr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backward hadron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acceptance, sufficiently high </a:t>
                      </a:r>
                      <a:r>
                        <a:rPr lang="en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resolution for the momentum (mainly high pT) and azimuthal angle (need 2\pi coverage)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decorrelation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plot as in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white paper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x, Probe onset of saturation phenomena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Bowen Xiao</a:t>
                      </a:r>
                      <a:endParaRPr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875">
                <a:tc gridSpan="5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Comments: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Continuation of work based on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arXiv:1403.2413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with extension to jets with different algorithms using</a:t>
                      </a:r>
                      <a:endParaRPr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new collisional energies at eRHIC.</a:t>
                      </a:r>
                      <a:endParaRPr>
                        <a:solidFill>
                          <a:srgbClr val="7C7C7C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3"/>
          <p:cNvSpPr txBox="1">
            <a:spLocks noGrp="1"/>
          </p:cNvSpPr>
          <p:nvPr>
            <p:ph type="title"/>
          </p:nvPr>
        </p:nvSpPr>
        <p:spPr>
          <a:xfrm>
            <a:off x="369908" y="-1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simulations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64" name="Google Shape;364;p63"/>
          <p:cNvCxnSpPr/>
          <p:nvPr/>
        </p:nvCxnSpPr>
        <p:spPr>
          <a:xfrm rot="10800000" flipH="1">
            <a:off x="311700" y="519121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5" name="Google Shape;365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aphicFrame>
        <p:nvGraphicFramePr>
          <p:cNvPr id="366" name="Google Shape;366;p63"/>
          <p:cNvGraphicFramePr/>
          <p:nvPr/>
        </p:nvGraphicFramePr>
        <p:xfrm>
          <a:off x="213893" y="617307"/>
          <a:ext cx="8807250" cy="4446331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1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0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4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Dijets and di-hadrons for Gluon Sivers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222222"/>
                          </a:solidFill>
                          <a:highlight>
                            <a:schemeClr val="lt1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resolution for the momentum (mainly high pT) and azimuthal angle (2\pi coverage)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Size of the asymmetry as a function of 𝑥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Probing the size of the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gluon Sivers function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Bowen Xiao</a:t>
                      </a:r>
                      <a:endParaRPr sz="14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5">
                <a:tc grid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sng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Comments:</a:t>
                      </a: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Continuation of study based on 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arXiv:1805.05290 </a:t>
                      </a: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together with current EIC detector design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consideration of different jet algorithms (Elke, Zheng, Lee and Yin)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Possible different parameterizations of gluon Sivers function inputs from Pavia</a:t>
                      </a:r>
                      <a:r>
                        <a:rPr lang="en" sz="140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Spectroscopy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leptons from J/ψ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displaced vertex and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π/K separation for open charm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Kinematic map of decay particles;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mass resolution and sensitivity for J/ψπ,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DD* final states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Representative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spectroscopy channels : X, Y, J/ψππ, DD*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Justin Stevens</a:t>
                      </a:r>
                      <a:endParaRPr sz="14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25">
                <a:tc rowSpan="2" grid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sng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Comments:</a:t>
                      </a: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Custom generators with theory input, eic-smear for mass resolution etc., Pythia background estimation</a:t>
                      </a: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000">
                <a:tc gridSpan="5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4"/>
          <p:cNvSpPr txBox="1">
            <a:spLocks noGrp="1"/>
          </p:cNvSpPr>
          <p:nvPr>
            <p:ph type="title"/>
          </p:nvPr>
        </p:nvSpPr>
        <p:spPr>
          <a:xfrm>
            <a:off x="369908" y="-1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simulations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72" name="Google Shape;372;p64"/>
          <p:cNvCxnSpPr/>
          <p:nvPr/>
        </p:nvCxnSpPr>
        <p:spPr>
          <a:xfrm rot="10800000" flipH="1">
            <a:off x="311700" y="519121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3" name="Google Shape;373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aphicFrame>
        <p:nvGraphicFramePr>
          <p:cNvPr id="374" name="Google Shape;374;p64"/>
          <p:cNvGraphicFramePr/>
          <p:nvPr/>
        </p:nvGraphicFramePr>
        <p:xfrm>
          <a:off x="183985" y="572707"/>
          <a:ext cx="8837175" cy="2733391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3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2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8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C7C7C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Sea quark helicity</a:t>
                      </a:r>
                      <a:endParaRPr sz="1400" u="none" strike="noStrike" cap="none">
                        <a:solidFill>
                          <a:srgbClr val="7C7C7C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C7C7C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measurements</a:t>
                      </a:r>
                      <a:endParaRPr sz="1400" u="none" strike="noStrike" cap="none">
                        <a:solidFill>
                          <a:srgbClr val="7C7C7C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hadron momentum and energy resolution in forward direction</a:t>
                      </a:r>
                      <a:b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(2 &lt; 𝜂 &lt; 4) for CC events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Update of previous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 quark helicity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PDF uncertainty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plots</a:t>
                      </a: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flavor separated (anti)quark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helicity distributions over wide range of x</a:t>
                      </a: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Ralf Seidl</a:t>
                      </a:r>
                      <a:endParaRPr sz="14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000">
                <a:tc grid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Comments: </a:t>
                      </a: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Work will follow ongoing sensitivity studies by Elke’s group + Argentinian global fitters.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Implementation of detector smearing, etc needs to be added to existing studies.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• Concentration on CC and 𝐷/3𝐻𝑒.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5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Results for Single hadron SIDIS: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80" name="Google Shape;380;p65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1" name="Google Shape;381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382" name="Google Shape;382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900" y="876571"/>
            <a:ext cx="7404517" cy="4104054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5"/>
          <p:cNvSpPr txBox="1"/>
          <p:nvPr/>
        </p:nvSpPr>
        <p:spPr>
          <a:xfrm>
            <a:off x="7181525" y="2374945"/>
            <a:ext cx="1518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pi/K separation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5"/>
          <p:cNvSpPr txBox="1"/>
          <p:nvPr/>
        </p:nvSpPr>
        <p:spPr>
          <a:xfrm>
            <a:off x="0" y="4484125"/>
            <a:ext cx="1165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low mom.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hadrons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25" name="Google Shape;225;p48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563"/>
            <a:ext cx="9144000" cy="46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6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Results for Di-hadron Correlations: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90" name="Google Shape;390;p66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1" name="Google Shape;391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392" name="Google Shape;39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400" y="870425"/>
            <a:ext cx="6448501" cy="41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1896" y="2926996"/>
            <a:ext cx="1926800" cy="13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900" y="1438129"/>
            <a:ext cx="1966700" cy="141396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6"/>
          <p:cNvSpPr txBox="1"/>
          <p:nvPr/>
        </p:nvSpPr>
        <p:spPr>
          <a:xfrm>
            <a:off x="7294975" y="3367225"/>
            <a:ext cx="32097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𝝈 </a:t>
            </a:r>
            <a:r>
              <a:rPr lang="en" sz="1200" b="0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𝞹 separation</a:t>
            </a:r>
            <a:endParaRPr sz="1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6"/>
          <p:cNvSpPr txBox="1"/>
          <p:nvPr/>
        </p:nvSpPr>
        <p:spPr>
          <a:xfrm>
            <a:off x="7369375" y="1898000"/>
            <a:ext cx="32097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𝝈 </a:t>
            </a:r>
            <a:r>
              <a:rPr lang="en" sz="1200" b="0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𝞹 separation</a:t>
            </a:r>
            <a:endParaRPr sz="1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6"/>
          <p:cNvSpPr txBox="1"/>
          <p:nvPr/>
        </p:nvSpPr>
        <p:spPr>
          <a:xfrm>
            <a:off x="7164950" y="854000"/>
            <a:ext cx="32097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PID Study of </a:t>
            </a:r>
            <a:r>
              <a:rPr lang="en"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𝞹 Purities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7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Results for Gluon Sivers: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03" name="Google Shape;403;p67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4" name="Google Shape;404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405" name="Google Shape;40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388" y="772025"/>
            <a:ext cx="7661213" cy="430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8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Results for Gluon Saturation: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11" name="Google Shape;411;p68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2" name="Google Shape;412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413" name="Google Shape;413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088" y="772025"/>
            <a:ext cx="7653232" cy="430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9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Results for Hyperons: kinematics + smearing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19" name="Google Shape;419;p69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0" name="Google Shape;420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421" name="Google Shape;421;p69"/>
          <p:cNvPicPr preferRelativeResize="0"/>
          <p:nvPr/>
        </p:nvPicPr>
        <p:blipFill rotWithShape="1">
          <a:blip r:embed="rId3">
            <a:alphaModFix/>
          </a:blip>
          <a:srcRect t="12441" b="5596"/>
          <a:stretch/>
        </p:blipFill>
        <p:spPr>
          <a:xfrm>
            <a:off x="195950" y="904275"/>
            <a:ext cx="6550152" cy="41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9"/>
          <p:cNvPicPr preferRelativeResize="0"/>
          <p:nvPr/>
        </p:nvPicPr>
        <p:blipFill rotWithShape="1">
          <a:blip r:embed="rId4">
            <a:alphaModFix/>
          </a:blip>
          <a:srcRect l="5038" t="21137" r="58261" b="40156"/>
          <a:stretch/>
        </p:blipFill>
        <p:spPr>
          <a:xfrm>
            <a:off x="6707413" y="3171125"/>
            <a:ext cx="2234024" cy="17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9"/>
          <p:cNvSpPr txBox="1"/>
          <p:nvPr/>
        </p:nvSpPr>
        <p:spPr>
          <a:xfrm>
            <a:off x="6847000" y="1164500"/>
            <a:ext cx="223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Λ mass resolution and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Σ → Λɣ feeddown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8698" y="1829287"/>
            <a:ext cx="2234000" cy="1484926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0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Results for Spectroscopy: kinematics + smearing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31" name="Google Shape;431;p70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2" name="Google Shape;432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433" name="Google Shape;433;p70"/>
          <p:cNvPicPr preferRelativeResize="0"/>
          <p:nvPr/>
        </p:nvPicPr>
        <p:blipFill rotWithShape="1">
          <a:blip r:embed="rId3">
            <a:alphaModFix/>
          </a:blip>
          <a:srcRect r="65674"/>
          <a:stretch/>
        </p:blipFill>
        <p:spPr>
          <a:xfrm>
            <a:off x="152400" y="1441575"/>
            <a:ext cx="3034075" cy="33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7413" y="1047975"/>
            <a:ext cx="391725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0"/>
          <p:cNvPicPr preferRelativeResize="0"/>
          <p:nvPr/>
        </p:nvPicPr>
        <p:blipFill rotWithShape="1">
          <a:blip r:embed="rId3">
            <a:alphaModFix/>
          </a:blip>
          <a:srcRect r="65674"/>
          <a:stretch/>
        </p:blipFill>
        <p:spPr>
          <a:xfrm>
            <a:off x="304800" y="1593975"/>
            <a:ext cx="3034075" cy="33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70"/>
          <p:cNvPicPr preferRelativeResize="0"/>
          <p:nvPr/>
        </p:nvPicPr>
        <p:blipFill rotWithShape="1">
          <a:blip r:embed="rId3">
            <a:alphaModFix/>
          </a:blip>
          <a:srcRect l="66500" r="-826"/>
          <a:stretch/>
        </p:blipFill>
        <p:spPr>
          <a:xfrm>
            <a:off x="3279000" y="1593975"/>
            <a:ext cx="3034075" cy="33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70"/>
          <p:cNvPicPr preferRelativeResize="0"/>
          <p:nvPr/>
        </p:nvPicPr>
        <p:blipFill rotWithShape="1">
          <a:blip r:embed="rId5">
            <a:alphaModFix/>
          </a:blip>
          <a:srcRect t="-2420" b="2418"/>
          <a:stretch/>
        </p:blipFill>
        <p:spPr>
          <a:xfrm>
            <a:off x="6389275" y="1639817"/>
            <a:ext cx="2586475" cy="3229658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0"/>
          <p:cNvSpPr txBox="1"/>
          <p:nvPr/>
        </p:nvSpPr>
        <p:spPr>
          <a:xfrm>
            <a:off x="6754675" y="1441575"/>
            <a:ext cx="2237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Smeared mass resolution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1"/>
          <p:cNvSpPr txBox="1"/>
          <p:nvPr/>
        </p:nvSpPr>
        <p:spPr>
          <a:xfrm>
            <a:off x="200172" y="2416448"/>
            <a:ext cx="841716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Pavia YR Meeting</a:t>
            </a:r>
            <a:endParaRPr sz="20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endParaRPr sz="2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Leticia Cunqueiro, Brian Page, Frank Petriello, Ernst Sichtermann, Ivan Vitev</a:t>
            </a:r>
            <a:endParaRPr sz="18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71"/>
          <p:cNvSpPr/>
          <p:nvPr/>
        </p:nvSpPr>
        <p:spPr>
          <a:xfrm>
            <a:off x="801747" y="38100"/>
            <a:ext cx="7543800" cy="1257300"/>
          </a:xfrm>
          <a:prstGeom prst="roundRect">
            <a:avLst>
              <a:gd name="adj" fmla="val 16667"/>
            </a:avLst>
          </a:prstGeom>
          <a:solidFill>
            <a:schemeClr val="lt1">
              <a:alpha val="8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1"/>
          <p:cNvSpPr txBox="1"/>
          <p:nvPr/>
        </p:nvSpPr>
        <p:spPr>
          <a:xfrm>
            <a:off x="365063" y="115505"/>
            <a:ext cx="84171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Jets and Heavy Flavor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physics working subgroup</a:t>
            </a: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simulations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53" name="Google Shape;453;p72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4" name="Google Shape;454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graphicFrame>
        <p:nvGraphicFramePr>
          <p:cNvPr id="455" name="Google Shape;455;p72"/>
          <p:cNvGraphicFramePr/>
          <p:nvPr/>
        </p:nvGraphicFramePr>
        <p:xfrm>
          <a:off x="92990" y="780379"/>
          <a:ext cx="8981275" cy="4271845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1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8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2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2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Open heavy flavor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-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Mesons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-"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Λ</a:t>
                      </a:r>
                      <a:r>
                        <a:rPr lang="en" sz="1400" b="0" i="0" u="none" strike="noStrike" cap="non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</a:t>
                      </a:r>
                      <a:endParaRPr sz="1200" u="none" strike="noStrike" cap="none" baseline="-2500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-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Leptons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Char char="-"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Displaced tracks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Momentum resolutions dp/p over 2-3% or better for invariant mass reconstruction; challenging B.dl in very forward region;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Currently ideal </a:t>
                      </a: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PID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assumed,</a:t>
                      </a: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to be investigated further;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Several d</a:t>
                      </a: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isplaced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</a:t>
                      </a: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vertex resolution studies ongoing (implications for pixel size) 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Heavy meson modification vs fragmentation fraction z,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Structure functions, e.g. F2-charm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Heavy flavor production, energy loss, hadronization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Gluon content of the nucleon and nuclei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Prior JLab and BNL work,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X. Li,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X. Dong,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Nearing completion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Quarkonia /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Exotics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Tracking performance consistent or better than the EIC handbook requirement. Good electron ID, muon ID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Quarkonium suppression vs p</a:t>
                      </a:r>
                      <a:r>
                        <a:rPr lang="en" sz="1200" u="none" strike="noStrike" cap="none" baseline="-25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</a:t>
                      </a: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, rapidity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Quarkonium interactions in matter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Threshold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production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M. Durham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Nearing completion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Jet Angularity (Photoproduction)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High efficiency and resolution tracking. Calorimeter spatial resolution requirements need to be investigated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Shift in angularity spectrum for different detector configs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Cold nuclear matter effects; access to NP shape function; detailed Monte Carlo tuning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B. Page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Nearing completion 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3"/>
          <p:cNvSpPr txBox="1">
            <a:spLocks noGrp="1"/>
          </p:cNvSpPr>
          <p:nvPr>
            <p:ph type="title"/>
          </p:nvPr>
        </p:nvSpPr>
        <p:spPr>
          <a:xfrm>
            <a:off x="366408" y="19929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Results for open heavy flavor: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61" name="Google Shape;461;p73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2" name="Google Shape;462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463" name="Google Shape;463;p73"/>
          <p:cNvSpPr txBox="1"/>
          <p:nvPr/>
        </p:nvSpPr>
        <p:spPr>
          <a:xfrm>
            <a:off x="366408" y="771998"/>
            <a:ext cx="5132692" cy="152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Kinematic distributions up to NLO where possible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Mid rapidity to forward coverage. For this measurement -  moderate to high momenta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 baseline="300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64" name="Google Shape;464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1866" y="907324"/>
            <a:ext cx="3247694" cy="196174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73"/>
          <p:cNvSpPr txBox="1"/>
          <p:nvPr/>
        </p:nvSpPr>
        <p:spPr>
          <a:xfrm>
            <a:off x="3006585" y="1990184"/>
            <a:ext cx="1064459" cy="6208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3528" t="-19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66" name="Google Shape;466;p73"/>
          <p:cNvSpPr txBox="1"/>
          <p:nvPr/>
        </p:nvSpPr>
        <p:spPr>
          <a:xfrm>
            <a:off x="792983" y="2089952"/>
            <a:ext cx="1787028" cy="43088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405" t="-5881" r="-28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467" name="Google Shape;467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51866" y="2909730"/>
            <a:ext cx="3247694" cy="21470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8" name="Google Shape;468;p73"/>
          <p:cNvGraphicFramePr/>
          <p:nvPr/>
        </p:nvGraphicFramePr>
        <p:xfrm>
          <a:off x="366408" y="2622662"/>
          <a:ext cx="4322325" cy="2372420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4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eta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theta [deg]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   pT for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p=10 [GeV]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90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40.4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6.5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15.4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2.7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5.7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2.1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0.4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Results for open heavy flavor: kinematics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7" name="Google Shape;87;p16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366407" y="3519577"/>
            <a:ext cx="4484561" cy="152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Have maps for various energy combinations.  , also B mesons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US" sz="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US" sz="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Mid rapidity to forward coverage.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M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oderate momenta going to high at forward angles</a:t>
            </a:r>
            <a:endParaRPr dirty="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 baseline="300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8A1862-1D5F-B742-B6D4-E1EFF1B8103F}"/>
              </a:ext>
            </a:extLst>
          </p:cNvPr>
          <p:cNvSpPr txBox="1">
            <a:spLocks/>
          </p:cNvSpPr>
          <p:nvPr/>
        </p:nvSpPr>
        <p:spPr>
          <a:xfrm>
            <a:off x="450240" y="786448"/>
            <a:ext cx="7886700" cy="147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Example: Charm mesons through various decay channels (K, pi, </a:t>
            </a:r>
            <a:r>
              <a:rPr lang="en-US" sz="1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semileptonic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): 10 GeV electron + 100 GeV proton with integrated luminosity at 10 fb</a:t>
            </a:r>
            <a:r>
              <a:rPr lang="en-US" sz="14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-1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. Minimum Q</a:t>
            </a:r>
            <a:r>
              <a:rPr lang="en-US" sz="14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2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 = 10 (GeV/c)</a:t>
            </a:r>
            <a:r>
              <a:rPr lang="en-US" sz="14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2</a:t>
            </a:r>
            <a:endParaRPr lang="en-US" sz="1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06726-D9C9-A94D-A490-50CAAF695555}"/>
              </a:ext>
            </a:extLst>
          </p:cNvPr>
          <p:cNvSpPr txBox="1"/>
          <p:nvPr/>
        </p:nvSpPr>
        <p:spPr>
          <a:xfrm>
            <a:off x="4165511" y="3196768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Decay products: pi,  K, 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6E8FD-5318-EF4D-9E65-845BF1D669F3}"/>
              </a:ext>
            </a:extLst>
          </p:cNvPr>
          <p:cNvSpPr txBox="1"/>
          <p:nvPr/>
        </p:nvSpPr>
        <p:spPr>
          <a:xfrm>
            <a:off x="589688" y="3211800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Charm hadrons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4650E7-1144-5E47-B070-BBFC814C30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5196" y="1403440"/>
            <a:ext cx="1936749" cy="1819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CBE57C-9C91-9148-B66B-4686B94A02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08687" y="1314869"/>
            <a:ext cx="6085806" cy="18929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DD6F59-0E09-2B48-9FA7-91913DE5E2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90246" y="3141628"/>
            <a:ext cx="2015032" cy="18929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B49B10-AEBA-9F4A-AFBE-7CCA09286727}"/>
              </a:ext>
            </a:extLst>
          </p:cNvPr>
          <p:cNvSpPr txBox="1"/>
          <p:nvPr/>
        </p:nvSpPr>
        <p:spPr>
          <a:xfrm>
            <a:off x="4572000" y="4555030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Bottom hadrons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5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Results for D, B mesons: fast simulation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89" name="Google Shape;489;p75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0" name="Google Shape;490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491" name="Google Shape;491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204" y="1254029"/>
            <a:ext cx="7933591" cy="204277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75"/>
          <p:cNvSpPr txBox="1"/>
          <p:nvPr/>
        </p:nvSpPr>
        <p:spPr>
          <a:xfrm>
            <a:off x="450240" y="701209"/>
            <a:ext cx="7886700" cy="147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 in fast simulation 18 GeV electron + 100 GeV proton int. luminosity at 10 fb</a:t>
            </a:r>
            <a:r>
              <a:rPr lang="en" sz="1400" b="0" i="0" u="none" strike="noStrike" cap="none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-1</a:t>
            </a: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 Track pseudorapdity cut: 1 to 3. </a:t>
            </a:r>
            <a:endParaRPr/>
          </a:p>
        </p:txBody>
      </p:sp>
      <p:sp>
        <p:nvSpPr>
          <p:cNvPr id="493" name="Google Shape;493;p75"/>
          <p:cNvSpPr/>
          <p:nvPr/>
        </p:nvSpPr>
        <p:spPr>
          <a:xfrm>
            <a:off x="605204" y="3387473"/>
            <a:ext cx="4121759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Assumption a hybrid design of MAPS (0.4%X</a:t>
            </a:r>
            <a:r>
              <a:rPr lang="en" sz="1400" b="0" i="0" u="none" strike="noStrike" cap="none" baseline="-25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) and HV-MAPs (0.8%X</a:t>
            </a:r>
            <a:r>
              <a:rPr lang="en" sz="1400" b="0" i="0" u="none" strike="noStrike" cap="none" baseline="-25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</a:t>
            </a:r>
            <a:r>
              <a:rPr lang="en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) – forward tracker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Vertex spatial resolution smeared.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Pseudorapidity dependent tracking momentum and spatial resolution smeared.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95% tracking efficiency.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100% PID identification.</a:t>
            </a:r>
            <a:endParaRPr/>
          </a:p>
        </p:txBody>
      </p:sp>
      <p:pic>
        <p:nvPicPr>
          <p:cNvPr id="494" name="Google Shape;494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3764" y="3355229"/>
            <a:ext cx="2556370" cy="1596041"/>
          </a:xfrm>
          <a:prstGeom prst="rect">
            <a:avLst/>
          </a:prstGeom>
          <a:noFill/>
          <a:ln w="34925" cap="flat" cmpd="sng">
            <a:solidFill>
              <a:srgbClr val="FF911A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9"/>
          <p:cNvSpPr txBox="1"/>
          <p:nvPr/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Charge for Pavia Workshop</a:t>
            </a:r>
            <a:endParaRPr sz="2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31" name="Google Shape;231;p49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2" name="Google Shape;23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33" name="Google Shape;233;p49"/>
          <p:cNvSpPr txBox="1"/>
          <p:nvPr/>
        </p:nvSpPr>
        <p:spPr>
          <a:xfrm>
            <a:off x="239890" y="762618"/>
            <a:ext cx="8506918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2"/>
                </a:solidFill>
                <a:latin typeface="Comic Sans MS"/>
              </a:rPr>
              <a:t>Straw-man plan of attack</a:t>
            </a:r>
            <a:r>
              <a:rPr lang="en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1700" dirty="0">
                <a:solidFill>
                  <a:schemeClr val="dk2"/>
                </a:solidFill>
                <a:latin typeface="Comic Sans MS"/>
              </a:rPr>
              <a:t>.</a:t>
            </a:r>
            <a:r>
              <a:rPr lang="en" sz="1700" dirty="0">
                <a:solidFill>
                  <a:srgbClr val="00B050"/>
                </a:solidFill>
                <a:latin typeface="Comic Sans MS"/>
              </a:rPr>
              <a:t> Review previous existing work related to your subgroup.</a:t>
            </a:r>
            <a:endParaRPr sz="1700" dirty="0">
              <a:solidFill>
                <a:srgbClr val="00B050"/>
              </a:solidFill>
              <a:latin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00B050"/>
                </a:solidFill>
                <a:latin typeface="Comic Sans MS"/>
              </a:rPr>
              <a:t>b.Converge on a set of important and representative measurements 	                  	for your subgroup.</a:t>
            </a:r>
            <a:endParaRPr sz="1700" dirty="0">
              <a:solidFill>
                <a:srgbClr val="00B050"/>
              </a:solidFill>
              <a:latin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  <a:latin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  <a:latin typeface="Comic Sans MS"/>
              </a:rPr>
              <a:t>c. Break-down physics deliverables into “physics objects” (PO) [electron, hadron (ID/noID), muon, jet]; map out kinematics for each PO.</a:t>
            </a:r>
            <a:endParaRPr sz="1700" dirty="0">
              <a:solidFill>
                <a:srgbClr val="FF0000"/>
              </a:solidFill>
              <a:latin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  <a:latin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d.Cross-check PO maps across physics subgroups to determine the most challenging constraints in terms of detector design; resolve overlaps [decide who runs what].</a:t>
            </a:r>
            <a:endParaRPr sz="1700" dirty="0">
              <a:solidFill>
                <a:schemeClr val="accent4">
                  <a:lumMod val="75000"/>
                </a:schemeClr>
              </a:solidFill>
              <a:latin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2"/>
              </a:solidFill>
              <a:latin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2"/>
                </a:solidFill>
                <a:latin typeface="Comic Sans MS"/>
              </a:rPr>
              <a:t>e.Focus on fast simulations for the most demanding measurements first; determine the optimal/acceptable detector performance; confirm/check resulting impact on the rest of the measurements</a:t>
            </a:r>
            <a:endParaRPr sz="1700" dirty="0">
              <a:solidFill>
                <a:schemeClr val="dk2"/>
              </a:solidFill>
              <a:latin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9"/>
          <p:cNvSpPr/>
          <p:nvPr/>
        </p:nvSpPr>
        <p:spPr>
          <a:xfrm>
            <a:off x="7205647" y="1093893"/>
            <a:ext cx="397702" cy="737665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9"/>
          <p:cNvSpPr txBox="1"/>
          <p:nvPr/>
        </p:nvSpPr>
        <p:spPr>
          <a:xfrm>
            <a:off x="7588109" y="1201263"/>
            <a:ext cx="15240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0" i="0" u="none" strike="noStrike" cap="none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Presented at the Temple meeting</a:t>
            </a:r>
            <a:endParaRPr sz="1300" b="0" i="0" u="none" strike="noStrike" cap="none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7"/>
          <p:cNvSpPr txBox="1">
            <a:spLocks noGrp="1"/>
          </p:cNvSpPr>
          <p:nvPr>
            <p:ph type="title"/>
          </p:nvPr>
        </p:nvSpPr>
        <p:spPr>
          <a:xfrm>
            <a:off x="366408" y="19929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Results for B reconstruction with vertexing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513" name="Google Shape;513;p77"/>
          <p:cNvCxnSpPr/>
          <p:nvPr/>
        </p:nvCxnSpPr>
        <p:spPr>
          <a:xfrm rot="10800000" flipH="1">
            <a:off x="311701" y="719016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4" name="Google Shape;514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515" name="Google Shape;515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4325" y="1662249"/>
            <a:ext cx="4966800" cy="3502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7"/>
          <p:cNvSpPr txBox="1"/>
          <p:nvPr/>
        </p:nvSpPr>
        <p:spPr>
          <a:xfrm>
            <a:off x="119950" y="786450"/>
            <a:ext cx="8850900" cy="1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Example: </a:t>
            </a: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D0</a:t>
            </a: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→ </a:t>
            </a: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k,pi: 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20</a:t>
            </a: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GeV electron + </a:t>
            </a: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100</a:t>
            </a: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GeV proton with integrated luminosity 10 fb</a:t>
            </a:r>
            <a:r>
              <a:rPr lang="en" sz="1400" b="0" i="0" u="none" strike="noStrike" cap="none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-1</a:t>
            </a: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Minimum Q</a:t>
            </a:r>
            <a:r>
              <a:rPr lang="en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= 1 (GeV/c)</a:t>
            </a:r>
            <a:r>
              <a:rPr lang="en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" marR="0" lvl="0" indent="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Momentum resolutions taken from Detector Matrix</a:t>
            </a:r>
            <a:endParaRPr sz="1400" b="0" i="0" u="none" strike="noStrike" cap="none" baseline="30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baseline="30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8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Results for quarkonia: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522" name="Google Shape;522;p78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3" name="Google Shape;523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524" name="Google Shape;524;p78"/>
          <p:cNvSpPr txBox="1"/>
          <p:nvPr/>
        </p:nvSpPr>
        <p:spPr>
          <a:xfrm>
            <a:off x="450240" y="4095705"/>
            <a:ext cx="8214098" cy="152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Similar mid to forward rapidity distribution. Upsilon counts are much fewer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 this measurement -   somewhat smaller energies/pT coverage than charm</a:t>
            </a:r>
            <a:endParaRPr sz="14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5" name="Google Shape;525;p78"/>
          <p:cNvSpPr txBox="1"/>
          <p:nvPr/>
        </p:nvSpPr>
        <p:spPr>
          <a:xfrm>
            <a:off x="450240" y="786448"/>
            <a:ext cx="7886700" cy="147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Example Charm through various decay channels (k,pi,semileptonic): 18 GeV electron + 275 GeV proton with integrated luminosity at 10 fb</a:t>
            </a:r>
            <a:r>
              <a:rPr lang="en" sz="1400" b="0" i="0" u="none" strike="noStrike" cap="none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-1</a:t>
            </a: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Minimum Q</a:t>
            </a:r>
            <a:r>
              <a:rPr lang="en" sz="1400" b="0" i="0" u="none" strike="noStrike" cap="none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= 10 (GeV/c)</a:t>
            </a:r>
            <a:r>
              <a:rPr lang="en" sz="1400" b="0" i="0" u="none" strike="noStrike" cap="none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26" name="Google Shape;526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479" y="1511988"/>
            <a:ext cx="2447945" cy="2299584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8"/>
          <p:cNvSpPr txBox="1"/>
          <p:nvPr/>
        </p:nvSpPr>
        <p:spPr>
          <a:xfrm>
            <a:off x="1357630" y="3730610"/>
            <a:ext cx="5533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J/psi</a:t>
            </a:r>
            <a:endParaRPr/>
          </a:p>
        </p:txBody>
      </p:sp>
      <p:pic>
        <p:nvPicPr>
          <p:cNvPr id="528" name="Google Shape;528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855" y="1443368"/>
            <a:ext cx="5032763" cy="235199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78"/>
          <p:cNvSpPr txBox="1"/>
          <p:nvPr/>
        </p:nvSpPr>
        <p:spPr>
          <a:xfrm>
            <a:off x="4846142" y="3730609"/>
            <a:ext cx="29402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Decay products: electrons, muons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Jets for 3D imaging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35" name="Google Shape;53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5" y="1417775"/>
            <a:ext cx="5882050" cy="3110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6" name="Google Shape;536;p79"/>
          <p:cNvCxnSpPr/>
          <p:nvPr/>
        </p:nvCxnSpPr>
        <p:spPr>
          <a:xfrm rot="10800000" flipH="1">
            <a:off x="311700" y="9476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37" name="Google Shape;53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8174" y="1895575"/>
            <a:ext cx="2682200" cy="21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9"/>
          <p:cNvSpPr txBox="1"/>
          <p:nvPr/>
        </p:nvSpPr>
        <p:spPr>
          <a:xfrm>
            <a:off x="5837401" y="1369425"/>
            <a:ext cx="299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latin typeface="Times New Roman"/>
                <a:ea typeface="Times New Roman"/>
                <a:cs typeface="Times New Roman"/>
                <a:sym typeface="Times New Roman"/>
              </a:rPr>
              <a:t>Neutrino 𝜑-angle</a:t>
            </a:r>
            <a:endParaRPr sz="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9" name="Google Shape;539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3475" y="4162875"/>
            <a:ext cx="3216300" cy="317714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Results for Jet Angularity: Cuts</a:t>
            </a:r>
            <a:endParaRPr/>
          </a:p>
        </p:txBody>
      </p:sp>
      <p:sp>
        <p:nvSpPr>
          <p:cNvPr id="546" name="Google Shape;546;p80"/>
          <p:cNvSpPr txBox="1">
            <a:spLocks noGrp="1"/>
          </p:cNvSpPr>
          <p:nvPr>
            <p:ph type="body" idx="1"/>
          </p:nvPr>
        </p:nvSpPr>
        <p:spPr>
          <a:xfrm>
            <a:off x="159300" y="923875"/>
            <a:ext cx="8520600" cy="3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➢"/>
            </a:pP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Photoproduction Region: 10</a:t>
            </a:r>
            <a:r>
              <a:rPr lang="en" sz="2300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-5</a:t>
            </a: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&lt; Q</a:t>
            </a:r>
            <a:r>
              <a:rPr lang="en" sz="2300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&lt; 1 (0.01 &lt; y &lt; 0.95)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➢"/>
            </a:pP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Cluster all stable particles with |eta| &lt; 3.5 (excluding scattered electron)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➢"/>
            </a:pP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Find jets using Anti-k</a:t>
            </a:r>
            <a:r>
              <a:rPr lang="en" sz="2300" baseline="-25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with R=0.8 and R=0.4; Only consider jets with p</a:t>
            </a:r>
            <a:r>
              <a:rPr lang="en" sz="2300" baseline="-25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&gt; 10 GeV and |eta| &lt; 3.5 – R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Char char="➢"/>
            </a:pP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Note: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○"/>
            </a:pP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Low Q</a:t>
            </a:r>
            <a:r>
              <a:rPr lang="en" sz="2300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only,  higher Q</a:t>
            </a:r>
            <a:r>
              <a:rPr lang="en" sz="2300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-&gt; higher momentum particles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○"/>
            </a:pP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cuts on minimum particle p</a:t>
            </a:r>
            <a:r>
              <a:rPr lang="en" sz="2300" baseline="-25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or energy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○"/>
            </a:pP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Lowering jet p</a:t>
            </a:r>
            <a:r>
              <a:rPr lang="en" sz="2300" baseline="-25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cut will enhance numbers of low momentum particles and extend range in negative eta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Char char="➢"/>
            </a:pPr>
            <a:r>
              <a:rPr lang="en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Plot momentum (energy) vs theta for all charged hadrons, photons, and neutral hadrons in jets</a:t>
            </a:r>
            <a:endParaRPr sz="1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7" name="Google Shape;547;p80"/>
          <p:cNvCxnSpPr/>
          <p:nvPr/>
        </p:nvCxnSpPr>
        <p:spPr>
          <a:xfrm rot="10800000" flipH="1">
            <a:off x="311700" y="9476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8" name="Google Shape;548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9755" y="829050"/>
            <a:ext cx="2898871" cy="196442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81"/>
          <p:cNvSpPr txBox="1">
            <a:spLocks noGrp="1"/>
          </p:cNvSpPr>
          <p:nvPr>
            <p:ph type="title"/>
          </p:nvPr>
        </p:nvSpPr>
        <p:spPr>
          <a:xfrm>
            <a:off x="366408" y="19929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Results for Jet Angularity: Kinematic Plots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555" name="Google Shape;555;p81"/>
          <p:cNvCxnSpPr/>
          <p:nvPr/>
        </p:nvCxnSpPr>
        <p:spPr>
          <a:xfrm rot="10800000" flipH="1">
            <a:off x="311701" y="719016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6" name="Google Shape;556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557" name="Google Shape;557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65474"/>
            <a:ext cx="3030575" cy="205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81"/>
          <p:cNvPicPr preferRelativeResize="0"/>
          <p:nvPr/>
        </p:nvPicPr>
        <p:blipFill rotWithShape="1">
          <a:blip r:embed="rId5">
            <a:alphaModFix/>
          </a:blip>
          <a:srcRect l="4924" t="6791"/>
          <a:stretch/>
        </p:blipFill>
        <p:spPr>
          <a:xfrm>
            <a:off x="3030575" y="864450"/>
            <a:ext cx="2956976" cy="196442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81"/>
          <p:cNvSpPr txBox="1"/>
          <p:nvPr/>
        </p:nvSpPr>
        <p:spPr>
          <a:xfrm>
            <a:off x="3405682" y="1369432"/>
            <a:ext cx="172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 = 0.8</a:t>
            </a:r>
            <a:endParaRPr sz="1050" dirty="0"/>
          </a:p>
        </p:txBody>
      </p:sp>
      <p:pic>
        <p:nvPicPr>
          <p:cNvPr id="560" name="Google Shape;560;p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828875"/>
            <a:ext cx="3030575" cy="217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81"/>
          <p:cNvPicPr preferRelativeResize="0"/>
          <p:nvPr/>
        </p:nvPicPr>
        <p:blipFill rotWithShape="1">
          <a:blip r:embed="rId7">
            <a:alphaModFix/>
          </a:blip>
          <a:srcRect l="5114" t="6515"/>
          <a:stretch/>
        </p:blipFill>
        <p:spPr>
          <a:xfrm>
            <a:off x="3037124" y="3016832"/>
            <a:ext cx="2956976" cy="1974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8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53875" y="3047925"/>
            <a:ext cx="2676326" cy="18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81"/>
          <p:cNvSpPr txBox="1"/>
          <p:nvPr/>
        </p:nvSpPr>
        <p:spPr>
          <a:xfrm>
            <a:off x="3405682" y="3503032"/>
            <a:ext cx="172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 = 0.</a:t>
            </a:r>
            <a:r>
              <a:rPr lang="en" sz="2000" b="1" dirty="0"/>
              <a:t>4</a:t>
            </a:r>
            <a:endParaRPr sz="10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2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Other channels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569" name="Google Shape;569;p82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0" name="Google Shape;570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graphicFrame>
        <p:nvGraphicFramePr>
          <p:cNvPr id="571" name="Google Shape;571;p82"/>
          <p:cNvGraphicFramePr/>
          <p:nvPr/>
        </p:nvGraphicFramePr>
        <p:xfrm>
          <a:off x="172635" y="931031"/>
          <a:ext cx="8775975" cy="2055775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17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1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0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7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4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200" b="1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Heavy flavor jets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Heavy flavor jet cross sections /substructure 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Heavy vs light flavor 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P. Wong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Initial cross section simulations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3"/>
          <p:cNvSpPr txBox="1"/>
          <p:nvPr/>
        </p:nvSpPr>
        <p:spPr>
          <a:xfrm>
            <a:off x="1726663" y="1295400"/>
            <a:ext cx="5690674" cy="228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Pavia YR Meeting</a:t>
            </a:r>
            <a:endParaRPr sz="20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endParaRPr sz="2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Raphael Dupré, Salvatore Fazio, Tuomas Lappi, Barbara Pasquini, Daria Sokhan</a:t>
            </a:r>
            <a:endParaRPr sz="18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3"/>
          <p:cNvSpPr/>
          <p:nvPr/>
        </p:nvSpPr>
        <p:spPr>
          <a:xfrm>
            <a:off x="801747" y="38100"/>
            <a:ext cx="7543800" cy="1257300"/>
          </a:xfrm>
          <a:prstGeom prst="roundRect">
            <a:avLst>
              <a:gd name="adj" fmla="val 16667"/>
            </a:avLst>
          </a:prstGeom>
          <a:solidFill>
            <a:schemeClr val="lt1">
              <a:alpha val="8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3"/>
          <p:cNvSpPr txBox="1"/>
          <p:nvPr/>
        </p:nvSpPr>
        <p:spPr>
          <a:xfrm>
            <a:off x="365063" y="115505"/>
            <a:ext cx="84171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Exclusive  physics working subgroup</a:t>
            </a: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4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585" name="Google Shape;585;p84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6" name="Google Shape;586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graphicFrame>
        <p:nvGraphicFramePr>
          <p:cNvPr id="587" name="Google Shape;587;p84"/>
          <p:cNvGraphicFramePr/>
          <p:nvPr/>
        </p:nvGraphicFramePr>
        <p:xfrm>
          <a:off x="122842" y="1102967"/>
          <a:ext cx="8776025" cy="3897465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6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2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8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8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DVCS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Low </a:t>
                      </a:r>
                      <a:r>
                        <a:rPr lang="en" sz="1100" i="1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</a:t>
                      </a: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reach, forward h detection, full ϕ hermeticity, EM Calorimeter cluster resolution for π</a:t>
                      </a:r>
                      <a:r>
                        <a:rPr lang="en" sz="1100" u="none" strike="noStrike" cap="none" baseline="300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0</a:t>
                      </a: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subtraction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</a:t>
                      </a:r>
                      <a:r>
                        <a:rPr lang="en" sz="1400" u="none" strike="noStrike" cap="none" baseline="-250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UT</a:t>
                      </a:r>
                      <a:endParaRPr sz="1400" u="none" strike="noStrike" cap="none" baseline="-2500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3D imaging, Ji’s sum rule, GPDs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M. Defurne,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F.-X. Girod,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S. Fazio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Study in progress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J/Ψ and other VMs in eA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/>
                        <a:t>p</a:t>
                      </a:r>
                      <a:r>
                        <a:rPr lang="en" sz="1100" u="none" strike="noStrike" cap="none" baseline="-25000"/>
                        <a:t>T</a:t>
                      </a:r>
                      <a:r>
                        <a:rPr lang="en" sz="1100" u="none" strike="noStrike" cap="none"/>
                        <a:t> resolution for e</a:t>
                      </a:r>
                      <a:r>
                        <a:rPr lang="en" sz="1100" u="none" strike="noStrike" cap="none" baseline="30000"/>
                        <a:t>±</a:t>
                      </a:r>
                      <a:r>
                        <a:rPr lang="en" sz="1100" u="none" strike="noStrike" cap="none"/>
                        <a:t>, μ</a:t>
                      </a:r>
                      <a:r>
                        <a:rPr lang="en" sz="1100" u="none" strike="noStrike" cap="none" baseline="30000"/>
                        <a:t>±</a:t>
                      </a:r>
                      <a:r>
                        <a:rPr lang="en" sz="1100" u="none" strike="noStrike" cap="none"/>
                        <a:t>, hermiticity (rapidity gap), incoherent background suppression via forward instrumentation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dσ/dt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Saturation and shadowing, nGPDs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T. Ullrich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Study close to completion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Diffractive dijets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Jet p</a:t>
                      </a:r>
                      <a:r>
                        <a:rPr lang="en" sz="1400" u="none" strike="noStrike" cap="none" baseline="-25000"/>
                        <a:t>T</a:t>
                      </a:r>
                      <a:r>
                        <a:rPr lang="en" sz="1400" u="none" strike="noStrike" cap="none"/>
                        <a:t> resolution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dσ/dϕ for different </a:t>
                      </a:r>
                      <a:r>
                        <a:rPr lang="en" sz="1400" i="1" u="none" strike="noStrike" cap="none"/>
                        <a:t>t</a:t>
                      </a:r>
                      <a:r>
                        <a:rPr lang="en" sz="1400" u="none" strike="noStrike" cap="none"/>
                        <a:t>, jet p</a:t>
                      </a:r>
                      <a:r>
                        <a:rPr lang="en" sz="1400" u="none" strike="noStrike" cap="none" baseline="-25000"/>
                        <a:t>T</a:t>
                      </a:r>
                      <a:endParaRPr sz="1400" u="none" strike="noStrike" cap="none" baseline="-250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Elliptic gluon Wigner  distribution</a:t>
                      </a: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Z. Zhang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Study close to completion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8" name="Google Shape;588;p84"/>
          <p:cNvSpPr txBox="1"/>
          <p:nvPr/>
        </p:nvSpPr>
        <p:spPr>
          <a:xfrm>
            <a:off x="89941" y="738266"/>
            <a:ext cx="899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Kinematic distributions have been studied and required coverages are available</a:t>
            </a:r>
            <a:endParaRPr sz="1400" b="0" i="0" u="none" strike="noStrike" cap="non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5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594" name="Google Shape;594;p85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5" name="Google Shape;595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graphicFrame>
        <p:nvGraphicFramePr>
          <p:cNvPr id="596" name="Google Shape;596;p85"/>
          <p:cNvGraphicFramePr/>
          <p:nvPr/>
        </p:nvGraphicFramePr>
        <p:xfrm>
          <a:off x="172635" y="1251782"/>
          <a:ext cx="8776025" cy="3584070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6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2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Coherent DVCS on D, </a:t>
                      </a:r>
                      <a:r>
                        <a:rPr lang="en" sz="1400" u="none" strike="noStrike" cap="none" baseline="30000"/>
                        <a:t>3</a:t>
                      </a:r>
                      <a:r>
                        <a:rPr lang="en" sz="1400" u="none" strike="noStrike" cap="none"/>
                        <a:t>He, </a:t>
                      </a:r>
                      <a:r>
                        <a:rPr lang="en" sz="1400" u="none" strike="noStrike" cap="none" baseline="30000"/>
                        <a:t>4</a:t>
                      </a:r>
                      <a:r>
                        <a:rPr lang="en" sz="1400" u="none" strike="noStrike" cap="none"/>
                        <a:t>He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i="1" u="none" strike="noStrike" cap="none"/>
                        <a:t>t</a:t>
                      </a:r>
                      <a:r>
                        <a:rPr lang="en" sz="1400" u="none" strike="noStrike" cap="none"/>
                        <a:t> acceptance in forward spectrometers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Nuclear GPDs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R. Dupré,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S. Fucini,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S. Scopetta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Study ongoing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DVCS on neutron: double-tagging on d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ZDC acceptance, </a:t>
                      </a:r>
                      <a:r>
                        <a:rPr lang="en" sz="1400" i="1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</a:t>
                      </a: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resolution, spectator detection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 dirty="0"/>
                        <a:t>Neutron GPDs, flavour separation</a:t>
                      </a:r>
                      <a:endParaRPr sz="1400" u="none" strike="noStrike" cap="none" dirty="0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AutoNum type="alphaUcPeriod"/>
                      </a:pPr>
                      <a:r>
                        <a:rPr lang="en" sz="1400" u="none" strike="noStrike" cap="none"/>
                        <a:t>Jentsch,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AutoNum type="alphaUcPeriod"/>
                      </a:pPr>
                      <a:r>
                        <a:rPr lang="en" sz="1400" u="none" strike="noStrike" cap="none"/>
                        <a:t>Z. (Kong) Tu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Study close to completion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TCS and J/Ψ in ep</a:t>
                      </a:r>
                      <a:endParaRPr sz="14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Lepton pair momentum resolution and acceptance in forward detectors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GPDs, proton mass / trace anomaly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Y. Furletova,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S. Joosten,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J. Wagner (PARTONS)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 dirty="0"/>
                        <a:t>Study close to completion</a:t>
                      </a:r>
                      <a:endParaRPr sz="1400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97" name="Google Shape;597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7565" y="2148766"/>
            <a:ext cx="806913" cy="33927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85"/>
          <p:cNvSpPr txBox="1"/>
          <p:nvPr/>
        </p:nvSpPr>
        <p:spPr>
          <a:xfrm>
            <a:off x="89941" y="814466"/>
            <a:ext cx="899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Kinematic distributions have been studied and required coverages are available</a:t>
            </a:r>
            <a:endParaRPr sz="1400" b="0" i="0" u="none" strike="noStrike" cap="non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99" name="Google Shape;59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8045" y="2964106"/>
            <a:ext cx="806913" cy="33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425" y="3977566"/>
            <a:ext cx="806913" cy="339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6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06" name="Google Shape;606;p86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7" name="Google Shape;607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graphicFrame>
        <p:nvGraphicFramePr>
          <p:cNvPr id="608" name="Google Shape;608;p86"/>
          <p:cNvGraphicFramePr/>
          <p:nvPr/>
        </p:nvGraphicFramePr>
        <p:xfrm>
          <a:off x="172635" y="1404182"/>
          <a:ext cx="8776025" cy="3010105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6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2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Exclusive π</a:t>
                      </a:r>
                      <a:r>
                        <a:rPr lang="en" sz="1400" u="none" strike="noStrike" cap="none" baseline="30000"/>
                        <a:t>0</a:t>
                      </a:r>
                      <a:r>
                        <a:rPr lang="en" sz="1400" u="none" strike="noStrike" cap="none"/>
                        <a:t> and π</a:t>
                      </a:r>
                      <a:r>
                        <a:rPr lang="en" sz="1400" u="none" strike="noStrike" cap="none" baseline="30000"/>
                        <a:t>+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PID, EM Calorimeter resolution, cluster separation for photons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 dirty="0"/>
                        <a:t>GPDs (chiral-odd and chiral-even), TDAs.</a:t>
                      </a:r>
                      <a:endParaRPr sz="1400" u="none" strike="noStrike" cap="none" dirty="0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M. Defurne,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F.-X. Girod,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K. Tezgin (PARTONS),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L. (Bill) Wenliang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Study ongoing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Charged current pion production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Actually a semi-inclusive process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GPDs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M. Siddikov, I. Schmidt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Study near completion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25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09" name="Google Shape;609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1826" y="2647950"/>
            <a:ext cx="806915" cy="3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2881" y="3622179"/>
            <a:ext cx="806915" cy="339271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6"/>
          <p:cNvSpPr txBox="1"/>
          <p:nvPr/>
        </p:nvSpPr>
        <p:spPr>
          <a:xfrm>
            <a:off x="89941" y="966866"/>
            <a:ext cx="89940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Kinematic distributions have been studied and required coverages are available</a:t>
            </a:r>
            <a:endParaRPr sz="1400" b="0" i="0" u="none" strike="noStrike" cap="non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0"/>
          <p:cNvSpPr txBox="1"/>
          <p:nvPr/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Simulation baseline parameters</a:t>
            </a:r>
            <a:endParaRPr sz="2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41" name="Google Shape;241;p50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2" name="Google Shape;242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aphicFrame>
        <p:nvGraphicFramePr>
          <p:cNvPr id="243" name="Google Shape;243;p50"/>
          <p:cNvGraphicFramePr/>
          <p:nvPr/>
        </p:nvGraphicFramePr>
        <p:xfrm>
          <a:off x="426915" y="1584541"/>
          <a:ext cx="8521750" cy="1859320"/>
        </p:xfrm>
        <a:graphic>
          <a:graphicData uri="http://schemas.openxmlformats.org/drawingml/2006/table">
            <a:tbl>
              <a:tblPr>
                <a:noFill/>
                <a:tableStyleId>{58A0ADEE-C692-44BE-96D5-4E860A7ECE23}</a:tableStyleId>
              </a:tblPr>
              <a:tblGrid>
                <a:gridCol w="170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4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p-e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275 on 18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100 on 10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100 on 5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41 on 5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d/</a:t>
                      </a:r>
                      <a:r>
                        <a:rPr lang="en" sz="1400" u="none" strike="noStrike" cap="none" baseline="30000"/>
                        <a:t>3</a:t>
                      </a:r>
                      <a:r>
                        <a:rPr lang="en" sz="1400" u="none" strike="noStrike" cap="none"/>
                        <a:t>He/</a:t>
                      </a:r>
                      <a:r>
                        <a:rPr lang="en" sz="1400" u="none" strike="noStrike" cap="none" baseline="30000"/>
                        <a:t>4</a:t>
                      </a:r>
                      <a:r>
                        <a:rPr lang="en" sz="1400" u="none" strike="noStrike" cap="none"/>
                        <a:t>He-e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110 on 18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110 on 10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400" u="none" strike="noStrike" cap="none"/>
                      </a:b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41 on 5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C/</a:t>
                      </a:r>
                      <a:r>
                        <a:rPr lang="en" sz="1400" u="none" strike="noStrike" cap="none" baseline="30000"/>
                        <a:t>40</a:t>
                      </a:r>
                      <a:r>
                        <a:rPr lang="en" sz="1400" u="none" strike="noStrike" cap="none"/>
                        <a:t>Ca/Cu-e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110 on 18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110 on 10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400" u="none" strike="noStrike" cap="none"/>
                      </a:b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41 on 5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Au-e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110 on 18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110 on 10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400" u="none" strike="noStrike" cap="none"/>
                      </a:b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41 on 5 GeV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4" name="Google Shape;244;p50"/>
          <p:cNvSpPr/>
          <p:nvPr/>
        </p:nvSpPr>
        <p:spPr>
          <a:xfrm>
            <a:off x="249062" y="864195"/>
            <a:ext cx="79864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Based on the current BNL design, we suggest, as a starting point for our physics simulations,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study one or several of the following beam energy combinations: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5" name="Google Shape;245;p50"/>
          <p:cNvSpPr txBox="1"/>
          <p:nvPr/>
        </p:nvSpPr>
        <p:spPr>
          <a:xfrm>
            <a:off x="4359682" y="3487112"/>
            <a:ext cx="45889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(For nuclei the energy refers to the energy per nucleon)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0"/>
          <p:cNvSpPr txBox="1"/>
          <p:nvPr/>
        </p:nvSpPr>
        <p:spPr>
          <a:xfrm>
            <a:off x="366408" y="4121353"/>
            <a:ext cx="577433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Please assume integrated luminosities of 10 fb</a:t>
            </a:r>
            <a:r>
              <a:rPr lang="en" sz="1400" b="0" i="0" u="none" strike="noStrike" cap="none" baseline="30000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-1</a:t>
            </a:r>
            <a:r>
              <a:rPr lang="en" sz="1400" b="0" i="0" u="none" strike="noStrike" cap="none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100 fb</a:t>
            </a:r>
            <a:r>
              <a:rPr lang="en" sz="1400" b="0" i="0" u="none" strike="noStrike" cap="none" baseline="30000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-1</a:t>
            </a:r>
            <a:r>
              <a:rPr lang="en" sz="1400" b="0" i="0" u="none" strike="noStrike" cap="none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22222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A polarization of 70% may be assumed for electrons and light ions</a:t>
            </a:r>
            <a:endParaRPr sz="32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7"/>
          <p:cNvSpPr txBox="1"/>
          <p:nvPr/>
        </p:nvSpPr>
        <p:spPr>
          <a:xfrm>
            <a:off x="281788" y="154629"/>
            <a:ext cx="3780926" cy="269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1199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7" name="Google Shape;617;p87"/>
          <p:cNvSpPr txBox="1"/>
          <p:nvPr/>
        </p:nvSpPr>
        <p:spPr>
          <a:xfrm>
            <a:off x="6178772" y="1870617"/>
            <a:ext cx="2949636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Detection of both decay photons constrained by </a:t>
            </a:r>
            <a:r>
              <a:rPr lang="en" sz="1200" b="1" i="0" u="none" strike="noStrike" cap="none" dirty="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energy threshold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(assume ~ 300 MeV min) in calorimeter and </a:t>
            </a:r>
            <a:r>
              <a:rPr lang="en" sz="1200" b="1" i="0" u="none" strike="noStrike" cap="none" dirty="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angular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200" b="1" i="0" u="none" strike="noStrike" cap="none" dirty="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resolution between clusters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endParaRPr dirty="0"/>
          </a:p>
        </p:txBody>
      </p:sp>
      <p:pic>
        <p:nvPicPr>
          <p:cNvPr id="618" name="Google Shape;618;p87" descr="A close up of a mans 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6728" y="3050466"/>
            <a:ext cx="2754872" cy="186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87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227" y="815106"/>
            <a:ext cx="3108636" cy="211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87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904" y="2920021"/>
            <a:ext cx="3178400" cy="215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87" descr="A close up of a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4833" y="2944304"/>
            <a:ext cx="3178402" cy="215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87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5233" y="857565"/>
            <a:ext cx="3108635" cy="2111022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7"/>
          <p:cNvSpPr txBox="1"/>
          <p:nvPr/>
        </p:nvSpPr>
        <p:spPr>
          <a:xfrm>
            <a:off x="357030" y="1083708"/>
            <a:ext cx="2400543" cy="21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0" u="none" strike="noStrike" cap="none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z: DVCS photon/π</a:t>
            </a:r>
            <a:r>
              <a:rPr lang="en" sz="1055" b="0" i="0" u="none" strike="noStrike" cap="none" baseline="3000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0</a:t>
            </a:r>
            <a:r>
              <a:rPr lang="en" sz="1055" b="0" i="0" u="none" strike="noStrike" cap="none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 angle (deg)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7"/>
          <p:cNvSpPr txBox="1"/>
          <p:nvPr/>
        </p:nvSpPr>
        <p:spPr>
          <a:xfrm>
            <a:off x="370805" y="3233346"/>
            <a:ext cx="2400543" cy="21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0" u="none" strike="noStrike" cap="none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z: E of DVCS photon/ π</a:t>
            </a:r>
            <a:r>
              <a:rPr lang="en" sz="1055" b="0" i="0" u="none" strike="noStrike" cap="none" baseline="3000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0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7"/>
          <p:cNvSpPr txBox="1"/>
          <p:nvPr/>
        </p:nvSpPr>
        <p:spPr>
          <a:xfrm>
            <a:off x="3722662" y="1126359"/>
            <a:ext cx="2400543" cy="21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0" u="none" strike="noStrike" cap="none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z: x</a:t>
            </a:r>
            <a:r>
              <a:rPr lang="en" sz="1055" b="0" i="0" u="none" strike="noStrike" cap="none" baseline="-2500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  <a:endParaRPr sz="1055" b="0" i="1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7"/>
          <p:cNvSpPr txBox="1"/>
          <p:nvPr/>
        </p:nvSpPr>
        <p:spPr>
          <a:xfrm>
            <a:off x="3773347" y="3307106"/>
            <a:ext cx="2400543" cy="21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0" u="none" strike="noStrike" cap="none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z: Q</a:t>
            </a:r>
            <a:r>
              <a:rPr lang="en" sz="1055" b="0" i="0" u="none" strike="noStrike" cap="none" baseline="3000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endParaRPr sz="1055" b="0" i="1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7"/>
          <p:cNvSpPr txBox="1"/>
          <p:nvPr/>
        </p:nvSpPr>
        <p:spPr>
          <a:xfrm>
            <a:off x="6854244" y="3535291"/>
            <a:ext cx="2400543" cy="21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0" u="none" strike="noStrike" cap="none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Photon opening angle vs π</a:t>
            </a:r>
            <a:r>
              <a:rPr lang="en" sz="1055" b="0" i="0" u="none" strike="noStrike" cap="none" baseline="3000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0</a:t>
            </a:r>
            <a:r>
              <a:rPr lang="en" sz="1055" b="0" i="0" u="none" strike="noStrike" cap="none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 E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7"/>
          <p:cNvSpPr txBox="1"/>
          <p:nvPr/>
        </p:nvSpPr>
        <p:spPr>
          <a:xfrm>
            <a:off x="6213868" y="1035796"/>
            <a:ext cx="2949636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en" sz="12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Each 2D plot shows electron momentum vs scattering angle.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en" sz="12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Cross-section falls as Q</a:t>
            </a:r>
            <a:r>
              <a:rPr lang="en" sz="1200" b="0" i="0" u="none" strike="noStrike" cap="none" baseline="30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r>
              <a:rPr lang="en" sz="12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rises.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7"/>
          <p:cNvSpPr txBox="1">
            <a:spLocks noGrp="1"/>
          </p:cNvSpPr>
          <p:nvPr>
            <p:ph type="title" idx="4294967295"/>
          </p:nvPr>
        </p:nvSpPr>
        <p:spPr>
          <a:xfrm>
            <a:off x="1378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latin typeface="Comic Sans MS"/>
                <a:ea typeface="Comic Sans MS"/>
                <a:cs typeface="Comic Sans MS"/>
                <a:sym typeface="Comic Sans MS"/>
              </a:rPr>
              <a:t>DVSC/𝛑0 production: electron kinematics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30" name="Google Shape;630;p87"/>
          <p:cNvCxnSpPr/>
          <p:nvPr/>
        </p:nvCxnSpPr>
        <p:spPr>
          <a:xfrm rot="10800000" flipH="1">
            <a:off x="1593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1" name="Google Shape;631;p87"/>
          <p:cNvSpPr txBox="1"/>
          <p:nvPr/>
        </p:nvSpPr>
        <p:spPr>
          <a:xfrm>
            <a:off x="305616" y="776993"/>
            <a:ext cx="2400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Maxime Defurne (CEA Saclay)</a:t>
            </a:r>
            <a:endParaRPr sz="12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7800" y="784076"/>
            <a:ext cx="2580825" cy="211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625" y="799976"/>
            <a:ext cx="2804350" cy="2116874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88"/>
          <p:cNvSpPr txBox="1"/>
          <p:nvPr/>
        </p:nvSpPr>
        <p:spPr>
          <a:xfrm>
            <a:off x="305616" y="776993"/>
            <a:ext cx="2400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Sylvester Joosten (ANL)</a:t>
            </a:r>
            <a:endParaRPr sz="12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Google Shape;639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1584" y="841050"/>
            <a:ext cx="2526366" cy="20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88"/>
          <p:cNvSpPr txBox="1"/>
          <p:nvPr/>
        </p:nvSpPr>
        <p:spPr>
          <a:xfrm>
            <a:off x="7047731" y="723783"/>
            <a:ext cx="19215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x 41 GeV</a:t>
            </a:r>
            <a:endParaRPr/>
          </a:p>
        </p:txBody>
      </p:sp>
      <p:sp>
        <p:nvSpPr>
          <p:cNvPr id="641" name="Google Shape;641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grpSp>
        <p:nvGrpSpPr>
          <p:cNvPr id="642" name="Google Shape;642;p88"/>
          <p:cNvGrpSpPr/>
          <p:nvPr/>
        </p:nvGrpSpPr>
        <p:grpSpPr>
          <a:xfrm>
            <a:off x="356625" y="3069228"/>
            <a:ext cx="8406317" cy="2043468"/>
            <a:chOff x="509024" y="770663"/>
            <a:chExt cx="8406317" cy="3960977"/>
          </a:xfrm>
        </p:grpSpPr>
        <p:pic>
          <p:nvPicPr>
            <p:cNvPr id="643" name="Google Shape;643;p8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9024" y="770663"/>
              <a:ext cx="2682568" cy="3960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8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49654" y="817290"/>
              <a:ext cx="2619418" cy="3867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8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295925" y="817292"/>
              <a:ext cx="2619416" cy="38677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6" name="Google Shape;646;p88"/>
          <p:cNvSpPr txBox="1"/>
          <p:nvPr/>
        </p:nvSpPr>
        <p:spPr>
          <a:xfrm>
            <a:off x="7151406" y="2974658"/>
            <a:ext cx="19215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x 100 GeV</a:t>
            </a:r>
            <a:endParaRPr/>
          </a:p>
        </p:txBody>
      </p:sp>
      <p:sp>
        <p:nvSpPr>
          <p:cNvPr id="647" name="Google Shape;647;p88"/>
          <p:cNvSpPr txBox="1">
            <a:spLocks noGrp="1"/>
          </p:cNvSpPr>
          <p:nvPr>
            <p:ph type="title" idx="4294967295"/>
          </p:nvPr>
        </p:nvSpPr>
        <p:spPr>
          <a:xfrm>
            <a:off x="1378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latin typeface="Comic Sans MS"/>
                <a:ea typeface="Comic Sans MS"/>
                <a:cs typeface="Comic Sans MS"/>
                <a:sym typeface="Comic Sans MS"/>
              </a:rPr>
              <a:t>J/𝛙 production in e+p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48" name="Google Shape;648;p88"/>
          <p:cNvCxnSpPr/>
          <p:nvPr/>
        </p:nvCxnSpPr>
        <p:spPr>
          <a:xfrm rot="10800000" flipH="1">
            <a:off x="1593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89"/>
          <p:cNvGrpSpPr/>
          <p:nvPr/>
        </p:nvGrpSpPr>
        <p:grpSpPr>
          <a:xfrm>
            <a:off x="205564" y="782309"/>
            <a:ext cx="8476512" cy="2099940"/>
            <a:chOff x="281785" y="980187"/>
            <a:chExt cx="8476512" cy="3930264"/>
          </a:xfrm>
        </p:grpSpPr>
        <p:pic>
          <p:nvPicPr>
            <p:cNvPr id="654" name="Google Shape;654;p8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1785" y="980187"/>
              <a:ext cx="2661765" cy="3930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8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3128" y="1023216"/>
              <a:ext cx="2537793" cy="37472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" name="Google Shape;656;p8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20503" y="1023222"/>
              <a:ext cx="2537793" cy="37472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7" name="Google Shape;657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658" name="Google Shape;658;p89"/>
          <p:cNvSpPr txBox="1"/>
          <p:nvPr/>
        </p:nvSpPr>
        <p:spPr>
          <a:xfrm>
            <a:off x="6684381" y="764858"/>
            <a:ext cx="19215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x 100 GeV</a:t>
            </a:r>
            <a:endParaRPr/>
          </a:p>
        </p:txBody>
      </p:sp>
      <p:grpSp>
        <p:nvGrpSpPr>
          <p:cNvPr id="659" name="Google Shape;659;p89"/>
          <p:cNvGrpSpPr/>
          <p:nvPr/>
        </p:nvGrpSpPr>
        <p:grpSpPr>
          <a:xfrm>
            <a:off x="99252" y="2874332"/>
            <a:ext cx="8616223" cy="2246861"/>
            <a:chOff x="251650" y="1110241"/>
            <a:chExt cx="8673468" cy="3934958"/>
          </a:xfrm>
        </p:grpSpPr>
        <p:pic>
          <p:nvPicPr>
            <p:cNvPr id="660" name="Google Shape;660;p8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91600" y="1131502"/>
              <a:ext cx="2633517" cy="3888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8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1650" y="1156650"/>
              <a:ext cx="2909950" cy="3888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8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255238" y="1110241"/>
              <a:ext cx="2633515" cy="3888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3" name="Google Shape;663;p89"/>
          <p:cNvSpPr txBox="1"/>
          <p:nvPr/>
        </p:nvSpPr>
        <p:spPr>
          <a:xfrm>
            <a:off x="6753493" y="2804333"/>
            <a:ext cx="19215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 x 275 GeV</a:t>
            </a:r>
            <a:endParaRPr/>
          </a:p>
        </p:txBody>
      </p:sp>
      <p:sp>
        <p:nvSpPr>
          <p:cNvPr id="664" name="Google Shape;664;p89"/>
          <p:cNvSpPr txBox="1">
            <a:spLocks noGrp="1"/>
          </p:cNvSpPr>
          <p:nvPr>
            <p:ph type="title" idx="4294967295"/>
          </p:nvPr>
        </p:nvSpPr>
        <p:spPr>
          <a:xfrm>
            <a:off x="1378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J/𝛙 production in e+p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65" name="Google Shape;665;p89"/>
          <p:cNvCxnSpPr/>
          <p:nvPr/>
        </p:nvCxnSpPr>
        <p:spPr>
          <a:xfrm rot="10800000" flipH="1">
            <a:off x="1593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6" name="Google Shape;666;p89"/>
          <p:cNvSpPr txBox="1"/>
          <p:nvPr/>
        </p:nvSpPr>
        <p:spPr>
          <a:xfrm>
            <a:off x="305616" y="776993"/>
            <a:ext cx="2400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Sylvester Joosten (ANL)</a:t>
            </a:r>
            <a:endParaRPr sz="12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90"/>
          <p:cNvSpPr txBox="1"/>
          <p:nvPr/>
        </p:nvSpPr>
        <p:spPr>
          <a:xfrm>
            <a:off x="305616" y="731273"/>
            <a:ext cx="2400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Thomas Ullrich (BNL)</a:t>
            </a:r>
            <a:endParaRPr sz="12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" name="Google Shape;672;p90"/>
          <p:cNvPicPr preferRelativeResize="0"/>
          <p:nvPr/>
        </p:nvPicPr>
        <p:blipFill rotWithShape="1">
          <a:blip r:embed="rId3">
            <a:alphaModFix/>
          </a:blip>
          <a:srcRect b="48652"/>
          <a:stretch/>
        </p:blipFill>
        <p:spPr>
          <a:xfrm>
            <a:off x="81275" y="929727"/>
            <a:ext cx="6128150" cy="1809174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90"/>
          <p:cNvSpPr txBox="1"/>
          <p:nvPr/>
        </p:nvSpPr>
        <p:spPr>
          <a:xfrm>
            <a:off x="6586805" y="1699118"/>
            <a:ext cx="19215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0.01 GeV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055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0.01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z:arbitrary units</a:t>
            </a:r>
            <a:endParaRPr sz="105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90"/>
          <p:cNvSpPr txBox="1"/>
          <p:nvPr/>
        </p:nvSpPr>
        <p:spPr>
          <a:xfrm>
            <a:off x="2172759" y="1228936"/>
            <a:ext cx="340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J/Ψ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90"/>
          <p:cNvSpPr txBox="1"/>
          <p:nvPr/>
        </p:nvSpPr>
        <p:spPr>
          <a:xfrm>
            <a:off x="4996487" y="1206221"/>
            <a:ext cx="6834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J/Ψ -&gt; ee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90"/>
          <p:cNvSpPr txBox="1"/>
          <p:nvPr/>
        </p:nvSpPr>
        <p:spPr>
          <a:xfrm>
            <a:off x="7733739" y="1281414"/>
            <a:ext cx="6834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e’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pic>
        <p:nvPicPr>
          <p:cNvPr id="678" name="Google Shape;678;p90"/>
          <p:cNvPicPr preferRelativeResize="0"/>
          <p:nvPr/>
        </p:nvPicPr>
        <p:blipFill rotWithShape="1">
          <a:blip r:embed="rId3">
            <a:alphaModFix/>
          </a:blip>
          <a:srcRect t="48652" r="50794"/>
          <a:stretch/>
        </p:blipFill>
        <p:spPr>
          <a:xfrm>
            <a:off x="6225625" y="1000325"/>
            <a:ext cx="2643763" cy="158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90"/>
          <p:cNvPicPr preferRelativeResize="0"/>
          <p:nvPr/>
        </p:nvPicPr>
        <p:blipFill rotWithShape="1">
          <a:blip r:embed="rId4">
            <a:alphaModFix/>
          </a:blip>
          <a:srcRect b="51262"/>
          <a:stretch/>
        </p:blipFill>
        <p:spPr>
          <a:xfrm>
            <a:off x="157475" y="2920800"/>
            <a:ext cx="6051950" cy="16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90"/>
          <p:cNvPicPr preferRelativeResize="0"/>
          <p:nvPr/>
        </p:nvPicPr>
        <p:blipFill rotWithShape="1">
          <a:blip r:embed="rId4">
            <a:alphaModFix/>
          </a:blip>
          <a:srcRect t="49695" r="52847"/>
          <a:stretch/>
        </p:blipFill>
        <p:spPr>
          <a:xfrm>
            <a:off x="6170809" y="2959832"/>
            <a:ext cx="2643776" cy="162166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90"/>
          <p:cNvSpPr txBox="1"/>
          <p:nvPr/>
        </p:nvSpPr>
        <p:spPr>
          <a:xfrm>
            <a:off x="6539343" y="3434143"/>
            <a:ext cx="19215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&lt; Q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10 GeV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055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0.01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z:arbitrary units</a:t>
            </a:r>
            <a:endParaRPr/>
          </a:p>
        </p:txBody>
      </p:sp>
      <p:grpSp>
        <p:nvGrpSpPr>
          <p:cNvPr id="682" name="Google Shape;682;p90"/>
          <p:cNvGrpSpPr/>
          <p:nvPr/>
        </p:nvGrpSpPr>
        <p:grpSpPr>
          <a:xfrm>
            <a:off x="7434987" y="628550"/>
            <a:ext cx="1295478" cy="345606"/>
            <a:chOff x="7434987" y="476150"/>
            <a:chExt cx="1295478" cy="345606"/>
          </a:xfrm>
        </p:grpSpPr>
        <p:pic>
          <p:nvPicPr>
            <p:cNvPr id="683" name="Google Shape;683;p9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34987" y="612442"/>
              <a:ext cx="1295478" cy="209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4" name="Google Shape;684;p90"/>
            <p:cNvSpPr/>
            <p:nvPr/>
          </p:nvSpPr>
          <p:spPr>
            <a:xfrm>
              <a:off x="7955100" y="476150"/>
              <a:ext cx="340200" cy="324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0"/>
            <p:cNvSpPr txBox="1"/>
            <p:nvPr/>
          </p:nvSpPr>
          <p:spPr>
            <a:xfrm>
              <a:off x="7935975" y="503600"/>
              <a:ext cx="6834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90</a:t>
              </a:r>
              <a:endParaRPr/>
            </a:p>
          </p:txBody>
        </p:sp>
      </p:grpSp>
      <p:sp>
        <p:nvSpPr>
          <p:cNvPr id="686" name="Google Shape;686;p90"/>
          <p:cNvSpPr txBox="1">
            <a:spLocks noGrp="1"/>
          </p:cNvSpPr>
          <p:nvPr>
            <p:ph type="title" idx="4294967295"/>
          </p:nvPr>
        </p:nvSpPr>
        <p:spPr>
          <a:xfrm>
            <a:off x="1378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J/𝛙 production in e+Au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87" name="Google Shape;687;p90"/>
          <p:cNvCxnSpPr/>
          <p:nvPr/>
        </p:nvCxnSpPr>
        <p:spPr>
          <a:xfrm rot="10800000" flipH="1">
            <a:off x="1593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91"/>
          <p:cNvPicPr preferRelativeResize="0"/>
          <p:nvPr/>
        </p:nvPicPr>
        <p:blipFill rotWithShape="1">
          <a:blip r:embed="rId3">
            <a:alphaModFix/>
          </a:blip>
          <a:srcRect b="48890"/>
          <a:stretch/>
        </p:blipFill>
        <p:spPr>
          <a:xfrm>
            <a:off x="150925" y="849112"/>
            <a:ext cx="6316920" cy="1856262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1"/>
          <p:cNvSpPr txBox="1"/>
          <p:nvPr/>
        </p:nvSpPr>
        <p:spPr>
          <a:xfrm>
            <a:off x="305616" y="647452"/>
            <a:ext cx="2400600" cy="24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Thomas Ullrich (BNL)</a:t>
            </a:r>
            <a:endParaRPr sz="12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91"/>
          <p:cNvSpPr txBox="1"/>
          <p:nvPr/>
        </p:nvSpPr>
        <p:spPr>
          <a:xfrm>
            <a:off x="6808968" y="1506655"/>
            <a:ext cx="19215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0.01 GeV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055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0.01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z:arbitrary units</a:t>
            </a:r>
            <a:endParaRPr/>
          </a:p>
        </p:txBody>
      </p:sp>
      <p:sp>
        <p:nvSpPr>
          <p:cNvPr id="695" name="Google Shape;695;p91"/>
          <p:cNvSpPr txBox="1"/>
          <p:nvPr/>
        </p:nvSpPr>
        <p:spPr>
          <a:xfrm>
            <a:off x="2266585" y="1166661"/>
            <a:ext cx="340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91"/>
          <p:cNvSpPr txBox="1"/>
          <p:nvPr/>
        </p:nvSpPr>
        <p:spPr>
          <a:xfrm>
            <a:off x="5301287" y="1130021"/>
            <a:ext cx="6834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φ-&gt; KK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91"/>
          <p:cNvSpPr txBox="1"/>
          <p:nvPr/>
        </p:nvSpPr>
        <p:spPr>
          <a:xfrm>
            <a:off x="7935964" y="1166714"/>
            <a:ext cx="6834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e’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4987" y="612442"/>
            <a:ext cx="1295478" cy="20931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700" name="Google Shape;700;p91"/>
          <p:cNvPicPr preferRelativeResize="0"/>
          <p:nvPr/>
        </p:nvPicPr>
        <p:blipFill rotWithShape="1">
          <a:blip r:embed="rId3">
            <a:alphaModFix/>
          </a:blip>
          <a:srcRect t="48890" r="53084"/>
          <a:stretch/>
        </p:blipFill>
        <p:spPr>
          <a:xfrm>
            <a:off x="6398200" y="897025"/>
            <a:ext cx="2477850" cy="155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91"/>
          <p:cNvPicPr preferRelativeResize="0"/>
          <p:nvPr/>
        </p:nvPicPr>
        <p:blipFill rotWithShape="1">
          <a:blip r:embed="rId5">
            <a:alphaModFix/>
          </a:blip>
          <a:srcRect b="50054"/>
          <a:stretch/>
        </p:blipFill>
        <p:spPr>
          <a:xfrm>
            <a:off x="81275" y="2987344"/>
            <a:ext cx="6316924" cy="181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91"/>
          <p:cNvPicPr preferRelativeResize="0"/>
          <p:nvPr/>
        </p:nvPicPr>
        <p:blipFill rotWithShape="1">
          <a:blip r:embed="rId5">
            <a:alphaModFix/>
          </a:blip>
          <a:srcRect t="49207" r="50099"/>
          <a:stretch/>
        </p:blipFill>
        <p:spPr>
          <a:xfrm>
            <a:off x="6074020" y="2951125"/>
            <a:ext cx="3099531" cy="18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91"/>
          <p:cNvSpPr txBox="1"/>
          <p:nvPr/>
        </p:nvSpPr>
        <p:spPr>
          <a:xfrm>
            <a:off x="6539343" y="3434143"/>
            <a:ext cx="19215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&lt; Q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10 GeV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055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0.01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z:arbitrary units</a:t>
            </a:r>
            <a:endParaRPr/>
          </a:p>
        </p:txBody>
      </p:sp>
      <p:sp>
        <p:nvSpPr>
          <p:cNvPr id="704" name="Google Shape;704;p91"/>
          <p:cNvSpPr/>
          <p:nvPr/>
        </p:nvSpPr>
        <p:spPr>
          <a:xfrm>
            <a:off x="7955100" y="476150"/>
            <a:ext cx="340200" cy="324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1"/>
          <p:cNvSpPr txBox="1"/>
          <p:nvPr/>
        </p:nvSpPr>
        <p:spPr>
          <a:xfrm>
            <a:off x="7935975" y="503600"/>
            <a:ext cx="683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90</a:t>
            </a:r>
            <a:endParaRPr/>
          </a:p>
        </p:txBody>
      </p:sp>
      <p:sp>
        <p:nvSpPr>
          <p:cNvPr id="706" name="Google Shape;706;p91"/>
          <p:cNvSpPr txBox="1">
            <a:spLocks noGrp="1"/>
          </p:cNvSpPr>
          <p:nvPr>
            <p:ph type="title" idx="4294967295"/>
          </p:nvPr>
        </p:nvSpPr>
        <p:spPr>
          <a:xfrm>
            <a:off x="137808" y="327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𝛗 production in e+Au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07" name="Google Shape;707;p91"/>
          <p:cNvCxnSpPr/>
          <p:nvPr/>
        </p:nvCxnSpPr>
        <p:spPr>
          <a:xfrm rot="10800000" flipH="1">
            <a:off x="159300" y="6428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92"/>
          <p:cNvPicPr preferRelativeResize="0"/>
          <p:nvPr/>
        </p:nvPicPr>
        <p:blipFill rotWithShape="1">
          <a:blip r:embed="rId3">
            <a:alphaModFix/>
          </a:blip>
          <a:srcRect b="48625"/>
          <a:stretch/>
        </p:blipFill>
        <p:spPr>
          <a:xfrm>
            <a:off x="49525" y="926709"/>
            <a:ext cx="6239950" cy="1959692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92"/>
          <p:cNvSpPr txBox="1"/>
          <p:nvPr/>
        </p:nvSpPr>
        <p:spPr>
          <a:xfrm>
            <a:off x="229416" y="693173"/>
            <a:ext cx="2400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Thomas Ullrich (BNL)</a:t>
            </a:r>
            <a:endParaRPr sz="12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92"/>
          <p:cNvSpPr txBox="1"/>
          <p:nvPr/>
        </p:nvSpPr>
        <p:spPr>
          <a:xfrm>
            <a:off x="6819968" y="1460830"/>
            <a:ext cx="19215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0.01 GeV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055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0.01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z:arbitrary units</a:t>
            </a:r>
            <a:endParaRPr/>
          </a:p>
        </p:txBody>
      </p:sp>
      <p:sp>
        <p:nvSpPr>
          <p:cNvPr id="715" name="Google Shape;715;p92"/>
          <p:cNvSpPr txBox="1"/>
          <p:nvPr/>
        </p:nvSpPr>
        <p:spPr>
          <a:xfrm>
            <a:off x="2266585" y="1319061"/>
            <a:ext cx="340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ρ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92"/>
          <p:cNvSpPr txBox="1"/>
          <p:nvPr/>
        </p:nvSpPr>
        <p:spPr>
          <a:xfrm>
            <a:off x="5301287" y="1282421"/>
            <a:ext cx="6834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ρ-&gt; ππ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718" name="Google Shape;718;p92"/>
          <p:cNvPicPr preferRelativeResize="0"/>
          <p:nvPr/>
        </p:nvPicPr>
        <p:blipFill rotWithShape="1">
          <a:blip r:embed="rId3">
            <a:alphaModFix/>
          </a:blip>
          <a:srcRect t="51925" r="52189"/>
          <a:stretch/>
        </p:blipFill>
        <p:spPr>
          <a:xfrm>
            <a:off x="6397625" y="1024788"/>
            <a:ext cx="2766199" cy="17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92"/>
          <p:cNvPicPr preferRelativeResize="0"/>
          <p:nvPr/>
        </p:nvPicPr>
        <p:blipFill rotWithShape="1">
          <a:blip r:embed="rId4">
            <a:alphaModFix/>
          </a:blip>
          <a:srcRect b="49758"/>
          <a:stretch/>
        </p:blipFill>
        <p:spPr>
          <a:xfrm>
            <a:off x="5750" y="3016025"/>
            <a:ext cx="6391826" cy="195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92"/>
          <p:cNvPicPr preferRelativeResize="0"/>
          <p:nvPr/>
        </p:nvPicPr>
        <p:blipFill rotWithShape="1">
          <a:blip r:embed="rId4">
            <a:alphaModFix/>
          </a:blip>
          <a:srcRect t="48919" r="51066"/>
          <a:stretch/>
        </p:blipFill>
        <p:spPr>
          <a:xfrm>
            <a:off x="6162136" y="3003751"/>
            <a:ext cx="3158663" cy="18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92"/>
          <p:cNvSpPr txBox="1"/>
          <p:nvPr/>
        </p:nvSpPr>
        <p:spPr>
          <a:xfrm>
            <a:off x="6767943" y="3434143"/>
            <a:ext cx="19215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&lt; Q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10 GeV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055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0.01</a:t>
            </a:r>
            <a:endParaRPr/>
          </a:p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z:arbitrary units</a:t>
            </a:r>
            <a:endParaRPr/>
          </a:p>
        </p:txBody>
      </p:sp>
      <p:grpSp>
        <p:nvGrpSpPr>
          <p:cNvPr id="722" name="Google Shape;722;p92"/>
          <p:cNvGrpSpPr/>
          <p:nvPr/>
        </p:nvGrpSpPr>
        <p:grpSpPr>
          <a:xfrm>
            <a:off x="7511187" y="628550"/>
            <a:ext cx="1295478" cy="345606"/>
            <a:chOff x="7434987" y="476150"/>
            <a:chExt cx="1295478" cy="345606"/>
          </a:xfrm>
        </p:grpSpPr>
        <p:pic>
          <p:nvPicPr>
            <p:cNvPr id="723" name="Google Shape;723;p9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34987" y="612442"/>
              <a:ext cx="1295478" cy="209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4" name="Google Shape;724;p92"/>
            <p:cNvSpPr/>
            <p:nvPr/>
          </p:nvSpPr>
          <p:spPr>
            <a:xfrm>
              <a:off x="7955100" y="476150"/>
              <a:ext cx="340200" cy="324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2"/>
            <p:cNvSpPr txBox="1"/>
            <p:nvPr/>
          </p:nvSpPr>
          <p:spPr>
            <a:xfrm>
              <a:off x="7935975" y="503600"/>
              <a:ext cx="6834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90</a:t>
              </a:r>
              <a:endParaRPr/>
            </a:p>
          </p:txBody>
        </p:sp>
      </p:grpSp>
      <p:sp>
        <p:nvSpPr>
          <p:cNvPr id="726" name="Google Shape;726;p92"/>
          <p:cNvSpPr txBox="1"/>
          <p:nvPr/>
        </p:nvSpPr>
        <p:spPr>
          <a:xfrm>
            <a:off x="8155775" y="1282427"/>
            <a:ext cx="6834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5" b="0" i="1" u="none" strike="noStrike" cap="none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e’</a:t>
            </a:r>
            <a:endParaRPr sz="1055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92"/>
          <p:cNvSpPr txBox="1">
            <a:spLocks noGrp="1"/>
          </p:cNvSpPr>
          <p:nvPr>
            <p:ph type="title" idx="4294967295"/>
          </p:nvPr>
        </p:nvSpPr>
        <p:spPr>
          <a:xfrm>
            <a:off x="137808" y="327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latin typeface="Comic Sans MS"/>
                <a:ea typeface="Comic Sans MS"/>
                <a:cs typeface="Comic Sans MS"/>
                <a:sym typeface="Comic Sans MS"/>
              </a:rPr>
              <a:t>𝛒 production in e+Au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28" name="Google Shape;728;p92"/>
          <p:cNvCxnSpPr/>
          <p:nvPr/>
        </p:nvCxnSpPr>
        <p:spPr>
          <a:xfrm rot="10800000" flipH="1">
            <a:off x="159300" y="6428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93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0161" y="2760682"/>
            <a:ext cx="3459449" cy="2349254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93"/>
          <p:cNvSpPr txBox="1"/>
          <p:nvPr/>
        </p:nvSpPr>
        <p:spPr>
          <a:xfrm>
            <a:off x="305616" y="624593"/>
            <a:ext cx="2400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Li (Bill) Wenliang (BNL)</a:t>
            </a:r>
            <a:endParaRPr sz="12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93"/>
          <p:cNvSpPr txBox="1"/>
          <p:nvPr/>
        </p:nvSpPr>
        <p:spPr>
          <a:xfrm>
            <a:off x="-30267" y="2406948"/>
            <a:ext cx="2400542" cy="37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Backward angle production of pi0 from proton: TDAs.</a:t>
            </a:r>
            <a:endParaRPr/>
          </a:p>
        </p:txBody>
      </p:sp>
      <p:pic>
        <p:nvPicPr>
          <p:cNvPr id="736" name="Google Shape;736;p93" descr="Screen Shot 2020-05-06 at 10.19.4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323" y="824650"/>
            <a:ext cx="1995362" cy="1481773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93"/>
          <p:cNvSpPr txBox="1"/>
          <p:nvPr/>
        </p:nvSpPr>
        <p:spPr>
          <a:xfrm>
            <a:off x="43609" y="3013025"/>
            <a:ext cx="1921396" cy="86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π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mom: 20-50 GeV. π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angle from above 50  to below 35mrad. Photon opening angle 0.4-0.8 deg. </a:t>
            </a:r>
            <a:endParaRPr/>
          </a:p>
        </p:txBody>
      </p:sp>
      <p:pic>
        <p:nvPicPr>
          <p:cNvPr id="738" name="Google Shape;738;p93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3184" y="2758054"/>
            <a:ext cx="3567173" cy="2422407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93"/>
          <p:cNvSpPr txBox="1"/>
          <p:nvPr/>
        </p:nvSpPr>
        <p:spPr>
          <a:xfrm>
            <a:off x="43609" y="4279363"/>
            <a:ext cx="1921396" cy="21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8"/>
              <a:buFont typeface="Arial"/>
              <a:buChar char="•"/>
            </a:pP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" sz="1055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05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&lt; 12 GeV, W~ 10 GeV</a:t>
            </a:r>
            <a:endParaRPr sz="105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pic>
        <p:nvPicPr>
          <p:cNvPr id="741" name="Google Shape;741;p93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1007" y="383228"/>
            <a:ext cx="3551848" cy="252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3" descr="A screenshot of a cell pho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73961" y="395575"/>
            <a:ext cx="3602671" cy="2377426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93"/>
          <p:cNvSpPr txBox="1">
            <a:spLocks noGrp="1"/>
          </p:cNvSpPr>
          <p:nvPr>
            <p:ph type="title" idx="4294967295"/>
          </p:nvPr>
        </p:nvSpPr>
        <p:spPr>
          <a:xfrm>
            <a:off x="137808" y="327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U-channel 𝛑0 production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44" name="Google Shape;744;p93"/>
          <p:cNvCxnSpPr/>
          <p:nvPr/>
        </p:nvCxnSpPr>
        <p:spPr>
          <a:xfrm rot="10800000" flipH="1">
            <a:off x="159300" y="5666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750" name="Google Shape;750;p94"/>
          <p:cNvSpPr txBox="1"/>
          <p:nvPr/>
        </p:nvSpPr>
        <p:spPr>
          <a:xfrm>
            <a:off x="305616" y="776993"/>
            <a:ext cx="3070044" cy="13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Marat Sidikov, (USM, Valparaiso, Chile)</a:t>
            </a:r>
            <a:endParaRPr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1" name="Google Shape;751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38" y="1927289"/>
            <a:ext cx="4539462" cy="25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0097" y="1913644"/>
            <a:ext cx="4539462" cy="25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299" y="1169878"/>
            <a:ext cx="1910245" cy="286026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94"/>
          <p:cNvSpPr txBox="1"/>
          <p:nvPr/>
        </p:nvSpPr>
        <p:spPr>
          <a:xfrm>
            <a:off x="3282855" y="682199"/>
            <a:ext cx="573206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Char char="•"/>
            </a:pPr>
            <a:r>
              <a:rPr lang="en" sz="12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Process is suppressed in comparison to DVMP, integrated luminosity for the plots is 100 fb</a:t>
            </a:r>
            <a:r>
              <a:rPr lang="en" sz="1200" b="0" i="0" u="none" strike="noStrike" cap="none" baseline="30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-1</a:t>
            </a:r>
            <a:endParaRPr sz="1200" b="0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94"/>
          <p:cNvSpPr txBox="1"/>
          <p:nvPr/>
        </p:nvSpPr>
        <p:spPr>
          <a:xfrm>
            <a:off x="563582" y="4562500"/>
            <a:ext cx="8013748" cy="59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277812" marR="0" lvl="0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" sz="1600" b="1" i="0" u="none" strike="noStrike" cap="none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Kinematic studies have been carried out on more channels – see weekly meeting slides on Indico!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94"/>
          <p:cNvSpPr txBox="1">
            <a:spLocks noGrp="1"/>
          </p:cNvSpPr>
          <p:nvPr>
            <p:ph type="title"/>
          </p:nvPr>
        </p:nvSpPr>
        <p:spPr>
          <a:xfrm>
            <a:off x="137808" y="327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Charged current pion  production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57" name="Google Shape;757;p94"/>
          <p:cNvCxnSpPr/>
          <p:nvPr/>
        </p:nvCxnSpPr>
        <p:spPr>
          <a:xfrm rot="10800000" flipH="1">
            <a:off x="159300" y="6428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5"/>
          <p:cNvSpPr txBox="1"/>
          <p:nvPr/>
        </p:nvSpPr>
        <p:spPr>
          <a:xfrm>
            <a:off x="123345" y="1302863"/>
            <a:ext cx="1464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11993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n" sz="1400" b="1" i="0" u="none" strike="noStrike" cap="none" dirty="0">
                <a:solidFill>
                  <a:srgbClr val="011993"/>
                </a:solidFill>
                <a:latin typeface="Avenir"/>
                <a:ea typeface="Avenir"/>
                <a:cs typeface="Avenir"/>
                <a:sym typeface="Avenir"/>
              </a:rPr>
              <a:t>Pythia8 </a:t>
            </a:r>
            <a:r>
              <a:rPr lang="en" b="1" dirty="0">
                <a:solidFill>
                  <a:srgbClr val="011993"/>
                </a:solidFill>
                <a:latin typeface="Avenir"/>
                <a:ea typeface="Avenir"/>
                <a:cs typeface="Avenir"/>
                <a:sym typeface="Avenir"/>
              </a:rPr>
              <a:t>,</a:t>
            </a:r>
            <a:r>
              <a:rPr lang="en" sz="1400" b="1" i="0" u="none" strike="noStrike" cap="none" dirty="0">
                <a:solidFill>
                  <a:srgbClr val="011993"/>
                </a:solidFill>
                <a:latin typeface="Avenir"/>
                <a:ea typeface="Avenir"/>
                <a:cs typeface="Avenir"/>
                <a:sym typeface="Avenir"/>
              </a:rPr>
              <a:t>Q</a:t>
            </a:r>
            <a:r>
              <a:rPr lang="en" sz="1400" b="1" i="0" u="none" strike="noStrike" cap="none" baseline="30000" dirty="0">
                <a:solidFill>
                  <a:srgbClr val="011993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r>
              <a:rPr lang="en" sz="1400" b="1" i="0" u="none" strike="noStrike" cap="none" dirty="0">
                <a:solidFill>
                  <a:srgbClr val="011993"/>
                </a:solidFill>
                <a:latin typeface="Avenir"/>
                <a:ea typeface="Avenir"/>
                <a:cs typeface="Avenir"/>
                <a:sym typeface="Avenir"/>
              </a:rPr>
              <a:t>&lt;1)</a:t>
            </a:r>
            <a:endParaRPr sz="1400" b="1" i="0" u="none" strike="noStrike" cap="none" dirty="0">
              <a:solidFill>
                <a:srgbClr val="01199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63" name="Google Shape;763;p95"/>
          <p:cNvSpPr txBox="1"/>
          <p:nvPr/>
        </p:nvSpPr>
        <p:spPr>
          <a:xfrm>
            <a:off x="3728925" y="2091725"/>
            <a:ext cx="2671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4" name="Google Shape;76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32025"/>
            <a:ext cx="3838858" cy="24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340" y="3006725"/>
            <a:ext cx="3406140" cy="198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6110" y="657300"/>
            <a:ext cx="3121714" cy="21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95"/>
          <p:cNvSpPr txBox="1"/>
          <p:nvPr/>
        </p:nvSpPr>
        <p:spPr>
          <a:xfrm>
            <a:off x="4260263" y="1044275"/>
            <a:ext cx="1971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</a:t>
            </a:r>
            <a:endParaRPr/>
          </a:p>
        </p:txBody>
      </p:sp>
      <p:sp>
        <p:nvSpPr>
          <p:cNvPr id="768" name="Google Shape;768;p95"/>
          <p:cNvSpPr txBox="1"/>
          <p:nvPr/>
        </p:nvSpPr>
        <p:spPr>
          <a:xfrm>
            <a:off x="1172750" y="2280575"/>
            <a:ext cx="1971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Proton</a:t>
            </a:r>
            <a:endParaRPr/>
          </a:p>
        </p:txBody>
      </p:sp>
      <p:sp>
        <p:nvSpPr>
          <p:cNvPr id="769" name="Google Shape;769;p95"/>
          <p:cNvSpPr txBox="1"/>
          <p:nvPr/>
        </p:nvSpPr>
        <p:spPr>
          <a:xfrm>
            <a:off x="4330055" y="2897795"/>
            <a:ext cx="1971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Jet</a:t>
            </a:r>
            <a:endParaRPr dirty="0"/>
          </a:p>
        </p:txBody>
      </p:sp>
      <p:sp>
        <p:nvSpPr>
          <p:cNvPr id="770" name="Google Shape;770;p95"/>
          <p:cNvSpPr txBox="1"/>
          <p:nvPr/>
        </p:nvSpPr>
        <p:spPr>
          <a:xfrm>
            <a:off x="267788" y="750009"/>
            <a:ext cx="2400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i="0" u="none" strike="noStrike" cap="none" dirty="0">
                <a:solidFill>
                  <a:srgbClr val="FF2600"/>
                </a:solidFill>
                <a:latin typeface="Avenir"/>
                <a:ea typeface="Avenir"/>
                <a:cs typeface="Avenir"/>
                <a:sym typeface="Avenir"/>
              </a:rPr>
              <a:t>Zhengqiao Zhang (BNL)</a:t>
            </a:r>
            <a:endParaRPr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sp>
        <p:nvSpPr>
          <p:cNvPr id="772" name="Google Shape;772;p95"/>
          <p:cNvSpPr txBox="1">
            <a:spLocks noGrp="1"/>
          </p:cNvSpPr>
          <p:nvPr>
            <p:ph type="title"/>
          </p:nvPr>
        </p:nvSpPr>
        <p:spPr>
          <a:xfrm>
            <a:off x="137808" y="327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Diffractive dijet production in e+p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73" name="Google Shape;773;p95"/>
          <p:cNvCxnSpPr/>
          <p:nvPr/>
        </p:nvCxnSpPr>
        <p:spPr>
          <a:xfrm rot="10800000" flipH="1">
            <a:off x="159300" y="6428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6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Other channels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79" name="Google Shape;779;p96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0" name="Google Shape;780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graphicFrame>
        <p:nvGraphicFramePr>
          <p:cNvPr id="781" name="Google Shape;781;p96"/>
          <p:cNvGraphicFramePr/>
          <p:nvPr/>
        </p:nvGraphicFramePr>
        <p:xfrm>
          <a:off x="172635" y="1708982"/>
          <a:ext cx="8776025" cy="2425820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6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2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Exclusive ϕ and ρ in ep and eA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PID for hadronic decay channels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GPDs, gluon saturation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F.-X. Girod, 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Exclusive production of meson-photon pair (ργ)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Far-forward detectors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GPDs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D. Sokhan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82" name="Google Shape;782;p96"/>
          <p:cNvSpPr txBox="1"/>
          <p:nvPr/>
        </p:nvSpPr>
        <p:spPr>
          <a:xfrm>
            <a:off x="89941" y="966866"/>
            <a:ext cx="89940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Some of the channels which will be worked on but don’t have kinematic distributions yet:</a:t>
            </a:r>
            <a:endParaRPr sz="1400" b="0" i="0" u="none" strike="noStrike" cap="non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83" name="Google Shape;783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8486" y="2571750"/>
            <a:ext cx="806915" cy="3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8486" y="3384930"/>
            <a:ext cx="806915" cy="339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Tools and Information Flow </a:t>
            </a:r>
            <a:endParaRPr/>
          </a:p>
        </p:txBody>
      </p:sp>
      <p:sp>
        <p:nvSpPr>
          <p:cNvPr id="252" name="Google Shape;252;p51"/>
          <p:cNvSpPr txBox="1">
            <a:spLocks noGrp="1"/>
          </p:cNvSpPr>
          <p:nvPr>
            <p:ph type="body" idx="1"/>
          </p:nvPr>
        </p:nvSpPr>
        <p:spPr>
          <a:xfrm>
            <a:off x="6900" y="1000075"/>
            <a:ext cx="9001200" cy="38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ic Sans MS"/>
              <a:buChar char="-"/>
            </a:pPr>
            <a:r>
              <a:rPr lang="en" sz="1700" dirty="0">
                <a:latin typeface="Comic Sans MS"/>
                <a:ea typeface="Comic Sans MS"/>
                <a:cs typeface="Comic Sans MS"/>
                <a:sym typeface="Comic Sans MS"/>
              </a:rPr>
              <a:t>To ensure reproducibility of YR studies and consistency across simulations for different processes/working group, the prefered solution is to converge on a single simulation tool (for each detector region):  </a:t>
            </a:r>
            <a:r>
              <a:rPr lang="en" dirty="0">
                <a:solidFill>
                  <a:srgbClr val="073763"/>
                </a:solidFill>
              </a:rPr>
              <a:t>	</a:t>
            </a:r>
            <a:r>
              <a:rPr lang="en" dirty="0">
                <a:solidFill>
                  <a:srgbClr val="0B5394"/>
                </a:solidFill>
              </a:rPr>
              <a:t>EIC-smear, EICRoot</a:t>
            </a:r>
            <a:r>
              <a:rPr lang="en" dirty="0">
                <a:solidFill>
                  <a:srgbClr val="073763"/>
                </a:solidFill>
              </a:rPr>
              <a:t>	</a:t>
            </a:r>
            <a:endParaRPr dirty="0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ic Sans MS"/>
              <a:buChar char="-"/>
            </a:pPr>
            <a:r>
              <a:rPr lang="en" sz="1700" dirty="0">
                <a:latin typeface="Comic Sans MS"/>
                <a:ea typeface="Comic Sans MS"/>
                <a:cs typeface="Comic Sans MS"/>
                <a:sym typeface="Comic Sans MS"/>
              </a:rPr>
              <a:t>Coordination with Software team to establish versioning/ coherent implementation of Detector response parametrizations</a:t>
            </a:r>
            <a:endParaRPr sz="17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ic Sans MS"/>
              <a:buChar char="-"/>
            </a:pPr>
            <a:r>
              <a:rPr lang="en" sz="1700" dirty="0">
                <a:latin typeface="Comic Sans MS"/>
                <a:ea typeface="Comic Sans MS"/>
                <a:cs typeface="Comic Sans MS"/>
                <a:sym typeface="Comic Sans MS"/>
              </a:rPr>
              <a:t>Have a common data-exchange format for kinematic maps</a:t>
            </a:r>
            <a:endParaRPr sz="17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 dirty="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https://wiki.bnl.gov/eicug/index.php/Yellow_Report_Physics_Common#Standard_histogram_to_display_kinematic_coverage</a:t>
            </a:r>
            <a:endParaRPr sz="17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3" name="Google Shape;25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200" y="3795125"/>
            <a:ext cx="1759175" cy="1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3700" y="3952883"/>
            <a:ext cx="1759175" cy="11727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51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6" name="Google Shape;256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97"/>
          <p:cNvSpPr txBox="1"/>
          <p:nvPr/>
        </p:nvSpPr>
        <p:spPr>
          <a:xfrm>
            <a:off x="200175" y="2525625"/>
            <a:ext cx="84171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Pavia YR Meeting</a:t>
            </a:r>
            <a:endParaRPr sz="20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endParaRPr sz="2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Wim Cosyn, Or Hen, Douglas Higinbotham, Spencer Klein, Anna Stasto</a:t>
            </a:r>
            <a:endParaRPr sz="18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97"/>
          <p:cNvSpPr/>
          <p:nvPr/>
        </p:nvSpPr>
        <p:spPr>
          <a:xfrm>
            <a:off x="801747" y="38100"/>
            <a:ext cx="7543800" cy="1257300"/>
          </a:xfrm>
          <a:prstGeom prst="roundRect">
            <a:avLst>
              <a:gd name="adj" fmla="val 16667"/>
            </a:avLst>
          </a:prstGeom>
          <a:solidFill>
            <a:schemeClr val="lt1">
              <a:alpha val="8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97"/>
          <p:cNvSpPr txBox="1"/>
          <p:nvPr/>
        </p:nvSpPr>
        <p:spPr>
          <a:xfrm>
            <a:off x="288763" y="1093005"/>
            <a:ext cx="84171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Diffraction and Tagging</a:t>
            </a: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physics working subgroup</a:t>
            </a: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793" name="Google Shape;793;p97"/>
          <p:cNvSpPr txBox="1"/>
          <p:nvPr/>
        </p:nvSpPr>
        <p:spPr>
          <a:xfrm>
            <a:off x="3787300" y="4489525"/>
            <a:ext cx="13290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May 20, 2020</a:t>
            </a:r>
            <a:endParaRPr sz="12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98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</a:t>
            </a:r>
            <a:r>
              <a:rPr lang="en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kinematics</a:t>
            </a:r>
            <a:endParaRPr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99" name="Google Shape;799;p98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0" name="Google Shape;800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graphicFrame>
        <p:nvGraphicFramePr>
          <p:cNvPr id="801" name="Google Shape;801;p98"/>
          <p:cNvGraphicFramePr/>
          <p:nvPr/>
        </p:nvGraphicFramePr>
        <p:xfrm>
          <a:off x="183997" y="1011457"/>
          <a:ext cx="8776025" cy="3551690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6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1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Sullivan process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ep/d -&gt; e + pi/K/X + nucleon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-detection of forward p/n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-detection of forward decay products of Λ,Σ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-hadronic calorimetry in forward region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-pion and kaon SF projections a la HERA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proton structure function plots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-pion form factor at large Q</a:t>
                      </a:r>
                      <a:r>
                        <a:rPr lang="en" sz="1100" u="none" strike="noStrike" cap="none" baseline="300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</a:t>
                      </a:r>
                      <a:endParaRPr sz="1100" u="none" strike="noStrike" cap="none" baseline="3000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Meson structure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T.Horn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fast simulations in progress</a:t>
                      </a:r>
                      <a:endParaRPr sz="11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5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ep/A-&gt; e + X+p/A</a:t>
                      </a:r>
                      <a:endParaRPr sz="12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Roman pot for leading protons</a:t>
                      </a:r>
                      <a:endParaRPr sz="12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Roman pot acceptance, diffractive kinematics, structure function pseudodata, diffractive PDFs</a:t>
                      </a:r>
                      <a:endParaRPr sz="12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diffractive structure functions and PDFs in protons and nuclei</a:t>
                      </a:r>
                      <a:endParaRPr sz="12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N.Armesto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P.Newman,W.SlominskiA.Stasto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To do: PDFs in nuclei</a:t>
                      </a:r>
                      <a:endParaRPr sz="12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9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</a:t>
            </a:r>
            <a:r>
              <a:rPr lang="en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kinematics</a:t>
            </a:r>
            <a:endParaRPr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07" name="Google Shape;807;p99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8" name="Google Shape;808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graphicFrame>
        <p:nvGraphicFramePr>
          <p:cNvPr id="809" name="Google Shape;809;p99"/>
          <p:cNvGraphicFramePr/>
          <p:nvPr/>
        </p:nvGraphicFramePr>
        <p:xfrm>
          <a:off x="198997" y="867657"/>
          <a:ext cx="8776025" cy="3658470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64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9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2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ep/A-&gt; e + VM+rapidity gap+Y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inelastic diffraction of vector mesons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excellent acceptance for forward region for measurement of large rapidity gaps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cross section growth with rapidity gap size, dependence on t, angular vs pT acceptance</a:t>
                      </a:r>
                      <a:endParaRPr sz="12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Pomeron trajectory, energy  and t-dependence of the cross section on the rapidity gap size</a:t>
                      </a:r>
                      <a:endParaRPr sz="12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M. Deak,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M.Strikman, A.Stasto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To do: angular acceptance plots, simulations</a:t>
                      </a:r>
                      <a:endParaRPr sz="12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Electro/Photo-production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J/ψ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Upsilon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1S, 2S, 3S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Central Detector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Scattered Electron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Forward Detector for nuclear fragments to separate coherent/incoherent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Gluon distributions as a function of x and b</a:t>
                      </a:r>
                      <a:r>
                        <a:rPr lang="en" sz="1100" b="1" u="none" strike="noStrike" cap="none" baseline="-25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⊥</a:t>
                      </a:r>
                      <a:endParaRPr sz="1100" b="1" u="none" strike="noStrike" cap="none" baseline="-25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Gluon Dist. 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3D Gluon imaging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S. Klein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S. Heppelmann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ep 18X100, 100x250</a:t>
                      </a: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eA 18x100</a:t>
                      </a: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00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</a:t>
            </a:r>
            <a:r>
              <a:rPr lang="en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kinematics</a:t>
            </a:r>
            <a:endParaRPr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15" name="Google Shape;815;p100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6" name="Google Shape;816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graphicFrame>
        <p:nvGraphicFramePr>
          <p:cNvPr id="817" name="Google Shape;817;p100"/>
          <p:cNvGraphicFramePr/>
          <p:nvPr/>
        </p:nvGraphicFramePr>
        <p:xfrm>
          <a:off x="198997" y="867657"/>
          <a:ext cx="8776025" cy="3623175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64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4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6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9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Diffractive deuteron breakup in J/</a:t>
                      </a: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ψ production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deuteron internal momenta up to 0.8–1 GeV/c can be detected with good acceptances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and excellent resolutions with current far forward design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number of events vs p_miss with p and n spectators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Various: study is proxy for processes with single and double nucleon tagging in deuteron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Kong Tu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Alex Jentsch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arXiv imminent</a:t>
                      </a:r>
                      <a:endParaRPr sz="11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eA QE 2N knockout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Acceptance for far forward nucleons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SRC studies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F. Hauenstein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e-p/d elastic scattering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small angle scattered electron detection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FF projections as a function of Q</a:t>
                      </a:r>
                      <a:r>
                        <a:rPr lang="en" sz="1200" u="none" strike="noStrike" cap="none" baseline="30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</a:t>
                      </a:r>
                      <a:endParaRPr sz="1200" u="none" strike="noStrike" cap="none" baseline="30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elastic FF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B.Schmookler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01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</a:t>
            </a:r>
            <a:r>
              <a:rPr lang="en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fast simulations</a:t>
            </a:r>
            <a:endParaRPr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23" name="Google Shape;823;p101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4" name="Google Shape;824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graphicFrame>
        <p:nvGraphicFramePr>
          <p:cNvPr id="825" name="Google Shape;825;p101"/>
          <p:cNvGraphicFramePr/>
          <p:nvPr/>
        </p:nvGraphicFramePr>
        <p:xfrm>
          <a:off x="198997" y="867657"/>
          <a:ext cx="8776025" cy="4027145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64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6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4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Electro/Photo-production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J/ψ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Upsilon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1S, 2S, 3S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Central Detector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Scattered Electron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Forward Detector for nuclear fragments to separate coherent/incoherent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Gluon distributions as a function of x and b⊥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Gluon Dist. 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3D Gluon imaging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S. Klein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S. Heppelmann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EICRoot Framework</a:t>
                      </a: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Detector Setups:</a:t>
                      </a: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457200" marR="0" lvl="0" indent="-298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100"/>
                        <a:buFont typeface="Comic Sans MS"/>
                        <a:buChar char="●"/>
                      </a:pPr>
                      <a:r>
                        <a:rPr lang="en" sz="11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LBNL All-Si</a:t>
                      </a: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457200" marR="0" lvl="0" indent="-298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100"/>
                        <a:buFont typeface="Comic Sans MS"/>
                        <a:buChar char="●"/>
                      </a:pPr>
                      <a:r>
                        <a:rPr lang="en" sz="1100" u="none" strike="noStrike" cap="none">
                          <a:solidFill>
                            <a:srgbClr val="A5A5A5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BeAST</a:t>
                      </a: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Diffractive deuteron breakup in J/</a:t>
                      </a: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ψ production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deuteron internal momenta up to 0.8–1 GeV/c can be detected with good acceptances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and excellent resolutions with current design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number of events vs p_miss with p and n spectators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Various: study is proxy for processes with single and double nucleon tagging in deuteron</a:t>
                      </a: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Kong Tu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Alex Jentsch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arXiv imminent</a:t>
                      </a:r>
                      <a:endParaRPr sz="11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Beagle + current far forward detectors</a:t>
                      </a:r>
                      <a:endParaRPr sz="11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eA QE 2N knockout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Acceptance for far forward nucleons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SRC studies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F. Hauenstein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 dirty="0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Beagle + g4e</a:t>
                      </a:r>
                      <a:endParaRPr sz="1200" u="none" strike="noStrike" cap="none" dirty="0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dirty="0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dirty="0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02"/>
          <p:cNvSpPr txBox="1"/>
          <p:nvPr/>
        </p:nvSpPr>
        <p:spPr>
          <a:xfrm>
            <a:off x="104625" y="198325"/>
            <a:ext cx="87987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Meson Structure Functions – Scattered Electron</a:t>
            </a:r>
            <a:endParaRPr sz="1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31" name="Google Shape;831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1486" y="1155694"/>
            <a:ext cx="2861525" cy="2824117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02"/>
          <p:cNvSpPr txBox="1"/>
          <p:nvPr/>
        </p:nvSpPr>
        <p:spPr>
          <a:xfrm>
            <a:off x="4124826" y="4012795"/>
            <a:ext cx="12153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on 41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102"/>
          <p:cNvSpPr txBox="1"/>
          <p:nvPr/>
        </p:nvSpPr>
        <p:spPr>
          <a:xfrm>
            <a:off x="6834587" y="4020350"/>
            <a:ext cx="1509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on 100 (12 on 135)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4" name="Google Shape;834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4547" y="1187441"/>
            <a:ext cx="2966972" cy="2913027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102"/>
          <p:cNvSpPr txBox="1"/>
          <p:nvPr/>
        </p:nvSpPr>
        <p:spPr>
          <a:xfrm>
            <a:off x="2288328" y="4700779"/>
            <a:ext cx="582095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Kinematics for meson structure functions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6" name="Google Shape;836;p102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7" name="Google Shape;837;p102"/>
          <p:cNvSpPr txBox="1"/>
          <p:nvPr/>
        </p:nvSpPr>
        <p:spPr>
          <a:xfrm>
            <a:off x="104625" y="995725"/>
            <a:ext cx="36195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ep/d -&gt; e +pi/K/X + nucleon</a:t>
            </a: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38" name="Google Shape;838;p1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0" y="1816108"/>
            <a:ext cx="2861525" cy="2164492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03"/>
          <p:cNvSpPr txBox="1"/>
          <p:nvPr/>
        </p:nvSpPr>
        <p:spPr>
          <a:xfrm>
            <a:off x="409436" y="216480"/>
            <a:ext cx="8265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Meson Structure Functions – Scattered Meson</a:t>
            </a:r>
            <a:endParaRPr sz="1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45" name="Google Shape;845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5282" y="1079778"/>
            <a:ext cx="2801282" cy="293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8243" y="1174167"/>
            <a:ext cx="2801282" cy="2870737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103"/>
          <p:cNvSpPr txBox="1"/>
          <p:nvPr/>
        </p:nvSpPr>
        <p:spPr>
          <a:xfrm>
            <a:off x="4277226" y="4012795"/>
            <a:ext cx="12153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on 41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103"/>
          <p:cNvSpPr txBox="1"/>
          <p:nvPr/>
        </p:nvSpPr>
        <p:spPr>
          <a:xfrm>
            <a:off x="6986987" y="4020350"/>
            <a:ext cx="1509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on 100 (12 on 135)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03"/>
          <p:cNvSpPr txBox="1"/>
          <p:nvPr/>
        </p:nvSpPr>
        <p:spPr>
          <a:xfrm>
            <a:off x="2288328" y="4700779"/>
            <a:ext cx="582095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Kinematics for meson structure functions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0" name="Google Shape;850;p103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1" name="Google Shape;851;p103"/>
          <p:cNvSpPr txBox="1"/>
          <p:nvPr/>
        </p:nvSpPr>
        <p:spPr>
          <a:xfrm>
            <a:off x="104625" y="995725"/>
            <a:ext cx="36195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0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ep/d -&gt; e +pi/K/X + nucleon</a:t>
            </a: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52" name="Google Shape;852;p1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0" y="1816108"/>
            <a:ext cx="2861525" cy="2164492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4"/>
          <p:cNvSpPr txBox="1"/>
          <p:nvPr/>
        </p:nvSpPr>
        <p:spPr>
          <a:xfrm>
            <a:off x="409436" y="216480"/>
            <a:ext cx="8265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Meson Structure Functions – Forward Baryon</a:t>
            </a:r>
            <a:endParaRPr sz="1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59" name="Google Shape;859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6420" y="1170051"/>
            <a:ext cx="2824413" cy="283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7436" y="1200315"/>
            <a:ext cx="2824140" cy="2791301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104"/>
          <p:cNvSpPr txBox="1"/>
          <p:nvPr/>
        </p:nvSpPr>
        <p:spPr>
          <a:xfrm>
            <a:off x="4353426" y="4012795"/>
            <a:ext cx="12153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on 41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04"/>
          <p:cNvSpPr txBox="1"/>
          <p:nvPr/>
        </p:nvSpPr>
        <p:spPr>
          <a:xfrm>
            <a:off x="6986987" y="4096550"/>
            <a:ext cx="1509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on 100 (12 on 135)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104"/>
          <p:cNvSpPr txBox="1"/>
          <p:nvPr/>
        </p:nvSpPr>
        <p:spPr>
          <a:xfrm>
            <a:off x="2288328" y="4700779"/>
            <a:ext cx="582095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Kinematics for meson structure functions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4" name="Google Shape;864;p104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5" name="Google Shape;865;p104"/>
          <p:cNvSpPr txBox="1"/>
          <p:nvPr/>
        </p:nvSpPr>
        <p:spPr>
          <a:xfrm>
            <a:off x="104625" y="995725"/>
            <a:ext cx="36195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20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ep/d -&gt; e +pi/K/X + nucleon</a:t>
            </a: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66" name="Google Shape;866;p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0" y="1816108"/>
            <a:ext cx="2861525" cy="2164492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873" name="Google Shape;873;p105"/>
          <p:cNvSpPr txBox="1"/>
          <p:nvPr/>
        </p:nvSpPr>
        <p:spPr>
          <a:xfrm>
            <a:off x="409436" y="216480"/>
            <a:ext cx="8265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Inclusive diffraction: Roman pots acceptance</a:t>
            </a:r>
            <a:endParaRPr sz="11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74" name="Google Shape;87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6373" y="830827"/>
            <a:ext cx="7190802" cy="2392874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05"/>
          <p:cNvSpPr txBox="1"/>
          <p:nvPr/>
        </p:nvSpPr>
        <p:spPr>
          <a:xfrm>
            <a:off x="124250" y="3299900"/>
            <a:ext cx="8820600" cy="18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Outgoing proton momentum : (x</a:t>
            </a:r>
            <a:r>
              <a:rPr lang="en" sz="14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,p</a:t>
            </a:r>
            <a:r>
              <a:rPr lang="en" sz="14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 with x</a:t>
            </a:r>
            <a:r>
              <a:rPr lang="en" sz="14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=P</a:t>
            </a:r>
            <a:r>
              <a:rPr lang="en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’+</a:t>
            </a:r>
            <a:endParaRPr sz="1400" b="0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-t range up to 2 GeV</a:t>
            </a:r>
            <a:r>
              <a:rPr lang="en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necessary for reliable extraction of t-dependence of </a:t>
            </a:r>
            <a:r>
              <a:rPr lang="en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diffractive exchanges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Desired detector and machine features: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Proton tagging angle:  0.5 to 7 mrad, for diffractive cross section measurement with t dependence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Outgoing proton : x</a:t>
            </a:r>
            <a:r>
              <a:rPr lang="en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&lt;0.6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Additional intermediate energies needed for the precise longitudinal structure function measurement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6" name="Google Shape;876;p105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7" name="Google Shape;877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25" y="1318700"/>
            <a:ext cx="1996600" cy="15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sp>
        <p:nvSpPr>
          <p:cNvPr id="883" name="Google Shape;883;p106"/>
          <p:cNvSpPr txBox="1"/>
          <p:nvPr/>
        </p:nvSpPr>
        <p:spPr>
          <a:xfrm>
            <a:off x="409436" y="140280"/>
            <a:ext cx="8265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Inelastic diffraction of vector meson: J/ψ</a:t>
            </a:r>
            <a:endParaRPr sz="11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4" name="Google Shape;884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75" y="804100"/>
            <a:ext cx="2001169" cy="16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06"/>
          <p:cNvSpPr txBox="1"/>
          <p:nvPr/>
        </p:nvSpPr>
        <p:spPr>
          <a:xfrm>
            <a:off x="2827650" y="745550"/>
            <a:ext cx="62976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to access rapidity gaps between 2 to 4(4.5) to extract energy dependence and trajectory of Pomeron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Possible, if good angular acceptance in forward region.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Preliminary estimates on angle and p</a:t>
            </a:r>
            <a:r>
              <a:rPr lang="en" sz="14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endParaRPr sz="14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</a:t>
            </a:r>
            <a:r>
              <a:rPr lang="en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=2.6 GeV, Θ=11</a:t>
            </a:r>
            <a:r>
              <a:rPr lang="en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x=0.05, gap up to 3.5 units rapidity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</a:t>
            </a:r>
            <a:r>
              <a:rPr lang="en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=2.6 GeV, Θ=5.5</a:t>
            </a:r>
            <a:r>
              <a:rPr lang="en" sz="14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x=0.1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</a:t>
            </a:r>
            <a:r>
              <a:rPr lang="en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=2.6 GeV, Θ=2.75</a:t>
            </a:r>
            <a:r>
              <a:rPr lang="en" sz="14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x=0.2 , gap up to 4.5 units rapidity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6" name="Google Shape;886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475" y="2749125"/>
            <a:ext cx="2722500" cy="22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4138" y="2550989"/>
            <a:ext cx="3195726" cy="2562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Google Shape;888;p106"/>
          <p:cNvCxnSpPr/>
          <p:nvPr/>
        </p:nvCxnSpPr>
        <p:spPr>
          <a:xfrm rot="10800000">
            <a:off x="1453950" y="3846625"/>
            <a:ext cx="600" cy="786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9" name="Google Shape;889;p106"/>
          <p:cNvCxnSpPr/>
          <p:nvPr/>
        </p:nvCxnSpPr>
        <p:spPr>
          <a:xfrm rot="10800000">
            <a:off x="4317500" y="3581625"/>
            <a:ext cx="0" cy="1068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90" name="Google Shape;890;p106"/>
          <p:cNvSpPr txBox="1"/>
          <p:nvPr/>
        </p:nvSpPr>
        <p:spPr>
          <a:xfrm rot="-5400000">
            <a:off x="-692700" y="3632550"/>
            <a:ext cx="15465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rapidity gap size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106"/>
          <p:cNvSpPr txBox="1"/>
          <p:nvPr/>
        </p:nvSpPr>
        <p:spPr>
          <a:xfrm>
            <a:off x="6235675" y="3276125"/>
            <a:ext cx="29082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do: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angular acceptance plots, with mapping of rapidity gaps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2" name="Google Shape;892;p106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2"/>
          <p:cNvSpPr txBox="1"/>
          <p:nvPr/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Exchanges with DWG</a:t>
            </a:r>
            <a:endParaRPr sz="2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62" name="Google Shape;262;p52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64" name="Google Shape;264;p52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4434" y="1526670"/>
            <a:ext cx="6875937" cy="322236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2"/>
          <p:cNvSpPr txBox="1"/>
          <p:nvPr/>
        </p:nvSpPr>
        <p:spPr>
          <a:xfrm>
            <a:off x="5147733" y="4749040"/>
            <a:ext cx="477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https://physdiv.jlab.org/DetectorMatrix/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 txBox="1"/>
          <p:nvPr/>
        </p:nvSpPr>
        <p:spPr>
          <a:xfrm>
            <a:off x="311700" y="895729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Document studies/results in the wiki: </a:t>
            </a: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https://wiki.bnl.gov/eicug/index.php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Send information to the detector group in order to update the interactive detector matrix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1640" y="781188"/>
            <a:ext cx="3226695" cy="21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4016" y="2936398"/>
            <a:ext cx="3226695" cy="21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07"/>
          <p:cNvSpPr txBox="1">
            <a:spLocks noGrp="1"/>
          </p:cNvSpPr>
          <p:nvPr>
            <p:ph type="title"/>
          </p:nvPr>
        </p:nvSpPr>
        <p:spPr>
          <a:xfrm>
            <a:off x="100" y="10897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700">
                <a:latin typeface="Comic Sans MS"/>
                <a:ea typeface="Comic Sans MS"/>
                <a:cs typeface="Comic Sans MS"/>
                <a:sym typeface="Comic Sans MS"/>
              </a:rPr>
              <a:t>Vector Meson Photo/Electro-production: kinematics</a:t>
            </a:r>
            <a:endParaRPr sz="2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00" name="Google Shape;900;p107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1" name="Google Shape;901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sp>
        <p:nvSpPr>
          <p:cNvPr id="902" name="Google Shape;902;p107"/>
          <p:cNvSpPr/>
          <p:nvPr/>
        </p:nvSpPr>
        <p:spPr>
          <a:xfrm>
            <a:off x="5614795" y="1245453"/>
            <a:ext cx="1184100" cy="307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1957" b="-215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107"/>
          <p:cNvSpPr/>
          <p:nvPr/>
        </p:nvSpPr>
        <p:spPr>
          <a:xfrm>
            <a:off x="5614795" y="3327437"/>
            <a:ext cx="1238700" cy="3078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1478" t="-1997" b="-219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4" name="Google Shape;904;p1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9904" y="798522"/>
            <a:ext cx="2305704" cy="2071885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07"/>
          <p:cNvSpPr txBox="1"/>
          <p:nvPr/>
        </p:nvSpPr>
        <p:spPr>
          <a:xfrm>
            <a:off x="719772" y="1175437"/>
            <a:ext cx="1643400" cy="10158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t="-1198" b="-361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6" name="Google Shape;906;p10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59988" y="3005811"/>
            <a:ext cx="2305705" cy="2028726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107"/>
          <p:cNvSpPr/>
          <p:nvPr/>
        </p:nvSpPr>
        <p:spPr>
          <a:xfrm>
            <a:off x="3127386" y="982260"/>
            <a:ext cx="1184100" cy="3078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t="-3917" b="-2156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07"/>
          <p:cNvSpPr/>
          <p:nvPr/>
        </p:nvSpPr>
        <p:spPr>
          <a:xfrm>
            <a:off x="3640005" y="3724516"/>
            <a:ext cx="1184100" cy="3078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t="-3997" b="-2199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107"/>
          <p:cNvSpPr txBox="1"/>
          <p:nvPr/>
        </p:nvSpPr>
        <p:spPr>
          <a:xfrm>
            <a:off x="1018310" y="828371"/>
            <a:ext cx="63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+ 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107"/>
          <p:cNvSpPr txBox="1"/>
          <p:nvPr/>
        </p:nvSpPr>
        <p:spPr>
          <a:xfrm>
            <a:off x="5693726" y="1550925"/>
            <a:ext cx="882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32M events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107"/>
          <p:cNvSpPr txBox="1"/>
          <p:nvPr/>
        </p:nvSpPr>
        <p:spPr>
          <a:xfrm>
            <a:off x="5704129" y="3569221"/>
            <a:ext cx="784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9K events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08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Upsilon Events in EICRoot All-Silicon Detector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17" name="Google Shape;917;p108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8" name="Google Shape;918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pic>
        <p:nvPicPr>
          <p:cNvPr id="919" name="Google Shape;919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1718" y="1278272"/>
            <a:ext cx="2999032" cy="265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0427" y="1278272"/>
            <a:ext cx="3060050" cy="2637033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108"/>
          <p:cNvSpPr txBox="1"/>
          <p:nvPr/>
        </p:nvSpPr>
        <p:spPr>
          <a:xfrm>
            <a:off x="3562158" y="3841105"/>
            <a:ext cx="108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1.5 Tesla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108"/>
          <p:cNvSpPr txBox="1"/>
          <p:nvPr/>
        </p:nvSpPr>
        <p:spPr>
          <a:xfrm>
            <a:off x="6774128" y="3841105"/>
            <a:ext cx="952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3.0 Tesla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08"/>
          <p:cNvSpPr txBox="1"/>
          <p:nvPr/>
        </p:nvSpPr>
        <p:spPr>
          <a:xfrm>
            <a:off x="7545061" y="1453182"/>
            <a:ext cx="1143000" cy="261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697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108"/>
          <p:cNvSpPr txBox="1"/>
          <p:nvPr/>
        </p:nvSpPr>
        <p:spPr>
          <a:xfrm>
            <a:off x="3338684" y="4350051"/>
            <a:ext cx="4871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Upsilon peaks are still distinguishable with a lower B-Field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108"/>
          <p:cNvSpPr txBox="1"/>
          <p:nvPr/>
        </p:nvSpPr>
        <p:spPr>
          <a:xfrm>
            <a:off x="4346266" y="1448811"/>
            <a:ext cx="1083900" cy="261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46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108"/>
          <p:cNvSpPr txBox="1"/>
          <p:nvPr/>
        </p:nvSpPr>
        <p:spPr>
          <a:xfrm>
            <a:off x="297613" y="1138503"/>
            <a:ext cx="2024400" cy="14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LBNL </a:t>
            </a:r>
            <a:r>
              <a:rPr lang="en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All-Silicon</a:t>
            </a: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Detector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(Developed by LBNL’s eRD16 generic EIC detector project)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" sz="11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Silicon Tracker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 layers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" sz="11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Silicon Endcap Disks</a:t>
            </a:r>
            <a:r>
              <a:rPr lang="en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6 disks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7" name="Google Shape;927;p108" descr="A screenshot of a cell pho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7501" t="20861" r="13787" b="26160"/>
          <a:stretch/>
        </p:blipFill>
        <p:spPr>
          <a:xfrm>
            <a:off x="195880" y="2540075"/>
            <a:ext cx="2126160" cy="145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09"/>
          <p:cNvSpPr txBox="1">
            <a:spLocks noGrp="1"/>
          </p:cNvSpPr>
          <p:nvPr>
            <p:ph type="title"/>
          </p:nvPr>
        </p:nvSpPr>
        <p:spPr>
          <a:xfrm>
            <a:off x="152400" y="140225"/>
            <a:ext cx="88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Diffractive deuteron breakup: e+d -&gt; e’ + J/ψ + p + n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3" name="Google Shape;933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pic>
        <p:nvPicPr>
          <p:cNvPr id="934" name="Google Shape;934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9550" y="597122"/>
            <a:ext cx="4522900" cy="439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600" y="1484125"/>
            <a:ext cx="3542275" cy="2216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6" name="Google Shape;936;p109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ic Sans MS"/>
                <a:ea typeface="Comic Sans MS"/>
                <a:cs typeface="Comic Sans MS"/>
                <a:sym typeface="Comic Sans MS"/>
              </a:rPr>
              <a:t>Beagle simulations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42" name="Google Shape;942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pic>
        <p:nvPicPr>
          <p:cNvPr id="943" name="Google Shape;943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07075"/>
            <a:ext cx="7968024" cy="3984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4" name="Google Shape;944;p110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pic>
        <p:nvPicPr>
          <p:cNvPr id="950" name="Google Shape;950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125" y="333275"/>
            <a:ext cx="8167656" cy="4594307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11"/>
          <p:cNvSpPr txBox="1">
            <a:spLocks noGrp="1"/>
          </p:cNvSpPr>
          <p:nvPr>
            <p:ph type="title"/>
          </p:nvPr>
        </p:nvSpPr>
        <p:spPr>
          <a:xfrm>
            <a:off x="274600" y="152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Elastic ep scattering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52" name="Google Shape;952;p111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3" name="Google Shape;953;p111"/>
          <p:cNvSpPr txBox="1"/>
          <p:nvPr/>
        </p:nvSpPr>
        <p:spPr>
          <a:xfrm>
            <a:off x="5181600" y="4587600"/>
            <a:ext cx="3466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(standard plots forthcoming)</a:t>
            </a:r>
            <a:endParaRPr sz="5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pic>
        <p:nvPicPr>
          <p:cNvPr id="959" name="Google Shape;959;p112"/>
          <p:cNvPicPr preferRelativeResize="0"/>
          <p:nvPr/>
        </p:nvPicPr>
        <p:blipFill rotWithShape="1">
          <a:blip r:embed="rId3">
            <a:alphaModFix/>
          </a:blip>
          <a:srcRect t="20031" r="27938"/>
          <a:stretch/>
        </p:blipFill>
        <p:spPr>
          <a:xfrm>
            <a:off x="76200" y="819150"/>
            <a:ext cx="3484301" cy="217495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961" name="Google Shape;961;p112"/>
          <p:cNvSpPr txBox="1">
            <a:spLocks noGrp="1"/>
          </p:cNvSpPr>
          <p:nvPr>
            <p:ph type="title"/>
          </p:nvPr>
        </p:nvSpPr>
        <p:spPr>
          <a:xfrm>
            <a:off x="274600" y="152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Elastic ep scattering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62" name="Google Shape;962;p112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3" name="Google Shape;963;p112"/>
          <p:cNvSpPr txBox="1"/>
          <p:nvPr/>
        </p:nvSpPr>
        <p:spPr>
          <a:xfrm>
            <a:off x="4999150" y="1054350"/>
            <a:ext cx="38697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Kinematics:Low Q2 Electron Angle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64" name="Google Shape;964;p112"/>
          <p:cNvPicPr preferRelativeResize="0"/>
          <p:nvPr/>
        </p:nvPicPr>
        <p:blipFill rotWithShape="1">
          <a:blip r:embed="rId4">
            <a:alphaModFix/>
          </a:blip>
          <a:srcRect t="19633" r="12134"/>
          <a:stretch/>
        </p:blipFill>
        <p:spPr>
          <a:xfrm>
            <a:off x="0" y="2960370"/>
            <a:ext cx="4227389" cy="21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12"/>
          <p:cNvPicPr preferRelativeResize="0"/>
          <p:nvPr/>
        </p:nvPicPr>
        <p:blipFill rotWithShape="1">
          <a:blip r:embed="rId3">
            <a:alphaModFix/>
          </a:blip>
          <a:srcRect l="71317" t="18612" b="45983"/>
          <a:stretch/>
        </p:blipFill>
        <p:spPr>
          <a:xfrm>
            <a:off x="3231375" y="2248625"/>
            <a:ext cx="2342750" cy="1626575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12"/>
          <p:cNvSpPr txBox="1"/>
          <p:nvPr/>
        </p:nvSpPr>
        <p:spPr>
          <a:xfrm>
            <a:off x="5151550" y="4026150"/>
            <a:ext cx="38697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Kinematics: Proton Angle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7" name="Google Shape;967;p112"/>
          <p:cNvSpPr txBox="1"/>
          <p:nvPr/>
        </p:nvSpPr>
        <p:spPr>
          <a:xfrm>
            <a:off x="5181600" y="4587600"/>
            <a:ext cx="3466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(standard plots forthcoming)</a:t>
            </a:r>
            <a:endParaRPr sz="5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eA QE 2N knockout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73" name="Google Shape;973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pic>
        <p:nvPicPr>
          <p:cNvPr id="974" name="Google Shape;97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5" y="878500"/>
            <a:ext cx="2608700" cy="1479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113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76" name="Google Shape;976;p113"/>
          <p:cNvPicPr preferRelativeResize="0"/>
          <p:nvPr/>
        </p:nvPicPr>
        <p:blipFill rotWithShape="1">
          <a:blip r:embed="rId4">
            <a:alphaModFix/>
          </a:blip>
          <a:srcRect b="91865"/>
          <a:stretch/>
        </p:blipFill>
        <p:spPr>
          <a:xfrm>
            <a:off x="2286000" y="838200"/>
            <a:ext cx="645475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13"/>
          <p:cNvPicPr preferRelativeResize="0"/>
          <p:nvPr/>
        </p:nvPicPr>
        <p:blipFill rotWithShape="1">
          <a:blip r:embed="rId4">
            <a:alphaModFix/>
          </a:blip>
          <a:srcRect l="37542" t="12596" b="40084"/>
          <a:stretch/>
        </p:blipFill>
        <p:spPr>
          <a:xfrm>
            <a:off x="1957807" y="1971675"/>
            <a:ext cx="3531469" cy="200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13"/>
          <p:cNvPicPr preferRelativeResize="0"/>
          <p:nvPr/>
        </p:nvPicPr>
        <p:blipFill rotWithShape="1">
          <a:blip r:embed="rId4">
            <a:alphaModFix/>
          </a:blip>
          <a:srcRect l="63749" t="72758" b="14647"/>
          <a:stretch/>
        </p:blipFill>
        <p:spPr>
          <a:xfrm>
            <a:off x="4236720" y="3954780"/>
            <a:ext cx="3246120" cy="89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13"/>
          <p:cNvPicPr preferRelativeResize="0"/>
          <p:nvPr/>
        </p:nvPicPr>
        <p:blipFill rotWithShape="1">
          <a:blip r:embed="rId4">
            <a:alphaModFix/>
          </a:blip>
          <a:srcRect t="57222" r="42052"/>
          <a:stretch/>
        </p:blipFill>
        <p:spPr>
          <a:xfrm>
            <a:off x="5476517" y="1931000"/>
            <a:ext cx="3624582" cy="20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1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eA QE 2N knockout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85" name="Google Shape;985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5" y="878500"/>
            <a:ext cx="2608700" cy="1479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6" name="Google Shape;986;p114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87" name="Google Shape;987;p114"/>
          <p:cNvPicPr preferRelativeResize="0"/>
          <p:nvPr/>
        </p:nvPicPr>
        <p:blipFill rotWithShape="1">
          <a:blip r:embed="rId4">
            <a:alphaModFix/>
          </a:blip>
          <a:srcRect t="12033"/>
          <a:stretch/>
        </p:blipFill>
        <p:spPr>
          <a:xfrm>
            <a:off x="2667000" y="810850"/>
            <a:ext cx="6454750" cy="4256451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pic>
        <p:nvPicPr>
          <p:cNvPr id="989" name="Google Shape;989;p114"/>
          <p:cNvPicPr preferRelativeResize="0"/>
          <p:nvPr/>
        </p:nvPicPr>
        <p:blipFill rotWithShape="1">
          <a:blip r:embed="rId4">
            <a:alphaModFix/>
          </a:blip>
          <a:srcRect r="58207" b="89704"/>
          <a:stretch/>
        </p:blipFill>
        <p:spPr>
          <a:xfrm>
            <a:off x="76200" y="3000150"/>
            <a:ext cx="213140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14"/>
          <p:cNvPicPr preferRelativeResize="0"/>
          <p:nvPr/>
        </p:nvPicPr>
        <p:blipFill rotWithShape="1">
          <a:blip r:embed="rId4">
            <a:alphaModFix/>
          </a:blip>
          <a:srcRect l="42683" b="89704"/>
          <a:stretch/>
        </p:blipFill>
        <p:spPr>
          <a:xfrm>
            <a:off x="43275" y="3457350"/>
            <a:ext cx="292317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15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Other channels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96" name="Google Shape;996;p115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7" name="Google Shape;997;p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graphicFrame>
        <p:nvGraphicFramePr>
          <p:cNvPr id="998" name="Google Shape;998;p115"/>
          <p:cNvGraphicFramePr/>
          <p:nvPr/>
        </p:nvGraphicFramePr>
        <p:xfrm>
          <a:off x="238697" y="898357"/>
          <a:ext cx="8776025" cy="4023550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6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3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32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Hadron spectroscopy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central barrel tracking and calorimetry down to 100 MeV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Invariant mass distribution (state TBD)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exotic hadron spectroscopy  (i. e. XYZ states)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TBD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Bethe-Heidler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Acceptance for small-angle photons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elastic FF projections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(transition) FF measurements at variable energies exploiting initial state radiation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Ch. Hyde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Ch. Weiss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kinematic plots forthcoming</a:t>
                      </a:r>
                      <a:endParaRPr sz="12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9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Coherent production of VM in 4He scattering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0.01 &lt; -t &lt; 0.5 GeV</a:t>
                      </a:r>
                      <a:r>
                        <a:rPr lang="en" sz="1200" u="none" strike="noStrike" cap="none" baseline="30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</a:t>
                      </a:r>
                      <a:endParaRPr sz="1200" u="none" strike="noStrike" cap="none" baseline="30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Evolution of t-dependence of VM production as a function of Q</a:t>
                      </a:r>
                      <a:r>
                        <a:rPr lang="en" sz="1200" u="none" strike="noStrike" cap="none" baseline="30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</a:t>
                      </a:r>
                      <a:endParaRPr sz="1200" u="none" strike="noStrike" cap="none" baseline="300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Color transparency, rescattering, color opacity at various </a:t>
                      </a:r>
                      <a:r>
                        <a:rPr lang="en" sz="12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Q</a:t>
                      </a:r>
                      <a:r>
                        <a:rPr lang="en" sz="1200" u="none" strike="noStrike" cap="none" baseline="3000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2,</a:t>
                      </a:r>
                      <a:endParaRPr sz="1200" u="none" strike="noStrike" cap="none" baseline="3000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M. Strikman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16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Other channels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04" name="Google Shape;1004;p116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5" name="Google Shape;1005;p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graphicFrame>
        <p:nvGraphicFramePr>
          <p:cNvPr id="1006" name="Google Shape;1006;p116"/>
          <p:cNvGraphicFramePr/>
          <p:nvPr/>
        </p:nvGraphicFramePr>
        <p:xfrm>
          <a:off x="238697" y="898357"/>
          <a:ext cx="8862100" cy="3618340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69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1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4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process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 (if known/anticipated)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plot for the YR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2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nucleon fragmentation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e+p -&gt; e+h(p,n,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π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</a:rPr>
                        <a:t>)</a:t>
                      </a: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[TF]+X</a:t>
                      </a: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e+p -&gt;e+h+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π/dijet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</a:rPr>
                        <a:t>[</a:t>
                      </a:r>
                      <a:r>
                        <a:rPr lang="en" sz="10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CF]+X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Far forward: </a:t>
                      </a:r>
                      <a:b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</a:br>
                      <a: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-p/n: x</a:t>
                      </a:r>
                      <a:r>
                        <a:rPr lang="en" sz="1000" u="none" strike="noStrike" cap="none" baseline="-25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</a:t>
                      </a:r>
                      <a: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range down to 0.1; p</a:t>
                      </a:r>
                      <a:r>
                        <a:rPr lang="en" sz="1000" u="none" strike="noStrike" cap="none" baseline="-25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</a:t>
                      </a:r>
                      <a: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range: 0 &lt;p</a:t>
                      </a:r>
                      <a:r>
                        <a:rPr lang="en" sz="1000" u="none" strike="noStrike" cap="none" baseline="-25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</a:t>
                      </a:r>
                      <a: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&lt;0.7 GeV/c</a:t>
                      </a:r>
                      <a:endParaRPr sz="10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-Delta production:</a:t>
                      </a:r>
                      <a:b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</a:br>
                      <a: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detection of pions with xL range from 0.3 to 0.1</a:t>
                      </a:r>
                      <a:endParaRPr sz="10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leading hadron cross sections as a function of xL (normalized to inclusive)</a:t>
                      </a:r>
                      <a:endParaRPr sz="12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fracture functions,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multiparton nucleon structure, formation time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M. Strikman</a:t>
                      </a:r>
                      <a:endParaRPr sz="10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0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Double tagging: detecting  </a:t>
                      </a:r>
                      <a:r>
                        <a:rPr lang="en" sz="11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π</a:t>
                      </a:r>
                      <a:r>
                        <a:rPr lang="en" sz="10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, K, charm, dijet  in the current fragmentation region to separate processes with u,d,g</a:t>
                      </a:r>
                      <a:endParaRPr sz="10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ep/A-&gt; e + 2 jets + X + Y</a:t>
                      </a: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Roman pot for leading protons, forward neutron calorimeter for pion exchange, nuclei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Differential diffractive cross section for jet production, i.e.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Figs. 5d, 6d; 8b and 9d from 2004.06972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diffractive PDFs in protons and nuclei, pion PDFs, nuclear excitation</a:t>
                      </a:r>
                      <a:endParaRPr sz="1100" u="none" strike="noStrike" cap="none">
                        <a:solidFill>
                          <a:srgbClr val="A5A5A5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M. Klasen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V.Guzey</a:t>
                      </a:r>
                      <a:endParaRPr sz="11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NLO calculations finished, must still optimise YR plot(s)</a:t>
                      </a:r>
                      <a:endParaRPr sz="11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solidFill>
                            <a:srgbClr val="999999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Pass through simulations?</a:t>
                      </a:r>
                      <a:endParaRPr sz="11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999999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3"/>
          <p:cNvSpPr txBox="1"/>
          <p:nvPr/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YR Wikipages</a:t>
            </a:r>
            <a:endParaRPr sz="2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72" name="Google Shape;272;p53"/>
          <p:cNvCxnSpPr/>
          <p:nvPr/>
        </p:nvCxnSpPr>
        <p:spPr>
          <a:xfrm rot="10800000" flipH="1">
            <a:off x="311700" y="7190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3" name="Google Shape;27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74" name="Google Shape;274;p53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652" y="1066800"/>
            <a:ext cx="3419215" cy="341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3" descr="Screen Clipp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4734" y="1337733"/>
            <a:ext cx="4306343" cy="36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3"/>
          <p:cNvSpPr/>
          <p:nvPr/>
        </p:nvSpPr>
        <p:spPr>
          <a:xfrm>
            <a:off x="152399" y="2314221"/>
            <a:ext cx="767700" cy="1078200"/>
          </a:xfrm>
          <a:prstGeom prst="ellipse">
            <a:avLst/>
          </a:prstGeom>
          <a:solidFill>
            <a:schemeClr val="lt1">
              <a:alpha val="0"/>
            </a:schemeClr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7" name="Google Shape;277;p53"/>
          <p:cNvCxnSpPr/>
          <p:nvPr/>
        </p:nvCxnSpPr>
        <p:spPr>
          <a:xfrm rot="10800000" flipH="1">
            <a:off x="643467" y="2461100"/>
            <a:ext cx="3578700" cy="231300"/>
          </a:xfrm>
          <a:prstGeom prst="straightConnector1">
            <a:avLst/>
          </a:prstGeom>
          <a:noFill/>
          <a:ln w="9525" cap="flat" cmpd="sng">
            <a:solidFill>
              <a:srgbClr val="9F59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17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2" name="Google Shape;1012;p117"/>
          <p:cNvSpPr txBox="1">
            <a:spLocks noGrp="1"/>
          </p:cNvSpPr>
          <p:nvPr>
            <p:ph type="body" idx="1"/>
          </p:nvPr>
        </p:nvSpPr>
        <p:spPr>
          <a:xfrm>
            <a:off x="311700" y="792700"/>
            <a:ext cx="8678400" cy="3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Many channels are under study, progressing well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Many kinematic maps for physics objects completed/near completion; 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cross-group cross-checks are next step (at/after Pavia)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Fast simulations of many channels are well underway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mic Sans MS"/>
              <a:buChar char="●"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Initial constraints on detectors are starting to come out (and being communicated to the DWG)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13" name="Google Shape;1013;p117"/>
          <p:cNvCxnSpPr/>
          <p:nvPr/>
        </p:nvCxnSpPr>
        <p:spPr>
          <a:xfrm rot="10800000" flipH="1">
            <a:off x="311700" y="642846"/>
            <a:ext cx="8637000" cy="1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4"/>
          <p:cNvSpPr txBox="1"/>
          <p:nvPr/>
        </p:nvSpPr>
        <p:spPr>
          <a:xfrm>
            <a:off x="200172" y="2416448"/>
            <a:ext cx="841716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171717"/>
                </a:solidFill>
                <a:latin typeface="Comic Sans MS"/>
                <a:ea typeface="Comic Sans MS"/>
                <a:cs typeface="Comic Sans MS"/>
                <a:sym typeface="Comic Sans MS"/>
              </a:rPr>
              <a:t>Pavia YR Meeting</a:t>
            </a:r>
            <a:endParaRPr sz="20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endParaRPr sz="200" b="0" i="0" u="none" strike="noStrike" cap="none">
              <a:solidFill>
                <a:srgbClr val="17171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Barak Schmookler, Nobuo Sato, Renee Fatemi</a:t>
            </a: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4"/>
          <p:cNvSpPr/>
          <p:nvPr/>
        </p:nvSpPr>
        <p:spPr>
          <a:xfrm>
            <a:off x="801747" y="38100"/>
            <a:ext cx="7543800" cy="1257300"/>
          </a:xfrm>
          <a:prstGeom prst="roundRect">
            <a:avLst>
              <a:gd name="adj" fmla="val 16667"/>
            </a:avLst>
          </a:prstGeom>
          <a:solidFill>
            <a:schemeClr val="lt1">
              <a:alpha val="8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4"/>
          <p:cNvSpPr txBox="1"/>
          <p:nvPr/>
        </p:nvSpPr>
        <p:spPr>
          <a:xfrm>
            <a:off x="365063" y="115505"/>
            <a:ext cx="84171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Inclusive physics working subgroup</a:t>
            </a: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5"/>
          <p:cNvSpPr txBox="1">
            <a:spLocks noGrp="1"/>
          </p:cNvSpPr>
          <p:nvPr>
            <p:ph type="title"/>
          </p:nvPr>
        </p:nvSpPr>
        <p:spPr>
          <a:xfrm>
            <a:off x="366408" y="1089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Summary of studied channels: kinematics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91" name="Google Shape;291;p55"/>
          <p:cNvCxnSpPr/>
          <p:nvPr/>
        </p:nvCxnSpPr>
        <p:spPr>
          <a:xfrm rot="10800000" flipH="1">
            <a:off x="311700" y="719015"/>
            <a:ext cx="8636915" cy="1563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293" name="Google Shape;293;p55"/>
          <p:cNvGraphicFramePr/>
          <p:nvPr/>
        </p:nvGraphicFramePr>
        <p:xfrm>
          <a:off x="160254" y="1235368"/>
          <a:ext cx="8788350" cy="3830350"/>
        </p:xfrm>
        <a:graphic>
          <a:graphicData uri="http://schemas.openxmlformats.org/drawingml/2006/table">
            <a:tbl>
              <a:tblPr firstRow="1" bandRow="1">
                <a:noFill/>
                <a:tableStyleId>{8247892A-BF6B-4AE0-886F-3223C5E19A44}</a:tableStyleId>
              </a:tblPr>
              <a:tblGrid>
                <a:gridCol w="143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7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Measurement/process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Main  detector requirement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Expected YR plot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Physics goal/topic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Contact person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7030A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Comments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Neutral current e-p cross-sections and asymmetries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EMcal for e- energy,  Tracker to reconstruct e- momentum and scattering angle, provide e/h discrimination (via E/p)  and e+/e- separation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A</a:t>
                      </a:r>
                      <a:r>
                        <a:rPr lang="en" sz="1400" u="none" strike="noStrike" cap="none" baseline="-25000"/>
                        <a:t>||</a:t>
                      </a:r>
                      <a:r>
                        <a:rPr lang="en" sz="1400" u="none" strike="noStrike" cap="none"/>
                        <a:t>, A</a:t>
                      </a:r>
                      <a:r>
                        <a:rPr lang="en" sz="1400" u="none" strike="noStrike" cap="none" baseline="-25000"/>
                        <a:t>⟘</a:t>
                      </a:r>
                      <a:r>
                        <a:rPr lang="en" sz="1400" u="none" strike="noStrike" cap="none"/>
                        <a:t>, A</a:t>
                      </a:r>
                      <a:r>
                        <a:rPr lang="en" sz="1400" u="none" strike="noStrike" cap="none" baseline="30000"/>
                        <a:t>e</a:t>
                      </a:r>
                      <a:r>
                        <a:rPr lang="en" sz="1400" u="none" strike="noStrike" cap="none" baseline="-25000"/>
                        <a:t>PV</a:t>
                      </a:r>
                      <a:r>
                        <a:rPr lang="en" sz="1400" u="none" strike="noStrike" cap="none"/>
                        <a:t> g</a:t>
                      </a:r>
                      <a:r>
                        <a:rPr lang="en" sz="1400" u="none" strike="noStrike" cap="none" baseline="-25000"/>
                        <a:t>1,2</a:t>
                      </a:r>
                      <a:r>
                        <a:rPr lang="en" sz="1400" u="none" strike="noStrike" cap="none"/>
                        <a:t>, g</a:t>
                      </a:r>
                      <a:r>
                        <a:rPr lang="en" sz="1400" u="none" strike="noStrike" cap="none" baseline="30000"/>
                        <a:t>ɣZ</a:t>
                      </a:r>
                      <a:r>
                        <a:rPr lang="en" sz="1400" u="none" strike="noStrike" cap="none" baseline="-25000"/>
                        <a:t>1,5</a:t>
                      </a:r>
                      <a:r>
                        <a:rPr lang="en" sz="1400" u="none" strike="noStrike" cap="none"/>
                        <a:t> F</a:t>
                      </a:r>
                      <a:r>
                        <a:rPr lang="en" sz="1400" u="none" strike="noStrike" cap="none" baseline="-25000"/>
                        <a:t>2</a:t>
                      </a:r>
                      <a:r>
                        <a:rPr lang="en" sz="1400" u="none" strike="noStrike" cap="none"/>
                        <a:t>, F</a:t>
                      </a:r>
                      <a:r>
                        <a:rPr lang="en" sz="1400" u="none" strike="noStrike" cap="none" baseline="-25000"/>
                        <a:t>L</a:t>
                      </a:r>
                      <a:r>
                        <a:rPr lang="en" sz="1400" u="none" strike="noStrike" cap="none"/>
                        <a:t>, F</a:t>
                      </a:r>
                      <a:r>
                        <a:rPr lang="en" sz="1400" u="none" strike="noStrike" cap="none" baseline="30000"/>
                        <a:t>ɣZ</a:t>
                      </a:r>
                      <a:r>
                        <a:rPr lang="en" sz="1400" u="none" strike="noStrike" cap="none" baseline="-25000"/>
                        <a:t>2,3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∆g, g, ∆s</a:t>
                      </a:r>
                      <a:r>
                        <a:rPr lang="en" sz="1400" u="none" strike="noStrike" cap="none" baseline="30000"/>
                        <a:t>+</a:t>
                      </a:r>
                      <a:r>
                        <a:rPr lang="en" sz="1400" u="none" strike="noStrike" cap="none"/>
                        <a:t>, s</a:t>
                      </a:r>
                      <a:r>
                        <a:rPr lang="en" sz="1400" u="none" strike="noStrike" cap="none" baseline="30000"/>
                        <a:t>+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𝛔</a:t>
                      </a:r>
                      <a:r>
                        <a:rPr lang="en" sz="1400" u="none" strike="noStrike" cap="none" baseline="30000"/>
                        <a:t>NC</a:t>
                      </a:r>
                      <a:r>
                        <a:rPr lang="en" sz="1400" u="none" strike="noStrike" cap="none" baseline="-25000"/>
                        <a:t>red</a:t>
                      </a:r>
                      <a:r>
                        <a:rPr lang="en" sz="1400" u="none" strike="noStrike" cap="none"/>
                        <a:t>, sin</a:t>
                      </a:r>
                      <a:r>
                        <a:rPr lang="en" sz="1400" u="none" strike="noStrike" cap="none" baseline="30000"/>
                        <a:t>2</a:t>
                      </a:r>
                      <a:r>
                        <a:rPr lang="en" sz="1400" u="none" strike="noStrike" cap="none"/>
                        <a:t>𝛉</a:t>
                      </a:r>
                      <a:r>
                        <a:rPr lang="en" sz="1400" u="none" strike="noStrike" cap="none" baseline="-25000"/>
                        <a:t>w</a:t>
                      </a:r>
                      <a:r>
                        <a:rPr lang="en" sz="1400" u="none" strike="noStrike" cap="none"/>
                        <a:t>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Gluon and quark proton momentum &amp; helicity PDFs. Non-linear QCD dynamics.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Barak Schmookler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n" sz="1400" u="none" strike="noStrike" cap="none"/>
                        <a:t>e-p 10-100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lang="en" sz="1400" u="none" strike="noStrike" cap="none"/>
                        <a:t>e-p 5-41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lang="en" sz="1400" u="none" strike="noStrike" cap="none"/>
                        <a:t>e-p 5-100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▪"/>
                      </a:pPr>
                      <a:r>
                        <a:rPr lang="en" sz="1400" u="none" strike="noStrike" cap="none"/>
                        <a:t>e-p 18-275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NTR"/>
                        <a:buChar char="?"/>
                      </a:pPr>
                      <a:r>
                        <a:rPr lang="en" sz="1400" u="none" strike="noStrike" cap="none"/>
                        <a:t>e+/pion maps?</a:t>
                      </a:r>
                      <a:endParaRPr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NTR"/>
                        <a:buChar char="?"/>
                      </a:pPr>
                      <a:r>
                        <a:rPr lang="en" sz="1400" u="none" strike="noStrike" cap="none"/>
                        <a:t>e-A?</a:t>
                      </a:r>
                      <a:endParaRPr/>
                    </a:p>
                    <a:p>
                      <a:pPr marL="285750" marR="0" lvl="0" indent="-1968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NTR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Charged current e-p cross-sections and asymmetries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EMcal, HCal and tracker for E and p of hadronic recoil. Need low thresholds and as forward as possible. 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A</a:t>
                      </a:r>
                      <a:r>
                        <a:rPr lang="en" sz="1400" u="none" strike="noStrike" cap="none" baseline="30000"/>
                        <a:t>h</a:t>
                      </a:r>
                      <a:r>
                        <a:rPr lang="en" sz="1400" u="none" strike="noStrike" cap="none" baseline="-25000"/>
                        <a:t>PV</a:t>
                      </a:r>
                      <a:r>
                        <a:rPr lang="en" sz="1400" u="none" strike="noStrike" cap="none"/>
                        <a:t>, 𝛔</a:t>
                      </a:r>
                      <a:r>
                        <a:rPr lang="en" sz="1400" u="none" strike="noStrike" cap="none" baseline="30000"/>
                        <a:t>Cc</a:t>
                      </a:r>
                      <a:r>
                        <a:rPr lang="en" sz="1400" u="none" strike="noStrike" cap="none" baseline="-25000"/>
                        <a:t>red, </a:t>
                      </a:r>
                      <a:r>
                        <a:rPr lang="en" sz="1400" u="none" strike="noStrike" cap="none"/>
                        <a:t>∆u/u, ∆d/d, high x sbar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baseline="-250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Polarized and unpolarized sea quark asymmetries 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Xiaoxuan Chu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n" sz="1400" u="none" strike="noStrike" cap="none"/>
                        <a:t> e-p 18-275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4" name="Google Shape;294;p55"/>
          <p:cNvSpPr txBox="1"/>
          <p:nvPr/>
        </p:nvSpPr>
        <p:spPr>
          <a:xfrm>
            <a:off x="192809" y="875835"/>
            <a:ext cx="6926709" cy="2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Note : Each kinematic map represents several physics channels </a:t>
            </a:r>
            <a:endParaRPr sz="1400" b="0" i="0" u="none" strike="noStrike" cap="non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5117</Words>
  <Application>Microsoft Office PowerPoint</Application>
  <PresentationFormat>On-screen Show (16:9)</PresentationFormat>
  <Paragraphs>919</Paragraphs>
  <Slides>70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Avenir</vt:lpstr>
      <vt:lpstr>Calibri</vt:lpstr>
      <vt:lpstr>Comic Sans MS</vt:lpstr>
      <vt:lpstr>Noto Sans Symbols</vt:lpstr>
      <vt:lpstr>NTR</vt:lpstr>
      <vt:lpstr>Times New Roman</vt:lpstr>
      <vt:lpstr>Simple Light</vt:lpstr>
      <vt:lpstr>Simple Light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Simulation Tools and Information Flow </vt:lpstr>
      <vt:lpstr>PowerPoint Presentation</vt:lpstr>
      <vt:lpstr>PowerPoint Presentation</vt:lpstr>
      <vt:lpstr>PowerPoint Presentation</vt:lpstr>
      <vt:lpstr>Summary of studied channels: kinematics</vt:lpstr>
      <vt:lpstr>Neutral Current: kinematics 10x100</vt:lpstr>
      <vt:lpstr>Neutral Current: kinematics 10x100</vt:lpstr>
      <vt:lpstr>Charged Current: kinematics</vt:lpstr>
      <vt:lpstr>Summary of studied channels: fast simulations</vt:lpstr>
      <vt:lpstr>Charged Current Cross-section: smeared kinematics</vt:lpstr>
      <vt:lpstr>PowerPoint Presentation</vt:lpstr>
      <vt:lpstr>Summary of studied channels: simulations</vt:lpstr>
      <vt:lpstr>Summary of studied channels: simulations</vt:lpstr>
      <vt:lpstr>Summary of studied channels: simulations</vt:lpstr>
      <vt:lpstr>Results for Single hadron SIDIS: kinematics</vt:lpstr>
      <vt:lpstr>Results for Di-hadron Correlations: kinematics</vt:lpstr>
      <vt:lpstr>Results for Gluon Sivers: kinematics</vt:lpstr>
      <vt:lpstr>Results for Gluon Saturation: kinematics</vt:lpstr>
      <vt:lpstr>Results for Hyperons: kinematics + smearing</vt:lpstr>
      <vt:lpstr>Results for Spectroscopy: kinematics + smearing</vt:lpstr>
      <vt:lpstr>PowerPoint Presentation</vt:lpstr>
      <vt:lpstr>Summary of studied channels: simulations</vt:lpstr>
      <vt:lpstr>Results for open heavy flavor: kinematics</vt:lpstr>
      <vt:lpstr>Results for open heavy flavor: kinematics</vt:lpstr>
      <vt:lpstr>Results for D, B mesons: fast simulation</vt:lpstr>
      <vt:lpstr>Results for B reconstruction with vertexing</vt:lpstr>
      <vt:lpstr>Results for quarkonia: kinematics</vt:lpstr>
      <vt:lpstr>Jets for 3D imaging</vt:lpstr>
      <vt:lpstr>Results for Jet Angularity: Cuts</vt:lpstr>
      <vt:lpstr>Results for Jet Angularity: Kinematic Plots</vt:lpstr>
      <vt:lpstr>Other channels</vt:lpstr>
      <vt:lpstr>PowerPoint Presentation</vt:lpstr>
      <vt:lpstr>Summary of studied channels: kinematics</vt:lpstr>
      <vt:lpstr>Summary of studied channels: kinematics</vt:lpstr>
      <vt:lpstr>Summary of studied channels: kinematics</vt:lpstr>
      <vt:lpstr>DVSC/𝛑0 production: electron kinematics</vt:lpstr>
      <vt:lpstr>J/𝛙 production in e+p</vt:lpstr>
      <vt:lpstr>J/𝛙 production in e+p</vt:lpstr>
      <vt:lpstr>J/𝛙 production in e+Au</vt:lpstr>
      <vt:lpstr>𝛗 production in e+Au</vt:lpstr>
      <vt:lpstr>𝛒 production in e+Au</vt:lpstr>
      <vt:lpstr>U-channel 𝛑0 production</vt:lpstr>
      <vt:lpstr>Charged current pion  production</vt:lpstr>
      <vt:lpstr>Diffractive dijet production in e+p</vt:lpstr>
      <vt:lpstr>Other channels</vt:lpstr>
      <vt:lpstr>PowerPoint Presentation</vt:lpstr>
      <vt:lpstr>Summary of studied channels: kinematics</vt:lpstr>
      <vt:lpstr>Summary of studied channels: kinematics</vt:lpstr>
      <vt:lpstr>Summary of studied channels: kinematics </vt:lpstr>
      <vt:lpstr>Summary of studied channels: fast simulations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 Meson Photo/Electro-production: kinematics</vt:lpstr>
      <vt:lpstr>Upsilon Events in EICRoot All-Silicon Detector</vt:lpstr>
      <vt:lpstr>Diffractive deuteron breakup: e+d -&gt; e’ + J/ψ + p + n </vt:lpstr>
      <vt:lpstr>Beagle simulations</vt:lpstr>
      <vt:lpstr>Elastic ep scattering</vt:lpstr>
      <vt:lpstr>Elastic ep scattering</vt:lpstr>
      <vt:lpstr>eA QE 2N knockout </vt:lpstr>
      <vt:lpstr>eA QE 2N knockout </vt:lpstr>
      <vt:lpstr>Other channels</vt:lpstr>
      <vt:lpstr>Other channels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evdolga</dc:creator>
  <cp:lastModifiedBy>Evdokimov, Olga</cp:lastModifiedBy>
  <cp:revision>9</cp:revision>
  <dcterms:modified xsi:type="dcterms:W3CDTF">2020-05-20T16:53:41Z</dcterms:modified>
</cp:coreProperties>
</file>