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133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8F00"/>
    <a:srgbClr val="FFFD78"/>
    <a:srgbClr val="2F528F"/>
    <a:srgbClr val="D883FF"/>
    <a:srgbClr val="FF40FF"/>
    <a:srgbClr val="00FA00"/>
    <a:srgbClr val="009051"/>
    <a:srgbClr val="011893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94646"/>
  </p:normalViewPr>
  <p:slideViewPr>
    <p:cSldViewPr snapToGrid="0" snapToObjects="1">
      <p:cViewPr>
        <p:scale>
          <a:sx n="129" d="100"/>
          <a:sy n="129" d="100"/>
        </p:scale>
        <p:origin x="156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-109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68C7C-DE0D-7744-9A0A-5A58AFDE7EDC}" type="datetimeFigureOut">
              <a:rPr lang="en-US" smtClean="0"/>
              <a:t>5/18/20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E1642-F6EB-3F47-A209-1B38F78E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48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BA3CD-AB20-5043-9DFD-E54294A03D31}" type="datetimeFigureOut">
              <a:rPr lang="en-US" smtClean="0"/>
              <a:t>5/18/20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45EDC-326A-DC46-A236-B4FC4FF8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2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60750" y="2235148"/>
            <a:ext cx="5657609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  <a:reflection stA="50000" endPos="50000" dist="5080" dir="5400000" sy="-100000" algn="bl" rotWithShape="0"/>
                </a:effectLst>
                <a:latin typeface="Comic Sans MS"/>
                <a:ea typeface="Arial" charset="0"/>
                <a:cs typeface="Comic Sans MS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3493" y="4642339"/>
            <a:ext cx="5414866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  <a:reflection stA="50000" endPos="50000" dist="5080" dir="5400000" sy="-100000" algn="bl" rotWithShape="0"/>
                </a:effectLst>
                <a:latin typeface="Comic Sans MS"/>
                <a:ea typeface="Arial" charset="0"/>
                <a:cs typeface="Comic Sans M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7689"/>
            <a:ext cx="9144000" cy="5886054"/>
          </a:xfrm>
        </p:spPr>
        <p:txBody>
          <a:bodyPr/>
          <a:lstStyle>
            <a:lvl1pPr marL="228600" indent="-228600">
              <a:buClr>
                <a:srgbClr val="0432FF"/>
              </a:buClr>
              <a:buFont typeface="Wingdings" charset="2"/>
              <a:buChar char="q"/>
              <a:defRPr sz="1800">
                <a:latin typeface="Comic Sans MS"/>
                <a:ea typeface="Arial" charset="0"/>
                <a:cs typeface="Comic Sans MS"/>
              </a:defRPr>
            </a:lvl1pPr>
            <a:lvl2pPr marL="685800" indent="-228600">
              <a:buClr>
                <a:srgbClr val="0432FF"/>
              </a:buClr>
              <a:buFont typeface="Wingdings" charset="2"/>
              <a:buChar char="Ø"/>
              <a:defRPr sz="1600">
                <a:latin typeface="Comic Sans MS"/>
                <a:ea typeface="Arial" charset="0"/>
                <a:cs typeface="Comic Sans MS"/>
              </a:defRPr>
            </a:lvl2pPr>
            <a:lvl3pPr marL="1143000" indent="-228600">
              <a:buClr>
                <a:srgbClr val="0432FF"/>
              </a:buClr>
              <a:buFont typeface="Arial"/>
              <a:buChar char="•"/>
              <a:defRPr sz="1400">
                <a:latin typeface="Comic Sans MS"/>
                <a:ea typeface="Arial" charset="0"/>
                <a:cs typeface="Comic Sans MS"/>
              </a:defRPr>
            </a:lvl3pPr>
            <a:lvl4pPr marL="1600200" indent="-228600">
              <a:buClr>
                <a:srgbClr val="0432FF"/>
              </a:buClr>
              <a:buFont typeface="Wingdings" charset="2"/>
              <a:buChar char="ü"/>
              <a:defRPr sz="1200">
                <a:latin typeface="Comic Sans MS"/>
                <a:ea typeface="Arial" charset="0"/>
                <a:cs typeface="Comic Sans MS"/>
              </a:defRPr>
            </a:lvl4pPr>
            <a:lvl5pPr marL="2057400" indent="-228600">
              <a:buClr>
                <a:srgbClr val="0432FF"/>
              </a:buClr>
              <a:buFont typeface="Wingdings" charset="2"/>
              <a:buChar char="§"/>
              <a:defRPr sz="1000">
                <a:latin typeface="Comic Sans MS"/>
                <a:ea typeface="Arial" charset="0"/>
                <a:cs typeface="Comic Sans M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3743"/>
            <a:ext cx="3284168" cy="379339"/>
          </a:xfrm>
        </p:spPr>
        <p:txBody>
          <a:bodyPr/>
          <a:lstStyle>
            <a:lvl1pPr>
              <a:defRPr sz="1000">
                <a:latin typeface="Comic Sans MS"/>
                <a:cs typeface="Comic Sans MS"/>
              </a:defRPr>
            </a:lvl1pPr>
          </a:lstStyle>
          <a:p>
            <a:r>
              <a:rPr lang="en-US"/>
              <a:t>2nd Yellow Report Meeting at Pavia, May 20th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92567"/>
            <a:ext cx="2057400" cy="260515"/>
          </a:xfrm>
        </p:spPr>
        <p:txBody>
          <a:bodyPr/>
          <a:lstStyle>
            <a:lvl1pPr algn="l">
              <a:defRPr sz="1000">
                <a:latin typeface="Comic Sans MS"/>
                <a:cs typeface="Comic Sans MS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283"/>
            <a:ext cx="9144000" cy="584669"/>
          </a:xfrm>
        </p:spPr>
        <p:txBody>
          <a:bodyPr>
            <a:normAutofit/>
          </a:bodyPr>
          <a:lstStyle>
            <a:lvl1pPr algn="r">
              <a:defRPr sz="2800" b="1" i="1">
                <a:solidFill>
                  <a:srgbClr val="011893"/>
                </a:solidFill>
                <a:effectLst>
                  <a:reflection stA="50000" endPos="50000" dist="5080" dir="5400000" sy="-100000" algn="bl" rotWithShape="0"/>
                </a:effectLst>
                <a:latin typeface="Comic Sans MS"/>
                <a:ea typeface="Arial" charset="0"/>
                <a:cs typeface="Comic Sans M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283"/>
            <a:ext cx="9144000" cy="584669"/>
          </a:xfrm>
        </p:spPr>
        <p:txBody>
          <a:bodyPr>
            <a:normAutofit/>
          </a:bodyPr>
          <a:lstStyle>
            <a:lvl1pPr algn="r">
              <a:defRPr sz="2800" b="1" i="1">
                <a:solidFill>
                  <a:srgbClr val="1200B4"/>
                </a:solidFill>
                <a:effectLst>
                  <a:reflection stA="50000" endPos="50000" dist="5080" dir="5400000" sy="-100000" algn="bl" rotWithShape="0"/>
                </a:effectLst>
                <a:latin typeface="Comic Sans MS"/>
                <a:ea typeface="Arial" charset="0"/>
                <a:cs typeface="Comic Sans M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D4C779-986B-3B4D-8FBC-DBBC56204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92567"/>
            <a:ext cx="2057400" cy="260515"/>
          </a:xfrm>
        </p:spPr>
        <p:txBody>
          <a:bodyPr/>
          <a:lstStyle>
            <a:lvl1pPr algn="l">
              <a:defRPr sz="1000">
                <a:latin typeface="Comic Sans MS"/>
                <a:cs typeface="Comic Sans MS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D5AFD-1BD6-4EED-83FF-9D10F044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73743"/>
            <a:ext cx="3284168" cy="379339"/>
          </a:xfrm>
        </p:spPr>
        <p:txBody>
          <a:bodyPr/>
          <a:lstStyle>
            <a:lvl1pPr>
              <a:defRPr sz="1000">
                <a:latin typeface="Comic Sans MS"/>
                <a:cs typeface="Comic Sans MS"/>
              </a:defRPr>
            </a:lvl1pPr>
          </a:lstStyle>
          <a:p>
            <a:r>
              <a:rPr lang="en-US"/>
              <a:t>2nd Yellow Report Meeting at Pavia, May 20th 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B93735D-ABCE-C340-B377-B62A5859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92567"/>
            <a:ext cx="2057400" cy="260515"/>
          </a:xfrm>
        </p:spPr>
        <p:txBody>
          <a:bodyPr/>
          <a:lstStyle>
            <a:lvl1pPr algn="l">
              <a:defRPr sz="1000">
                <a:latin typeface="Comic Sans MS"/>
                <a:cs typeface="Comic Sans MS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DB15605-E467-43C4-8CD1-C6101F172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73743"/>
            <a:ext cx="3284168" cy="379339"/>
          </a:xfrm>
        </p:spPr>
        <p:txBody>
          <a:bodyPr/>
          <a:lstStyle>
            <a:lvl1pPr>
              <a:defRPr sz="1000">
                <a:latin typeface="Comic Sans MS"/>
                <a:cs typeface="Comic Sans MS"/>
              </a:defRPr>
            </a:lvl1pPr>
          </a:lstStyle>
          <a:p>
            <a:r>
              <a:rPr lang="en-US"/>
              <a:t>2nd Yellow Report Meeting at Pavia, May 20th 2020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2nd Yellow Report Meeting at Pavia, May 20th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21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8291F7B-3135-8E46-B568-29F110F8E932}"/>
              </a:ext>
            </a:extLst>
          </p:cNvPr>
          <p:cNvSpPr txBox="1">
            <a:spLocks/>
          </p:cNvSpPr>
          <p:nvPr userDrawn="1"/>
        </p:nvSpPr>
        <p:spPr>
          <a:xfrm>
            <a:off x="3028950" y="6592568"/>
            <a:ext cx="3086100" cy="26051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icug-yr-qa@eicug.or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9939B16-FCC0-9C4F-9C95-20A55C1F7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 session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EDD22F-BBB1-48B5-8864-FD1CB16EF62F}"/>
              </a:ext>
            </a:extLst>
          </p:cNvPr>
          <p:cNvSpPr txBox="1"/>
          <p:nvPr/>
        </p:nvSpPr>
        <p:spPr>
          <a:xfrm>
            <a:off x="1969190" y="595298"/>
            <a:ext cx="5205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Q&amp;A session on Accelerator and IR design</a:t>
            </a:r>
          </a:p>
          <a:p>
            <a:pPr algn="ctr"/>
            <a:r>
              <a:rPr lang="en-US" b="1" dirty="0">
                <a:solidFill>
                  <a:srgbClr val="0000FF"/>
                </a:solidFill>
              </a:rPr>
              <a:t>Friday, 22</a:t>
            </a:r>
            <a:r>
              <a:rPr lang="en-US" b="1" baseline="30000" dirty="0">
                <a:solidFill>
                  <a:srgbClr val="0000FF"/>
                </a:solidFill>
              </a:rPr>
              <a:t>nd</a:t>
            </a:r>
            <a:r>
              <a:rPr lang="en-US" b="1" dirty="0">
                <a:solidFill>
                  <a:srgbClr val="0000FF"/>
                </a:solidFill>
              </a:rPr>
              <a:t> of May at 9:15 am EDT</a:t>
            </a:r>
          </a:p>
          <a:p>
            <a:pPr algn="ctr"/>
            <a:r>
              <a:rPr lang="en-US" b="1" dirty="0">
                <a:solidFill>
                  <a:srgbClr val="0000FF"/>
                </a:solidFill>
              </a:rPr>
              <a:t>Where on ZOOM</a:t>
            </a:r>
            <a:endParaRPr lang="en-US" b="1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3E8836-9FD0-409C-A301-76BE3727F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73743"/>
            <a:ext cx="3284168" cy="379339"/>
          </a:xfrm>
        </p:spPr>
        <p:txBody>
          <a:bodyPr/>
          <a:lstStyle>
            <a:lvl1pPr>
              <a:defRPr sz="1000">
                <a:latin typeface="Comic Sans MS"/>
                <a:cs typeface="Comic Sans MS"/>
              </a:defRPr>
            </a:lvl1pPr>
          </a:lstStyle>
          <a:p>
            <a:r>
              <a:rPr lang="en-US"/>
              <a:t>2nd Yellow Report Meeting at Pavia, May 20th 2020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A1180A-020C-5D46-A57C-02CBE25872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0" t="22021" r="2210" b="2771"/>
          <a:stretch/>
        </p:blipFill>
        <p:spPr>
          <a:xfrm>
            <a:off x="2057400" y="1526974"/>
            <a:ext cx="5039122" cy="39526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CBA5F12-CC46-9C43-B70F-DBD2931A3050}"/>
              </a:ext>
            </a:extLst>
          </p:cNvPr>
          <p:cNvSpPr txBox="1"/>
          <p:nvPr/>
        </p:nvSpPr>
        <p:spPr>
          <a:xfrm>
            <a:off x="138959" y="5666768"/>
            <a:ext cx="8923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Important:</a:t>
            </a:r>
          </a:p>
          <a:p>
            <a:r>
              <a:rPr lang="en-US" b="1" dirty="0">
                <a:solidFill>
                  <a:srgbClr val="0432FF"/>
                </a:solidFill>
              </a:rPr>
              <a:t>Please submit your questions via email to </a:t>
            </a:r>
            <a:r>
              <a:rPr lang="en-US" dirty="0">
                <a:hlinkClick r:id="rId3"/>
              </a:rPr>
              <a:t>eicug-yr-qa@eicug.org</a:t>
            </a:r>
            <a:r>
              <a:rPr lang="en-US" dirty="0"/>
              <a:t> </a:t>
            </a:r>
            <a:r>
              <a:rPr lang="en-US" b="1" dirty="0">
                <a:solidFill>
                  <a:srgbClr val="0432FF"/>
                </a:solidFill>
              </a:rPr>
              <a:t>by Thursday 16:00 EDT </a:t>
            </a:r>
          </a:p>
        </p:txBody>
      </p:sp>
    </p:spTree>
    <p:extLst>
      <p:ext uri="{BB962C8B-B14F-4D97-AF65-F5344CB8AC3E}">
        <p14:creationId xmlns:p14="http://schemas.microsoft.com/office/powerpoint/2010/main" val="261763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600" dirty="0" smtClean="0">
            <a:latin typeface="Comic Sans MS" panose="030F0902030302020204" pitchFamily="66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IC_PPT_Template_EditableTextLogos" id="{00FAD509-D349-8A47-998B-D6A9B09DAFE7}" vid="{C82AAD2E-8960-DB40-8700-990D4EEA0A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9770</TotalTime>
  <Words>54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Wingdings</vt:lpstr>
      <vt:lpstr>Office Theme</vt:lpstr>
      <vt:lpstr>Q&amp;A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Bowman</dc:creator>
  <cp:lastModifiedBy>Elke-Caroline Aschenauer</cp:lastModifiedBy>
  <cp:revision>734</cp:revision>
  <dcterms:created xsi:type="dcterms:W3CDTF">2017-08-30T13:34:31Z</dcterms:created>
  <dcterms:modified xsi:type="dcterms:W3CDTF">2020-05-19T02:27:28Z</dcterms:modified>
</cp:coreProperties>
</file>