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12"/>
  </p:notesMasterIdLst>
  <p:sldIdLst>
    <p:sldId id="631" r:id="rId2"/>
    <p:sldId id="1151" r:id="rId3"/>
    <p:sldId id="1152" r:id="rId4"/>
    <p:sldId id="617" r:id="rId5"/>
    <p:sldId id="632" r:id="rId6"/>
    <p:sldId id="1153" r:id="rId7"/>
    <p:sldId id="1154" r:id="rId8"/>
    <p:sldId id="633" r:id="rId9"/>
    <p:sldId id="634" r:id="rId10"/>
    <p:sldId id="50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503"/>
    <a:srgbClr val="FE40FD"/>
    <a:srgbClr val="0330FA"/>
    <a:srgbClr val="1AEF26"/>
    <a:srgbClr val="0432FF"/>
    <a:srgbClr val="008000"/>
    <a:srgbClr val="CCEC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4" autoAdjust="0"/>
    <p:restoredTop sz="65873" autoAdjust="0"/>
  </p:normalViewPr>
  <p:slideViewPr>
    <p:cSldViewPr snapToGrid="0" snapToObjects="1">
      <p:cViewPr varScale="1">
        <p:scale>
          <a:sx n="81" d="100"/>
          <a:sy n="81" d="100"/>
        </p:scale>
        <p:origin x="56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5/21/20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Contrast</a:t>
            </a:r>
            <a:r>
              <a:rPr lang="en-US" baseline="0" dirty="0"/>
              <a:t> with HERA could be made more explicit. Table/column presentation.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71430-EBBA-144C-9116-6DF925E7AC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95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7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April 17, 2020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829" y="6434371"/>
            <a:ext cx="1622935" cy="27242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287A09-D0AF-D14F-AAC2-243112DD64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64" y="4234543"/>
            <a:ext cx="3063003" cy="262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April 17, 2020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April 17, 2020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JLab EIC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JLab EIC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JLab EIC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JLab EIC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JLab EIC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JLab EIC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JLab EIC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JLab EIC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12323E-8A6A-AD40-B4DD-192216805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36923" y="4234543"/>
            <a:ext cx="4551789" cy="2620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52FBE-E101-7C49-8E4F-EA7312F569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035" b="18772"/>
          <a:stretch/>
        </p:blipFill>
        <p:spPr>
          <a:xfrm>
            <a:off x="-16475" y="4724401"/>
            <a:ext cx="2143041" cy="2133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84075" y="6543538"/>
            <a:ext cx="5223851" cy="311322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Diffractive Processes and Tagging Weekly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2143" y="6539765"/>
            <a:ext cx="714877" cy="303364"/>
          </a:xfrm>
        </p:spPr>
        <p:txBody>
          <a:bodyPr/>
          <a:lstStyle>
            <a:lvl1pPr algn="ctr"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04975" y="6539765"/>
            <a:ext cx="2743200" cy="3150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7 May 2020</a:t>
            </a:r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April 17, 2020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D07D49E-6DC6-8C40-AD68-D69A60D180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259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701255A3-A3F1-6B4C-AB09-0D9FE3FA3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73600" y="6645275"/>
            <a:ext cx="2844800" cy="190500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03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543538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JLab EIC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543538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JLab EIC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543538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JLab EIC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543538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JLab EIC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543538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JLab EIC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JLab EIC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JLab EIC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April 17,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JLab EIC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86" r:id="rId21"/>
    <p:sldLayoutId id="2147483687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hyperlink" Target="https://doi.org/10.1103/PhysRevLett.84.385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D8D79F-CAAE-A44B-8210-D885D38FF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48" y="65310"/>
            <a:ext cx="11544304" cy="883947"/>
          </a:xfrm>
        </p:spPr>
        <p:txBody>
          <a:bodyPr/>
          <a:lstStyle/>
          <a:p>
            <a:pPr algn="ctr"/>
            <a:r>
              <a:rPr lang="en-US" sz="3600" dirty="0"/>
              <a:t>Magic Energies for Deuteron Polarization in the EIC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3E0E35-C8A9-C347-97E9-B7CA2331A5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06" y="1885796"/>
            <a:ext cx="5083622" cy="2125095"/>
          </a:xfrm>
        </p:spPr>
        <p:txBody>
          <a:bodyPr wrap="square">
            <a:noAutofit/>
          </a:bodyPr>
          <a:lstStyle/>
          <a:p>
            <a:r>
              <a:rPr lang="en-US" sz="2000" i="1" dirty="0">
                <a:solidFill>
                  <a:schemeClr val="tx1"/>
                </a:solidFill>
              </a:rPr>
              <a:t>By Douglas W. Higinbotham</a:t>
            </a:r>
          </a:p>
          <a:p>
            <a:r>
              <a:rPr lang="en-US" sz="2000" b="1" i="1" dirty="0">
                <a:solidFill>
                  <a:schemeClr val="tx1"/>
                </a:solidFill>
              </a:rPr>
              <a:t>With many thanks to </a:t>
            </a:r>
            <a:r>
              <a:rPr lang="en-US" sz="2000" b="1" i="1" dirty="0" err="1">
                <a:solidFill>
                  <a:schemeClr val="tx1"/>
                </a:solidFill>
              </a:rPr>
              <a:t>Fanglei</a:t>
            </a:r>
            <a:r>
              <a:rPr lang="en-US" sz="2000" b="1" i="1" dirty="0">
                <a:solidFill>
                  <a:schemeClr val="tx1"/>
                </a:solidFill>
              </a:rPr>
              <a:t> Lin and </a:t>
            </a:r>
            <a:r>
              <a:rPr lang="en-US" sz="2000" b="1" i="1" dirty="0" err="1">
                <a:solidFill>
                  <a:schemeClr val="tx1"/>
                </a:solidFill>
              </a:rPr>
              <a:t>Vasiliy</a:t>
            </a:r>
            <a:r>
              <a:rPr lang="en-US" sz="2000" b="1" i="1" dirty="0">
                <a:solidFill>
                  <a:schemeClr val="tx1"/>
                </a:solidFill>
              </a:rPr>
              <a:t> Morozov</a:t>
            </a:r>
            <a:endParaRPr lang="en-US" sz="2400" b="1" i="1" dirty="0">
              <a:solidFill>
                <a:schemeClr val="tx1"/>
              </a:solidFill>
            </a:endParaRPr>
          </a:p>
          <a:p>
            <a:endParaRPr lang="en-US" sz="2400" b="1" i="1" dirty="0">
              <a:solidFill>
                <a:schemeClr val="tx1"/>
              </a:solidFill>
            </a:endParaRPr>
          </a:p>
        </p:txBody>
      </p:sp>
      <p:pic>
        <p:nvPicPr>
          <p:cNvPr id="9" name="Picture Placeholder 8" descr="EscatteringImage-01.jpg">
            <a:extLst>
              <a:ext uri="{FF2B5EF4-FFF2-40B4-BE49-F238E27FC236}">
                <a16:creationId xmlns:a16="http://schemas.microsoft.com/office/drawing/2014/main" id="{389CCB91-7E0F-CB4C-8A88-2560C2E4A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" t="3129" r="1736" b="4266"/>
          <a:stretch/>
        </p:blipFill>
        <p:spPr>
          <a:xfrm>
            <a:off x="5177928" y="1273273"/>
            <a:ext cx="6996803" cy="45088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DFC074-EEE9-4346-9E3A-F39CB736B2F1}"/>
              </a:ext>
            </a:extLst>
          </p:cNvPr>
          <p:cNvSpPr/>
          <p:nvPr/>
        </p:nvSpPr>
        <p:spPr>
          <a:xfrm>
            <a:off x="2336405" y="6136903"/>
            <a:ext cx="767594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 </a:t>
            </a:r>
          </a:p>
          <a:p>
            <a:pPr algn="ctr"/>
            <a:r>
              <a:rPr lang="en-US" dirty="0" err="1"/>
              <a:t>Pavi</a:t>
            </a:r>
            <a:r>
              <a:rPr lang="en-US" dirty="0"/>
              <a:t> Yellow Report Meeting: 21 May 2020</a:t>
            </a:r>
          </a:p>
        </p:txBody>
      </p:sp>
    </p:spTree>
    <p:extLst>
      <p:ext uri="{BB962C8B-B14F-4D97-AF65-F5344CB8AC3E}">
        <p14:creationId xmlns:p14="http://schemas.microsoft.com/office/powerpoint/2010/main" val="81620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CA8FEF-902B-48CC-BCB6-A9822E406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225" y="1073323"/>
            <a:ext cx="4025787" cy="52462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F38F1-648D-4B7D-B26E-D4DDB15A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88310" y="6596061"/>
            <a:ext cx="2057400" cy="246219"/>
          </a:xfrm>
        </p:spPr>
        <p:txBody>
          <a:bodyPr/>
          <a:lstStyle/>
          <a:p>
            <a:pPr algn="ctr"/>
            <a:fld id="{893C5830-40F3-F04E-B2E3-10E6672BA8FF}" type="slidenum">
              <a:rPr lang="en-US" smtClean="0"/>
              <a:pPr algn="ctr"/>
              <a:t>10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DB25BF-E885-1547-87ED-440A3720E5CE}"/>
              </a:ext>
            </a:extLst>
          </p:cNvPr>
          <p:cNvGrpSpPr/>
          <p:nvPr/>
        </p:nvGrpSpPr>
        <p:grpSpPr>
          <a:xfrm>
            <a:off x="7035764" y="4452497"/>
            <a:ext cx="3793405" cy="1754326"/>
            <a:chOff x="5160155" y="1193501"/>
            <a:chExt cx="3793405" cy="1754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E2E4ACC-29F9-4E42-83A0-5FF32B1F0E67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76200">
              <a:solidFill>
                <a:srgbClr val="A6A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97D772F-B492-41D7-B760-01338D7283D0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4073C75-28B2-475E-8AD1-0121DDB2093A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28422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947241-0517-4859-A111-EB118CF1BFC2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19232" cy="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B091C82-4153-49B5-8399-608B9BDA6DED}"/>
                </a:ext>
              </a:extLst>
            </p:cNvPr>
            <p:cNvCxnSpPr>
              <a:cxnSpLocks/>
            </p:cNvCxnSpPr>
            <p:nvPr/>
          </p:nvCxnSpPr>
          <p:spPr>
            <a:xfrm>
              <a:off x="5173941" y="1925759"/>
              <a:ext cx="528422" cy="0"/>
            </a:xfrm>
            <a:prstGeom prst="line">
              <a:avLst/>
            </a:prstGeom>
            <a:ln w="57150">
              <a:solidFill>
                <a:srgbClr val="A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3B6BD81-8104-485B-8383-DE1A70A80712}"/>
                </a:ext>
              </a:extLst>
            </p:cNvPr>
            <p:cNvCxnSpPr/>
            <p:nvPr/>
          </p:nvCxnSpPr>
          <p:spPr>
            <a:xfrm>
              <a:off x="5173942" y="1928053"/>
              <a:ext cx="52842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F62290E-CE5D-411A-B3D6-96EBFDBE6DEE}"/>
                </a:ext>
              </a:extLst>
            </p:cNvPr>
            <p:cNvCxnSpPr>
              <a:cxnSpLocks/>
            </p:cNvCxnSpPr>
            <p:nvPr/>
          </p:nvCxnSpPr>
          <p:spPr>
            <a:xfrm>
              <a:off x="5177003" y="2202223"/>
              <a:ext cx="528422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6A0902C-D074-467D-BF05-D8A0674AB893}"/>
                </a:ext>
              </a:extLst>
            </p:cNvPr>
            <p:cNvCxnSpPr>
              <a:cxnSpLocks/>
            </p:cNvCxnSpPr>
            <p:nvPr/>
          </p:nvCxnSpPr>
          <p:spPr>
            <a:xfrm>
              <a:off x="5181598" y="2198397"/>
              <a:ext cx="519233" cy="612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CE9F24-90EF-4C99-97E0-8A668751073C}"/>
                </a:ext>
              </a:extLst>
            </p:cNvPr>
            <p:cNvCxnSpPr>
              <a:cxnSpLocks/>
            </p:cNvCxnSpPr>
            <p:nvPr/>
          </p:nvCxnSpPr>
          <p:spPr>
            <a:xfrm>
              <a:off x="5160155" y="2712197"/>
              <a:ext cx="528422" cy="0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68B5E45-EA78-4525-B0E4-81A04F11D223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0" y="2708372"/>
              <a:ext cx="523827" cy="382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D83B05-D3A1-4892-ABAE-4E4D5F1CEB04}"/>
                </a:ext>
              </a:extLst>
            </p:cNvPr>
            <p:cNvSpPr txBox="1"/>
            <p:nvPr/>
          </p:nvSpPr>
          <p:spPr>
            <a:xfrm>
              <a:off x="5337410" y="1193501"/>
              <a:ext cx="361615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    Hadron Storage Ring</a:t>
              </a:r>
            </a:p>
            <a:p>
              <a:r>
                <a:rPr lang="en-US" dirty="0"/>
                <a:t>          Electron Storage Ring</a:t>
              </a:r>
            </a:p>
            <a:p>
              <a:r>
                <a:rPr lang="en-US" dirty="0"/>
                <a:t>          Electron Injector Synchrotron</a:t>
              </a:r>
            </a:p>
            <a:p>
              <a:r>
                <a:rPr lang="en-US" dirty="0"/>
                <a:t>          Possible on-energy Hadron </a:t>
              </a:r>
            </a:p>
            <a:p>
              <a:r>
                <a:rPr lang="en-US" dirty="0"/>
                <a:t>          injector ring</a:t>
              </a:r>
            </a:p>
            <a:p>
              <a:r>
                <a:rPr lang="en-US" dirty="0"/>
                <a:t>          Hadron injector complex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22D4F7-6E09-4D6B-9747-9285B2748B1B}"/>
              </a:ext>
            </a:extLst>
          </p:cNvPr>
          <p:cNvSpPr txBox="1"/>
          <p:nvPr/>
        </p:nvSpPr>
        <p:spPr>
          <a:xfrm>
            <a:off x="1664294" y="36366"/>
            <a:ext cx="9003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Upgrade from RHIC to the EIC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15EA3-0109-42D9-99D2-33CFCF67D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823" y="994285"/>
            <a:ext cx="4025786" cy="5115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9DEA57-2DAF-466C-9436-C83281884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350" y="904807"/>
            <a:ext cx="4766358" cy="5522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F9FF82-937E-495E-8DC9-7835AF4306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37" y="992490"/>
            <a:ext cx="4963821" cy="532710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5CA880-0BA7-47F5-8B7A-D02887800231}"/>
              </a:ext>
            </a:extLst>
          </p:cNvPr>
          <p:cNvSpPr txBox="1"/>
          <p:nvPr/>
        </p:nvSpPr>
        <p:spPr>
          <a:xfrm>
            <a:off x="7675695" y="3018128"/>
            <a:ext cx="269079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Existing RHIC with </a:t>
            </a:r>
          </a:p>
          <a:p>
            <a:r>
              <a:rPr lang="en-US" sz="2400" b="1" dirty="0"/>
              <a:t>Blue and Yellow 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AA4C50-08AB-4343-ACB2-20079C901917}"/>
              </a:ext>
            </a:extLst>
          </p:cNvPr>
          <p:cNvSpPr txBox="1"/>
          <p:nvPr/>
        </p:nvSpPr>
        <p:spPr>
          <a:xfrm>
            <a:off x="7539174" y="2456567"/>
            <a:ext cx="280394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Add electron storage ring</a:t>
            </a:r>
          </a:p>
          <a:p>
            <a:r>
              <a:rPr lang="en-US" sz="2400" b="1" dirty="0"/>
              <a:t>Which holds the electrons which collide with hadrons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BDC832-E995-4588-8FEC-14F38FE7CB4A}"/>
              </a:ext>
            </a:extLst>
          </p:cNvPr>
          <p:cNvSpPr txBox="1"/>
          <p:nvPr/>
        </p:nvSpPr>
        <p:spPr>
          <a:xfrm>
            <a:off x="7282532" y="2533038"/>
            <a:ext cx="306780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We add an electron </a:t>
            </a:r>
          </a:p>
          <a:p>
            <a:r>
              <a:rPr lang="en-US" sz="2400" b="1" dirty="0"/>
              <a:t>Injector complex which delivers full energy electrons to the storage ring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C5BA29-321B-4432-BFAB-030B2DECFCDC}"/>
              </a:ext>
            </a:extLst>
          </p:cNvPr>
          <p:cNvSpPr txBox="1"/>
          <p:nvPr/>
        </p:nvSpPr>
        <p:spPr>
          <a:xfrm>
            <a:off x="7278529" y="2633896"/>
            <a:ext cx="290273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The strong hadron cooling facility completes the facility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203F54-E04B-4291-8CE7-70EBC6A9F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3018" y="1009588"/>
            <a:ext cx="2766301" cy="15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99"/>
          <p:cNvSpPr txBox="1"/>
          <p:nvPr/>
        </p:nvSpPr>
        <p:spPr>
          <a:xfrm>
            <a:off x="2765003" y="3738859"/>
            <a:ext cx="3574880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Both design could provide</a:t>
            </a:r>
          </a:p>
          <a:p>
            <a:r>
              <a:rPr lang="en-US" sz="1400" b="1" dirty="0">
                <a:solidFill>
                  <a:srgbClr val="3D4ED9"/>
                </a:solidFill>
              </a:rPr>
              <a:t>Polarized electron-proton/light ion </a:t>
            </a:r>
          </a:p>
          <a:p>
            <a:r>
              <a:rPr lang="en-US" sz="1400" b="1" dirty="0">
                <a:solidFill>
                  <a:srgbClr val="3D4ED9"/>
                </a:solidFill>
              </a:rPr>
              <a:t>and electron-Nucleus collider</a:t>
            </a:r>
          </a:p>
          <a:p>
            <a:endParaRPr lang="en-US" sz="1350" b="1" dirty="0">
              <a:solidFill>
                <a:srgbClr val="E248F7"/>
              </a:solidFill>
            </a:endParaRPr>
          </a:p>
          <a:p>
            <a:r>
              <a:rPr lang="en-US" sz="1400" b="1" dirty="0"/>
              <a:t>Both designs proposed using DOE’s significant investments in infrastructure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765003" y="2598280"/>
            <a:ext cx="3499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For e-A collisions at the EIC: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400" b="1" dirty="0">
                <a:solidFill>
                  <a:srgbClr val="3D4ED9"/>
                </a:solidFill>
              </a:rPr>
              <a:t>Wide range in nuclei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400" dirty="0">
                <a:solidFill>
                  <a:srgbClr val="3D4ED9"/>
                </a:solidFill>
              </a:rPr>
              <a:t>Luminosity per nucleon same as e-p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400" dirty="0">
                <a:solidFill>
                  <a:srgbClr val="3D4ED9"/>
                </a:solidFill>
              </a:rPr>
              <a:t>Variable center of mass energy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62"/>
            <a:ext cx="12192000" cy="742950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The </a:t>
            </a:r>
            <a:r>
              <a:rPr lang="en-US" i="1" dirty="0"/>
              <a:t>Classic</a:t>
            </a:r>
            <a:r>
              <a:rPr lang="en-US" dirty="0"/>
              <a:t> EIC Designs from Oct. 2019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65003" y="1042203"/>
            <a:ext cx="4177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For e-N collisions at the EIC: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400" dirty="0">
                <a:solidFill>
                  <a:srgbClr val="3D4ED9"/>
                </a:solidFill>
              </a:rPr>
              <a:t>Polarized beams: e, p, d/</a:t>
            </a:r>
            <a:r>
              <a:rPr lang="en-US" sz="1400" baseline="30000" dirty="0">
                <a:solidFill>
                  <a:srgbClr val="3D4ED9"/>
                </a:solidFill>
              </a:rPr>
              <a:t>3</a:t>
            </a:r>
            <a:r>
              <a:rPr lang="en-US" sz="1400" dirty="0">
                <a:solidFill>
                  <a:srgbClr val="3D4ED9"/>
                </a:solidFill>
              </a:rPr>
              <a:t>He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400" dirty="0">
                <a:solidFill>
                  <a:srgbClr val="3D4ED9"/>
                </a:solidFill>
              </a:rPr>
              <a:t>e beam 5-10(20) </a:t>
            </a:r>
            <a:r>
              <a:rPr lang="en-US" sz="1400" dirty="0" err="1">
                <a:solidFill>
                  <a:srgbClr val="3D4ED9"/>
                </a:solidFill>
              </a:rPr>
              <a:t>GeV</a:t>
            </a:r>
            <a:endParaRPr lang="en-US" sz="1400" dirty="0">
              <a:solidFill>
                <a:srgbClr val="3D4ED9"/>
              </a:solidFill>
            </a:endParaRPr>
          </a:p>
          <a:p>
            <a:pPr marL="214313" indent="-214313">
              <a:buFont typeface="Wingdings" charset="2"/>
              <a:buChar char="ü"/>
            </a:pPr>
            <a:r>
              <a:rPr lang="en-US" sz="1400" dirty="0">
                <a:solidFill>
                  <a:srgbClr val="3D4ED9"/>
                </a:solidFill>
              </a:rPr>
              <a:t>Luminosity </a:t>
            </a:r>
            <a:r>
              <a:rPr lang="en-US" sz="1400" dirty="0" err="1">
                <a:solidFill>
                  <a:srgbClr val="3D4ED9"/>
                </a:solidFill>
              </a:rPr>
              <a:t>L</a:t>
            </a:r>
            <a:r>
              <a:rPr lang="en-US" sz="1400" baseline="-25000" dirty="0" err="1">
                <a:solidFill>
                  <a:srgbClr val="3D4ED9"/>
                </a:solidFill>
              </a:rPr>
              <a:t>ep</a:t>
            </a:r>
            <a:r>
              <a:rPr lang="en-US" sz="1400" dirty="0">
                <a:solidFill>
                  <a:srgbClr val="3D4ED9"/>
                </a:solidFill>
              </a:rPr>
              <a:t> ~ 10</a:t>
            </a:r>
            <a:r>
              <a:rPr lang="en-US" sz="1400" baseline="30000" dirty="0">
                <a:solidFill>
                  <a:srgbClr val="3D4ED9"/>
                </a:solidFill>
              </a:rPr>
              <a:t>33-34</a:t>
            </a:r>
            <a:r>
              <a:rPr lang="en-US" sz="1400" dirty="0">
                <a:solidFill>
                  <a:srgbClr val="3D4ED9"/>
                </a:solidFill>
              </a:rPr>
              <a:t> cm</a:t>
            </a:r>
            <a:r>
              <a:rPr lang="en-US" sz="1400" baseline="30000" dirty="0">
                <a:solidFill>
                  <a:srgbClr val="3D4ED9"/>
                </a:solidFill>
              </a:rPr>
              <a:t>-2</a:t>
            </a:r>
            <a:r>
              <a:rPr lang="en-US" sz="1400" dirty="0">
                <a:solidFill>
                  <a:srgbClr val="3D4ED9"/>
                </a:solidFill>
              </a:rPr>
              <a:t>sec</a:t>
            </a:r>
            <a:r>
              <a:rPr lang="en-US" sz="1400" baseline="30000" dirty="0">
                <a:solidFill>
                  <a:srgbClr val="3D4ED9"/>
                </a:solidFill>
              </a:rPr>
              <a:t>-1  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400" dirty="0">
                <a:solidFill>
                  <a:srgbClr val="3D4ED9"/>
                </a:solidFill>
              </a:rPr>
              <a:t>100-1000 times HERA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400" dirty="0">
                <a:solidFill>
                  <a:srgbClr val="3D4ED9"/>
                </a:solidFill>
              </a:rPr>
              <a:t>20-100 (140) GeV Variable Center of Mass Energy 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59346" y="1106293"/>
            <a:ext cx="1529307" cy="2450193"/>
            <a:chOff x="572802" y="1556839"/>
            <a:chExt cx="4122506" cy="692622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802" y="1556839"/>
              <a:ext cx="4122506" cy="533898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72802" y="7047521"/>
              <a:ext cx="4102412" cy="143554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00FF"/>
                  </a:solidFill>
                </a:rPr>
                <a:t>1212.1701.v3</a:t>
              </a:r>
            </a:p>
            <a:p>
              <a:pPr marL="171450" indent="-171450">
                <a:buAutoNum type="alphaUcPeriod"/>
              </a:pPr>
              <a:r>
                <a:rPr lang="en-US" sz="900" dirty="0" err="1">
                  <a:solidFill>
                    <a:srgbClr val="0000FF"/>
                  </a:solidFill>
                </a:rPr>
                <a:t>Accardi</a:t>
              </a:r>
              <a:r>
                <a:rPr lang="en-US" sz="900" dirty="0">
                  <a:solidFill>
                    <a:srgbClr val="0000FF"/>
                  </a:solidFill>
                </a:rPr>
                <a:t> et al </a:t>
              </a:r>
            </a:p>
            <a:p>
              <a:r>
                <a:rPr lang="en-US" sz="900" dirty="0">
                  <a:solidFill>
                    <a:srgbClr val="0000FF"/>
                  </a:solidFill>
                </a:rPr>
                <a:t>Eur. </a:t>
              </a:r>
              <a:r>
                <a:rPr lang="en-US" sz="900" dirty="0" err="1">
                  <a:solidFill>
                    <a:srgbClr val="0000FF"/>
                  </a:solidFill>
                </a:rPr>
                <a:t>Phy</a:t>
              </a:r>
              <a:r>
                <a:rPr lang="en-US" sz="900" dirty="0">
                  <a:solidFill>
                    <a:srgbClr val="0000FF"/>
                  </a:solidFill>
                </a:rPr>
                <a:t>. J.  A, 52 9(2016)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924490" y="1843267"/>
            <a:ext cx="219510" cy="284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07F78-59FF-F54A-BB18-D4F98A403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423" y="3751066"/>
            <a:ext cx="4396242" cy="1978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F5B143-366E-E14E-923C-9D0E4984830E}"/>
              </a:ext>
            </a:extLst>
          </p:cNvPr>
          <p:cNvSpPr txBox="1"/>
          <p:nvPr/>
        </p:nvSpPr>
        <p:spPr>
          <a:xfrm>
            <a:off x="8553424" y="5501243"/>
            <a:ext cx="1075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JLEIC Collaboration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C39CE4-391E-2F42-A0E3-512199010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290" y="699461"/>
            <a:ext cx="4132205" cy="2974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26844E-818D-C945-B532-32037FB9E44C}"/>
              </a:ext>
            </a:extLst>
          </p:cNvPr>
          <p:cNvSpPr txBox="1"/>
          <p:nvPr/>
        </p:nvSpPr>
        <p:spPr>
          <a:xfrm>
            <a:off x="9112901" y="2806607"/>
            <a:ext cx="14205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eRHIC</a:t>
            </a:r>
            <a:r>
              <a:rPr lang="en-US" sz="900" dirty="0"/>
              <a:t> Design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57897-2BC6-5640-8E50-25A9F48E3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07D49E-6DC6-8C40-AD68-D69A60D180C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13594B-D544-734F-9E9E-D00E7AE2EC5E}"/>
              </a:ext>
            </a:extLst>
          </p:cNvPr>
          <p:cNvSpPr txBox="1"/>
          <p:nvPr/>
        </p:nvSpPr>
        <p:spPr>
          <a:xfrm>
            <a:off x="1520272" y="588045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strength of the figure eight design was the ease with which one could store polarized hadrons including the spin-1 deuteron.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DCFBC717-6184-4B49-9BBB-B2B54C4A393A}"/>
              </a:ext>
            </a:extLst>
          </p:cNvPr>
          <p:cNvSpPr txBox="1">
            <a:spLocks/>
          </p:cNvSpPr>
          <p:nvPr/>
        </p:nvSpPr>
        <p:spPr>
          <a:xfrm>
            <a:off x="5288310" y="6596061"/>
            <a:ext cx="2057400" cy="246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93C5830-40F3-F04E-B2E3-10E6672BA8FF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23ADDE3B-CA73-E244-A27B-222902E0AA16}"/>
              </a:ext>
            </a:extLst>
          </p:cNvPr>
          <p:cNvSpPr txBox="1">
            <a:spLocks/>
          </p:cNvSpPr>
          <p:nvPr/>
        </p:nvSpPr>
        <p:spPr>
          <a:xfrm>
            <a:off x="5067300" y="6571531"/>
            <a:ext cx="2057400" cy="246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93C5830-40F3-F04E-B2E3-10E6672BA8FF}" type="slidenum">
              <a:rPr lang="en-US" smtClean="0">
                <a:solidFill>
                  <a:schemeClr val="tx1"/>
                </a:solidFill>
              </a:rPr>
              <a:pPr algn="ctr"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21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B71473-EE14-4594-9D68-88B83E0D3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47529"/>
            <a:ext cx="5870488" cy="4418746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535B3F-6BF6-E243-ADBB-2809934CD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Polarized Protons ( spin-1/2 particles) in the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871AC-B37A-F342-8312-FDC705055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808395"/>
            <a:ext cx="6552326" cy="538169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Present polarization performance (approximate)</a:t>
            </a:r>
            <a:endParaRPr lang="en-US" sz="900" dirty="0"/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Source polarization: 80%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</a:rPr>
              <a:t>AGS at top energy 70%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</a:rPr>
              <a:t>RHIC at top energy 60%</a:t>
            </a:r>
            <a:endParaRPr lang="en-US" sz="18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Some improvements are needed to meet EIC </a:t>
            </a:r>
            <a:br>
              <a:rPr lang="en-US" sz="2000" dirty="0"/>
            </a:br>
            <a:r>
              <a:rPr lang="en-US" sz="2000" dirty="0"/>
              <a:t>requirements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ym typeface="Wingdings" panose="05000000000000000000" pitchFamily="2" charset="2"/>
              </a:rPr>
              <a:t>Two partial snakes in AGS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ym typeface="Wingdings" panose="05000000000000000000" pitchFamily="2" charset="2"/>
              </a:rPr>
              <a:t>Four more full snakes in ion ring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ym typeface="Wingdings" panose="05000000000000000000" pitchFamily="2" charset="2"/>
              </a:rPr>
              <a:t>With these upgrades (and some tricks to get past depolarizing resonances)  EIC should be able achieve very close to the source polarization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3DF899C-EA77-0B49-A735-5C11D16BB666}"/>
              </a:ext>
            </a:extLst>
          </p:cNvPr>
          <p:cNvSpPr txBox="1">
            <a:spLocks/>
          </p:cNvSpPr>
          <p:nvPr/>
        </p:nvSpPr>
        <p:spPr>
          <a:xfrm>
            <a:off x="5067300" y="6571531"/>
            <a:ext cx="2057400" cy="246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93C5830-40F3-F04E-B2E3-10E6672BA8FF}" type="slidenum">
              <a:rPr lang="en-US" smtClean="0">
                <a:solidFill>
                  <a:schemeClr val="tx1"/>
                </a:solidFill>
              </a:rPr>
              <a:pPr algn="ctr"/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35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B3F-6BF6-E243-ADBB-2809934CD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21" y="126238"/>
            <a:ext cx="12313227" cy="487490"/>
          </a:xfrm>
        </p:spPr>
        <p:txBody>
          <a:bodyPr>
            <a:noAutofit/>
          </a:bodyPr>
          <a:lstStyle/>
          <a:p>
            <a:r>
              <a:rPr lang="en-US" sz="3200" dirty="0"/>
              <a:t>Electron Polarization @ NIKHEF with a Full and Partial Snake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871AC-B37A-F342-8312-FDC705055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5559"/>
            <a:ext cx="5512526" cy="53816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</a:rPr>
              <a:t>The NIKHEF storage ring with a full Siberian Snake could provide stored, longitudinally polarized electrons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When the NIKHEF Snake broke, we were able to continue doing physics by going to 440.65 MeV along with a partial snake.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hlinkClick r:id="rId2"/>
              </a:rPr>
              <a:t>https://doi.org/10.1103/PhysRevLett.84.3855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25DD96-8E1E-FE4F-8FE0-380EC366DF96}"/>
              </a:ext>
            </a:extLst>
          </p:cNvPr>
          <p:cNvSpPr/>
          <p:nvPr/>
        </p:nvSpPr>
        <p:spPr>
          <a:xfrm>
            <a:off x="7520609" y="3187246"/>
            <a:ext cx="4671391" cy="3662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3BC99-05CD-8440-9E8E-48E4315B5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017" y="744139"/>
            <a:ext cx="7201991" cy="577877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BAE16C6-7F9C-4647-BACB-687D2810B20D}"/>
              </a:ext>
            </a:extLst>
          </p:cNvPr>
          <p:cNvSpPr txBox="1">
            <a:spLocks/>
          </p:cNvSpPr>
          <p:nvPr/>
        </p:nvSpPr>
        <p:spPr>
          <a:xfrm>
            <a:off x="5288310" y="6596061"/>
            <a:ext cx="2057400" cy="246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44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B3F-6BF6-E243-ADBB-2809934CD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15847"/>
            <a:ext cx="11285837" cy="487490"/>
          </a:xfrm>
        </p:spPr>
        <p:txBody>
          <a:bodyPr>
            <a:noAutofit/>
          </a:bodyPr>
          <a:lstStyle/>
          <a:p>
            <a:r>
              <a:rPr lang="en-US" sz="3600" dirty="0"/>
              <a:t>Deuteron Polarization at the EIC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DEE67F-6BFE-CA4E-9577-7062347C1263}"/>
              </a:ext>
            </a:extLst>
          </p:cNvPr>
          <p:cNvSpPr/>
          <p:nvPr/>
        </p:nvSpPr>
        <p:spPr>
          <a:xfrm>
            <a:off x="7520609" y="3187246"/>
            <a:ext cx="4671391" cy="3662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871AC-B37A-F342-8312-FDC705055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768625"/>
            <a:ext cx="11425127" cy="58274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Same idea can be used to allow longitudinal deuteron polarization at the interaction regions in the EIC by again going to the “magic” energies (</a:t>
            </a:r>
            <a:r>
              <a:rPr lang="en-US" sz="2000" b="1" dirty="0"/>
              <a:t>with the snakes included in the baseline project</a:t>
            </a:r>
            <a:r>
              <a:rPr lang="en-US" sz="2000" dirty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Assuming an EIC deuteron energy range of 20.5 to 137.5 GeV/nucleon, there are a total of 17 energies where the deuteron polarization can in principle be made longitudinal at least at one interaction point: 26.2, 32.8, 39.4, 45.9, 52.5, 59.0, 65.6, 72.1, 78.7, 85.3, 91.8, 98.4, 104.9, 111.5, 118.1, 124.6, and 131.2 GeV/nucleon.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Of these energies, there are 5 where the deuteron polarization can be made longitudinal at both interaction points: </a:t>
            </a:r>
            <a:r>
              <a:rPr lang="en-US" b="1" dirty="0"/>
              <a:t>39.4</a:t>
            </a:r>
            <a:r>
              <a:rPr lang="en-US" dirty="0"/>
              <a:t>, 59.0, 78.7, 98.4 and </a:t>
            </a:r>
            <a:r>
              <a:rPr lang="en-US" b="1" dirty="0"/>
              <a:t>118.1 </a:t>
            </a:r>
            <a:r>
              <a:rPr lang="en-US" dirty="0"/>
              <a:t>GeV/nucleon.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Two of those are very close to the yellow report energies of 41 and 110 GeV/nucleon.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Assuming 39.4 GeV/nucleon is possible and not risky to the project, changing the lower energy from 41 to 39.4 GeV/nucleon seems like an item to consider for an official change request and is certainly a finding of yellow report exercise.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15BDCC5-3DF0-614E-9A1E-0F71C50B45AB}"/>
              </a:ext>
            </a:extLst>
          </p:cNvPr>
          <p:cNvSpPr txBox="1">
            <a:spLocks/>
          </p:cNvSpPr>
          <p:nvPr/>
        </p:nvSpPr>
        <p:spPr>
          <a:xfrm>
            <a:off x="5288310" y="6596061"/>
            <a:ext cx="2057400" cy="246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32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48B61-7325-B64B-9D44-A0408D339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MATERIAL IN 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00D32-B5C6-674D-8AD6-4F251BA29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AGS Upgrade</a:t>
            </a:r>
          </a:p>
          <a:p>
            <a:r>
              <a:rPr lang="en-US" dirty="0"/>
              <a:t>Ion Ring Upgrades</a:t>
            </a:r>
          </a:p>
          <a:p>
            <a:r>
              <a:rPr lang="en-US" dirty="0"/>
              <a:t>Interaction Region Spin Manipulation</a:t>
            </a:r>
          </a:p>
          <a:p>
            <a:r>
              <a:rPr lang="en-US" dirty="0"/>
              <a:t>Overview of RHIC -&gt; EIC Transition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29367C-8E2E-A346-B873-C14D8223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D4F36BB-3CB1-074B-8C5B-955CF33C2371}"/>
              </a:ext>
            </a:extLst>
          </p:cNvPr>
          <p:cNvSpPr txBox="1">
            <a:spLocks/>
          </p:cNvSpPr>
          <p:nvPr/>
        </p:nvSpPr>
        <p:spPr>
          <a:xfrm>
            <a:off x="5067300" y="6571531"/>
            <a:ext cx="2057400" cy="246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93C5830-40F3-F04E-B2E3-10E6672BA8FF}" type="slidenum">
              <a:rPr lang="en-US" smtClean="0">
                <a:solidFill>
                  <a:schemeClr val="tx1"/>
                </a:solidFill>
              </a:rPr>
              <a:pPr algn="ctr"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43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B3F-6BF6-E243-ADBB-2809934CD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AGS Polarization Improvement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871AC-B37A-F342-8312-FDC705055E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892" y="966055"/>
                <a:ext cx="11425127" cy="5381694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/>
                  <a:t>Two partial snakes eliminate polarization loss due to imperfection and vertical intrinsic resonances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/>
                  <a:t>Horizontal tune jumps mitigate a half of polarization loss due to horizontal intrinsic resonances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/>
                  <a:t>Two options to attain nearly 100% polarization transmission in AGS</a:t>
                </a:r>
                <a:endParaRPr lang="en-US" sz="900" dirty="0"/>
              </a:p>
              <a:p>
                <a:pPr marL="571500" lvl="1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1800" dirty="0"/>
                  <a:t>Fast ramping skew quads to compensate the horizontal resonances</a:t>
                </a:r>
              </a:p>
              <a:p>
                <a:pPr marL="571500" lvl="1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1800" dirty="0">
                    <a:latin typeface="Arial" panose="020B0604020202020204" pitchFamily="34" charset="0"/>
                  </a:rPr>
                  <a:t>Increase injection energy from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=4.5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7.5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</a:rPr>
                  <a:t> and increase the partial snake strength for a wider spin tune gap so that both betatron tunes are in the spin tune gap and all depolarizing resonances are avoided</a:t>
                </a: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871AC-B37A-F342-8312-FDC705055E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2" y="966055"/>
                <a:ext cx="11425127" cy="5381694"/>
              </a:xfrm>
              <a:blipFill>
                <a:blip r:embed="rId2"/>
                <a:stretch>
                  <a:fillRect l="-480" t="-453" r="-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D0D1E0-8AE6-C141-BF34-2615F6A88D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35"/>
          <a:stretch/>
        </p:blipFill>
        <p:spPr>
          <a:xfrm>
            <a:off x="4288727" y="3126937"/>
            <a:ext cx="3581135" cy="2876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9AEE72-69F3-1C4B-BF6A-2CE0703706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3" t="10268" b="8834"/>
          <a:stretch/>
        </p:blipFill>
        <p:spPr>
          <a:xfrm>
            <a:off x="7971222" y="3246303"/>
            <a:ext cx="4119417" cy="2701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71ABAE-7C7C-49B1-815C-4A189D9BB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60" y="3258340"/>
            <a:ext cx="4086007" cy="2889096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09D6243B-4ACF-ED4F-BDEB-A4DB6EF9FA98}"/>
              </a:ext>
            </a:extLst>
          </p:cNvPr>
          <p:cNvSpPr txBox="1">
            <a:spLocks/>
          </p:cNvSpPr>
          <p:nvPr/>
        </p:nvSpPr>
        <p:spPr>
          <a:xfrm>
            <a:off x="5067300" y="6571531"/>
            <a:ext cx="2057400" cy="246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93C5830-40F3-F04E-B2E3-10E6672BA8FF}" type="slidenum">
              <a:rPr lang="en-US" smtClean="0">
                <a:solidFill>
                  <a:schemeClr val="tx1"/>
                </a:solidFill>
              </a:rPr>
              <a:pPr algn="ctr"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32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B3F-6BF6-E243-ADBB-2809934CD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Improvement in Ion Collider Ring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871AC-B37A-F342-8312-FDC705055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425127" cy="53816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Issue: 3 depolarizing resonances near top energy reduce polarization from 70% to 60%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Solution: introduce four more full snakes (transferred from the blue ring)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With two snakes, three depolarizing resonances at high energy depolarize from ~70% to ~60%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With six snakes, three depolarizing resonances cause no polarization loss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0E67DC38-B46C-4DBC-A5D5-941048ADA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9" r="5321" b="51516"/>
          <a:stretch/>
        </p:blipFill>
        <p:spPr>
          <a:xfrm>
            <a:off x="127174" y="2734653"/>
            <a:ext cx="5828145" cy="2685062"/>
          </a:xfrm>
          <a:prstGeom prst="rect">
            <a:avLst/>
          </a:prstGeom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0E67DC38-B46C-4DBC-A5D5-941048ADA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576" r="6090" b="2570"/>
          <a:stretch/>
        </p:blipFill>
        <p:spPr>
          <a:xfrm>
            <a:off x="6082493" y="2734653"/>
            <a:ext cx="5982334" cy="2705565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9337A934-B153-5F4D-A14C-5CDD51994282}"/>
              </a:ext>
            </a:extLst>
          </p:cNvPr>
          <p:cNvSpPr txBox="1">
            <a:spLocks/>
          </p:cNvSpPr>
          <p:nvPr/>
        </p:nvSpPr>
        <p:spPr>
          <a:xfrm>
            <a:off x="5067300" y="6571531"/>
            <a:ext cx="2057400" cy="246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93C5830-40F3-F04E-B2E3-10E6672BA8FF}" type="slidenum">
              <a:rPr lang="en-US" smtClean="0">
                <a:solidFill>
                  <a:schemeClr val="tx1"/>
                </a:solidFill>
              </a:rPr>
              <a:pPr algn="ctr"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55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B3F-6BF6-E243-ADBB-2809934CD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Spin Rotator Locations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871AC-B37A-F342-8312-FDC705055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425127" cy="53816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Independent control of proton polarization direction at each IP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A969F212-2E54-4B68-9826-FCE999BFB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21" y="1554605"/>
            <a:ext cx="10136159" cy="4654599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A77F11E-4318-5940-8F48-C393478C29F3}"/>
              </a:ext>
            </a:extLst>
          </p:cNvPr>
          <p:cNvSpPr txBox="1">
            <a:spLocks/>
          </p:cNvSpPr>
          <p:nvPr/>
        </p:nvSpPr>
        <p:spPr>
          <a:xfrm>
            <a:off x="5067300" y="6571531"/>
            <a:ext cx="2057400" cy="246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93C5830-40F3-F04E-B2E3-10E6672BA8FF}" type="slidenum">
              <a:rPr lang="en-US" smtClean="0">
                <a:solidFill>
                  <a:schemeClr val="tx1"/>
                </a:solidFill>
              </a:rPr>
              <a:pPr algn="ctr"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7619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24738</TotalTime>
  <Words>816</Words>
  <Application>Microsoft Macintosh PowerPoint</Application>
  <PresentationFormat>Widescreen</PresentationFormat>
  <Paragraphs>108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PingFangSC-Regular</vt:lpstr>
      <vt:lpstr>.PingFangSC-Regular</vt:lpstr>
      <vt:lpstr>Arial</vt:lpstr>
      <vt:lpstr>Calibri</vt:lpstr>
      <vt:lpstr>Cambria Math</vt:lpstr>
      <vt:lpstr>Wingdings</vt:lpstr>
      <vt:lpstr>Theme1</vt:lpstr>
      <vt:lpstr>Magic Energies for Deuteron Polarization in the EIC</vt:lpstr>
      <vt:lpstr>The Classic EIC Designs from Oct. 2019</vt:lpstr>
      <vt:lpstr>Polarized Protons ( spin-1/2 particles) in the EIC</vt:lpstr>
      <vt:lpstr>Electron Polarization @ NIKHEF with a Full and Partial Snake</vt:lpstr>
      <vt:lpstr>Deuteron Polarization at the EIC</vt:lpstr>
      <vt:lpstr>MATERIAL IN BACKUP SLIDES</vt:lpstr>
      <vt:lpstr>AGS Polarization Improvement</vt:lpstr>
      <vt:lpstr>Polarization Improvement in Ion Collider Ring </vt:lpstr>
      <vt:lpstr>Ion Spin Rotator Locations 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Douglas Higinbotham</cp:lastModifiedBy>
  <cp:revision>422</cp:revision>
  <dcterms:created xsi:type="dcterms:W3CDTF">2018-09-06T13:32:58Z</dcterms:created>
  <dcterms:modified xsi:type="dcterms:W3CDTF">2020-05-21T17:26:11Z</dcterms:modified>
</cp:coreProperties>
</file>