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3" r:id="rId4"/>
    <p:sldId id="257" r:id="rId5"/>
    <p:sldId id="267" r:id="rId6"/>
    <p:sldId id="266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EBAAE-81D6-174F-9A8E-26D65FA1F8AD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B2634-2670-FB4D-B932-456E2334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3B82-1495-F643-8671-722241F81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A3516-54AB-7145-AF92-BBE731913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94D1E-F0B2-6F43-9071-17FE14F4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33A5-DDC0-B049-B37B-76659AAE83B4}" type="datetime1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CBF0D-0328-AB47-8B79-DE9B6C97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B7461-3B43-B942-9D91-06980043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759C-D056-484D-9E03-77BA7F59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878DA-BE7C-2E47-8FB6-D6354411C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B593A-F0C7-A64D-9E57-05B04B16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2648-9601-3244-A429-22327F4B4E9A}" type="datetime1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CDEC4-A585-5D44-816C-6124CB1E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0AC94-E5B9-0D44-A675-2BC17166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2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4B257-CEBA-3240-AA85-76FA16661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4F5FA-CA81-404B-AE3E-F02482AAE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221DB-AE98-424D-8283-F1D85AA6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231F-4D53-A647-B985-2B29F23000B3}" type="datetime1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0B032-6633-2F42-8EE5-80053B82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4839F-5EFD-AE40-AFE1-C19B987B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C7D5-F1B4-CD44-905A-76420488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2C321-49F2-2245-95AB-FDE02FE42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DDE28-1321-4A43-918D-DD111DFC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FE03-B9FC-154D-8544-806ECDD80D75}" type="datetime1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3082F-57E4-F047-ABEB-DE2BD7F0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B2422-DD84-5D45-B5F7-0F590686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7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37093-9A3E-BF45-A8EE-F5F635BF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F3C7D-8906-974E-885B-85D5B96A7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F147D-BE80-2841-B697-FDE79EA7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2C79-E05C-B945-940C-78DB9176E313}" type="datetime1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D1640-6ABC-B64F-AEC8-DCA998D02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D7964-FB52-4A45-A37D-04EE8FD2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1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FD53-556F-DF40-91A0-5D0EC86D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3D066-6E18-E145-9828-DDC4B3481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FAC73-7AD2-254D-931F-0D2F67EBA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F7275-DCE4-0D44-9814-DD5229A6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23C5-314E-E74B-AE00-DBFC501552B3}" type="datetime1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9D56-D535-7448-8F70-E57E217E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16990-8FDC-2E49-AC44-36D9C33B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7FAB-54C2-674E-B3B2-4E8CB61B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6817F-DA57-0148-A59B-8455CAE7E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9BD35-3B68-0D44-8932-A96AA2C72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522AB-145D-0F40-989E-57515DB98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E0F14-93C0-974F-8D23-54D87D50A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B0FAE-A52B-F64D-9064-46738461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6E5E-C104-C042-BD16-51D434ECC6AE}" type="datetime1">
              <a:rPr lang="en-US" smtClean="0"/>
              <a:t>5/21/20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FEED62-DC83-7F49-8B63-2F458A33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FADE2-A169-AA48-9C23-1BA51E6A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31FD-100F-1542-816B-E0800AB7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BED3F6-565A-AF40-AAB9-D90B94CB4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3377-EC3C-CD43-8C2D-977EDEAF62CB}" type="datetime1">
              <a:rPr lang="en-US" smtClean="0"/>
              <a:t>5/21/20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14A7B-25F1-8245-AEC6-308DB795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C8A09-F5CC-A447-A106-A5211C4A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2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2D29C-FD3B-584A-8627-BE9C846E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9A15-9CD1-4F4F-B056-D210C4429FAD}" type="datetime1">
              <a:rPr lang="en-US" smtClean="0"/>
              <a:t>5/21/20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4D056-F05B-204A-B1CD-554D7D1F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F1AE4-FC16-4E49-9414-D14BB92F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8010-A71F-C44E-ADD9-7BA604D3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E6BD9-9A1A-1548-BB84-11950D47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4652F-B2CA-824C-8A10-026C15251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07644-D6FB-D34E-9E7E-6E184635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910F-D8A9-7748-96BC-F76E4609D721}" type="datetime1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B6987-426D-4A49-8465-50CA5A77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EB8DD-DB81-C040-B700-7BC5CAC0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1852-8F74-C446-89D1-905FBF23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E332C-5B10-1745-9026-EA3145AE5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6F2E4-CA8B-2449-AF4F-63029871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E02DA-B66A-C740-B2AB-3B0C9458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A5BA-50EA-CC4D-B702-D985156760D9}" type="datetime1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C7ECB-175E-A44D-990B-08BC7549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B1344-49E6-B143-A741-2C46D298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1F4BB-7A95-D14B-88EB-E1B4001A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C8F69-2D03-8A4F-8514-49F2DE29E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A4AFC-97B0-0645-83CD-ED1981EA8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FFCF6-C969-3549-9CCB-C3965AA21080}" type="datetime1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AD9BD-BCD3-1349-8E73-BC2D5FB03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FDE4E-A5BE-CC44-8FA0-9729B5E08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F72B-35C1-E147-A76B-63EA9E35C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04D8-FF7B-9A49-AB8D-1E97B5F80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114" y="0"/>
            <a:ext cx="9144000" cy="2387600"/>
          </a:xfrm>
        </p:spPr>
        <p:txBody>
          <a:bodyPr/>
          <a:lstStyle/>
          <a:p>
            <a:r>
              <a:rPr lang="en-US" dirty="0"/>
              <a:t>SIDIS Subgroup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6FB13-8283-B44F-847F-CD38D1691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343" y="3906838"/>
            <a:ext cx="10711542" cy="1655762"/>
          </a:xfrm>
        </p:spPr>
        <p:txBody>
          <a:bodyPr/>
          <a:lstStyle/>
          <a:p>
            <a:r>
              <a:rPr lang="en-US" dirty="0"/>
              <a:t>Ralf </a:t>
            </a:r>
            <a:r>
              <a:rPr lang="en-US" dirty="0" err="1"/>
              <a:t>Seidl</a:t>
            </a:r>
            <a:r>
              <a:rPr lang="en-US" dirty="0"/>
              <a:t> (RIKEN),  Justin Stevens (William &amp; Mary), Alexey </a:t>
            </a:r>
            <a:r>
              <a:rPr lang="en-US" dirty="0" err="1"/>
              <a:t>Vladimirov</a:t>
            </a:r>
            <a:r>
              <a:rPr lang="en-US" dirty="0"/>
              <a:t> (Regensburg), Anselm Vossen (Duke), Bowen Xiao (Central China Normal University)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2E200-7C53-6243-8112-06072BAB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2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88E1-F4AF-5540-96AA-53F9E52B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of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95936-C33A-0A41-80D5-68BE99314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Hadron SIDIS </a:t>
            </a:r>
            <a:r>
              <a:rPr lang="en-US" dirty="0">
                <a:sym typeface="Wingdings" pitchFamily="2" charset="2"/>
              </a:rPr>
              <a:t>TMD PDFs, </a:t>
            </a:r>
            <a:r>
              <a:rPr lang="en-US" dirty="0" err="1"/>
              <a:t>unpol</a:t>
            </a:r>
            <a:r>
              <a:rPr lang="en-US" dirty="0"/>
              <a:t> PDFs, helicities and (n)FFs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r>
              <a:rPr lang="en-US" dirty="0">
                <a:solidFill>
                  <a:srgbClr val="00B050"/>
                </a:solidFill>
              </a:rPr>
              <a:t>Di-hadron SIDIS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PDFs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Di-hadrons to constrain Gluon </a:t>
            </a:r>
            <a:r>
              <a:rPr lang="en-US" dirty="0" err="1"/>
              <a:t>Sivers</a:t>
            </a: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Di-hadrons/Di-jets to constrain Gluon Saturation</a:t>
            </a:r>
          </a:p>
          <a:p>
            <a:r>
              <a:rPr lang="en-US" dirty="0"/>
              <a:t>Opportunities in Spectroscopy</a:t>
            </a:r>
          </a:p>
          <a:p>
            <a:r>
              <a:rPr lang="en-US" dirty="0">
                <a:solidFill>
                  <a:srgbClr val="FF0000"/>
                </a:solidFill>
              </a:rPr>
              <a:t>Polarized Lambda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699A6-9CA7-1744-B3A5-F61864D0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2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7CCE-B0F8-C843-AFA7-61519BF9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4147-50EC-6A45-B769-5667BCE9F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29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Fast simulations and acceptance plots for all channels </a:t>
            </a:r>
            <a:r>
              <a:rPr lang="en-US" dirty="0"/>
              <a:t>(as shown in Wednesday overview talk)</a:t>
            </a:r>
          </a:p>
          <a:p>
            <a:r>
              <a:rPr lang="en-US" dirty="0"/>
              <a:t>Additionally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Significant theory work </a:t>
            </a:r>
            <a:r>
              <a:rPr lang="en-US" dirty="0"/>
              <a:t>on all channels (see some discussed here in following slides)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Fast smearing studies advanced to study physics signals and asymmetry projections</a:t>
            </a:r>
          </a:p>
          <a:p>
            <a:pPr lvl="2"/>
            <a:r>
              <a:rPr lang="en-US" dirty="0"/>
              <a:t>Implementation of physics signals for single hadron TMDs, FFs, Gluon </a:t>
            </a:r>
            <a:r>
              <a:rPr lang="en-US" dirty="0" err="1"/>
              <a:t>Sivers</a:t>
            </a:r>
            <a:r>
              <a:rPr lang="en-US" dirty="0"/>
              <a:t>, </a:t>
            </a:r>
          </a:p>
          <a:p>
            <a:pPr lvl="2"/>
            <a:r>
              <a:rPr lang="en-US" dirty="0"/>
              <a:t>Integration of dedicated MC for Spectroscopy (see next slides)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EBE90-08D6-154A-916A-F6D2863F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022" y="5025766"/>
            <a:ext cx="2476500" cy="1485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AEE4D2-079A-5B42-929C-C8C4A5FDC11A}"/>
                  </a:ext>
                </a:extLst>
              </p:cNvPr>
              <p:cNvSpPr txBox="1"/>
              <p:nvPr/>
            </p:nvSpPr>
            <p:spPr>
              <a:xfrm>
                <a:off x="6612673" y="5307051"/>
                <a:ext cx="288040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Example:</a:t>
                </a:r>
              </a:p>
              <a:p>
                <a:r>
                  <a:rPr lang="en-US" dirty="0"/>
                  <a:t>Impact of electron smearing </a:t>
                </a:r>
              </a:p>
              <a:p>
                <a:r>
                  <a:rPr lang="en-US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 reconstruction </a:t>
                </a:r>
              </a:p>
              <a:p>
                <a:r>
                  <a:rPr lang="en-US" dirty="0"/>
                  <a:t>(</a:t>
                </a:r>
                <a:r>
                  <a:rPr lang="en-US" dirty="0" err="1"/>
                  <a:t>R.Seidl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AEE4D2-079A-5B42-929C-C8C4A5FDC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673" y="5307051"/>
                <a:ext cx="2880404" cy="1200329"/>
              </a:xfrm>
              <a:prstGeom prst="rect">
                <a:avLst/>
              </a:prstGeom>
              <a:blipFill>
                <a:blip r:embed="rId3"/>
                <a:stretch>
                  <a:fillRect l="-1762" t="-2105" r="-881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518AF-4227-8044-89F7-BE22D531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20C5-4AF4-264D-A040-ACA06552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DD803-BFA5-1240-90B2-0B4C7494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647A0-5EDD-6341-915E-B2805DF6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92" y="306193"/>
            <a:ext cx="9813489" cy="2570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13D707-AD33-4545-A99D-C655F5A70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90" y="3423997"/>
            <a:ext cx="4854498" cy="2354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D97ECC-AC72-DA4E-B576-44720F1EB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270" y="3423997"/>
            <a:ext cx="4054166" cy="2609627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2510B791-264D-D04B-9FA7-D9609E40AAAD}"/>
              </a:ext>
            </a:extLst>
          </p:cNvPr>
          <p:cNvSpPr/>
          <p:nvPr/>
        </p:nvSpPr>
        <p:spPr>
          <a:xfrm>
            <a:off x="10098774" y="624995"/>
            <a:ext cx="1105829" cy="4014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0FB9965-E48D-274F-8E95-32E33900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9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20C5-4AF4-264D-A040-ACA06552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DD803-BFA5-1240-90B2-0B4C7494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647A0-5EDD-6341-915E-B2805DF6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92" y="306193"/>
            <a:ext cx="9813489" cy="2570821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2510B791-264D-D04B-9FA7-D9609E40AAAD}"/>
              </a:ext>
            </a:extLst>
          </p:cNvPr>
          <p:cNvSpPr/>
          <p:nvPr/>
        </p:nvSpPr>
        <p:spPr>
          <a:xfrm>
            <a:off x="10060259" y="1278642"/>
            <a:ext cx="1105829" cy="4014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4A8A1-6D92-474F-B967-399420FD6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7" y="2812504"/>
            <a:ext cx="4019484" cy="3308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A9C1C3-522A-B94C-8C3C-3B821F738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79" y="3102665"/>
            <a:ext cx="3035300" cy="220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2CBAAA-30F1-5441-9213-DB8A12878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436" y="3428999"/>
            <a:ext cx="4304404" cy="2626231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F53E8A-ECDF-E446-BA04-19E505F8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6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20C5-4AF4-264D-A040-ACA06552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DD803-BFA5-1240-90B2-0B4C7494D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35946"/>
            <a:ext cx="10504449" cy="3049797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Significant progress on modeling and event generator in collaboration with</a:t>
            </a:r>
          </a:p>
          <a:p>
            <a:r>
              <a:rPr lang="en-US" sz="2600" dirty="0">
                <a:solidFill>
                  <a:srgbClr val="00B050"/>
                </a:solidFill>
              </a:rPr>
              <a:t>Integration of MC generators in </a:t>
            </a:r>
            <a:r>
              <a:rPr lang="en-US" sz="2600" dirty="0" err="1">
                <a:solidFill>
                  <a:srgbClr val="00B050"/>
                </a:solidFill>
              </a:rPr>
              <a:t>EICSmear</a:t>
            </a:r>
            <a:br>
              <a:rPr lang="en-US" sz="2600" dirty="0"/>
            </a:br>
            <a:r>
              <a:rPr lang="en-US" sz="2600" dirty="0">
                <a:sym typeface="Wingdings" pitchFamily="2" charset="2"/>
              </a:rPr>
              <a:t>Strong dependence of requirements on CME</a:t>
            </a:r>
            <a:endParaRPr lang="en-US" sz="2200" dirty="0"/>
          </a:p>
          <a:p>
            <a:r>
              <a:rPr lang="en-US" sz="2600" dirty="0"/>
              <a:t>First Background studies </a:t>
            </a:r>
          </a:p>
          <a:p>
            <a:r>
              <a:rPr lang="en-US" sz="2600" dirty="0">
                <a:solidFill>
                  <a:srgbClr val="002060"/>
                </a:solidFill>
              </a:rPr>
              <a:t>Spectroscopy group grew significantly, now J</a:t>
            </a:r>
            <a:r>
              <a:rPr lang="en-US" sz="2400" dirty="0">
                <a:solidFill>
                  <a:srgbClr val="002060"/>
                </a:solidFill>
              </a:rPr>
              <a:t>PAC, </a:t>
            </a:r>
            <a:r>
              <a:rPr lang="en-US" sz="2400" dirty="0" err="1">
                <a:solidFill>
                  <a:srgbClr val="002060"/>
                </a:solidFill>
              </a:rPr>
              <a:t>JLab</a:t>
            </a:r>
            <a:r>
              <a:rPr lang="en-US" sz="2400" dirty="0">
                <a:solidFill>
                  <a:srgbClr val="002060"/>
                </a:solidFill>
              </a:rPr>
              <a:t>, Florida State, Indiana, W&amp;M, Glasgow, INFN, Regina…</a:t>
            </a:r>
          </a:p>
          <a:p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647A0-5EDD-6341-915E-B2805DF6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92" y="306193"/>
            <a:ext cx="9813489" cy="2570821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0FBD789B-50E2-BB4F-B5FE-43EDC8A14794}"/>
              </a:ext>
            </a:extLst>
          </p:cNvPr>
          <p:cNvSpPr/>
          <p:nvPr/>
        </p:nvSpPr>
        <p:spPr>
          <a:xfrm>
            <a:off x="10060259" y="1940839"/>
            <a:ext cx="1105829" cy="4014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4E545-4083-6249-9336-74A5BD74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56209B-AB25-0143-93E2-EB63F4205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338" y="2682068"/>
            <a:ext cx="1587500" cy="111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A2C3BF-4DD1-E64A-A89C-5A593DDD2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365" y="3858600"/>
            <a:ext cx="3941182" cy="2303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A78603-8AC1-8A4F-B622-BB19ED157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793" y="5226553"/>
            <a:ext cx="947079" cy="5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0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A286-954A-D64A-842F-D8968A10C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0133"/>
            <a:ext cx="10515600" cy="1325563"/>
          </a:xfrm>
        </p:spPr>
        <p:txBody>
          <a:bodyPr/>
          <a:lstStyle/>
          <a:p>
            <a:r>
              <a:rPr lang="en-US" dirty="0"/>
              <a:t>Jet/HF/Inclusive/SIDIS WG Joint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C9D88-B9A4-4142-9807-190A7C5EB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98" y="1155430"/>
            <a:ext cx="10746591" cy="46589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Overlap in interest in TMDs/saturation with Jets, DP gluon distribution</a:t>
            </a:r>
          </a:p>
          <a:p>
            <a:r>
              <a:rPr lang="en-US" dirty="0"/>
              <a:t>Discussion in particular overlapping interest in CC events (Jet/DIS/SIDIS)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need for hermeticity, resolution of hadronic final state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Interest in evaluation of relative impact of different CC probes</a:t>
            </a:r>
          </a:p>
          <a:p>
            <a:r>
              <a:rPr lang="en-US" dirty="0">
                <a:solidFill>
                  <a:srgbClr val="002060"/>
                </a:solidFill>
                <a:sym typeface="Wingdings" pitchFamily="2" charset="2"/>
              </a:rPr>
              <a:t>Impact of DIS/Jet/SIDIS on (polarized) strangeness</a:t>
            </a:r>
            <a:br>
              <a:rPr lang="en-US" dirty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2060"/>
                </a:solidFill>
                <a:sym typeface="Wingdings" pitchFamily="2" charset="2"/>
              </a:rPr>
              <a:t>SIDIS will likely be needed </a:t>
            </a:r>
          </a:p>
          <a:p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DIS group already advanced studies on </a:t>
            </a:r>
            <a:br>
              <a:rPr lang="en-US" dirty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radiative effects  lessons for SIDIS?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52A62-AF67-FE4B-8217-E0399A3C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3B5B3-8194-EC4F-9F91-090867B07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998" y="4095244"/>
            <a:ext cx="4304404" cy="26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B7AC-395F-AA49-AEEF-8E0A7CB7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Detector WG Joint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322D8-271B-D24B-94E2-A7B865F0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59" y="114540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SIDIS group is studying requirements for </a:t>
            </a:r>
          </a:p>
          <a:p>
            <a:pPr lvl="1"/>
            <a:r>
              <a:rPr lang="en-US" dirty="0"/>
              <a:t>Tracking </a:t>
            </a:r>
          </a:p>
          <a:p>
            <a:pPr lvl="1"/>
            <a:r>
              <a:rPr lang="en-US" dirty="0"/>
              <a:t>PID</a:t>
            </a:r>
          </a:p>
          <a:p>
            <a:pPr lvl="1"/>
            <a:r>
              <a:rPr lang="en-US" dirty="0"/>
              <a:t>Displaced vertices</a:t>
            </a:r>
          </a:p>
          <a:p>
            <a:pPr lvl="1"/>
            <a:r>
              <a:rPr lang="en-US" dirty="0"/>
              <a:t>Hermiticity/Homogeneity</a:t>
            </a:r>
          </a:p>
          <a:p>
            <a:r>
              <a:rPr lang="en-US" dirty="0">
                <a:solidFill>
                  <a:srgbClr val="FF0000"/>
                </a:solidFill>
              </a:rPr>
              <a:t>Since requirements are correlated, main request: Provide several ”reasonable variations” of detector versions that are consistent with themselves</a:t>
            </a:r>
          </a:p>
          <a:p>
            <a:r>
              <a:rPr lang="en-US" dirty="0"/>
              <a:t>Additional question to far forward implementation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DE568-3EB7-1A43-97B2-08FDB717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93E44-555C-D042-8453-63D6D42D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Future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1D080-1E8A-B34B-B82C-B2191DAEB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SIDIS group has made progress for all channels</a:t>
            </a:r>
          </a:p>
          <a:p>
            <a:r>
              <a:rPr lang="en-US" dirty="0">
                <a:solidFill>
                  <a:srgbClr val="00B050"/>
                </a:solidFill>
              </a:rPr>
              <a:t>Significant next steps</a:t>
            </a:r>
          </a:p>
          <a:p>
            <a:pPr lvl="1"/>
            <a:r>
              <a:rPr lang="en-US" dirty="0"/>
              <a:t>Implementation and extraction of physics signals</a:t>
            </a:r>
          </a:p>
          <a:p>
            <a:pPr lvl="1"/>
            <a:r>
              <a:rPr lang="en-US" dirty="0"/>
              <a:t>Exploration of possible detector configurations</a:t>
            </a:r>
          </a:p>
          <a:p>
            <a:pPr lvl="1"/>
            <a:r>
              <a:rPr lang="en-US" dirty="0"/>
              <a:t>Refinement of physics models (e.g. radiative effects) and detector responses (PID, vertexing, forward instrumentation)</a:t>
            </a:r>
          </a:p>
          <a:p>
            <a:pPr lvl="1"/>
            <a:r>
              <a:rPr lang="en-US" dirty="0"/>
              <a:t>Systematics from unfolding</a:t>
            </a:r>
          </a:p>
          <a:p>
            <a:pPr lvl="1"/>
            <a:r>
              <a:rPr lang="en-US" dirty="0"/>
              <a:t>Impact studies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D4A24-F744-A844-9713-67A65224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2F72B-35C1-E147-A76B-63EA9E35C4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3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409</Words>
  <Application>Microsoft Macintosh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SIDIS Subgroup Summary</vt:lpstr>
      <vt:lpstr>Reminder of channels</vt:lpstr>
      <vt:lpstr>Progress status</vt:lpstr>
      <vt:lpstr>PowerPoint Presentation</vt:lpstr>
      <vt:lpstr>PowerPoint Presentation</vt:lpstr>
      <vt:lpstr>PowerPoint Presentation</vt:lpstr>
      <vt:lpstr>Jet/HF/Inclusive/SIDIS WG Joint Session</vt:lpstr>
      <vt:lpstr>Detector WG Joint Session</vt:lpstr>
      <vt:lpstr>Summary and Future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Anselm Vossen, Ph.D.</dc:creator>
  <cp:lastModifiedBy>Anselm Vossen, Ph.D.</cp:lastModifiedBy>
  <cp:revision>30</cp:revision>
  <dcterms:created xsi:type="dcterms:W3CDTF">2020-05-22T00:43:43Z</dcterms:created>
  <dcterms:modified xsi:type="dcterms:W3CDTF">2020-05-22T13:51:02Z</dcterms:modified>
</cp:coreProperties>
</file>