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133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008F00"/>
    <a:srgbClr val="FFFD78"/>
    <a:srgbClr val="2F528F"/>
    <a:srgbClr val="D883FF"/>
    <a:srgbClr val="FF40FF"/>
    <a:srgbClr val="00FA00"/>
    <a:srgbClr val="009051"/>
    <a:srgbClr val="011893"/>
    <a:srgbClr val="00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5" autoAdjust="0"/>
    <p:restoredTop sz="94646"/>
  </p:normalViewPr>
  <p:slideViewPr>
    <p:cSldViewPr snapToGrid="0" snapToObjects="1">
      <p:cViewPr varScale="1">
        <p:scale>
          <a:sx n="105" d="100"/>
          <a:sy n="105" d="100"/>
        </p:scale>
        <p:origin x="127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4" d="100"/>
        <a:sy n="154" d="100"/>
      </p:scale>
      <p:origin x="0" y="-109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68C7C-DE0D-7744-9A0A-5A58AFDE7EDC}" type="datetimeFigureOut">
              <a:rPr lang="en-US" smtClean="0"/>
              <a:t>5/19/20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E1642-F6EB-3F47-A209-1B38F78E746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48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BA3CD-AB20-5043-9DFD-E54294A03D31}" type="datetimeFigureOut">
              <a:rPr lang="en-US" smtClean="0"/>
              <a:t>5/19/20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45EDC-326A-DC46-A236-B4FC4FF83B6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2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60750" y="2235148"/>
            <a:ext cx="5657609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  <a:reflection stA="50000" endPos="50000" dist="5080" dir="5400000" sy="-100000" algn="bl" rotWithShape="0"/>
                </a:effectLst>
                <a:latin typeface="Comic Sans MS"/>
                <a:ea typeface="Arial" charset="0"/>
                <a:cs typeface="Comic Sans MS"/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3493" y="4642339"/>
            <a:ext cx="5414866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  <a:reflection stA="50000" endPos="50000" dist="5080" dir="5400000" sy="-100000" algn="bl" rotWithShape="0"/>
                </a:effectLst>
                <a:latin typeface="Comic Sans MS"/>
                <a:ea typeface="Arial" charset="0"/>
                <a:cs typeface="Comic Sans M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87689"/>
            <a:ext cx="9144000" cy="5886054"/>
          </a:xfrm>
        </p:spPr>
        <p:txBody>
          <a:bodyPr/>
          <a:lstStyle>
            <a:lvl1pPr marL="228600" indent="-228600">
              <a:buClr>
                <a:srgbClr val="0432FF"/>
              </a:buClr>
              <a:buFont typeface="Wingdings" charset="2"/>
              <a:buChar char="q"/>
              <a:defRPr sz="1800">
                <a:latin typeface="Comic Sans MS"/>
                <a:ea typeface="Arial" charset="0"/>
                <a:cs typeface="Comic Sans MS"/>
              </a:defRPr>
            </a:lvl1pPr>
            <a:lvl2pPr marL="685800" indent="-228600">
              <a:buClr>
                <a:srgbClr val="0432FF"/>
              </a:buClr>
              <a:buFont typeface="Wingdings" charset="2"/>
              <a:buChar char="Ø"/>
              <a:defRPr sz="1600">
                <a:latin typeface="Comic Sans MS"/>
                <a:ea typeface="Arial" charset="0"/>
                <a:cs typeface="Comic Sans MS"/>
              </a:defRPr>
            </a:lvl2pPr>
            <a:lvl3pPr marL="1143000" indent="-228600">
              <a:buClr>
                <a:srgbClr val="0432FF"/>
              </a:buClr>
              <a:buFont typeface="Arial"/>
              <a:buChar char="•"/>
              <a:defRPr sz="1400">
                <a:latin typeface="Comic Sans MS"/>
                <a:ea typeface="Arial" charset="0"/>
                <a:cs typeface="Comic Sans MS"/>
              </a:defRPr>
            </a:lvl3pPr>
            <a:lvl4pPr marL="1600200" indent="-228600">
              <a:buClr>
                <a:srgbClr val="0432FF"/>
              </a:buClr>
              <a:buFont typeface="Wingdings" charset="2"/>
              <a:buChar char="ü"/>
              <a:defRPr sz="1200">
                <a:latin typeface="Comic Sans MS"/>
                <a:ea typeface="Arial" charset="0"/>
                <a:cs typeface="Comic Sans MS"/>
              </a:defRPr>
            </a:lvl4pPr>
            <a:lvl5pPr marL="2057400" indent="-228600">
              <a:buClr>
                <a:srgbClr val="0432FF"/>
              </a:buClr>
              <a:buFont typeface="Wingdings" charset="2"/>
              <a:buChar char="§"/>
              <a:defRPr sz="1000">
                <a:latin typeface="Comic Sans MS"/>
                <a:ea typeface="Arial" charset="0"/>
                <a:cs typeface="Comic Sans M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73743"/>
            <a:ext cx="3284168" cy="379339"/>
          </a:xfrm>
        </p:spPr>
        <p:txBody>
          <a:bodyPr/>
          <a:lstStyle>
            <a:lvl1pPr>
              <a:defRPr sz="1000">
                <a:latin typeface="Comic Sans MS"/>
                <a:cs typeface="Comic Sans MS"/>
              </a:defRPr>
            </a:lvl1pPr>
          </a:lstStyle>
          <a:p>
            <a:r>
              <a:rPr lang="en-US"/>
              <a:t>2nd Yellow Report Meeting at Pavia, May 20th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592567"/>
            <a:ext cx="2057400" cy="260515"/>
          </a:xfrm>
        </p:spPr>
        <p:txBody>
          <a:bodyPr/>
          <a:lstStyle>
            <a:lvl1pPr algn="l">
              <a:defRPr sz="1000">
                <a:latin typeface="Comic Sans MS"/>
                <a:cs typeface="Comic Sans MS"/>
              </a:defRPr>
            </a:lvl1pPr>
          </a:lstStyle>
          <a:p>
            <a:fld id="{893C5830-40F3-F04E-B2E3-10E6672BA8F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283"/>
            <a:ext cx="9144000" cy="584669"/>
          </a:xfrm>
        </p:spPr>
        <p:txBody>
          <a:bodyPr>
            <a:normAutofit/>
          </a:bodyPr>
          <a:lstStyle>
            <a:lvl1pPr algn="r">
              <a:defRPr sz="2800" b="1" i="1">
                <a:solidFill>
                  <a:srgbClr val="011893"/>
                </a:solidFill>
                <a:effectLst>
                  <a:reflection stA="50000" endPos="50000" dist="5080" dir="5400000" sy="-100000" algn="bl" rotWithShape="0"/>
                </a:effectLst>
                <a:latin typeface="Comic Sans MS"/>
                <a:ea typeface="Arial" charset="0"/>
                <a:cs typeface="Comic Sans M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283"/>
            <a:ext cx="9144000" cy="584669"/>
          </a:xfrm>
        </p:spPr>
        <p:txBody>
          <a:bodyPr>
            <a:normAutofit/>
          </a:bodyPr>
          <a:lstStyle>
            <a:lvl1pPr algn="r">
              <a:defRPr sz="2800" b="1" i="1">
                <a:solidFill>
                  <a:srgbClr val="1200B4"/>
                </a:solidFill>
                <a:effectLst>
                  <a:reflection stA="50000" endPos="50000" dist="5080" dir="5400000" sy="-100000" algn="bl" rotWithShape="0"/>
                </a:effectLst>
                <a:latin typeface="Comic Sans MS"/>
                <a:ea typeface="Arial" charset="0"/>
                <a:cs typeface="Comic Sans M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5D4C779-986B-3B4D-8FBC-DBBC56204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92567"/>
            <a:ext cx="2057400" cy="260515"/>
          </a:xfrm>
        </p:spPr>
        <p:txBody>
          <a:bodyPr/>
          <a:lstStyle>
            <a:lvl1pPr algn="l">
              <a:defRPr sz="1000">
                <a:latin typeface="Comic Sans MS"/>
                <a:cs typeface="Comic Sans MS"/>
              </a:defRPr>
            </a:lvl1pPr>
          </a:lstStyle>
          <a:p>
            <a:fld id="{893C5830-40F3-F04E-B2E3-10E6672BA8F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D5AFD-1BD6-4EED-83FF-9D10F0447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73743"/>
            <a:ext cx="3284168" cy="379339"/>
          </a:xfrm>
        </p:spPr>
        <p:txBody>
          <a:bodyPr/>
          <a:lstStyle>
            <a:lvl1pPr>
              <a:defRPr sz="1000">
                <a:latin typeface="Comic Sans MS"/>
                <a:cs typeface="Comic Sans MS"/>
              </a:defRPr>
            </a:lvl1pPr>
          </a:lstStyle>
          <a:p>
            <a:r>
              <a:rPr lang="en-US"/>
              <a:t>2nd Yellow Report Meeting at Pavia, May 20th 2020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B93735D-ABCE-C340-B377-B62A58595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592567"/>
            <a:ext cx="2057400" cy="260515"/>
          </a:xfrm>
        </p:spPr>
        <p:txBody>
          <a:bodyPr/>
          <a:lstStyle>
            <a:lvl1pPr algn="l">
              <a:defRPr sz="1000">
                <a:latin typeface="Comic Sans MS"/>
                <a:cs typeface="Comic Sans MS"/>
              </a:defRPr>
            </a:lvl1pPr>
          </a:lstStyle>
          <a:p>
            <a:fld id="{893C5830-40F3-F04E-B2E3-10E6672BA8F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DB15605-E467-43C4-8CD1-C6101F172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73743"/>
            <a:ext cx="3284168" cy="379339"/>
          </a:xfrm>
        </p:spPr>
        <p:txBody>
          <a:bodyPr/>
          <a:lstStyle>
            <a:lvl1pPr>
              <a:defRPr sz="1000">
                <a:latin typeface="Comic Sans MS"/>
                <a:cs typeface="Comic Sans MS"/>
              </a:defRPr>
            </a:lvl1pPr>
          </a:lstStyle>
          <a:p>
            <a:r>
              <a:rPr lang="en-US"/>
              <a:t>2nd Yellow Report Meeting at Pavia, May 20th 2020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8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2nd Yellow Report Meeting at Pavia, May 20th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212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8291F7B-3135-8E46-B568-29F110F8E932}"/>
              </a:ext>
            </a:extLst>
          </p:cNvPr>
          <p:cNvSpPr txBox="1">
            <a:spLocks/>
          </p:cNvSpPr>
          <p:nvPr userDrawn="1"/>
        </p:nvSpPr>
        <p:spPr>
          <a:xfrm>
            <a:off x="3028950" y="6592568"/>
            <a:ext cx="3086100" cy="26051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Comic Sans MS"/>
                <a:ea typeface="+mn-ea"/>
                <a:cs typeface="Comic Sans M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ul.newman@cern.ch" TargetMode="External"/><Relationship Id="rId2" Type="http://schemas.openxmlformats.org/officeDocument/2006/relationships/hyperlink" Target="mailto:elke@bnl.gov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9939B16-FCC0-9C4F-9C95-20A55C1F7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Complementary Detector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4D8C-3CB4-402A-BC46-2AB14C0FE90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EDD22F-BBB1-48B5-8864-FD1CB16EF62F}"/>
              </a:ext>
            </a:extLst>
          </p:cNvPr>
          <p:cNvSpPr txBox="1"/>
          <p:nvPr/>
        </p:nvSpPr>
        <p:spPr>
          <a:xfrm>
            <a:off x="2447040" y="2806924"/>
            <a:ext cx="256387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</a:rPr>
              <a:t>Open MIC session</a:t>
            </a:r>
          </a:p>
          <a:p>
            <a:pPr algn="ctr"/>
            <a:r>
              <a:rPr lang="en-US" b="1" dirty="0">
                <a:solidFill>
                  <a:srgbClr val="0000FF"/>
                </a:solidFill>
              </a:rPr>
              <a:t>Friday, 22</a:t>
            </a:r>
            <a:r>
              <a:rPr lang="en-US" b="1" baseline="30000" dirty="0">
                <a:solidFill>
                  <a:srgbClr val="0000FF"/>
                </a:solidFill>
              </a:rPr>
              <a:t>nd</a:t>
            </a:r>
            <a:r>
              <a:rPr lang="en-US" b="1" dirty="0">
                <a:solidFill>
                  <a:srgbClr val="0000FF"/>
                </a:solidFill>
              </a:rPr>
              <a:t> of May </a:t>
            </a:r>
          </a:p>
          <a:p>
            <a:pPr algn="ctr"/>
            <a:r>
              <a:rPr lang="en-US" b="1" dirty="0">
                <a:solidFill>
                  <a:srgbClr val="0000FF"/>
                </a:solidFill>
              </a:rPr>
              <a:t>at 8:45 am EDT</a:t>
            </a:r>
          </a:p>
          <a:p>
            <a:pPr algn="ctr"/>
            <a:endParaRPr lang="en-US" b="1" dirty="0">
              <a:solidFill>
                <a:srgbClr val="0000FF"/>
              </a:solidFill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</a:rPr>
              <a:t>submit slides to</a:t>
            </a:r>
          </a:p>
          <a:p>
            <a:pPr algn="ctr"/>
            <a:r>
              <a:rPr lang="en-US" sz="1400" b="1" dirty="0">
                <a:solidFill>
                  <a:srgbClr val="0000FF"/>
                </a:solidFill>
                <a:hlinkClick r:id="rId2"/>
              </a:rPr>
              <a:t>elke@bnl.gov</a:t>
            </a:r>
            <a:r>
              <a:rPr lang="en-US" sz="1400" b="1" dirty="0">
                <a:solidFill>
                  <a:srgbClr val="0000FF"/>
                </a:solidFill>
              </a:rPr>
              <a:t> &amp;</a:t>
            </a:r>
          </a:p>
          <a:p>
            <a:pPr algn="ctr"/>
            <a:r>
              <a:rPr lang="en-US" sz="1400" b="1" dirty="0">
                <a:solidFill>
                  <a:srgbClr val="0000FF"/>
                </a:solidFill>
                <a:hlinkClick r:id="rId3"/>
              </a:rPr>
              <a:t>paul.newman@cern.ch</a:t>
            </a:r>
            <a:endParaRPr lang="en-US" sz="1400" b="1" dirty="0">
              <a:solidFill>
                <a:srgbClr val="0000FF"/>
              </a:solidFill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</a:rPr>
              <a:t>by Thursday 4 pm EDT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73E8836-9FD0-409C-A301-76BE3727F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73743"/>
            <a:ext cx="3284168" cy="379339"/>
          </a:xfrm>
        </p:spPr>
        <p:txBody>
          <a:bodyPr/>
          <a:lstStyle>
            <a:lvl1pPr>
              <a:defRPr sz="1000">
                <a:latin typeface="Comic Sans MS"/>
                <a:cs typeface="Comic Sans MS"/>
              </a:defRPr>
            </a:lvl1pPr>
          </a:lstStyle>
          <a:p>
            <a:r>
              <a:rPr lang="en-US"/>
              <a:t>2nd Yellow Report Meeting at Pavia, May 20th 2020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A1180A-020C-5D46-A57C-02CBE258727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10" t="22021" r="2210" b="2771"/>
          <a:stretch/>
        </p:blipFill>
        <p:spPr>
          <a:xfrm>
            <a:off x="111089" y="2987845"/>
            <a:ext cx="2335951" cy="18323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E3F29C-444E-1142-9975-236CA532DA79}"/>
              </a:ext>
            </a:extLst>
          </p:cNvPr>
          <p:cNvSpPr txBox="1"/>
          <p:nvPr/>
        </p:nvSpPr>
        <p:spPr>
          <a:xfrm>
            <a:off x="-1673" y="494790"/>
            <a:ext cx="9167894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432FF"/>
                </a:solidFill>
              </a:rPr>
              <a:t>Goal:</a:t>
            </a:r>
          </a:p>
          <a:p>
            <a:r>
              <a:rPr lang="en-US" dirty="0"/>
              <a:t>Collect crisp and clear arguments why two detectors will enhance the physics output of the EIC</a:t>
            </a:r>
          </a:p>
          <a:p>
            <a:r>
              <a:rPr lang="en-US" dirty="0"/>
              <a:t>complementarity includes the IR design, but keeping consistency with accelerator design in mind</a:t>
            </a:r>
          </a:p>
          <a:p>
            <a:pPr algn="l"/>
            <a:endParaRPr lang="en-US" sz="1600" dirty="0">
              <a:latin typeface="Comic Sans MS" panose="030F0902030302020204" pitchFamily="66" charset="0"/>
            </a:endParaRPr>
          </a:p>
          <a:p>
            <a:pPr algn="l"/>
            <a:r>
              <a:rPr lang="en-US" b="1" dirty="0">
                <a:solidFill>
                  <a:srgbClr val="0432FF"/>
                </a:solidFill>
              </a:rPr>
              <a:t>Approach:</a:t>
            </a:r>
          </a:p>
          <a:p>
            <a:pPr algn="l"/>
            <a:r>
              <a:rPr lang="en-US" dirty="0"/>
              <a:t>Started to meet with the conveners of the different PWGs and discuss a set of questions </a:t>
            </a:r>
          </a:p>
          <a:p>
            <a:pPr algn="l"/>
            <a:r>
              <a:rPr lang="en-US" dirty="0"/>
              <a:t>documented at https://</a:t>
            </a:r>
            <a:r>
              <a:rPr lang="en-US" dirty="0" err="1"/>
              <a:t>wiki.bnl.gov</a:t>
            </a:r>
            <a:r>
              <a:rPr lang="en-US" dirty="0"/>
              <a:t>/</a:t>
            </a:r>
            <a:r>
              <a:rPr lang="en-US" dirty="0" err="1"/>
              <a:t>eicug</a:t>
            </a:r>
            <a:r>
              <a:rPr lang="en-US" dirty="0"/>
              <a:t>/</a:t>
            </a:r>
            <a:r>
              <a:rPr lang="en-US" dirty="0" err="1"/>
              <a:t>index.php</a:t>
            </a:r>
            <a:r>
              <a:rPr lang="en-US" dirty="0"/>
              <a:t>/</a:t>
            </a:r>
            <a:r>
              <a:rPr lang="en-US" dirty="0" err="1"/>
              <a:t>Yellow_Report_Complementarity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22C1D7-6854-D747-8C40-C56916CBC3D3}"/>
              </a:ext>
            </a:extLst>
          </p:cNvPr>
          <p:cNvSpPr txBox="1"/>
          <p:nvPr/>
        </p:nvSpPr>
        <p:spPr>
          <a:xfrm>
            <a:off x="4925567" y="3668518"/>
            <a:ext cx="41073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solidFill>
                  <a:srgbClr val="0432FF"/>
                </a:solidFill>
              </a:rPr>
              <a:t>Questions to address :</a:t>
            </a:r>
          </a:p>
          <a:p>
            <a:pPr marL="285750" indent="-285750" algn="l">
              <a:buClr>
                <a:srgbClr val="0432FF"/>
              </a:buClr>
              <a:buFont typeface="Wingdings" pitchFamily="2" charset="2"/>
              <a:buChar char="q"/>
            </a:pPr>
            <a:r>
              <a:rPr lang="en-US" dirty="0"/>
              <a:t>Have you / your WG group identified requirements which conflict with the current  baseline detector and IR design  </a:t>
            </a:r>
          </a:p>
          <a:p>
            <a:pPr marL="285750" indent="-285750" algn="l">
              <a:buClr>
                <a:srgbClr val="0432FF"/>
              </a:buClr>
              <a:buFont typeface="Wingdings" pitchFamily="2" charset="2"/>
              <a:buChar char="q"/>
            </a:pPr>
            <a:r>
              <a:rPr lang="en-US" dirty="0"/>
              <a:t>Do you have suggestion how to most effectively reach the goal</a:t>
            </a:r>
          </a:p>
          <a:p>
            <a:pPr algn="l">
              <a:buClr>
                <a:srgbClr val="0432FF"/>
              </a:buClr>
            </a:pPr>
            <a:r>
              <a:rPr lang="en-US" dirty="0">
                <a:sym typeface="Wingdings" pitchFamily="2" charset="2"/>
              </a:rPr>
              <a:t> not more than 3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630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1600" dirty="0" smtClean="0">
            <a:latin typeface="Comic Sans MS" panose="030F0902030302020204" pitchFamily="66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IC_PPT_Template_EditableTextLogos" id="{00FAD509-D349-8A47-998B-D6A9B09DAFE7}" vid="{C82AAD2E-8960-DB40-8700-990D4EEA0AB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9829</TotalTime>
  <Words>156</Words>
  <Application>Microsoft Macintosh PowerPoint</Application>
  <PresentationFormat>Presentazione su schermo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Times New Roman</vt:lpstr>
      <vt:lpstr>Wingdings</vt:lpstr>
      <vt:lpstr>Office Theme</vt:lpstr>
      <vt:lpstr>Complementary Detector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Bowman</dc:creator>
  <cp:lastModifiedBy>Marco Radici</cp:lastModifiedBy>
  <cp:revision>748</cp:revision>
  <dcterms:created xsi:type="dcterms:W3CDTF">2017-08-30T13:34:31Z</dcterms:created>
  <dcterms:modified xsi:type="dcterms:W3CDTF">2020-05-19T15:34:28Z</dcterms:modified>
</cp:coreProperties>
</file>