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1436" r:id="rId2"/>
    <p:sldId id="1418" r:id="rId3"/>
    <p:sldId id="1420" r:id="rId4"/>
    <p:sldId id="1421" r:id="rId5"/>
    <p:sldId id="1422" r:id="rId6"/>
    <p:sldId id="1429" r:id="rId7"/>
    <p:sldId id="1430" r:id="rId8"/>
    <p:sldId id="1432" r:id="rId9"/>
    <p:sldId id="1433" r:id="rId10"/>
    <p:sldId id="1434" r:id="rId11"/>
    <p:sldId id="1435" r:id="rId12"/>
    <p:sldId id="1423" r:id="rId13"/>
    <p:sldId id="142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1D1D"/>
    <a:srgbClr val="2908DF"/>
    <a:srgbClr val="D5E3CE"/>
    <a:srgbClr val="0D36B6"/>
    <a:srgbClr val="369BAE"/>
    <a:srgbClr val="22B14C"/>
    <a:srgbClr val="00A5A6"/>
    <a:srgbClr val="1C3CFF"/>
    <a:srgbClr val="00622F"/>
    <a:srgbClr val="00F3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736" autoAdjust="0"/>
    <p:restoredTop sz="91231" autoAdjust="0"/>
  </p:normalViewPr>
  <p:slideViewPr>
    <p:cSldViewPr snapToGrid="0" snapToObjects="1">
      <p:cViewPr varScale="1">
        <p:scale>
          <a:sx n="100" d="100"/>
          <a:sy n="100" d="100"/>
        </p:scale>
        <p:origin x="242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F1341-3AFE-B447-A831-9671D6A700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44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25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897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599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9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44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98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70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84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2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52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43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649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Wednesday, May 20, 2020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Wednesday, May 20, 2020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Wednesday, May 20,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Jefferson Lab: Present and Future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PID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467475"/>
            <a:ext cx="534988" cy="30321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396EF5-70B5-3744-8F34-6AAE04F0BBD6}"/>
              </a:ext>
            </a:extLst>
          </p:cNvPr>
          <p:cNvSpPr txBox="1"/>
          <p:nvPr/>
        </p:nvSpPr>
        <p:spPr>
          <a:xfrm>
            <a:off x="0" y="406667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0C2B90-69BF-4F74-98A9-D10A9A7DDE6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81587" y="1954070"/>
            <a:ext cx="3119438" cy="24539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B104E8-C4E9-4303-BE28-0D4CC96EAE6F}"/>
              </a:ext>
            </a:extLst>
          </p:cNvPr>
          <p:cNvSpPr txBox="1"/>
          <p:nvPr/>
        </p:nvSpPr>
        <p:spPr>
          <a:xfrm>
            <a:off x="4445147" y="1611653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A6701B-B0DA-45A6-95AA-57660A024231}"/>
              </a:ext>
            </a:extLst>
          </p:cNvPr>
          <p:cNvSpPr txBox="1"/>
          <p:nvPr/>
        </p:nvSpPr>
        <p:spPr>
          <a:xfrm>
            <a:off x="4325883" y="4357138"/>
            <a:ext cx="109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Detectors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ADC5A2-32FA-4B67-A2AE-9033EE4F3D61}"/>
              </a:ext>
            </a:extLst>
          </p:cNvPr>
          <p:cNvSpPr txBox="1"/>
          <p:nvPr/>
        </p:nvSpPr>
        <p:spPr>
          <a:xfrm>
            <a:off x="7768585" y="4357138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Machine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5B37C2-0F70-48CA-9828-768D9A562D33}"/>
              </a:ext>
            </a:extLst>
          </p:cNvPr>
          <p:cNvSpPr txBox="1"/>
          <p:nvPr/>
        </p:nvSpPr>
        <p:spPr>
          <a:xfrm>
            <a:off x="7631528" y="1611653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BA34F-9F9D-45F4-A043-B50852F893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7737"/>
          <a:stretch/>
        </p:blipFill>
        <p:spPr>
          <a:xfrm>
            <a:off x="1138495" y="4275138"/>
            <a:ext cx="3187388" cy="19065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BDB9BC-E122-42CE-8B87-1BE7503DAD1D}"/>
              </a:ext>
            </a:extLst>
          </p:cNvPr>
          <p:cNvSpPr txBox="1"/>
          <p:nvPr/>
        </p:nvSpPr>
        <p:spPr>
          <a:xfrm>
            <a:off x="360518" y="1743857"/>
            <a:ext cx="4151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PID Deliverables to Pavia: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Requirements on “external” systems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Pro/Con matrix (e-Arm, Barrel, h-Arm)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Physics requirements.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80D058-A9B8-46AB-AA18-C65AC92805B2}"/>
              </a:ext>
            </a:extLst>
          </p:cNvPr>
          <p:cNvSpPr txBox="1"/>
          <p:nvPr/>
        </p:nvSpPr>
        <p:spPr>
          <a:xfrm>
            <a:off x="2357464" y="4949730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56CAD9-E26E-412E-A1BB-67599024C66C}"/>
              </a:ext>
            </a:extLst>
          </p:cNvPr>
          <p:cNvSpPr txBox="1"/>
          <p:nvPr/>
        </p:nvSpPr>
        <p:spPr>
          <a:xfrm>
            <a:off x="1829669" y="4949730"/>
            <a:ext cx="428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7B553F-0932-4837-BF91-4E7FB902F7AC}"/>
              </a:ext>
            </a:extLst>
          </p:cNvPr>
          <p:cNvSpPr txBox="1"/>
          <p:nvPr/>
        </p:nvSpPr>
        <p:spPr>
          <a:xfrm>
            <a:off x="1198987" y="4949730"/>
            <a:ext cx="607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mRICH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9ED0D4-7CBA-4E64-9363-2490488D7DAA}"/>
              </a:ext>
            </a:extLst>
          </p:cNvPr>
          <p:cNvSpPr txBox="1"/>
          <p:nvPr/>
        </p:nvSpPr>
        <p:spPr>
          <a:xfrm>
            <a:off x="2902815" y="4949730"/>
            <a:ext cx="4814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DIRC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FC3E3BD2-66AA-4198-B461-97A7BFDD53C2}"/>
              </a:ext>
            </a:extLst>
          </p:cNvPr>
          <p:cNvSpPr/>
          <p:nvPr/>
        </p:nvSpPr>
        <p:spPr>
          <a:xfrm rot="5400000">
            <a:off x="2153140" y="3121710"/>
            <a:ext cx="276999" cy="2185306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9AE8D0-E55C-42A9-9E04-9F395B8F8CFA}"/>
              </a:ext>
            </a:extLst>
          </p:cNvPr>
          <p:cNvSpPr txBox="1"/>
          <p:nvPr/>
        </p:nvSpPr>
        <p:spPr>
          <a:xfrm>
            <a:off x="2039807" y="3649420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C7500F-F738-46C9-B572-B1EF655B550D}"/>
              </a:ext>
            </a:extLst>
          </p:cNvPr>
          <p:cNvSpPr txBox="1"/>
          <p:nvPr/>
        </p:nvSpPr>
        <p:spPr>
          <a:xfrm rot="20645795">
            <a:off x="3586045" y="4671288"/>
            <a:ext cx="5725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Others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42EB64-9D82-44F1-AE1C-79707422FB5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3572" y="6251076"/>
            <a:ext cx="1456640" cy="62731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26BF735-931C-4EFC-A3EC-02A60E6BA65F}"/>
              </a:ext>
            </a:extLst>
          </p:cNvPr>
          <p:cNvSpPr txBox="1"/>
          <p:nvPr/>
        </p:nvSpPr>
        <p:spPr>
          <a:xfrm>
            <a:off x="6641306" y="5457140"/>
            <a:ext cx="2034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Patrizia Rossi</a:t>
            </a:r>
          </a:p>
          <a:p>
            <a:r>
              <a:rPr lang="en-US" dirty="0"/>
              <a:t>Thomas K Hemmick</a:t>
            </a:r>
          </a:p>
        </p:txBody>
      </p:sp>
    </p:spTree>
    <p:extLst>
      <p:ext uri="{BB962C8B-B14F-4D97-AF65-F5344CB8AC3E}">
        <p14:creationId xmlns:p14="http://schemas.microsoft.com/office/powerpoint/2010/main" val="3618393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98657" y="0"/>
            <a:ext cx="2293257" cy="740705"/>
          </a:xfrm>
        </p:spPr>
        <p:txBody>
          <a:bodyPr>
            <a:noAutofit/>
          </a:bodyPr>
          <a:lstStyle/>
          <a:p>
            <a:r>
              <a:rPr lang="en-US" sz="40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DIRC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770A09-816C-9B4A-8CD4-091DE59AA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596" y="3758699"/>
            <a:ext cx="4414404" cy="28603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C6DEEC-7640-7644-A86B-54605DF8F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68" y="3758699"/>
            <a:ext cx="4134292" cy="288379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0518FE0-275C-8341-8161-F67B723ACCDA}"/>
              </a:ext>
            </a:extLst>
          </p:cNvPr>
          <p:cNvGrpSpPr/>
          <p:nvPr/>
        </p:nvGrpSpPr>
        <p:grpSpPr>
          <a:xfrm>
            <a:off x="1345285" y="868910"/>
            <a:ext cx="1874975" cy="431295"/>
            <a:chOff x="6819081" y="3647219"/>
            <a:chExt cx="1874975" cy="43129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559340B-0BD1-3144-B8DC-2DBD78A47BAA}"/>
                </a:ext>
              </a:extLst>
            </p:cNvPr>
            <p:cNvSpPr/>
            <p:nvPr/>
          </p:nvSpPr>
          <p:spPr>
            <a:xfrm>
              <a:off x="6824417" y="3647219"/>
              <a:ext cx="1753526" cy="43129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9B2544F-D9FE-414C-87FB-A7A564F76DD6}"/>
                </a:ext>
              </a:extLst>
            </p:cNvPr>
            <p:cNvSpPr txBox="1"/>
            <p:nvPr/>
          </p:nvSpPr>
          <p:spPr>
            <a:xfrm>
              <a:off x="6819081" y="3708977"/>
              <a:ext cx="18749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Avenir Book" panose="02000503020000020003" pitchFamily="2" charset="0"/>
                </a:rPr>
                <a:t>External assumption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4436DD5-D146-6045-A3FE-85C79B8248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0260" y="783442"/>
            <a:ext cx="5918201" cy="28470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D2F8C4-E286-450F-95CA-6BF2FD8537EC}"/>
              </a:ext>
            </a:extLst>
          </p:cNvPr>
          <p:cNvSpPr txBox="1"/>
          <p:nvPr/>
        </p:nvSpPr>
        <p:spPr>
          <a:xfrm>
            <a:off x="82544" y="1371376"/>
            <a:ext cx="31377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DIRC optics design-level adaptable to magnetic field orientation at the sensors.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Need ~settled field direction prior to construction.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Performance ~independent of device radius.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270152-EC9F-4681-A1E4-A37CB76CEDF5}"/>
              </a:ext>
            </a:extLst>
          </p:cNvPr>
          <p:cNvSpPr txBox="1"/>
          <p:nvPr/>
        </p:nvSpPr>
        <p:spPr>
          <a:xfrm>
            <a:off x="7708711" y="26320"/>
            <a:ext cx="1429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G. </a:t>
            </a:r>
            <a:r>
              <a:rPr lang="en-US" dirty="0" err="1"/>
              <a:t>Kalicy</a:t>
            </a:r>
            <a:br>
              <a:rPr lang="en-US" dirty="0"/>
            </a:br>
            <a:r>
              <a:rPr lang="en-US" dirty="0"/>
              <a:t>J. </a:t>
            </a:r>
            <a:r>
              <a:rPr lang="en-US" dirty="0" err="1"/>
              <a:t>Schwiening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988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D628F87-13C8-DA41-A46D-B100BD8355DB}"/>
              </a:ext>
            </a:extLst>
          </p:cNvPr>
          <p:cNvSpPr/>
          <p:nvPr/>
        </p:nvSpPr>
        <p:spPr>
          <a:xfrm>
            <a:off x="240947" y="2559144"/>
            <a:ext cx="6261453" cy="3279455"/>
          </a:xfrm>
          <a:prstGeom prst="rect">
            <a:avLst/>
          </a:prstGeom>
          <a:noFill/>
          <a:ln w="127000">
            <a:solidFill>
              <a:srgbClr val="D5E3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360236" y="0"/>
            <a:ext cx="2293257" cy="740705"/>
          </a:xfrm>
        </p:spPr>
        <p:txBody>
          <a:bodyPr>
            <a:noAutofit/>
          </a:bodyPr>
          <a:lstStyle/>
          <a:p>
            <a:r>
              <a:rPr lang="en-US" sz="4000" b="0" dirty="0" err="1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psTOF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75A65-280A-4546-8A23-29C5D2BF9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113" y="967"/>
            <a:ext cx="3992553" cy="25581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BFAB568-F5AB-7F46-BEE6-5AC5F385FFFD}"/>
                  </a:ext>
                </a:extLst>
              </p:cNvPr>
              <p:cNvSpPr/>
              <p:nvPr/>
            </p:nvSpPr>
            <p:spPr>
              <a:xfrm>
                <a:off x="22334" y="751675"/>
                <a:ext cx="5473591" cy="16312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latin typeface="Avenir Heavy" panose="02000503020000020003" pitchFamily="2" charset="0"/>
                  </a:rPr>
                  <a:t>Multiple technologies (two examples):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latin typeface="Avenir Heavy" panose="02000503020000020003" pitchFamily="2" charset="0"/>
                  </a:rPr>
                  <a:t>LAPPD: </a:t>
                </a:r>
                <a:br>
                  <a:rPr lang="en-US" sz="2000" b="1" dirty="0">
                    <a:latin typeface="Avenir Heavy" panose="02000503020000020003" pitchFamily="2" charset="0"/>
                  </a:rPr>
                </a:br>
                <a:r>
                  <a:rPr lang="en-US" sz="2000" b="1" dirty="0">
                    <a:latin typeface="Avenir Heavy" panose="02000503020000020003" pitchFamily="2" charset="0"/>
                  </a:rPr>
                  <a:t>best </a:t>
                </a:r>
                <a:r>
                  <a:rPr lang="en-US" sz="2000" b="1" dirty="0" err="1">
                    <a:latin typeface="Symbol" panose="05050102010706020507" pitchFamily="18" charset="2"/>
                  </a:rPr>
                  <a:t>s</a:t>
                </a:r>
                <a:r>
                  <a:rPr lang="en-US" sz="2000" b="1" baseline="-25000" dirty="0" err="1">
                    <a:latin typeface="Avenir Heavy" panose="02000503020000020003" pitchFamily="2" charset="0"/>
                  </a:rPr>
                  <a:t>t</a:t>
                </a:r>
                <a:r>
                  <a:rPr lang="en-US" sz="2000" b="1" dirty="0">
                    <a:latin typeface="Avenir Heavy" panose="02000503020000020003" pitchFamily="2" charset="0"/>
                  </a:rPr>
                  <a:t> B-field ~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2000" b="1" dirty="0">
                    <a:latin typeface="Avenir Heavy" panose="02000503020000020003" pitchFamily="2" charset="0"/>
                  </a:rPr>
                  <a:t>, moderate pixel size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latin typeface="Avenir Heavy" panose="02000503020000020003" pitchFamily="2" charset="0"/>
                  </a:rPr>
                  <a:t>LGAD:</a:t>
                </a:r>
                <a:br>
                  <a:rPr lang="en-US" sz="2000" b="1" dirty="0">
                    <a:latin typeface="Avenir Heavy" panose="02000503020000020003" pitchFamily="2" charset="0"/>
                  </a:rPr>
                </a:br>
                <a:r>
                  <a:rPr lang="en-US" sz="2000" b="1" dirty="0">
                    <a:latin typeface="Avenir Heavy" panose="02000503020000020003" pitchFamily="2" charset="0"/>
                  </a:rPr>
                  <a:t>excellent </a:t>
                </a:r>
                <a:r>
                  <a:rPr lang="en-US" sz="2000" b="1" dirty="0" err="1">
                    <a:latin typeface="Symbol" panose="05050102010706020507" pitchFamily="18" charset="2"/>
                  </a:rPr>
                  <a:t>s</a:t>
                </a:r>
                <a:r>
                  <a:rPr lang="en-US" sz="2000" b="1" baseline="-25000" dirty="0" err="1">
                    <a:latin typeface="Avenir Heavy" panose="02000503020000020003" pitchFamily="2" charset="0"/>
                  </a:rPr>
                  <a:t>t</a:t>
                </a:r>
                <a:r>
                  <a:rPr lang="en-US" sz="2000" b="1" dirty="0">
                    <a:latin typeface="Avenir Heavy" panose="02000503020000020003" pitchFamily="2" charset="0"/>
                  </a:rPr>
                  <a:t> field tolerant, tiny pixels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BFAB568-F5AB-7F46-BEE6-5AC5F385FF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34" y="751675"/>
                <a:ext cx="5473591" cy="1631216"/>
              </a:xfrm>
              <a:prstGeom prst="rect">
                <a:avLst/>
              </a:prstGeom>
              <a:blipFill>
                <a:blip r:embed="rId4"/>
                <a:stretch>
                  <a:fillRect l="-1002" t="-1866" b="-5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4EC82D0B-F73A-F74F-B617-4ECD3D011E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1715"/>
          <a:stretch/>
        </p:blipFill>
        <p:spPr>
          <a:xfrm>
            <a:off x="284489" y="2630390"/>
            <a:ext cx="6158941" cy="31369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E3F89E-541E-3D42-9624-68D987AD39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9175"/>
          <a:stretch/>
        </p:blipFill>
        <p:spPr>
          <a:xfrm>
            <a:off x="430774" y="6019823"/>
            <a:ext cx="6179025" cy="7896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986E2E4-CD6B-BD4F-B1DF-5D6A4966CF06}"/>
              </a:ext>
            </a:extLst>
          </p:cNvPr>
          <p:cNvSpPr/>
          <p:nvPr/>
        </p:nvSpPr>
        <p:spPr>
          <a:xfrm>
            <a:off x="281345" y="5948678"/>
            <a:ext cx="6261453" cy="931897"/>
          </a:xfrm>
          <a:prstGeom prst="rect">
            <a:avLst/>
          </a:prstGeom>
          <a:noFill/>
          <a:ln w="1270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7FFFE8-E5D0-4877-822F-D88A8D00668F}"/>
              </a:ext>
            </a:extLst>
          </p:cNvPr>
          <p:cNvSpPr txBox="1"/>
          <p:nvPr/>
        </p:nvSpPr>
        <p:spPr>
          <a:xfrm>
            <a:off x="4115785" y="66615"/>
            <a:ext cx="912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Chiu</a:t>
            </a:r>
            <a:br>
              <a:rPr lang="en-US" dirty="0"/>
            </a:br>
            <a:r>
              <a:rPr lang="en-US" dirty="0"/>
              <a:t>W. Li</a:t>
            </a:r>
          </a:p>
        </p:txBody>
      </p:sp>
    </p:spTree>
    <p:extLst>
      <p:ext uri="{BB962C8B-B14F-4D97-AF65-F5344CB8AC3E}">
        <p14:creationId xmlns:p14="http://schemas.microsoft.com/office/powerpoint/2010/main" val="1667473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55523" y="624968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b="0" dirty="0" err="1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psTOF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CDCB17-10B1-7946-9CC2-BD0C7C21F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521" y="919615"/>
            <a:ext cx="2662311" cy="229091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8FEB718-866E-914F-AB9A-7C3B118F1F65}"/>
              </a:ext>
            </a:extLst>
          </p:cNvPr>
          <p:cNvCxnSpPr>
            <a:cxnSpLocks/>
          </p:cNvCxnSpPr>
          <p:nvPr/>
        </p:nvCxnSpPr>
        <p:spPr>
          <a:xfrm flipV="1">
            <a:off x="5433715" y="1596532"/>
            <a:ext cx="662285" cy="16164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43E3952-669D-5F40-BAB2-6A5388B71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302" y="891809"/>
            <a:ext cx="2233300" cy="23143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88B57E-A39B-9040-9721-3037EC9BE673}"/>
              </a:ext>
            </a:extLst>
          </p:cNvPr>
          <p:cNvSpPr txBox="1"/>
          <p:nvPr/>
        </p:nvSpPr>
        <p:spPr>
          <a:xfrm>
            <a:off x="7398309" y="1931466"/>
            <a:ext cx="4796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>
                <a:solidFill>
                  <a:srgbClr val="FF0000"/>
                </a:solidFill>
                <a:latin typeface="Helvetica" pitchFamily="2" charset="0"/>
              </a:rPr>
              <a:t>𝜋/K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D8F50C-F3E9-A143-8708-365A52D1C099}"/>
              </a:ext>
            </a:extLst>
          </p:cNvPr>
          <p:cNvSpPr txBox="1"/>
          <p:nvPr/>
        </p:nvSpPr>
        <p:spPr>
          <a:xfrm>
            <a:off x="7414553" y="1256949"/>
            <a:ext cx="4732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>
                <a:latin typeface="Helvetica" pitchFamily="2" charset="0"/>
              </a:rPr>
              <a:t>K/p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C5814C-43F7-A34F-B755-B267F0C0EF19}"/>
              </a:ext>
            </a:extLst>
          </p:cNvPr>
          <p:cNvSpPr txBox="1"/>
          <p:nvPr/>
        </p:nvSpPr>
        <p:spPr>
          <a:xfrm>
            <a:off x="4930006" y="1476677"/>
            <a:ext cx="721672" cy="461665"/>
          </a:xfrm>
          <a:prstGeom prst="rect">
            <a:avLst/>
          </a:prstGeom>
          <a:solidFill>
            <a:srgbClr val="F0F4A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Helvetica" pitchFamily="2" charset="0"/>
              </a:rPr>
              <a:t>LGAD</a:t>
            </a:r>
            <a:br>
              <a:rPr lang="en-US" sz="1200" dirty="0">
                <a:latin typeface="Helvetica" pitchFamily="2" charset="0"/>
              </a:rPr>
            </a:br>
            <a:r>
              <a:rPr lang="en-US" sz="1200" dirty="0">
                <a:latin typeface="Helvetica" pitchFamily="2" charset="0"/>
              </a:rPr>
              <a:t>20 </a:t>
            </a:r>
            <a:r>
              <a:rPr lang="en-US" sz="1200" dirty="0" err="1">
                <a:latin typeface="Helvetica" pitchFamily="2" charset="0"/>
              </a:rPr>
              <a:t>psec</a:t>
            </a:r>
            <a:endParaRPr lang="en-US" sz="1200" dirty="0">
              <a:latin typeface="Helvetica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1E082A-09EC-9C4E-ACAD-A82C29D1C385}"/>
              </a:ext>
            </a:extLst>
          </p:cNvPr>
          <p:cNvSpPr txBox="1"/>
          <p:nvPr/>
        </p:nvSpPr>
        <p:spPr>
          <a:xfrm>
            <a:off x="7464375" y="2299323"/>
            <a:ext cx="641522" cy="507831"/>
          </a:xfrm>
          <a:prstGeom prst="rect">
            <a:avLst/>
          </a:prstGeom>
          <a:solidFill>
            <a:srgbClr val="F0F4A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LAPPD</a:t>
            </a:r>
            <a:br>
              <a:rPr lang="en-US" sz="1350" dirty="0"/>
            </a:br>
            <a:r>
              <a:rPr lang="en-US" sz="1350" dirty="0"/>
              <a:t>5 </a:t>
            </a:r>
            <a:r>
              <a:rPr lang="en-US" sz="1350" dirty="0" err="1"/>
              <a:t>psec</a:t>
            </a:r>
            <a:endParaRPr lang="en-US" sz="135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4C1353-00C5-7F4A-B5B3-EC9A7AD57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55" y="915239"/>
            <a:ext cx="3297354" cy="22909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E0E35C-5F2D-CA47-8CCC-9158A697C8F2}"/>
              </a:ext>
            </a:extLst>
          </p:cNvPr>
          <p:cNvSpPr txBox="1"/>
          <p:nvPr/>
        </p:nvSpPr>
        <p:spPr>
          <a:xfrm>
            <a:off x="3779823" y="5780782"/>
            <a:ext cx="3671592" cy="107721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100013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Crab limit vs emittance limit?</a:t>
            </a:r>
          </a:p>
          <a:p>
            <a:pPr marL="100013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Physics </a:t>
            </a:r>
            <a:r>
              <a:rPr lang="en-US" sz="1600" dirty="0" err="1">
                <a:latin typeface="Avenir Book" panose="02000503020000020003" pitchFamily="2" charset="0"/>
              </a:rPr>
              <a:t>p</a:t>
            </a:r>
            <a:r>
              <a:rPr lang="en-US" sz="1600" baseline="-25000" dirty="0" err="1">
                <a:latin typeface="Avenir Book" panose="02000503020000020003" pitchFamily="2" charset="0"/>
              </a:rPr>
              <a:t>T</a:t>
            </a:r>
            <a:r>
              <a:rPr lang="en-US" sz="1600" dirty="0">
                <a:latin typeface="Avenir Book" panose="02000503020000020003" pitchFamily="2" charset="0"/>
              </a:rPr>
              <a:t> resolution required?</a:t>
            </a:r>
          </a:p>
          <a:p>
            <a:pPr marL="100013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Polarization variation within bunch?</a:t>
            </a:r>
          </a:p>
          <a:p>
            <a:pPr marL="100013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Needs additional study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56D486-6E22-FB4A-86CB-E808B1074DC1}"/>
              </a:ext>
            </a:extLst>
          </p:cNvPr>
          <p:cNvSpPr txBox="1"/>
          <p:nvPr/>
        </p:nvSpPr>
        <p:spPr>
          <a:xfrm>
            <a:off x="1616007" y="2924739"/>
            <a:ext cx="1788888" cy="300082"/>
          </a:xfrm>
          <a:prstGeom prst="rect">
            <a:avLst/>
          </a:prstGeom>
          <a:solidFill>
            <a:srgbClr val="F0F4A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Not TOF, but really “t</a:t>
            </a:r>
            <a:r>
              <a:rPr lang="en-US" sz="1350" baseline="-25000" dirty="0"/>
              <a:t>0</a:t>
            </a:r>
            <a:r>
              <a:rPr lang="en-US" sz="1350" dirty="0"/>
              <a:t>”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11900F8-F08E-114F-9422-E42435AC93B2}"/>
              </a:ext>
            </a:extLst>
          </p:cNvPr>
          <p:cNvCxnSpPr>
            <a:cxnSpLocks/>
          </p:cNvCxnSpPr>
          <p:nvPr/>
        </p:nvCxnSpPr>
        <p:spPr>
          <a:xfrm flipV="1">
            <a:off x="4746349" y="1418531"/>
            <a:ext cx="1231649" cy="18175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33FBA53-66A2-BA45-9CCD-BA60192DD64D}"/>
              </a:ext>
            </a:extLst>
          </p:cNvPr>
          <p:cNvSpPr txBox="1"/>
          <p:nvPr/>
        </p:nvSpPr>
        <p:spPr>
          <a:xfrm>
            <a:off x="4158825" y="3230143"/>
            <a:ext cx="4839023" cy="2031325"/>
          </a:xfrm>
          <a:prstGeom prst="rect">
            <a:avLst/>
          </a:prstGeom>
          <a:gradFill>
            <a:gsLst>
              <a:gs pos="0">
                <a:srgbClr val="FFFF00">
                  <a:tint val="66000"/>
                  <a:satMod val="160000"/>
                </a:srgbClr>
              </a:gs>
              <a:gs pos="19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</a:gra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Assumes 4m flight path (conflict?)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Time resolution very challenging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Multiple scattering may contribute path length uncertainty (coupling to tracking).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External start time provided by forward detectors could be helpful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Study of  self-timing (Internal) using tracks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7A1FC07-5E50-403E-8CF6-63E2E27A0330}"/>
              </a:ext>
            </a:extLst>
          </p:cNvPr>
          <p:cNvGrpSpPr/>
          <p:nvPr/>
        </p:nvGrpSpPr>
        <p:grpSpPr>
          <a:xfrm>
            <a:off x="146152" y="3351794"/>
            <a:ext cx="968307" cy="800100"/>
            <a:chOff x="501798" y="3495303"/>
            <a:chExt cx="968307" cy="80010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323E926-107C-4347-B77C-715C4C7BF9F2}"/>
                </a:ext>
              </a:extLst>
            </p:cNvPr>
            <p:cNvGrpSpPr/>
            <p:nvPr/>
          </p:nvGrpSpPr>
          <p:grpSpPr>
            <a:xfrm flipV="1">
              <a:off x="501798" y="3495303"/>
              <a:ext cx="968307" cy="800100"/>
              <a:chOff x="647700" y="3933825"/>
              <a:chExt cx="968307" cy="800100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FFB741F9-08E5-4317-9C17-AC8355EBFC26}"/>
                  </a:ext>
                </a:extLst>
              </p:cNvPr>
              <p:cNvCxnSpPr/>
              <p:nvPr/>
            </p:nvCxnSpPr>
            <p:spPr>
              <a:xfrm flipV="1">
                <a:off x="647700" y="3933825"/>
                <a:ext cx="0" cy="40005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79F54207-8A12-490E-9B02-1D6A88FE22C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1361" y="4066679"/>
                <a:ext cx="0" cy="267196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734273D4-AFB4-48C9-B9B1-493C8A27548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35022" y="4200277"/>
                <a:ext cx="0" cy="133598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D6B9334B-F93C-4470-AFEF-92A2A6B00653}"/>
                  </a:ext>
                </a:extLst>
              </p:cNvPr>
              <p:cNvCxnSpPr/>
              <p:nvPr/>
            </p:nvCxnSpPr>
            <p:spPr>
              <a:xfrm flipH="1">
                <a:off x="1616007" y="4333875"/>
                <a:ext cx="0" cy="40005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8BF960C9-058A-439D-8404-A1417100AA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22344" y="4333875"/>
                <a:ext cx="0" cy="267196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4536712E-10A0-4D51-B07D-D62DE20C7E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28683" y="4333875"/>
                <a:ext cx="0" cy="133598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DBF0246-7994-4489-B891-A1B6CFB8A7F8}"/>
                </a:ext>
              </a:extLst>
            </p:cNvPr>
            <p:cNvCxnSpPr>
              <a:cxnSpLocks/>
            </p:cNvCxnSpPr>
            <p:nvPr/>
          </p:nvCxnSpPr>
          <p:spPr>
            <a:xfrm>
              <a:off x="501798" y="3895353"/>
              <a:ext cx="966062" cy="0"/>
            </a:xfrm>
            <a:prstGeom prst="line">
              <a:avLst/>
            </a:prstGeom>
            <a:ln w="762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148034F-293E-405D-8D37-1510EEE561FC}"/>
              </a:ext>
            </a:extLst>
          </p:cNvPr>
          <p:cNvGrpSpPr/>
          <p:nvPr/>
        </p:nvGrpSpPr>
        <p:grpSpPr>
          <a:xfrm>
            <a:off x="846028" y="3332372"/>
            <a:ext cx="975679" cy="800100"/>
            <a:chOff x="1375125" y="3475881"/>
            <a:chExt cx="975679" cy="8001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ECB86F0-CDC6-49A0-8FB5-EA1733E176EF}"/>
                </a:ext>
              </a:extLst>
            </p:cNvPr>
            <p:cNvGrpSpPr/>
            <p:nvPr/>
          </p:nvGrpSpPr>
          <p:grpSpPr>
            <a:xfrm>
              <a:off x="1375125" y="3475881"/>
              <a:ext cx="968307" cy="800100"/>
              <a:chOff x="647700" y="3933825"/>
              <a:chExt cx="968307" cy="800100"/>
            </a:xfrm>
          </p:grpSpPr>
          <p:cxnSp>
            <p:nvCxnSpPr>
              <p:cNvPr id="3" name="Straight Arrow Connector 2">
                <a:extLst>
                  <a:ext uri="{FF2B5EF4-FFF2-40B4-BE49-F238E27FC236}">
                    <a16:creationId xmlns:a16="http://schemas.microsoft.com/office/drawing/2014/main" id="{85E663EA-46D2-4228-BD8F-4AE64BE3B0F8}"/>
                  </a:ext>
                </a:extLst>
              </p:cNvPr>
              <p:cNvCxnSpPr/>
              <p:nvPr/>
            </p:nvCxnSpPr>
            <p:spPr>
              <a:xfrm flipV="1">
                <a:off x="647700" y="3933825"/>
                <a:ext cx="0" cy="40005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D282989F-C817-48AB-8FF3-FBA54BFCD8D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1361" y="4066679"/>
                <a:ext cx="0" cy="26719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F19AF42A-277C-4035-B80D-5D576DFE30A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35022" y="4200277"/>
                <a:ext cx="0" cy="13359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E121FB2F-7B54-4D5F-AD4A-2C5858E80203}"/>
                  </a:ext>
                </a:extLst>
              </p:cNvPr>
              <p:cNvCxnSpPr/>
              <p:nvPr/>
            </p:nvCxnSpPr>
            <p:spPr>
              <a:xfrm flipH="1">
                <a:off x="1616007" y="4333875"/>
                <a:ext cx="0" cy="40005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FBE3B7E9-2790-46DE-BD6A-D686EB725F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22344" y="4333875"/>
                <a:ext cx="0" cy="26719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EEEA3CBB-6EB4-4473-8E48-2CCBA915399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28683" y="4333875"/>
                <a:ext cx="0" cy="13359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D5D611C-F104-44AE-8466-CFE55A0E31BF}"/>
                </a:ext>
              </a:extLst>
            </p:cNvPr>
            <p:cNvCxnSpPr>
              <a:cxnSpLocks/>
            </p:cNvCxnSpPr>
            <p:nvPr/>
          </p:nvCxnSpPr>
          <p:spPr>
            <a:xfrm>
              <a:off x="1384742" y="3895353"/>
              <a:ext cx="966062" cy="0"/>
            </a:xfrm>
            <a:prstGeom prst="line">
              <a:avLst/>
            </a:prstGeom>
            <a:ln w="76200" cap="rnd">
              <a:solidFill>
                <a:srgbClr val="FF0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72713E7-0AFF-49E6-94DE-5C53022F9183}"/>
              </a:ext>
            </a:extLst>
          </p:cNvPr>
          <p:cNvGrpSpPr/>
          <p:nvPr/>
        </p:nvGrpSpPr>
        <p:grpSpPr>
          <a:xfrm>
            <a:off x="492210" y="4453245"/>
            <a:ext cx="968307" cy="800100"/>
            <a:chOff x="501798" y="3495303"/>
            <a:chExt cx="968307" cy="800100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C724069A-7C61-40BB-862B-E61C49BFC678}"/>
                </a:ext>
              </a:extLst>
            </p:cNvPr>
            <p:cNvGrpSpPr/>
            <p:nvPr/>
          </p:nvGrpSpPr>
          <p:grpSpPr>
            <a:xfrm flipV="1">
              <a:off x="501798" y="3495303"/>
              <a:ext cx="968307" cy="800100"/>
              <a:chOff x="647700" y="3933825"/>
              <a:chExt cx="968307" cy="800100"/>
            </a:xfrm>
          </p:grpSpPr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FA7AC66F-009D-4A52-8D92-4C74284BD29D}"/>
                  </a:ext>
                </a:extLst>
              </p:cNvPr>
              <p:cNvCxnSpPr/>
              <p:nvPr/>
            </p:nvCxnSpPr>
            <p:spPr>
              <a:xfrm flipV="1">
                <a:off x="647700" y="3933825"/>
                <a:ext cx="0" cy="40005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A161D451-9BD4-4783-97F5-7F6C358B780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1361" y="4066679"/>
                <a:ext cx="0" cy="267196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A0FFDFB3-7027-48F7-AFEE-8942FACB26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35022" y="4200277"/>
                <a:ext cx="0" cy="133598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95BC22B7-A415-40D7-9EBA-AFA434927B18}"/>
                  </a:ext>
                </a:extLst>
              </p:cNvPr>
              <p:cNvCxnSpPr/>
              <p:nvPr/>
            </p:nvCxnSpPr>
            <p:spPr>
              <a:xfrm flipH="1">
                <a:off x="1616007" y="4333875"/>
                <a:ext cx="0" cy="40005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E42B0907-7D74-4844-B418-731B9DB414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22344" y="4333875"/>
                <a:ext cx="0" cy="267196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302DAFEF-875F-4068-9DB1-3E3B1E92FC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28683" y="4333875"/>
                <a:ext cx="0" cy="133598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33687269-14E3-4D91-B43F-C62923C24A46}"/>
                </a:ext>
              </a:extLst>
            </p:cNvPr>
            <p:cNvCxnSpPr>
              <a:cxnSpLocks/>
            </p:cNvCxnSpPr>
            <p:nvPr/>
          </p:nvCxnSpPr>
          <p:spPr>
            <a:xfrm>
              <a:off x="501798" y="3895353"/>
              <a:ext cx="966062" cy="0"/>
            </a:xfrm>
            <a:prstGeom prst="line">
              <a:avLst/>
            </a:prstGeom>
            <a:ln w="762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C8B1337-4332-41E2-8C70-1F2CE8F0C109}"/>
              </a:ext>
            </a:extLst>
          </p:cNvPr>
          <p:cNvGrpSpPr/>
          <p:nvPr/>
        </p:nvGrpSpPr>
        <p:grpSpPr>
          <a:xfrm>
            <a:off x="498954" y="4437233"/>
            <a:ext cx="975679" cy="800100"/>
            <a:chOff x="1375125" y="3475881"/>
            <a:chExt cx="975679" cy="800100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73DD70FB-CAC4-4C94-A2D5-80734DDBE93B}"/>
                </a:ext>
              </a:extLst>
            </p:cNvPr>
            <p:cNvGrpSpPr/>
            <p:nvPr/>
          </p:nvGrpSpPr>
          <p:grpSpPr>
            <a:xfrm>
              <a:off x="1375125" y="3475881"/>
              <a:ext cx="968307" cy="800100"/>
              <a:chOff x="647700" y="3933825"/>
              <a:chExt cx="968307" cy="800100"/>
            </a:xfrm>
          </p:grpSpPr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A904794A-D095-4916-9630-BA8D0DCD6708}"/>
                  </a:ext>
                </a:extLst>
              </p:cNvPr>
              <p:cNvCxnSpPr/>
              <p:nvPr/>
            </p:nvCxnSpPr>
            <p:spPr>
              <a:xfrm flipV="1">
                <a:off x="647700" y="3933825"/>
                <a:ext cx="0" cy="40005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730301FE-A9E7-4610-88BA-68C269BAEF3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1361" y="4066679"/>
                <a:ext cx="0" cy="26719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1525A0E9-6AC5-4125-B0C5-337E32F47B3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35022" y="4200277"/>
                <a:ext cx="0" cy="13359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9D0803B0-50E3-455C-B9D8-1DA0741043DE}"/>
                  </a:ext>
                </a:extLst>
              </p:cNvPr>
              <p:cNvCxnSpPr/>
              <p:nvPr/>
            </p:nvCxnSpPr>
            <p:spPr>
              <a:xfrm flipH="1">
                <a:off x="1616007" y="4333875"/>
                <a:ext cx="0" cy="40005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D6298143-1BEB-409B-A03B-CF17CF6C33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22344" y="4333875"/>
                <a:ext cx="0" cy="26719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61F59358-3460-4928-AA2A-BE5349EF0B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28683" y="4333875"/>
                <a:ext cx="0" cy="13359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EB8A26D-AD39-4DC3-8972-FDC2AA517976}"/>
                </a:ext>
              </a:extLst>
            </p:cNvPr>
            <p:cNvCxnSpPr>
              <a:cxnSpLocks/>
            </p:cNvCxnSpPr>
            <p:nvPr/>
          </p:nvCxnSpPr>
          <p:spPr>
            <a:xfrm>
              <a:off x="1384742" y="3895353"/>
              <a:ext cx="966062" cy="0"/>
            </a:xfrm>
            <a:prstGeom prst="line">
              <a:avLst/>
            </a:prstGeom>
            <a:ln w="76200" cap="rnd">
              <a:solidFill>
                <a:srgbClr val="FF0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481563E7-8173-4D4C-9E22-8339EA942439}"/>
              </a:ext>
            </a:extLst>
          </p:cNvPr>
          <p:cNvGrpSpPr/>
          <p:nvPr/>
        </p:nvGrpSpPr>
        <p:grpSpPr>
          <a:xfrm>
            <a:off x="855645" y="5491271"/>
            <a:ext cx="968307" cy="800100"/>
            <a:chOff x="501798" y="3495303"/>
            <a:chExt cx="968307" cy="800100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0C9E496E-7198-4AD7-ABF5-C02D57034FC7}"/>
                </a:ext>
              </a:extLst>
            </p:cNvPr>
            <p:cNvGrpSpPr/>
            <p:nvPr/>
          </p:nvGrpSpPr>
          <p:grpSpPr>
            <a:xfrm flipV="1">
              <a:off x="501798" y="3495303"/>
              <a:ext cx="968307" cy="800100"/>
              <a:chOff x="647700" y="3933825"/>
              <a:chExt cx="968307" cy="800100"/>
            </a:xfrm>
          </p:grpSpPr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C70D5047-163F-49C7-B493-4D120D6F166C}"/>
                  </a:ext>
                </a:extLst>
              </p:cNvPr>
              <p:cNvCxnSpPr/>
              <p:nvPr/>
            </p:nvCxnSpPr>
            <p:spPr>
              <a:xfrm flipV="1">
                <a:off x="647700" y="3933825"/>
                <a:ext cx="0" cy="40005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3C11EA64-7F17-4B11-B72F-CD5FA3E4298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1361" y="4066679"/>
                <a:ext cx="0" cy="267196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Arrow Connector 94">
                <a:extLst>
                  <a:ext uri="{FF2B5EF4-FFF2-40B4-BE49-F238E27FC236}">
                    <a16:creationId xmlns:a16="http://schemas.microsoft.com/office/drawing/2014/main" id="{6CCDE483-3CDB-404E-B750-9E93701707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35022" y="4200277"/>
                <a:ext cx="0" cy="133598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E88160E5-0B1A-4B54-8C30-F970DB4C93C6}"/>
                  </a:ext>
                </a:extLst>
              </p:cNvPr>
              <p:cNvCxnSpPr/>
              <p:nvPr/>
            </p:nvCxnSpPr>
            <p:spPr>
              <a:xfrm flipH="1">
                <a:off x="1616007" y="4333875"/>
                <a:ext cx="0" cy="40005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91A96BAD-68EA-4EC0-A243-710B01967E3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22344" y="4333875"/>
                <a:ext cx="0" cy="267196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97">
                <a:extLst>
                  <a:ext uri="{FF2B5EF4-FFF2-40B4-BE49-F238E27FC236}">
                    <a16:creationId xmlns:a16="http://schemas.microsoft.com/office/drawing/2014/main" id="{CEEAEAD7-E3E6-4B5F-AF17-5FFD04EE0A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28683" y="4333875"/>
                <a:ext cx="0" cy="133598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092951E-AC84-414C-8345-0020294F9724}"/>
                </a:ext>
              </a:extLst>
            </p:cNvPr>
            <p:cNvCxnSpPr>
              <a:cxnSpLocks/>
            </p:cNvCxnSpPr>
            <p:nvPr/>
          </p:nvCxnSpPr>
          <p:spPr>
            <a:xfrm>
              <a:off x="501798" y="3895353"/>
              <a:ext cx="966062" cy="0"/>
            </a:xfrm>
            <a:prstGeom prst="line">
              <a:avLst/>
            </a:prstGeom>
            <a:ln w="762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C498892-932F-4FB9-A4E1-08FDF7AD0619}"/>
              </a:ext>
            </a:extLst>
          </p:cNvPr>
          <p:cNvGrpSpPr/>
          <p:nvPr/>
        </p:nvGrpSpPr>
        <p:grpSpPr>
          <a:xfrm>
            <a:off x="146152" y="5471849"/>
            <a:ext cx="975679" cy="800100"/>
            <a:chOff x="1375125" y="3475881"/>
            <a:chExt cx="975679" cy="800100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14E070BB-CAC5-4DE8-8182-5107494E8B2F}"/>
                </a:ext>
              </a:extLst>
            </p:cNvPr>
            <p:cNvGrpSpPr/>
            <p:nvPr/>
          </p:nvGrpSpPr>
          <p:grpSpPr>
            <a:xfrm>
              <a:off x="1375125" y="3475881"/>
              <a:ext cx="968307" cy="800100"/>
              <a:chOff x="647700" y="3933825"/>
              <a:chExt cx="968307" cy="800100"/>
            </a:xfrm>
          </p:grpSpPr>
          <p:cxnSp>
            <p:nvCxnSpPr>
              <p:cNvPr id="102" name="Straight Arrow Connector 101">
                <a:extLst>
                  <a:ext uri="{FF2B5EF4-FFF2-40B4-BE49-F238E27FC236}">
                    <a16:creationId xmlns:a16="http://schemas.microsoft.com/office/drawing/2014/main" id="{74136C23-F1D9-4AC3-AF6E-B466D5AD78C2}"/>
                  </a:ext>
                </a:extLst>
              </p:cNvPr>
              <p:cNvCxnSpPr/>
              <p:nvPr/>
            </p:nvCxnSpPr>
            <p:spPr>
              <a:xfrm flipV="1">
                <a:off x="647700" y="3933825"/>
                <a:ext cx="0" cy="40005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>
                <a:extLst>
                  <a:ext uri="{FF2B5EF4-FFF2-40B4-BE49-F238E27FC236}">
                    <a16:creationId xmlns:a16="http://schemas.microsoft.com/office/drawing/2014/main" id="{26446C12-F66D-49E9-A3A0-3FD088D7BAE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1361" y="4066679"/>
                <a:ext cx="0" cy="26719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Arrow Connector 103">
                <a:extLst>
                  <a:ext uri="{FF2B5EF4-FFF2-40B4-BE49-F238E27FC236}">
                    <a16:creationId xmlns:a16="http://schemas.microsoft.com/office/drawing/2014/main" id="{D071F9B6-A105-4382-8CDF-9C08D693EA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35022" y="4200277"/>
                <a:ext cx="0" cy="13359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Arrow Connector 104">
                <a:extLst>
                  <a:ext uri="{FF2B5EF4-FFF2-40B4-BE49-F238E27FC236}">
                    <a16:creationId xmlns:a16="http://schemas.microsoft.com/office/drawing/2014/main" id="{2FDBDAAC-104A-4F24-8B51-3B96134820C0}"/>
                  </a:ext>
                </a:extLst>
              </p:cNvPr>
              <p:cNvCxnSpPr/>
              <p:nvPr/>
            </p:nvCxnSpPr>
            <p:spPr>
              <a:xfrm flipH="1">
                <a:off x="1616007" y="4333875"/>
                <a:ext cx="0" cy="40005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>
                <a:extLst>
                  <a:ext uri="{FF2B5EF4-FFF2-40B4-BE49-F238E27FC236}">
                    <a16:creationId xmlns:a16="http://schemas.microsoft.com/office/drawing/2014/main" id="{332C7C5E-80D8-41DB-9704-5F5653F4B20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22344" y="4333875"/>
                <a:ext cx="0" cy="26719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3B4DF740-3546-4485-9C76-BDC89EDFAD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28683" y="4333875"/>
                <a:ext cx="0" cy="13359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670F86E1-9FD8-4FCC-8924-5CF3A299C364}"/>
                </a:ext>
              </a:extLst>
            </p:cNvPr>
            <p:cNvCxnSpPr>
              <a:cxnSpLocks/>
            </p:cNvCxnSpPr>
            <p:nvPr/>
          </p:nvCxnSpPr>
          <p:spPr>
            <a:xfrm>
              <a:off x="1384742" y="3895353"/>
              <a:ext cx="966062" cy="0"/>
            </a:xfrm>
            <a:prstGeom prst="line">
              <a:avLst/>
            </a:prstGeom>
            <a:ln w="76200" cap="rnd">
              <a:solidFill>
                <a:srgbClr val="FF0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F5E44F93-4B21-450E-908E-F03BB291B40B}"/>
                  </a:ext>
                </a:extLst>
              </p:cNvPr>
              <p:cNvSpPr txBox="1"/>
              <p:nvPr/>
            </p:nvSpPr>
            <p:spPr>
              <a:xfrm>
                <a:off x="1860133" y="3543555"/>
                <a:ext cx="14786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𝑒𝑎𝑟𝑙𝑦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F5E44F93-4B21-450E-908E-F03BB291B4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0133" y="3543555"/>
                <a:ext cx="1478610" cy="369332"/>
              </a:xfrm>
              <a:prstGeom prst="rect">
                <a:avLst/>
              </a:prstGeom>
              <a:blipFill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AD45854C-A406-4B50-9D4B-D3F1056B90AA}"/>
                  </a:ext>
                </a:extLst>
              </p:cNvPr>
              <p:cNvSpPr txBox="1"/>
              <p:nvPr/>
            </p:nvSpPr>
            <p:spPr>
              <a:xfrm>
                <a:off x="1938539" y="5671874"/>
                <a:ext cx="13322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𝑙𝑎𝑡𝑒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AD45854C-A406-4B50-9D4B-D3F1056B9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8539" y="5671874"/>
                <a:ext cx="1332224" cy="369332"/>
              </a:xfrm>
              <a:prstGeom prst="rect">
                <a:avLst/>
              </a:prstGeom>
              <a:blipFill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0B509ADD-16A1-466E-B396-08BE73F8E91C}"/>
              </a:ext>
            </a:extLst>
          </p:cNvPr>
          <p:cNvCxnSpPr>
            <a:stCxn id="108" idx="2"/>
            <a:endCxn id="109" idx="0"/>
          </p:cNvCxnSpPr>
          <p:nvPr/>
        </p:nvCxnSpPr>
        <p:spPr>
          <a:xfrm>
            <a:off x="2599438" y="3912887"/>
            <a:ext cx="5213" cy="17589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06BC765F-A024-46A7-B4A6-A4956E5B1271}"/>
              </a:ext>
            </a:extLst>
          </p:cNvPr>
          <p:cNvSpPr txBox="1"/>
          <p:nvPr/>
        </p:nvSpPr>
        <p:spPr>
          <a:xfrm>
            <a:off x="83455" y="6401368"/>
            <a:ext cx="330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Measure (Z,t</a:t>
            </a:r>
            <a:r>
              <a:rPr lang="en-US" baseline="-25000" dirty="0"/>
              <a:t>0</a:t>
            </a:r>
            <a:r>
              <a:rPr lang="en-US" dirty="0"/>
              <a:t>);  Learn Collision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endParaRPr lang="en-US" dirty="0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70E448B6-78C7-498D-9B7F-B3360C05BF17}"/>
              </a:ext>
            </a:extLst>
          </p:cNvPr>
          <p:cNvSpPr/>
          <p:nvPr/>
        </p:nvSpPr>
        <p:spPr>
          <a:xfrm>
            <a:off x="0" y="769595"/>
            <a:ext cx="3742961" cy="608840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264872F-1506-49B8-8944-64B7EF559936}"/>
              </a:ext>
            </a:extLst>
          </p:cNvPr>
          <p:cNvSpPr txBox="1"/>
          <p:nvPr/>
        </p:nvSpPr>
        <p:spPr>
          <a:xfrm>
            <a:off x="8031168" y="66615"/>
            <a:ext cx="912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Chiu</a:t>
            </a:r>
            <a:br>
              <a:rPr lang="en-US" dirty="0"/>
            </a:br>
            <a:r>
              <a:rPr lang="en-US" dirty="0"/>
              <a:t>W. Li</a:t>
            </a:r>
          </a:p>
        </p:txBody>
      </p:sp>
    </p:spTree>
    <p:extLst>
      <p:ext uri="{BB962C8B-B14F-4D97-AF65-F5344CB8AC3E}">
        <p14:creationId xmlns:p14="http://schemas.microsoft.com/office/powerpoint/2010/main" val="1286937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Conclusions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396EF5-70B5-3744-8F34-6AAE04F0BBD6}"/>
              </a:ext>
            </a:extLst>
          </p:cNvPr>
          <p:cNvSpPr txBox="1"/>
          <p:nvPr/>
        </p:nvSpPr>
        <p:spPr>
          <a:xfrm>
            <a:off x="0" y="406667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venir Book" panose="02000503020000020003" pitchFamily="2" charset="0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69E897-2C7C-194E-9766-C1AD98AC82D2}"/>
              </a:ext>
            </a:extLst>
          </p:cNvPr>
          <p:cNvSpPr/>
          <p:nvPr/>
        </p:nvSpPr>
        <p:spPr>
          <a:xfrm>
            <a:off x="0" y="1225689"/>
            <a:ext cx="858417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dirty="0">
                <a:latin typeface="Avenir Book" panose="02000503020000020003" pitchFamily="2" charset="0"/>
              </a:rPr>
              <a:t>PID is challenging!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dirty="0">
              <a:latin typeface="Avenir Book" panose="02000503020000020003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dirty="0">
                <a:latin typeface="Avenir Book" panose="02000503020000020003" pitchFamily="2" charset="0"/>
              </a:rPr>
              <a:t>Tracking requirement for Cherenkov</a:t>
            </a:r>
          </a:p>
          <a:p>
            <a:pPr marL="800100" lvl="1" indent="-342900">
              <a:buFont typeface="System Font Regular"/>
              <a:buChar char="-"/>
            </a:pPr>
            <a:r>
              <a:rPr lang="en-US" dirty="0">
                <a:latin typeface="Avenir Book" panose="02000503020000020003" pitchFamily="2" charset="0"/>
              </a:rPr>
              <a:t>Parameterizations of gas Cherenkov indicate pointing required at 0.5-1.0 mrad level while inside the radiator.</a:t>
            </a:r>
          </a:p>
          <a:p>
            <a:pPr marL="800100" lvl="1" indent="-342900">
              <a:buFont typeface="System Font Regular"/>
              <a:buChar char="-"/>
            </a:pPr>
            <a:r>
              <a:rPr lang="en-US" dirty="0">
                <a:latin typeface="Avenir Book" panose="02000503020000020003" pitchFamily="2" charset="0"/>
              </a:rPr>
              <a:t>Calculations of aerogel devices indicate 0.5 -1.0 mrad level.</a:t>
            </a:r>
          </a:p>
          <a:p>
            <a:pPr marL="800100" lvl="1" indent="-342900">
              <a:buFont typeface="System Font Regular"/>
              <a:buChar char="-"/>
            </a:pPr>
            <a:r>
              <a:rPr lang="en-US" dirty="0">
                <a:latin typeface="Avenir Book" panose="02000503020000020003" pitchFamily="2" charset="0"/>
              </a:rPr>
              <a:t>Calculations of DIRC indicate 0.5 mrad level or better.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dirty="0">
              <a:latin typeface="Avenir Book" panose="02000503020000020003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dirty="0">
                <a:latin typeface="Avenir Book" panose="02000503020000020003" pitchFamily="2" charset="0"/>
              </a:rPr>
              <a:t>Good progress but still some open questions:</a:t>
            </a:r>
          </a:p>
          <a:p>
            <a:pPr marL="628650" lvl="1" indent="-285750">
              <a:buFont typeface="System Font Regular"/>
              <a:buChar char="-"/>
            </a:pPr>
            <a:r>
              <a:rPr lang="it-IT" dirty="0">
                <a:latin typeface="Avenir Book" panose="02000503020000020003" pitchFamily="2" charset="0"/>
              </a:rPr>
              <a:t>Simulations are still preliminary except for a few detectors</a:t>
            </a:r>
          </a:p>
          <a:p>
            <a:pPr marL="628650" lvl="1" indent="-285750">
              <a:buFont typeface="System Font Regular"/>
              <a:buChar char="-"/>
            </a:pPr>
            <a:r>
              <a:rPr lang="it-IT" dirty="0">
                <a:latin typeface="Avenir Book" panose="02000503020000020003" pitchFamily="2" charset="0"/>
              </a:rPr>
              <a:t>Sensors and electronics in the detector require an evaluation of radiation hardness.</a:t>
            </a:r>
          </a:p>
          <a:p>
            <a:pPr marL="628650" lvl="1" indent="-285750">
              <a:buFont typeface="System Font Regular"/>
              <a:buChar char="-"/>
            </a:pPr>
            <a:r>
              <a:rPr lang="it-IT" dirty="0">
                <a:latin typeface="Avenir Book" panose="02000503020000020003" pitchFamily="2" charset="0"/>
              </a:rPr>
              <a:t>R&amp;D on photon sensors is on going (magnetic field tolerance a primary concern: </a:t>
            </a:r>
            <a:br>
              <a:rPr lang="it-IT" dirty="0">
                <a:latin typeface="Avenir Book" panose="02000503020000020003" pitchFamily="2" charset="0"/>
              </a:rPr>
            </a:br>
            <a:r>
              <a:rPr lang="it-IT" dirty="0">
                <a:latin typeface="Avenir Book" panose="02000503020000020003" pitchFamily="2" charset="0"/>
              </a:rPr>
              <a:t>Visible light sensor solution for 3T magnetic field problematic.)</a:t>
            </a:r>
          </a:p>
          <a:p>
            <a:pPr marL="628650" lvl="1" indent="-285750">
              <a:buFont typeface="System Font Regular"/>
              <a:buChar char="-"/>
            </a:pPr>
            <a:r>
              <a:rPr lang="it-IT" dirty="0">
                <a:latin typeface="Avenir Book" panose="02000503020000020003" pitchFamily="2" charset="0"/>
              </a:rPr>
              <a:t>No discussion on the material budget</a:t>
            </a:r>
          </a:p>
          <a:p>
            <a:pPr marL="628650" lvl="1" indent="-285750">
              <a:buFont typeface="System Font Regular"/>
              <a:buChar char="-"/>
            </a:pPr>
            <a:r>
              <a:rPr lang="it-IT" dirty="0">
                <a:latin typeface="Avenir Book" panose="02000503020000020003" pitchFamily="2" charset="0"/>
              </a:rPr>
              <a:t>Available space is a driving concern for some technologies.</a:t>
            </a:r>
          </a:p>
          <a:p>
            <a:pPr marL="1085850" lvl="2" indent="-285750">
              <a:buFont typeface="System Font Regular"/>
              <a:buChar char="-"/>
            </a:pPr>
            <a:r>
              <a:rPr lang="it-IT" dirty="0">
                <a:latin typeface="Avenir Book" panose="02000503020000020003" pitchFamily="2" charset="0"/>
              </a:rPr>
              <a:t>Shifting vertex is expensive, but helps most technologies in hadron arm.</a:t>
            </a:r>
          </a:p>
          <a:p>
            <a:pPr marL="1085850" lvl="2" indent="-285750">
              <a:buFont typeface="System Font Regular"/>
              <a:buChar char="-"/>
            </a:pPr>
            <a:r>
              <a:rPr lang="it-IT" dirty="0">
                <a:latin typeface="Avenir Book" panose="02000503020000020003" pitchFamily="2" charset="0"/>
              </a:rPr>
              <a:t>Need quantitative optimization of cost/benefit</a:t>
            </a:r>
          </a:p>
          <a:p>
            <a:pPr marL="628650" lvl="1" indent="-285750">
              <a:buFont typeface="System Font Regular"/>
              <a:buChar char="-"/>
            </a:pPr>
            <a:r>
              <a:rPr lang="it-IT" dirty="0">
                <a:latin typeface="Avenir Book" panose="02000503020000020003" pitchFamily="2" charset="0"/>
              </a:rPr>
              <a:t>Resolution for TOF includes multiple terms in addition to superb </a:t>
            </a:r>
            <a:r>
              <a:rPr lang="it-IT" dirty="0">
                <a:latin typeface="Symbol" panose="05050102010706020507" pitchFamily="18" charset="2"/>
              </a:rPr>
              <a:t>s</a:t>
            </a:r>
            <a:r>
              <a:rPr lang="it-IT" baseline="-25000" dirty="0">
                <a:latin typeface="Avenir Book" panose="02000503020000020003" pitchFamily="2" charset="0"/>
              </a:rPr>
              <a:t>t</a:t>
            </a:r>
            <a:endParaRPr lang="it-IT" dirty="0">
              <a:latin typeface="Avenir Book" panose="02000503020000020003" pitchFamily="2" charset="0"/>
            </a:endParaRPr>
          </a:p>
          <a:p>
            <a:pPr marL="1085850" lvl="2" indent="-285750">
              <a:buFont typeface="System Font Regular"/>
              <a:buChar char="-"/>
            </a:pPr>
            <a:r>
              <a:rPr lang="it-IT" dirty="0">
                <a:latin typeface="Avenir Book" panose="02000503020000020003" pitchFamily="2" charset="0"/>
              </a:rPr>
              <a:t>Clock reference/distribution</a:t>
            </a:r>
          </a:p>
          <a:p>
            <a:pPr marL="1085850" lvl="2" indent="-285750">
              <a:buFont typeface="System Font Regular"/>
              <a:buChar char="-"/>
            </a:pPr>
            <a:r>
              <a:rPr lang="it-IT" dirty="0">
                <a:latin typeface="Avenir Book" panose="02000503020000020003" pitchFamily="2" charset="0"/>
              </a:rPr>
              <a:t>Path length.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15EE86-C56B-4709-9881-A826B4DE1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291" y="28889"/>
            <a:ext cx="1205484" cy="17439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ECF89E-03E4-4A66-8B74-9BF33AB668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491" r="47738"/>
          <a:stretch/>
        </p:blipFill>
        <p:spPr>
          <a:xfrm>
            <a:off x="4102607" y="100398"/>
            <a:ext cx="3450717" cy="167242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56A20C6-8289-426A-BBD5-F4856DD89057}"/>
              </a:ext>
            </a:extLst>
          </p:cNvPr>
          <p:cNvCxnSpPr/>
          <p:nvPr/>
        </p:nvCxnSpPr>
        <p:spPr>
          <a:xfrm flipV="1">
            <a:off x="3419475" y="1352550"/>
            <a:ext cx="2695575" cy="2857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451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40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Were we are: Summary Table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396EF5-70B5-3744-8F34-6AAE04F0BBD6}"/>
              </a:ext>
            </a:extLst>
          </p:cNvPr>
          <p:cNvSpPr txBox="1"/>
          <p:nvPr/>
        </p:nvSpPr>
        <p:spPr>
          <a:xfrm>
            <a:off x="0" y="406667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venir Book" panose="02000503020000020003" pitchFamily="2" charset="0"/>
              </a:rPr>
              <a:t>: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07F3FA6-B11F-3246-ACC5-644DB72AB9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364588"/>
              </p:ext>
            </p:extLst>
          </p:nvPr>
        </p:nvGraphicFramePr>
        <p:xfrm>
          <a:off x="201774" y="1202925"/>
          <a:ext cx="8740452" cy="4808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1186">
                  <a:extLst>
                    <a:ext uri="{9D8B030D-6E8A-4147-A177-3AD203B41FA5}">
                      <a16:colId xmlns:a16="http://schemas.microsoft.com/office/drawing/2014/main" val="1408812793"/>
                    </a:ext>
                  </a:extLst>
                </a:gridCol>
                <a:gridCol w="1404726">
                  <a:extLst>
                    <a:ext uri="{9D8B030D-6E8A-4147-A177-3AD203B41FA5}">
                      <a16:colId xmlns:a16="http://schemas.microsoft.com/office/drawing/2014/main" val="1880446214"/>
                    </a:ext>
                  </a:extLst>
                </a:gridCol>
                <a:gridCol w="1269203">
                  <a:extLst>
                    <a:ext uri="{9D8B030D-6E8A-4147-A177-3AD203B41FA5}">
                      <a16:colId xmlns:a16="http://schemas.microsoft.com/office/drawing/2014/main" val="1110072690"/>
                    </a:ext>
                  </a:extLst>
                </a:gridCol>
                <a:gridCol w="697982">
                  <a:extLst>
                    <a:ext uri="{9D8B030D-6E8A-4147-A177-3AD203B41FA5}">
                      <a16:colId xmlns:a16="http://schemas.microsoft.com/office/drawing/2014/main" val="82671416"/>
                    </a:ext>
                  </a:extLst>
                </a:gridCol>
                <a:gridCol w="840751">
                  <a:extLst>
                    <a:ext uri="{9D8B030D-6E8A-4147-A177-3AD203B41FA5}">
                      <a16:colId xmlns:a16="http://schemas.microsoft.com/office/drawing/2014/main" val="4026492135"/>
                    </a:ext>
                  </a:extLst>
                </a:gridCol>
                <a:gridCol w="1301905">
                  <a:extLst>
                    <a:ext uri="{9D8B030D-6E8A-4147-A177-3AD203B41FA5}">
                      <a16:colId xmlns:a16="http://schemas.microsoft.com/office/drawing/2014/main" val="2535742290"/>
                    </a:ext>
                  </a:extLst>
                </a:gridCol>
                <a:gridCol w="1814699">
                  <a:extLst>
                    <a:ext uri="{9D8B030D-6E8A-4147-A177-3AD203B41FA5}">
                      <a16:colId xmlns:a16="http://schemas.microsoft.com/office/drawing/2014/main" val="13629984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p-Range @ Radiator L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 Contr.  </a:t>
                      </a:r>
                      <a:r>
                        <a:rPr lang="it-IT" sz="1400" dirty="0">
                          <a:latin typeface="Symbol" pitchFamily="2" charset="2"/>
                        </a:rPr>
                        <a:t>J</a:t>
                      </a:r>
                      <a:r>
                        <a:rPr lang="it-IT" sz="1400" baseline="-25000" dirty="0"/>
                        <a:t>c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/>
                        <a:t>Param</a:t>
                      </a:r>
                      <a:r>
                        <a:rPr lang="it-IT" sz="1400" dirty="0"/>
                        <a:t>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Pro/Con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/>
                        <a:t>Ext Const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MONTECARLO Simulatoin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17909551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it-IT" sz="1200" b="1" i="0" dirty="0">
                          <a:latin typeface="Avenir Heavy" panose="02000503020000020003" pitchFamily="2" charset="0"/>
                        </a:rPr>
                        <a:t>psec TOF </a:t>
                      </a:r>
                    </a:p>
                    <a:p>
                      <a:r>
                        <a:rPr lang="it-IT" sz="1200" b="1" i="0" dirty="0">
                          <a:latin typeface="Avenir Heavy" panose="02000503020000020003" pitchFamily="2" charset="0"/>
                        </a:rPr>
                        <a:t>LGAD TOF</a:t>
                      </a:r>
                    </a:p>
                  </a:txBody>
                  <a:tcPr marL="68580" marR="68580" marT="34290" marB="34290" anchor="ctr">
                    <a:solidFill>
                      <a:srgbClr val="E9CD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i="0" dirty="0">
                          <a:solidFill>
                            <a:schemeClr val="tx1"/>
                          </a:solidFill>
                          <a:latin typeface="Avenir Heavy" panose="02000503020000020003" pitchFamily="2" charset="0"/>
                        </a:rPr>
                        <a:t>Up to 10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i="0" kern="1200" dirty="0">
                          <a:solidFill>
                            <a:schemeClr val="tx1"/>
                          </a:solidFill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Depends on </a:t>
                      </a:r>
                      <a:r>
                        <a:rPr lang="it-IT" sz="1100" b="1" i="0" kern="120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s</a:t>
                      </a:r>
                      <a:r>
                        <a:rPr lang="it-IT" sz="1100" b="1" i="0" kern="1200" baseline="-25000" dirty="0">
                          <a:solidFill>
                            <a:schemeClr val="tx1"/>
                          </a:solidFill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T</a:t>
                      </a:r>
                      <a:r>
                        <a:rPr lang="it-IT" sz="1100" b="1" i="0" kern="1200" dirty="0">
                          <a:solidFill>
                            <a:schemeClr val="tx1"/>
                          </a:solidFill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100" b="1" i="0" dirty="0">
                          <a:solidFill>
                            <a:schemeClr val="tx1"/>
                          </a:solidFill>
                          <a:latin typeface="Avenir Heavy" panose="02000503020000020003" pitchFamily="2" charset="0"/>
                        </a:rPr>
                        <a:t>and L</a:t>
                      </a:r>
                    </a:p>
                  </a:txBody>
                  <a:tcPr marL="68580" marR="68580" marT="34290" marB="34290" anchor="ctr">
                    <a:solidFill>
                      <a:srgbClr val="E9CD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i="0" kern="1200" dirty="0">
                          <a:solidFill>
                            <a:srgbClr val="1C3CFF"/>
                          </a:solidFill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68580" marR="68580" marT="34290" marB="34290">
                    <a:solidFill>
                      <a:srgbClr val="E9CD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200" b="1" i="0" kern="1200" dirty="0">
                          <a:solidFill>
                            <a:srgbClr val="1C3CFF"/>
                          </a:solidFill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~YES</a:t>
                      </a:r>
                    </a:p>
                  </a:txBody>
                  <a:tcPr marL="68580" marR="68580" marT="34290" marB="34290">
                    <a:solidFill>
                      <a:srgbClr val="E9CD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200" b="1" i="0" kern="1200" dirty="0">
                          <a:solidFill>
                            <a:srgbClr val="1C3CFF"/>
                          </a:solidFill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68580" marR="68580" marT="34290" marB="34290">
                    <a:solidFill>
                      <a:srgbClr val="E9CD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200" b="1" i="0" kern="1200" dirty="0">
                          <a:solidFill>
                            <a:srgbClr val="1C3CFF"/>
                          </a:solidFill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~ YES</a:t>
                      </a:r>
                    </a:p>
                    <a:p>
                      <a:pPr marL="0" algn="ctr" defTabSz="914400" rtl="0" eaLnBrk="1" latinLnBrk="0" hangingPunct="1"/>
                      <a:endParaRPr lang="it-IT" sz="1200" b="1" i="0" kern="1200" dirty="0">
                        <a:solidFill>
                          <a:srgbClr val="1C3CFF"/>
                        </a:solidFill>
                        <a:latin typeface="Avenir Heavy" panose="02000503020000020003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rgbClr val="E9CD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200" b="1" i="0" kern="1200" dirty="0">
                          <a:solidFill>
                            <a:srgbClr val="1C3CFF"/>
                          </a:solidFill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68580" marR="68580" marT="34290" marB="34290">
                    <a:solidFill>
                      <a:srgbClr val="E9CD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7626840"/>
                  </a:ext>
                </a:extLst>
              </a:tr>
              <a:tr h="1051560">
                <a:tc>
                  <a:txBody>
                    <a:bodyPr/>
                    <a:lstStyle/>
                    <a:p>
                      <a:r>
                        <a:rPr lang="it-IT" sz="1200" b="1" i="0" dirty="0">
                          <a:latin typeface="Avenir Heavy" panose="02000503020000020003" pitchFamily="2" charset="0"/>
                        </a:rPr>
                        <a:t>dual RICH</a:t>
                      </a:r>
                      <a:br>
                        <a:rPr lang="it-IT" sz="1200" b="1" i="0" dirty="0">
                          <a:latin typeface="Avenir Heavy" panose="02000503020000020003" pitchFamily="2" charset="0"/>
                        </a:rPr>
                      </a:br>
                      <a:r>
                        <a:rPr lang="it-IT" sz="1200" b="1" i="0" dirty="0">
                          <a:latin typeface="Avenir Heavy" panose="02000503020000020003" pitchFamily="2" charset="0"/>
                        </a:rPr>
                        <a:t>(</a:t>
                      </a:r>
                      <a:r>
                        <a:rPr lang="it-IT" sz="1200" b="1" i="0" dirty="0">
                          <a:solidFill>
                            <a:srgbClr val="00B050"/>
                          </a:solidFill>
                          <a:latin typeface="Avenir Heavy" panose="02000503020000020003" pitchFamily="2" charset="0"/>
                        </a:rPr>
                        <a:t>aerogel</a:t>
                      </a:r>
                      <a:r>
                        <a:rPr lang="it-IT" sz="1200" b="1" i="0" dirty="0">
                          <a:latin typeface="Avenir Heavy" panose="02000503020000020003" pitchFamily="2" charset="0"/>
                        </a:rPr>
                        <a:t>, </a:t>
                      </a:r>
                      <a:r>
                        <a:rPr lang="it-IT" sz="1200" b="1" i="0" dirty="0">
                          <a:solidFill>
                            <a:srgbClr val="C00000"/>
                          </a:solidFill>
                          <a:latin typeface="Avenir Heavy" panose="02000503020000020003" pitchFamily="2" charset="0"/>
                        </a:rPr>
                        <a:t>gas</a:t>
                      </a:r>
                      <a:r>
                        <a:rPr lang="it-IT" sz="1200" b="1" i="0" dirty="0">
                          <a:latin typeface="Avenir Heavy" panose="02000503020000020003" pitchFamily="2" charset="0"/>
                        </a:rPr>
                        <a:t>)</a:t>
                      </a:r>
                    </a:p>
                  </a:txBody>
                  <a:tcPr marL="68580" marR="68580" marT="34290" marB="3429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b="1" i="0" dirty="0">
                          <a:solidFill>
                            <a:schemeClr val="tx1"/>
                          </a:solidFill>
                          <a:latin typeface="Avenir Heavy" panose="02000503020000020003" pitchFamily="2" charset="0"/>
                        </a:rPr>
                        <a:t>2-60 @ 1.6 m</a:t>
                      </a:r>
                    </a:p>
                  </a:txBody>
                  <a:tcPr marL="68580" marR="68580" marT="34290" marB="3429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i="0" dirty="0">
                          <a:solidFill>
                            <a:srgbClr val="1C3CFF"/>
                          </a:solidFill>
                          <a:latin typeface="Avenir Heavy" panose="02000503020000020003" pitchFamily="2" charset="0"/>
                        </a:rPr>
                        <a:t>YES </a:t>
                      </a:r>
                    </a:p>
                    <a:p>
                      <a:pPr marL="142875" indent="-142875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it-IT" sz="1100" b="1" i="0" dirty="0">
                          <a:solidFill>
                            <a:srgbClr val="00B050"/>
                          </a:solidFill>
                          <a:latin typeface="Avenir Heavy" panose="02000503020000020003" pitchFamily="2" charset="0"/>
                        </a:rPr>
                        <a:t>Chroma</a:t>
                      </a:r>
                    </a:p>
                    <a:p>
                      <a:pPr marL="142875" indent="-142875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it-IT" sz="1100" b="1" i="0" dirty="0">
                          <a:solidFill>
                            <a:srgbClr val="C00000"/>
                          </a:solidFill>
                          <a:latin typeface="Avenir Heavy" panose="02000503020000020003" pitchFamily="2" charset="0"/>
                        </a:rPr>
                        <a:t>Emission </a:t>
                      </a:r>
                    </a:p>
                    <a:p>
                      <a:pPr marL="142875" indent="-142875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it-IT" sz="1100" b="1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venir Heavy" panose="02000503020000020003" pitchFamily="2" charset="0"/>
                        </a:rPr>
                        <a:t>Pixel</a:t>
                      </a:r>
                    </a:p>
                    <a:p>
                      <a:pPr marL="142875" indent="-142875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it-IT" sz="1100" b="1" i="0" dirty="0">
                          <a:latin typeface="Avenir Heavy" panose="02000503020000020003" pitchFamily="2" charset="0"/>
                        </a:rPr>
                        <a:t>Field</a:t>
                      </a:r>
                    </a:p>
                    <a:p>
                      <a:pPr marL="142875" indent="-142875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it-IT" sz="1100" b="1" i="0" dirty="0">
                          <a:latin typeface="Avenir Heavy" panose="02000503020000020003" pitchFamily="2" charset="0"/>
                        </a:rPr>
                        <a:t>Tracking</a:t>
                      </a: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i="0" dirty="0">
                          <a:solidFill>
                            <a:srgbClr val="1C3CFF"/>
                          </a:solidFill>
                          <a:latin typeface="Avenir Heavy" panose="02000503020000020003" pitchFamily="2" charset="0"/>
                        </a:rPr>
                        <a:t>YES</a:t>
                      </a: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i="0" dirty="0">
                          <a:solidFill>
                            <a:srgbClr val="1C3CFF"/>
                          </a:solidFill>
                          <a:latin typeface="Avenir Heavy" panose="02000503020000020003" pitchFamily="2" charset="0"/>
                        </a:rPr>
                        <a:t>YES</a:t>
                      </a: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C3CFF"/>
                          </a:solidFill>
                          <a:effectLst/>
                          <a:uLnTx/>
                          <a:uFillTx/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YES </a:t>
                      </a:r>
                    </a:p>
                    <a:p>
                      <a:pPr marL="142875" indent="-142875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it-IT" sz="1200" b="1" i="0" dirty="0">
                          <a:latin typeface="Avenir Heavy" panose="02000503020000020003" pitchFamily="2" charset="0"/>
                        </a:rPr>
                        <a:t>Simulated constant w/ momentum</a:t>
                      </a:r>
                      <a:endParaRPr kumimoji="0" lang="it-IT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C3CFF"/>
                        </a:solidFill>
                        <a:effectLst/>
                        <a:uLnTx/>
                        <a:uFillTx/>
                        <a:latin typeface="Avenir Heavy" panose="02000503020000020003" pitchFamily="2" charset="0"/>
                        <a:ea typeface="+mn-ea"/>
                        <a:cs typeface="+mn-cs"/>
                      </a:endParaRPr>
                    </a:p>
                  </a:txBody>
                  <a:tcPr marL="35719" marR="35719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it-IT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C3CFF"/>
                          </a:solidFill>
                          <a:effectLst/>
                          <a:uLnTx/>
                          <a:uFillTx/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YES</a:t>
                      </a:r>
                    </a:p>
                    <a:p>
                      <a:pPr marL="142875" indent="-142875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it-IT" sz="1100" b="1" i="0" kern="1200" dirty="0">
                          <a:solidFill>
                            <a:schemeClr val="dk1"/>
                          </a:solidFill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GEMC/Geant4</a:t>
                      </a:r>
                    </a:p>
                    <a:p>
                      <a:pPr marL="142875" indent="-142875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it-IT" sz="1100" b="1" i="0" kern="1200" dirty="0">
                          <a:solidFill>
                            <a:schemeClr val="dk1"/>
                          </a:solidFill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AI-driven Optimization</a:t>
                      </a:r>
                      <a:r>
                        <a:rPr lang="it-IT" sz="1100" b="0" i="0" kern="1200" dirty="0">
                          <a:solidFill>
                            <a:schemeClr val="dk1"/>
                          </a:solidFill>
                          <a:effectLst/>
                          <a:latin typeface="Avenir Book" panose="02000503020000020003" pitchFamily="2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it-IT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133102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r>
                        <a:rPr lang="it-IT" sz="1200" b="1" i="0" dirty="0">
                          <a:latin typeface="Avenir Heavy" panose="02000503020000020003" pitchFamily="2" charset="0"/>
                        </a:rPr>
                        <a:t>GEM RICH</a:t>
                      </a:r>
                      <a:br>
                        <a:rPr lang="it-IT" sz="1200" b="1" i="0" dirty="0">
                          <a:latin typeface="Avenir Heavy" panose="02000503020000020003" pitchFamily="2" charset="0"/>
                        </a:rPr>
                      </a:br>
                      <a:r>
                        <a:rPr lang="it-IT" sz="1200" b="1" i="0" dirty="0">
                          <a:latin typeface="Avenir Heavy" panose="02000503020000020003" pitchFamily="2" charset="0"/>
                        </a:rPr>
                        <a:t>(Gas Electron Multipliers)</a:t>
                      </a:r>
                    </a:p>
                  </a:txBody>
                  <a:tcPr marL="68580" marR="68580" marT="34290" marB="3429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b="1" i="0" kern="1200" dirty="0">
                          <a:solidFill>
                            <a:schemeClr val="tx1"/>
                          </a:solidFill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20</a:t>
                      </a:r>
                      <a:r>
                        <a:rPr lang="en-US" sz="14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-</a:t>
                      </a:r>
                      <a:r>
                        <a:rPr lang="it-IT" sz="1100" b="1" i="0" kern="1200" dirty="0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it-IT" sz="1100" b="1" i="0" kern="1200" dirty="0">
                          <a:solidFill>
                            <a:schemeClr val="tx1"/>
                          </a:solidFill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0 @1m</a:t>
                      </a:r>
                    </a:p>
                  </a:txBody>
                  <a:tcPr marL="68580" marR="68580" marT="34290" marB="3429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42875" indent="-142875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it-IT" sz="1100" b="1" i="0" dirty="0">
                          <a:solidFill>
                            <a:srgbClr val="C00000"/>
                          </a:solidFill>
                          <a:latin typeface="Avenir Heavy" panose="02000503020000020003" pitchFamily="2" charset="0"/>
                        </a:rPr>
                        <a:t>Chroma</a:t>
                      </a:r>
                    </a:p>
                    <a:p>
                      <a:pPr marL="142875" indent="-142875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it-IT" sz="1100" b="1" i="0" dirty="0">
                          <a:latin typeface="Avenir Heavy" panose="02000503020000020003" pitchFamily="2" charset="0"/>
                        </a:rPr>
                        <a:t>(Emission)</a:t>
                      </a:r>
                    </a:p>
                    <a:p>
                      <a:pPr marL="142875" indent="-142875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it-IT" sz="1100" b="1" i="0" dirty="0">
                          <a:latin typeface="Avenir Heavy" panose="02000503020000020003" pitchFamily="2" charset="0"/>
                        </a:rPr>
                        <a:t>Pixel</a:t>
                      </a:r>
                    </a:p>
                    <a:p>
                      <a:pPr marL="142875" indent="-142875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it-IT" sz="1100" b="1" i="0" dirty="0">
                          <a:latin typeface="Avenir Heavy" panose="02000503020000020003" pitchFamily="2" charset="0"/>
                        </a:rPr>
                        <a:t>Tracking</a:t>
                      </a:r>
                    </a:p>
                  </a:txBody>
                  <a:tcPr marL="68580" marR="68580" marT="34290" marB="3429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dirty="0">
                          <a:solidFill>
                            <a:srgbClr val="1C3CFF"/>
                          </a:solidFill>
                          <a:latin typeface="Avenir Heavy" panose="02000503020000020003" pitchFamily="2" charset="0"/>
                        </a:rPr>
                        <a:t>YES</a:t>
                      </a:r>
                    </a:p>
                    <a:p>
                      <a:pPr algn="ctr"/>
                      <a:endParaRPr lang="it-IT" sz="1200" b="1" i="0" dirty="0">
                        <a:latin typeface="Avenir Heavy" panose="02000503020000020003" pitchFamily="2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dirty="0">
                          <a:solidFill>
                            <a:srgbClr val="1C3CFF"/>
                          </a:solidFill>
                          <a:latin typeface="Avenir Heavy" panose="02000503020000020003" pitchFamily="2" charset="0"/>
                        </a:rPr>
                        <a:t>YES</a:t>
                      </a:r>
                    </a:p>
                    <a:p>
                      <a:pPr algn="ctr"/>
                      <a:endParaRPr lang="it-IT" sz="1200" b="1" i="0" dirty="0">
                        <a:latin typeface="Avenir Heavy" panose="02000503020000020003" pitchFamily="2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dirty="0">
                          <a:solidFill>
                            <a:srgbClr val="1C3CFF"/>
                          </a:solidFill>
                          <a:latin typeface="Avenir Heavy" panose="02000503020000020003" pitchFamily="2" charset="0"/>
                        </a:rPr>
                        <a:t>YES</a:t>
                      </a:r>
                    </a:p>
                    <a:p>
                      <a:pPr algn="ctr"/>
                      <a:endParaRPr lang="it-IT" sz="1200" b="1" i="0" dirty="0">
                        <a:latin typeface="Avenir Heavy" panose="02000503020000020003" pitchFamily="2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i="0" dirty="0">
                          <a:solidFill>
                            <a:srgbClr val="1C3CFF"/>
                          </a:solidFill>
                          <a:latin typeface="Avenir Heavy" panose="02000503020000020003" pitchFamily="2" charset="0"/>
                        </a:rPr>
                        <a:t>YES </a:t>
                      </a:r>
                      <a:r>
                        <a:rPr lang="it-IT" sz="1200" b="1" i="0" dirty="0">
                          <a:solidFill>
                            <a:schemeClr val="tx1"/>
                          </a:solidFill>
                          <a:latin typeface="Avenir Heavy" panose="02000503020000020003" pitchFamily="2" charset="0"/>
                        </a:rPr>
                        <a:t>(Simplified)</a:t>
                      </a:r>
                    </a:p>
                  </a:txBody>
                  <a:tcPr marL="68580" marR="68580" marT="34290" marB="3429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1656085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it-IT" sz="1200" b="1" i="0" dirty="0">
                          <a:latin typeface="Avenir Heavy" panose="02000503020000020003" pitchFamily="2" charset="0"/>
                        </a:rPr>
                        <a:t>modular RICH</a:t>
                      </a:r>
                    </a:p>
                    <a:p>
                      <a:r>
                        <a:rPr lang="it-IT" sz="1200" b="1" i="0" dirty="0">
                          <a:latin typeface="Avenir Heavy" panose="02000503020000020003" pitchFamily="2" charset="0"/>
                        </a:rPr>
                        <a:t>(mRICH)</a:t>
                      </a:r>
                    </a:p>
                  </a:txBody>
                  <a:tcPr marL="68580" marR="68580" marT="34290" marB="34290" anchor="ctr">
                    <a:solidFill>
                      <a:srgbClr val="F0F4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i="0" kern="1200" dirty="0">
                          <a:solidFill>
                            <a:schemeClr val="tx1"/>
                          </a:solidFill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2-10 @ 3 cm</a:t>
                      </a:r>
                      <a:endParaRPr lang="it-IT" sz="1100" b="1" i="0" dirty="0">
                        <a:solidFill>
                          <a:schemeClr val="tx1"/>
                        </a:solidFill>
                        <a:latin typeface="Avenir Heavy" panose="02000503020000020003" pitchFamily="2" charset="0"/>
                      </a:endParaRPr>
                    </a:p>
                  </a:txBody>
                  <a:tcPr marL="68580" marR="68580" marT="34290" marB="34290" anchor="ctr">
                    <a:solidFill>
                      <a:srgbClr val="F0F4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i="0" dirty="0">
                          <a:solidFill>
                            <a:srgbClr val="1C3CFF"/>
                          </a:solidFill>
                          <a:latin typeface="Avenir Heavy" panose="02000503020000020003" pitchFamily="2" charset="0"/>
                        </a:rPr>
                        <a:t>YES</a:t>
                      </a:r>
                      <a:r>
                        <a:rPr lang="it-IT" sz="1400" b="1" i="0" dirty="0">
                          <a:solidFill>
                            <a:srgbClr val="1C3CFF"/>
                          </a:solidFill>
                          <a:latin typeface="Avenir Heavy" panose="02000503020000020003" pitchFamily="2" charset="0"/>
                        </a:rPr>
                        <a:t> </a:t>
                      </a:r>
                    </a:p>
                    <a:p>
                      <a:pPr marL="142875" indent="-142875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it-IT" sz="1100" b="1" i="0" dirty="0">
                          <a:solidFill>
                            <a:schemeClr val="tx1"/>
                          </a:solidFill>
                          <a:latin typeface="Avenir Heavy" panose="02000503020000020003" pitchFamily="2" charset="0"/>
                        </a:rPr>
                        <a:t>Chroma</a:t>
                      </a:r>
                    </a:p>
                    <a:p>
                      <a:pPr marL="142875" indent="-142875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it-IT" sz="1100" b="1" i="0" dirty="0">
                          <a:latin typeface="Avenir Heavy" panose="02000503020000020003" pitchFamily="2" charset="0"/>
                        </a:rPr>
                        <a:t>Emission </a:t>
                      </a:r>
                    </a:p>
                    <a:p>
                      <a:pPr marL="142875" indent="-142875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it-IT" sz="1100" b="1" i="0" dirty="0">
                          <a:latin typeface="Avenir Heavy" panose="02000503020000020003" pitchFamily="2" charset="0"/>
                        </a:rPr>
                        <a:t>Pixel</a:t>
                      </a:r>
                    </a:p>
                    <a:p>
                      <a:pPr marL="142875" indent="-142875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it-IT" sz="1100" b="1" i="0" dirty="0">
                          <a:latin typeface="Avenir Heavy" panose="02000503020000020003" pitchFamily="2" charset="0"/>
                        </a:rPr>
                        <a:t>Tracking </a:t>
                      </a:r>
                    </a:p>
                  </a:txBody>
                  <a:tcPr marL="68580" marR="68580" marT="34290" marB="34290" anchor="ctr">
                    <a:solidFill>
                      <a:srgbClr val="F0F4A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200" b="1" i="0" kern="1200" dirty="0">
                          <a:solidFill>
                            <a:srgbClr val="1C3CFF"/>
                          </a:solidFill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~YES</a:t>
                      </a:r>
                    </a:p>
                    <a:p>
                      <a:pPr algn="ctr"/>
                      <a:endParaRPr lang="it-IT" sz="1200" b="1" i="0" dirty="0">
                        <a:latin typeface="Avenir Heavy" panose="02000503020000020003" pitchFamily="2" charset="0"/>
                      </a:endParaRPr>
                    </a:p>
                  </a:txBody>
                  <a:tcPr marL="68580" marR="68580" marT="34290" marB="34290">
                    <a:solidFill>
                      <a:srgbClr val="F0F4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dirty="0">
                          <a:solidFill>
                            <a:srgbClr val="1C3CFF"/>
                          </a:solidFill>
                          <a:latin typeface="Avenir Heavy" panose="02000503020000020003" pitchFamily="2" charset="0"/>
                        </a:rPr>
                        <a:t>YES</a:t>
                      </a:r>
                    </a:p>
                    <a:p>
                      <a:pPr algn="ctr"/>
                      <a:endParaRPr lang="it-IT" sz="1200" b="1" i="0" dirty="0">
                        <a:latin typeface="Avenir Heavy" panose="02000503020000020003" pitchFamily="2" charset="0"/>
                      </a:endParaRPr>
                    </a:p>
                  </a:txBody>
                  <a:tcPr marL="68580" marR="68580" marT="34290" marB="34290">
                    <a:solidFill>
                      <a:srgbClr val="F0F4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C3CFF"/>
                          </a:solidFill>
                          <a:effectLst/>
                          <a:uLnTx/>
                          <a:uFillTx/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YES </a:t>
                      </a:r>
                    </a:p>
                    <a:p>
                      <a:pPr algn="ctr"/>
                      <a:r>
                        <a:rPr lang="it-IT" sz="1100" b="1" i="0" dirty="0">
                          <a:latin typeface="Avenir Heavy" panose="02000503020000020003" pitchFamily="2" charset="0"/>
                        </a:rPr>
                        <a:t>(tracking)</a:t>
                      </a:r>
                    </a:p>
                  </a:txBody>
                  <a:tcPr marL="68580" marR="68580" marT="34290" marB="34290">
                    <a:solidFill>
                      <a:srgbClr val="F0F4A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it-IT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C3CFF"/>
                          </a:solidFill>
                          <a:effectLst/>
                          <a:uLnTx/>
                          <a:uFillTx/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~YES</a:t>
                      </a:r>
                    </a:p>
                    <a:p>
                      <a:pPr marL="142875" indent="-142875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it-IT" sz="1100" b="1" i="0" kern="1200" dirty="0">
                          <a:solidFill>
                            <a:schemeClr val="dk1"/>
                          </a:solidFill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GEMC/Geant4 work in progress</a:t>
                      </a:r>
                      <a:endParaRPr lang="it-IT" sz="1100" b="0" i="0" kern="1200" dirty="0">
                        <a:solidFill>
                          <a:schemeClr val="dk1"/>
                        </a:solidFill>
                        <a:effectLst/>
                        <a:latin typeface="Avenir Book" panose="02000503020000020003" pitchFamily="2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it-IT" sz="1200" b="1" i="0" dirty="0">
                        <a:latin typeface="Avenir Heavy" panose="02000503020000020003" pitchFamily="2" charset="0"/>
                      </a:endParaRPr>
                    </a:p>
                  </a:txBody>
                  <a:tcPr marL="68580" marR="68580" marT="34290" marB="34290">
                    <a:solidFill>
                      <a:srgbClr val="F0F4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008433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r>
                        <a:rPr lang="it-IT" sz="1200" b="1" i="0" dirty="0">
                          <a:latin typeface="Avenir Heavy" panose="02000503020000020003" pitchFamily="2" charset="0"/>
                        </a:rPr>
                        <a:t>Detection of Internally Reflected Cherenkov</a:t>
                      </a:r>
                    </a:p>
                    <a:p>
                      <a:r>
                        <a:rPr lang="it-IT" sz="1200" b="1" i="0" dirty="0">
                          <a:latin typeface="Avenir Heavy" panose="02000503020000020003" pitchFamily="2" charset="0"/>
                        </a:rPr>
                        <a:t>(DIRC)</a:t>
                      </a:r>
                      <a:br>
                        <a:rPr lang="it-IT" sz="1200" b="1" i="0" dirty="0">
                          <a:latin typeface="Avenir Heavy" panose="02000503020000020003" pitchFamily="2" charset="0"/>
                        </a:rPr>
                      </a:br>
                      <a:endParaRPr lang="it-IT" sz="1200" b="1" i="0" dirty="0">
                        <a:latin typeface="Avenir Heavy" panose="02000503020000020003" pitchFamily="2" charset="0"/>
                      </a:endParaRPr>
                    </a:p>
                  </a:txBody>
                  <a:tcPr marL="68580" marR="68580" marT="34290" marB="34290" anchor="ctr">
                    <a:solidFill>
                      <a:srgbClr val="C6E8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b="1" i="0" kern="1200" dirty="0">
                          <a:solidFill>
                            <a:schemeClr val="tx1"/>
                          </a:solidFill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0.8-6 @ 1.7 cm</a:t>
                      </a:r>
                      <a:endParaRPr lang="it-IT" sz="1100" b="1" i="0" dirty="0">
                        <a:solidFill>
                          <a:schemeClr val="tx1"/>
                        </a:solidFill>
                        <a:latin typeface="Avenir Heavy" panose="02000503020000020003" pitchFamily="2" charset="0"/>
                      </a:endParaRPr>
                    </a:p>
                  </a:txBody>
                  <a:tcPr marL="68580" marR="68580" marT="34290" marB="34290" anchor="ctr">
                    <a:solidFill>
                      <a:srgbClr val="C6E8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i="0" dirty="0">
                          <a:solidFill>
                            <a:srgbClr val="1C3CFF"/>
                          </a:solidFill>
                          <a:latin typeface="Avenir Heavy" panose="02000503020000020003" pitchFamily="2" charset="0"/>
                        </a:rPr>
                        <a:t>YES </a:t>
                      </a:r>
                    </a:p>
                    <a:p>
                      <a:pPr marL="142875" indent="-142875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it-IT" sz="1100" b="1" i="0" dirty="0">
                          <a:latin typeface="Avenir Heavy" panose="02000503020000020003" pitchFamily="2" charset="0"/>
                        </a:rPr>
                        <a:t>Tracking </a:t>
                      </a:r>
                    </a:p>
                    <a:p>
                      <a:pPr marL="142875" indent="-142875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it-IT" sz="1100" b="1" i="0" dirty="0">
                          <a:solidFill>
                            <a:srgbClr val="C00000"/>
                          </a:solidFill>
                          <a:latin typeface="Avenir Heavy" panose="02000503020000020003" pitchFamily="2" charset="0"/>
                        </a:rPr>
                        <a:t>Mult. Scat </a:t>
                      </a:r>
                    </a:p>
                    <a:p>
                      <a:pPr marL="142875" indent="-142875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it-IT" sz="1100" b="1" i="0" dirty="0">
                          <a:latin typeface="Avenir Heavy" panose="02000503020000020003" pitchFamily="2" charset="0"/>
                        </a:rPr>
                        <a:t>Chroma, Emission, pixel</a:t>
                      </a:r>
                    </a:p>
                  </a:txBody>
                  <a:tcPr marL="68580" marR="68580" marT="34290" marB="34290" anchor="ctr">
                    <a:solidFill>
                      <a:srgbClr val="C6E8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C3CFF"/>
                          </a:solidFill>
                          <a:effectLst/>
                          <a:uLnTx/>
                          <a:uFillTx/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68580" marR="68580" marT="34290" marB="34290">
                    <a:solidFill>
                      <a:srgbClr val="C6E8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C3CFF"/>
                          </a:solidFill>
                          <a:effectLst/>
                          <a:uLnTx/>
                          <a:uFillTx/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68580" marR="68580" marT="34290" marB="34290">
                    <a:solidFill>
                      <a:srgbClr val="C6E8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C3CFF"/>
                          </a:solidFill>
                          <a:effectLst/>
                          <a:uLnTx/>
                          <a:uFillTx/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YES</a:t>
                      </a:r>
                      <a:endParaRPr lang="it-IT" sz="1200" b="1" i="0" dirty="0">
                        <a:latin typeface="Avenir Heavy" panose="02000503020000020003" pitchFamily="2" charset="0"/>
                      </a:endParaRPr>
                    </a:p>
                  </a:txBody>
                  <a:tcPr marL="68580" marR="68580" marT="34290" marB="34290">
                    <a:solidFill>
                      <a:srgbClr val="C6E8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C3CFF"/>
                          </a:solidFill>
                          <a:effectLst/>
                          <a:uLnTx/>
                          <a:uFillTx/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YES</a:t>
                      </a:r>
                    </a:p>
                    <a:p>
                      <a:pPr marL="142875" marR="0" lvl="0" indent="-1428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t-IT" sz="1100" b="1" i="0" kern="1200" dirty="0">
                          <a:solidFill>
                            <a:schemeClr val="dk1"/>
                          </a:solidFill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GEMC/Geant4 without</a:t>
                      </a:r>
                      <a:br>
                        <a:rPr lang="it-IT" sz="1100" b="1" i="0" kern="1200" dirty="0">
                          <a:solidFill>
                            <a:schemeClr val="dk1"/>
                          </a:solidFill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</a:br>
                      <a:r>
                        <a:rPr lang="it-IT" sz="1100" b="1" i="0" kern="1200" dirty="0">
                          <a:solidFill>
                            <a:schemeClr val="dk1"/>
                          </a:solidFill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B-field</a:t>
                      </a:r>
                    </a:p>
                  </a:txBody>
                  <a:tcPr marL="68580" marR="68580" marT="34290" marB="34290">
                    <a:solidFill>
                      <a:srgbClr val="C6E8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5115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3085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9B10C96-5772-714B-8B2B-8B627941D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759" y="2271051"/>
            <a:ext cx="5202253" cy="1625277"/>
          </a:xfrm>
          <a:prstGeom prst="rect">
            <a:avLst/>
          </a:prstGeom>
          <a:solidFill>
            <a:srgbClr val="E6E9E9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786FDC9-020E-8245-85C8-979A3281AB99}"/>
              </a:ext>
            </a:extLst>
          </p:cNvPr>
          <p:cNvSpPr/>
          <p:nvPr/>
        </p:nvSpPr>
        <p:spPr>
          <a:xfrm>
            <a:off x="57029" y="3707214"/>
            <a:ext cx="3735439" cy="3054231"/>
          </a:xfrm>
          <a:prstGeom prst="rect">
            <a:avLst/>
          </a:prstGeom>
          <a:solidFill>
            <a:srgbClr val="D5E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High Momentum GEM RICH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396EF5-70B5-3744-8F34-6AAE04F0BBD6}"/>
              </a:ext>
            </a:extLst>
          </p:cNvPr>
          <p:cNvSpPr txBox="1"/>
          <p:nvPr/>
        </p:nvSpPr>
        <p:spPr>
          <a:xfrm>
            <a:off x="0" y="406667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venir Book" panose="02000503020000020003" pitchFamily="2" charset="0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ADC857-6BAD-424D-BA6C-8B383E8D0C03}"/>
              </a:ext>
            </a:extLst>
          </p:cNvPr>
          <p:cNvSpPr/>
          <p:nvPr/>
        </p:nvSpPr>
        <p:spPr>
          <a:xfrm>
            <a:off x="0" y="837796"/>
            <a:ext cx="8802968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D36B6"/>
                </a:solidFill>
                <a:latin typeface="Avenir Book" panose="02000503020000020003" pitchFamily="2" charset="0"/>
              </a:rPr>
              <a:t>1m of CF</a:t>
            </a:r>
            <a:r>
              <a:rPr lang="it-IT" sz="1600" baseline="-25000" dirty="0">
                <a:solidFill>
                  <a:srgbClr val="0D36B6"/>
                </a:solidFill>
                <a:latin typeface="Avenir Book" panose="02000503020000020003" pitchFamily="2" charset="0"/>
              </a:rPr>
              <a:t>4</a:t>
            </a:r>
            <a:r>
              <a:rPr lang="it-IT" sz="1600" dirty="0">
                <a:solidFill>
                  <a:srgbClr val="0D36B6"/>
                </a:solidFill>
                <a:latin typeface="Avenir Book" panose="02000503020000020003" pitchFamily="2" charset="0"/>
              </a:rPr>
              <a:t> radiator at 1.003 bar (slightly overpressure)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D36B6"/>
                </a:solidFill>
                <a:latin typeface="Avenir Book" panose="02000503020000020003" pitchFamily="2" charset="0"/>
              </a:rPr>
              <a:t>CsI Photocathode on top GEM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D36B6"/>
                </a:solidFill>
                <a:latin typeface="Avenir Book" panose="02000503020000020003" pitchFamily="2" charset="0"/>
              </a:rPr>
              <a:t>Mirror in deep UV </a:t>
            </a:r>
            <a:r>
              <a:rPr lang="it-IT" sz="1600" dirty="0">
                <a:solidFill>
                  <a:srgbClr val="0D36B6"/>
                </a:solidFill>
                <a:latin typeface="Avenir Book" panose="02000503020000020003" pitchFamily="2" charset="0"/>
                <a:sym typeface="Wingdings" panose="05000000000000000000" pitchFamily="2" charset="2"/>
              </a:rPr>
              <a:t></a:t>
            </a:r>
            <a:r>
              <a:rPr lang="it-IT" sz="1600" dirty="0">
                <a:solidFill>
                  <a:srgbClr val="0D36B6"/>
                </a:solidFill>
                <a:latin typeface="Avenir Book" panose="02000503020000020003" pitchFamily="2" charset="0"/>
              </a:rPr>
              <a:t> MgF</a:t>
            </a:r>
            <a:r>
              <a:rPr lang="it-IT" sz="1600" baseline="-25000" dirty="0">
                <a:solidFill>
                  <a:srgbClr val="0D36B6"/>
                </a:solidFill>
                <a:latin typeface="Avenir Book" panose="02000503020000020003" pitchFamily="2" charset="0"/>
              </a:rPr>
              <a:t>2</a:t>
            </a:r>
            <a:r>
              <a:rPr lang="it-IT" sz="1600" dirty="0">
                <a:solidFill>
                  <a:srgbClr val="0D36B6"/>
                </a:solidFill>
                <a:latin typeface="Avenir Book" panose="02000503020000020003" pitchFamily="2" charset="0"/>
              </a:rPr>
              <a:t> coating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D36B6"/>
                </a:solidFill>
                <a:latin typeface="Avenir Book" panose="02000503020000020003" pitchFamily="2" charset="0"/>
              </a:rPr>
              <a:t>Single Photon Capability </a:t>
            </a:r>
            <a:r>
              <a:rPr lang="it-IT" sz="1600" dirty="0">
                <a:solidFill>
                  <a:srgbClr val="0D36B6"/>
                </a:solidFill>
                <a:latin typeface="Avenir Book" panose="02000503020000020003" pitchFamily="2" charset="0"/>
                <a:sym typeface="Wingdings" panose="05000000000000000000" pitchFamily="2" charset="2"/>
              </a:rPr>
              <a:t> </a:t>
            </a:r>
            <a:r>
              <a:rPr lang="it-IT" sz="1600" dirty="0">
                <a:solidFill>
                  <a:srgbClr val="0D36B6"/>
                </a:solidFill>
                <a:latin typeface="Avenir Book" panose="02000503020000020003" pitchFamily="2" charset="0"/>
              </a:rPr>
              <a:t>quintuple GEM stack with APV25-SRS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D36B6"/>
                </a:solidFill>
                <a:latin typeface="Avenir Book" panose="02000503020000020003" pitchFamily="2" charset="0"/>
              </a:rPr>
              <a:t>Particles ~perpendicularly incident on spherical mirror, focused onto a GEM stack directly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dirty="0">
              <a:solidFill>
                <a:srgbClr val="A71C00"/>
              </a:solidFill>
              <a:latin typeface="Avenir Book" panose="02000503020000020003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64FA9A-1D24-F547-B958-38363BB95B57}"/>
              </a:ext>
            </a:extLst>
          </p:cNvPr>
          <p:cNvSpPr/>
          <p:nvPr/>
        </p:nvSpPr>
        <p:spPr>
          <a:xfrm>
            <a:off x="131422" y="3742742"/>
            <a:ext cx="3524673" cy="228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2400" b="1" dirty="0">
                <a:latin typeface="Avenir Heavy" panose="02000503020000020003" pitchFamily="2" charset="0"/>
              </a:rPr>
              <a:t>Pro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it-IT" dirty="0">
                <a:latin typeface="Avenir Book" panose="02000503020000020003" pitchFamily="2" charset="0"/>
              </a:rPr>
              <a:t>Sensor insensitive to B-field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it-IT" dirty="0">
                <a:latin typeface="Avenir Book" panose="02000503020000020003" pitchFamily="2" charset="0"/>
              </a:rPr>
              <a:t>Short (12pe/m windowsless)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it-IT" dirty="0">
                <a:latin typeface="Avenir Book" panose="02000503020000020003" pitchFamily="2" charset="0"/>
              </a:rPr>
              <a:t>Thin photo-cathode leads to more ideal optics.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050" dirty="0">
              <a:solidFill>
                <a:srgbClr val="A71C00"/>
              </a:solidFill>
              <a:latin typeface="Avenir Book" panose="02000503020000020003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EFCA33-8D00-6D45-91C1-AA1642A83FF3}"/>
              </a:ext>
            </a:extLst>
          </p:cNvPr>
          <p:cNvSpPr/>
          <p:nvPr/>
        </p:nvSpPr>
        <p:spPr>
          <a:xfrm>
            <a:off x="3941394" y="3720402"/>
            <a:ext cx="4905116" cy="300082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2400" b="1" dirty="0">
                <a:latin typeface="Avenir Heavy" panose="02000503020000020003" pitchFamily="2" charset="0"/>
              </a:rPr>
              <a:t>Con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it-IT" dirty="0">
                <a:latin typeface="Avenir Book" panose="02000503020000020003" pitchFamily="2" charset="0"/>
              </a:rPr>
              <a:t>Unknown how to bridge the gap in </a:t>
            </a:r>
            <a:r>
              <a:rPr lang="it-IT" dirty="0">
                <a:latin typeface="Symbol" panose="05050102010706020507" pitchFamily="18" charset="2"/>
              </a:rPr>
              <a:t>p</a:t>
            </a:r>
            <a:r>
              <a:rPr lang="it-IT" dirty="0">
                <a:latin typeface="Avenir Book" panose="02000503020000020003" pitchFamily="2" charset="0"/>
              </a:rPr>
              <a:t>-K</a:t>
            </a:r>
          </a:p>
          <a:p>
            <a:pPr marL="900113" lvl="2" indent="-214313">
              <a:buFont typeface="Arial" panose="020B0604020202020204" pitchFamily="34" charset="0"/>
              <a:buChar char="•"/>
            </a:pPr>
            <a:r>
              <a:rPr lang="it-IT" dirty="0">
                <a:latin typeface="Avenir Book" panose="02000503020000020003" pitchFamily="2" charset="0"/>
              </a:rPr>
              <a:t>High pressure??</a:t>
            </a:r>
          </a:p>
          <a:p>
            <a:pPr marL="900113" lvl="2" indent="-214313">
              <a:buFont typeface="Arial" panose="020B0604020202020204" pitchFamily="34" charset="0"/>
              <a:buChar char="•"/>
            </a:pPr>
            <a:r>
              <a:rPr lang="it-IT" dirty="0">
                <a:latin typeface="Avenir Book" panose="02000503020000020003" pitchFamily="2" charset="0"/>
              </a:rPr>
              <a:t>Different gas??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it-IT" dirty="0">
                <a:latin typeface="Avenir Book" panose="02000503020000020003" pitchFamily="2" charset="0"/>
              </a:rPr>
              <a:t>Loses light with contaminants @ few ppm level</a:t>
            </a:r>
            <a:r>
              <a:rPr lang="it-IT" dirty="0">
                <a:solidFill>
                  <a:srgbClr val="1C3CFF"/>
                </a:solidFill>
                <a:latin typeface="Avenir Book" panose="02000503020000020003" pitchFamily="2" charset="0"/>
              </a:rPr>
              <a:t>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(round trip; tougher than PHENIX HBD...)</a:t>
            </a:r>
          </a:p>
          <a:p>
            <a:pPr marL="900113" lvl="2" indent="-214313">
              <a:buFont typeface="Arial" panose="020B0604020202020204" pitchFamily="34" charset="0"/>
              <a:buChar char="•"/>
            </a:pPr>
            <a:r>
              <a:rPr lang="it-IT" dirty="0">
                <a:latin typeface="Avenir Book" panose="02000503020000020003" pitchFamily="2" charset="0"/>
              </a:rPr>
              <a:t>Requires superb gas system (OK)</a:t>
            </a:r>
          </a:p>
          <a:p>
            <a:pPr marL="900113" lvl="2" indent="-214313">
              <a:buFont typeface="Arial" panose="020B0604020202020204" pitchFamily="34" charset="0"/>
              <a:buChar char="•"/>
            </a:pPr>
            <a:r>
              <a:rPr lang="it-IT" dirty="0">
                <a:latin typeface="Avenir Book" panose="02000503020000020003" pitchFamily="2" charset="0"/>
              </a:rPr>
              <a:t>Requires better detector materials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it-IT" dirty="0">
                <a:latin typeface="Avenir Book" panose="02000503020000020003" pitchFamily="2" charset="0"/>
              </a:rPr>
              <a:t>Photo-cathode in high radiation zone.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050" dirty="0">
              <a:solidFill>
                <a:srgbClr val="A71C00"/>
              </a:solidFill>
              <a:latin typeface="Avenir Book" panose="02000503020000020003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050" dirty="0">
              <a:solidFill>
                <a:srgbClr val="A71C00"/>
              </a:solidFill>
              <a:latin typeface="Avenir Book" panose="02000503020000020003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9CD783-4651-4642-A0A5-596DCBF0886B}"/>
              </a:ext>
            </a:extLst>
          </p:cNvPr>
          <p:cNvSpPr txBox="1"/>
          <p:nvPr/>
        </p:nvSpPr>
        <p:spPr>
          <a:xfrm>
            <a:off x="8124825" y="97393"/>
            <a:ext cx="892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H. </a:t>
            </a:r>
            <a:r>
              <a:rPr lang="en-US" dirty="0" err="1"/>
              <a:t>Klest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038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396EF5-70B5-3744-8F34-6AAE04F0BBD6}"/>
              </a:ext>
            </a:extLst>
          </p:cNvPr>
          <p:cNvSpPr txBox="1"/>
          <p:nvPr/>
        </p:nvSpPr>
        <p:spPr>
          <a:xfrm>
            <a:off x="0" y="406667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venir Book" panose="02000503020000020003" pitchFamily="2" charset="0"/>
              </a:rPr>
              <a:t>: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083BB40-A992-A04A-A5D9-0090D6E9B6A3}"/>
              </a:ext>
            </a:extLst>
          </p:cNvPr>
          <p:cNvSpPr txBox="1">
            <a:spLocks/>
          </p:cNvSpPr>
          <p:nvPr/>
        </p:nvSpPr>
        <p:spPr>
          <a:xfrm>
            <a:off x="0" y="113972"/>
            <a:ext cx="9128410" cy="617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High Momentum GEM RICH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0B300B5-AE44-5647-B153-969BD108E9C0}"/>
              </a:ext>
            </a:extLst>
          </p:cNvPr>
          <p:cNvSpPr txBox="1">
            <a:spLocks/>
          </p:cNvSpPr>
          <p:nvPr/>
        </p:nvSpPr>
        <p:spPr>
          <a:xfrm>
            <a:off x="0" y="6467475"/>
            <a:ext cx="534988" cy="3032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963428-175F-9C42-BA63-80D0C5F4D704}"/>
              </a:ext>
            </a:extLst>
          </p:cNvPr>
          <p:cNvSpPr txBox="1"/>
          <p:nvPr/>
        </p:nvSpPr>
        <p:spPr>
          <a:xfrm>
            <a:off x="0" y="406667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venir Book" panose="02000503020000020003" pitchFamily="2" charset="0"/>
              </a:rPr>
              <a:t>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842915-A831-174B-A240-04AAEF118050}"/>
              </a:ext>
            </a:extLst>
          </p:cNvPr>
          <p:cNvSpPr/>
          <p:nvPr/>
        </p:nvSpPr>
        <p:spPr>
          <a:xfrm>
            <a:off x="5886450" y="1849669"/>
            <a:ext cx="315957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" indent="-142875">
              <a:buFont typeface="Arial" panose="020B0604020202020204" pitchFamily="34" charset="0"/>
              <a:buChar char="•"/>
            </a:pPr>
            <a:r>
              <a:rPr lang="it-IT" sz="1600" dirty="0">
                <a:latin typeface="Avenir Book" panose="02000503020000020003" pitchFamily="2" charset="0"/>
              </a:rPr>
              <a:t>Tracking is leading error contribution if worse than ~7mrad.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it-IT" sz="1600" dirty="0">
                <a:latin typeface="Avenir Book" panose="02000503020000020003" pitchFamily="2" charset="0"/>
              </a:rPr>
              <a:t>Negligible resolution factor around 2 mrad. 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it-IT" sz="1600" dirty="0">
                <a:latin typeface="Avenir Book" panose="02000503020000020003" pitchFamily="2" charset="0"/>
              </a:rPr>
              <a:t>Between 2 and 7mrad , more detailed investigation is required.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endParaRPr lang="it-IT" sz="1600" dirty="0">
              <a:latin typeface="Avenir Book" panose="02000503020000020003" pitchFamily="2" charset="0"/>
            </a:endParaRP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it-IT" sz="1600" dirty="0">
                <a:latin typeface="Avenir Book" panose="02000503020000020003" pitchFamily="2" charset="0"/>
              </a:rPr>
              <a:t>Plot shows viscerally the effect.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endParaRPr lang="it-IT" sz="1600" dirty="0">
              <a:latin typeface="Avenir Book" panose="02000503020000020003" pitchFamily="2" charset="0"/>
            </a:endParaRP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it-IT" sz="1600" dirty="0">
                <a:latin typeface="Avenir Book" panose="02000503020000020003" pitchFamily="2" charset="0"/>
              </a:rPr>
              <a:t>More detailed simulation required.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E1754C18-0D09-1E4A-8693-D717DA73E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86" y="312873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</a:b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E08A77-113B-2F4F-BE65-88E9D4380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81" y="1717943"/>
            <a:ext cx="5637664" cy="3733800"/>
          </a:xfrm>
          <a:prstGeom prst="rect">
            <a:avLst/>
          </a:prstGeom>
        </p:spPr>
      </p:pic>
      <p:sp>
        <p:nvSpPr>
          <p:cNvPr id="13" name="Right Brace 12">
            <a:extLst>
              <a:ext uri="{FF2B5EF4-FFF2-40B4-BE49-F238E27FC236}">
                <a16:creationId xmlns:a16="http://schemas.microsoft.com/office/drawing/2014/main" id="{897E41C2-696D-4846-A59C-9172F77E7853}"/>
              </a:ext>
            </a:extLst>
          </p:cNvPr>
          <p:cNvSpPr/>
          <p:nvPr/>
        </p:nvSpPr>
        <p:spPr>
          <a:xfrm>
            <a:off x="2379306" y="2589250"/>
            <a:ext cx="155448" cy="33296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CAD338-F911-AA41-9AB3-579AB8C537D8}"/>
              </a:ext>
            </a:extLst>
          </p:cNvPr>
          <p:cNvSpPr txBox="1"/>
          <p:nvPr/>
        </p:nvSpPr>
        <p:spPr>
          <a:xfrm>
            <a:off x="2596679" y="2571067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OK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D64E3DCC-9C57-F44B-91B9-C8971DBEB210}"/>
              </a:ext>
            </a:extLst>
          </p:cNvPr>
          <p:cNvSpPr/>
          <p:nvPr/>
        </p:nvSpPr>
        <p:spPr>
          <a:xfrm>
            <a:off x="2379306" y="2186404"/>
            <a:ext cx="155448" cy="33296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F4BF14-547B-4A4B-9FCF-42EC2991E0D1}"/>
              </a:ext>
            </a:extLst>
          </p:cNvPr>
          <p:cNvSpPr txBox="1"/>
          <p:nvPr/>
        </p:nvSpPr>
        <p:spPr>
          <a:xfrm>
            <a:off x="2570649" y="2168221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hmm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7AED20-902D-4C9F-A812-51595C14628C}"/>
              </a:ext>
            </a:extLst>
          </p:cNvPr>
          <p:cNvSpPr txBox="1"/>
          <p:nvPr/>
        </p:nvSpPr>
        <p:spPr>
          <a:xfrm>
            <a:off x="8124825" y="97393"/>
            <a:ext cx="892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H. </a:t>
            </a:r>
            <a:r>
              <a:rPr lang="en-US" dirty="0" err="1"/>
              <a:t>Klest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434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3348257" y="43403"/>
            <a:ext cx="2293257" cy="740705"/>
          </a:xfrm>
        </p:spPr>
        <p:txBody>
          <a:bodyPr>
            <a:noAutofit/>
          </a:bodyPr>
          <a:lstStyle/>
          <a:p>
            <a:r>
              <a:rPr lang="en-US" sz="4000" b="0" dirty="0" err="1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mRICH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A7E2B6-ADAC-6D44-BECA-EF7BEF231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403"/>
            <a:ext cx="2481943" cy="24601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EA4936-9B2E-0745-ABE6-A4B475B5376A}"/>
              </a:ext>
            </a:extLst>
          </p:cNvPr>
          <p:cNvSpPr/>
          <p:nvPr/>
        </p:nvSpPr>
        <p:spPr>
          <a:xfrm>
            <a:off x="-1" y="2511526"/>
            <a:ext cx="2830287" cy="138499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A71C00"/>
                </a:solidFill>
                <a:latin typeface="Avenir Book" panose="02000503020000020003" pitchFamily="2" charset="0"/>
              </a:rPr>
              <a:t>Cherenkov radiator </a:t>
            </a:r>
          </a:p>
          <a:p>
            <a:pPr indent="-214313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Aerogel, n = 1.03</a:t>
            </a:r>
          </a:p>
          <a:p>
            <a:pPr indent="-214313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Radiator length, L = 3cm</a:t>
            </a:r>
          </a:p>
          <a:p>
            <a:pPr indent="-214313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Lens with focal length, 𝑓= 6” </a:t>
            </a:r>
          </a:p>
          <a:p>
            <a:r>
              <a:rPr lang="it-IT" sz="1400" dirty="0">
                <a:solidFill>
                  <a:srgbClr val="A71C00"/>
                </a:solidFill>
                <a:latin typeface="Avenir Book" panose="02000503020000020003" pitchFamily="2" charset="0"/>
              </a:rPr>
              <a:t>Photon Detector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3 mm pixel size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379239-144B-C947-9909-53E77463E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870" y="769593"/>
            <a:ext cx="6510130" cy="34838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97F74F-0A7E-2047-A7A2-A231A76D161C}"/>
              </a:ext>
            </a:extLst>
          </p:cNvPr>
          <p:cNvSpPr txBox="1"/>
          <p:nvPr/>
        </p:nvSpPr>
        <p:spPr>
          <a:xfrm>
            <a:off x="289585" y="5165077"/>
            <a:ext cx="4205300" cy="120032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More quantitative estimate of dead area (foam holder/box/Fresnel corners)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Sensor issue is general, independent of radiator and optics.</a:t>
            </a:r>
          </a:p>
        </p:txBody>
      </p:sp>
      <p:sp>
        <p:nvSpPr>
          <p:cNvPr id="11" name="Rectangle: Rounded Corners 5">
            <a:extLst>
              <a:ext uri="{FF2B5EF4-FFF2-40B4-BE49-F238E27FC236}">
                <a16:creationId xmlns:a16="http://schemas.microsoft.com/office/drawing/2014/main" id="{88298539-66C1-994F-869E-872BC22E093B}"/>
              </a:ext>
            </a:extLst>
          </p:cNvPr>
          <p:cNvSpPr/>
          <p:nvPr/>
        </p:nvSpPr>
        <p:spPr>
          <a:xfrm>
            <a:off x="6141751" y="2611937"/>
            <a:ext cx="2871620" cy="527558"/>
          </a:xfrm>
          <a:prstGeom prst="roundRect">
            <a:avLst/>
          </a:prstGeom>
          <a:solidFill>
            <a:srgbClr val="BE1D1D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B46038-FDCA-B147-A648-1C59C9787F12}"/>
              </a:ext>
            </a:extLst>
          </p:cNvPr>
          <p:cNvSpPr/>
          <p:nvPr/>
        </p:nvSpPr>
        <p:spPr>
          <a:xfrm>
            <a:off x="2633870" y="4319827"/>
            <a:ext cx="3322542" cy="693713"/>
          </a:xfrm>
          <a:prstGeom prst="rect">
            <a:avLst/>
          </a:prstGeom>
          <a:solidFill>
            <a:srgbClr val="E9FF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Provide a time meas. with proper sensor?</a:t>
            </a:r>
          </a:p>
          <a:p>
            <a:pPr algn="ctr"/>
            <a:r>
              <a:rPr lang="en-US" sz="1350" dirty="0">
                <a:solidFill>
                  <a:schemeClr val="tx1"/>
                </a:solidFill>
              </a:rPr>
              <a:t>Utility of the device is expanded if it provides </a:t>
            </a:r>
            <a:r>
              <a:rPr lang="en-US" sz="1350" dirty="0" err="1">
                <a:solidFill>
                  <a:schemeClr val="tx1"/>
                </a:solidFill>
              </a:rPr>
              <a:t>picosec</a:t>
            </a:r>
            <a:r>
              <a:rPr lang="en-US" sz="1350" dirty="0">
                <a:solidFill>
                  <a:schemeClr val="tx1"/>
                </a:solidFill>
              </a:rPr>
              <a:t> TOF &amp; Cherenkov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29A988-84CD-AA49-8F18-3E2B4B7E1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1965" y="4442703"/>
            <a:ext cx="3111191" cy="1837407"/>
          </a:xfrm>
          <a:prstGeom prst="rect">
            <a:avLst/>
          </a:prstGeo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9863A0BD-8D12-1243-A4A1-2D2BB3AE2AFC}"/>
              </a:ext>
            </a:extLst>
          </p:cNvPr>
          <p:cNvSpPr/>
          <p:nvPr/>
        </p:nvSpPr>
        <p:spPr>
          <a:xfrm rot="18230427">
            <a:off x="5391963" y="4898608"/>
            <a:ext cx="245230" cy="978408"/>
          </a:xfrm>
          <a:prstGeom prst="downArrow">
            <a:avLst/>
          </a:prstGeom>
          <a:solidFill>
            <a:srgbClr val="D5E3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149533-4ED6-4D0B-9D4D-436FAB44F568}"/>
              </a:ext>
            </a:extLst>
          </p:cNvPr>
          <p:cNvSpPr txBox="1"/>
          <p:nvPr/>
        </p:nvSpPr>
        <p:spPr>
          <a:xfrm>
            <a:off x="7934558" y="56893"/>
            <a:ext cx="1198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X. He</a:t>
            </a:r>
            <a:br>
              <a:rPr lang="en-US" dirty="0"/>
            </a:br>
            <a:r>
              <a:rPr lang="en-US" dirty="0"/>
              <a:t>M. </a:t>
            </a:r>
            <a:r>
              <a:rPr lang="en-US" dirty="0" err="1"/>
              <a:t>Sarsour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175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3348257" y="43403"/>
            <a:ext cx="2293257" cy="740705"/>
          </a:xfrm>
        </p:spPr>
        <p:txBody>
          <a:bodyPr>
            <a:noAutofit/>
          </a:bodyPr>
          <a:lstStyle/>
          <a:p>
            <a:r>
              <a:rPr lang="en-US" sz="4000" b="0" dirty="0" err="1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mRICH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59BE4353-0625-4B4F-8479-2CEDF6042970}"/>
              </a:ext>
            </a:extLst>
          </p:cNvPr>
          <p:cNvSpPr txBox="1">
            <a:spLocks/>
          </p:cNvSpPr>
          <p:nvPr/>
        </p:nvSpPr>
        <p:spPr>
          <a:xfrm>
            <a:off x="0" y="5983231"/>
            <a:ext cx="534988" cy="3032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2A80DFE-4377-C642-84E2-C6EB958F9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028" y="965000"/>
            <a:ext cx="3724417" cy="3667986"/>
          </a:xfrm>
          <a:prstGeom prst="rect">
            <a:avLst/>
          </a:prstGeom>
        </p:spPr>
      </p:pic>
      <p:sp>
        <p:nvSpPr>
          <p:cNvPr id="17" name="Left Brace 16">
            <a:extLst>
              <a:ext uri="{FF2B5EF4-FFF2-40B4-BE49-F238E27FC236}">
                <a16:creationId xmlns:a16="http://schemas.microsoft.com/office/drawing/2014/main" id="{6E34D8C8-C0CF-9F4F-A442-8E0E5B8F4993}"/>
              </a:ext>
            </a:extLst>
          </p:cNvPr>
          <p:cNvSpPr/>
          <p:nvPr/>
        </p:nvSpPr>
        <p:spPr>
          <a:xfrm rot="16200000">
            <a:off x="5266978" y="4541694"/>
            <a:ext cx="171556" cy="59408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F75C500A-7260-2343-B880-FB1F08AD3962}"/>
              </a:ext>
            </a:extLst>
          </p:cNvPr>
          <p:cNvSpPr/>
          <p:nvPr/>
        </p:nvSpPr>
        <p:spPr>
          <a:xfrm rot="16200000">
            <a:off x="6881188" y="3660077"/>
            <a:ext cx="171557" cy="235731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A5F2CB-CDA0-504B-8249-DAE04DA3693B}"/>
              </a:ext>
            </a:extLst>
          </p:cNvPr>
          <p:cNvSpPr txBox="1"/>
          <p:nvPr/>
        </p:nvSpPr>
        <p:spPr>
          <a:xfrm>
            <a:off x="4742072" y="4896782"/>
            <a:ext cx="1221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Tracking influence minor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BDCD2B-E43F-394A-AC34-DEF8BE8EDFC8}"/>
              </a:ext>
            </a:extLst>
          </p:cNvPr>
          <p:cNvSpPr txBox="1"/>
          <p:nvPr/>
        </p:nvSpPr>
        <p:spPr>
          <a:xfrm>
            <a:off x="6356282" y="4896782"/>
            <a:ext cx="1221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Tracking influence major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34B9423-735F-304A-BDF2-078C254DA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94" y="965000"/>
            <a:ext cx="4150788" cy="36679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55450D-F33E-40F4-B945-B808C0508F4A}"/>
              </a:ext>
            </a:extLst>
          </p:cNvPr>
          <p:cNvSpPr txBox="1"/>
          <p:nvPr/>
        </p:nvSpPr>
        <p:spPr>
          <a:xfrm>
            <a:off x="1172585" y="4654067"/>
            <a:ext cx="2484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e/</a:t>
            </a: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dirty="0"/>
              <a:t> excellent at lowest 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210D19-B870-4EF4-A36D-7CB072F3A0DB}"/>
              </a:ext>
            </a:extLst>
          </p:cNvPr>
          <p:cNvSpPr txBox="1"/>
          <p:nvPr/>
        </p:nvSpPr>
        <p:spPr>
          <a:xfrm>
            <a:off x="7934558" y="56893"/>
            <a:ext cx="1198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X. He</a:t>
            </a:r>
            <a:br>
              <a:rPr lang="en-US" dirty="0"/>
            </a:br>
            <a:r>
              <a:rPr lang="en-US" dirty="0"/>
              <a:t>M. </a:t>
            </a:r>
            <a:r>
              <a:rPr lang="en-US" dirty="0" err="1"/>
              <a:t>Sarsour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642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3348257" y="43403"/>
            <a:ext cx="2293257" cy="740705"/>
          </a:xfrm>
        </p:spPr>
        <p:txBody>
          <a:bodyPr>
            <a:noAutofit/>
          </a:bodyPr>
          <a:lstStyle/>
          <a:p>
            <a:r>
              <a:rPr lang="en-US" sz="4000" b="0" dirty="0" err="1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dRICH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161FA0-7F33-2641-AE21-67334EB25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58" y="784108"/>
            <a:ext cx="5544456" cy="274719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71AAD08-132C-BF4A-AD2E-95D8504942A4}"/>
              </a:ext>
            </a:extLst>
          </p:cNvPr>
          <p:cNvSpPr/>
          <p:nvPr/>
        </p:nvSpPr>
        <p:spPr>
          <a:xfrm>
            <a:off x="5762933" y="784108"/>
            <a:ext cx="3381067" cy="255454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A71C00"/>
                </a:solidFill>
                <a:latin typeface="Avenir Book" panose="02000503020000020003" pitchFamily="2" charset="0"/>
              </a:rPr>
              <a:t>Cherenkov radiator</a:t>
            </a:r>
          </a:p>
          <a:p>
            <a:pPr marL="508397" indent="-465535"/>
            <a:r>
              <a:rPr lang="it-IT" sz="1600" dirty="0">
                <a:solidFill>
                  <a:srgbClr val="595959"/>
                </a:solidFill>
                <a:latin typeface="Avenir Book" panose="02000503020000020003" pitchFamily="2" charset="0"/>
              </a:rPr>
              <a:t>○ Refractive Index </a:t>
            </a:r>
          </a:p>
          <a:p>
            <a:pPr marL="367904" indent="-325041"/>
            <a:r>
              <a:rPr lang="it-IT" sz="1600" dirty="0">
                <a:solidFill>
                  <a:srgbClr val="3C78D9"/>
                </a:solidFill>
                <a:latin typeface="Avenir Book" panose="02000503020000020003" pitchFamily="2" charset="0"/>
              </a:rPr>
              <a:t>n = 1.02 (aerogel)   1.0008 (C</a:t>
            </a:r>
            <a:r>
              <a:rPr lang="it-IT" sz="1600" baseline="-25000" dirty="0">
                <a:solidFill>
                  <a:srgbClr val="3C78D9"/>
                </a:solidFill>
                <a:latin typeface="Avenir Book" panose="02000503020000020003" pitchFamily="2" charset="0"/>
              </a:rPr>
              <a:t>2</a:t>
            </a:r>
            <a:r>
              <a:rPr lang="it-IT" sz="1600" dirty="0">
                <a:solidFill>
                  <a:srgbClr val="3C78D9"/>
                </a:solidFill>
                <a:latin typeface="Avenir Book" panose="02000503020000020003" pitchFamily="2" charset="0"/>
              </a:rPr>
              <a:t>F</a:t>
            </a:r>
            <a:r>
              <a:rPr lang="it-IT" sz="1600" baseline="-25000" dirty="0">
                <a:solidFill>
                  <a:srgbClr val="3C78D9"/>
                </a:solidFill>
                <a:latin typeface="Avenir Book" panose="02000503020000020003" pitchFamily="2" charset="0"/>
              </a:rPr>
              <a:t>6</a:t>
            </a:r>
            <a:r>
              <a:rPr lang="it-IT" sz="1600" dirty="0">
                <a:solidFill>
                  <a:srgbClr val="3C78D9"/>
                </a:solidFill>
                <a:latin typeface="Avenir Book" panose="02000503020000020003" pitchFamily="2" charset="0"/>
              </a:rPr>
              <a:t>)</a:t>
            </a:r>
          </a:p>
          <a:p>
            <a:r>
              <a:rPr lang="it-IT" sz="1600" dirty="0">
                <a:solidFill>
                  <a:srgbClr val="595959"/>
                </a:solidFill>
                <a:latin typeface="Avenir Book" panose="02000503020000020003" pitchFamily="2" charset="0"/>
              </a:rPr>
              <a:t>○ length of the radiator </a:t>
            </a:r>
          </a:p>
          <a:p>
            <a:r>
              <a:rPr lang="it-IT" sz="1600" dirty="0">
                <a:solidFill>
                  <a:srgbClr val="3C78D9"/>
                </a:solidFill>
                <a:latin typeface="Avenir Book" panose="02000503020000020003" pitchFamily="2" charset="0"/>
              </a:rPr>
              <a:t>L = 4 cm (aerogel) , 160 cm (C</a:t>
            </a:r>
            <a:r>
              <a:rPr lang="it-IT" sz="1600" baseline="-25000" dirty="0">
                <a:solidFill>
                  <a:srgbClr val="3C78D9"/>
                </a:solidFill>
                <a:latin typeface="Avenir Book" panose="02000503020000020003" pitchFamily="2" charset="0"/>
              </a:rPr>
              <a:t>2</a:t>
            </a:r>
            <a:r>
              <a:rPr lang="it-IT" sz="1600" dirty="0">
                <a:solidFill>
                  <a:srgbClr val="3C78D9"/>
                </a:solidFill>
                <a:latin typeface="Avenir Book" panose="02000503020000020003" pitchFamily="2" charset="0"/>
              </a:rPr>
              <a:t>F</a:t>
            </a:r>
            <a:r>
              <a:rPr lang="it-IT" sz="1600" baseline="-25000" dirty="0">
                <a:solidFill>
                  <a:srgbClr val="3C78D9"/>
                </a:solidFill>
                <a:latin typeface="Avenir Book" panose="02000503020000020003" pitchFamily="2" charset="0"/>
              </a:rPr>
              <a:t>6</a:t>
            </a:r>
            <a:r>
              <a:rPr lang="it-IT" sz="1600" dirty="0">
                <a:solidFill>
                  <a:srgbClr val="3C78D9"/>
                </a:solidFill>
                <a:latin typeface="Avenir Book" panose="02000503020000020003" pitchFamily="2" charset="0"/>
              </a:rPr>
              <a:t>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A71C00"/>
                </a:solidFill>
                <a:latin typeface="Avenir Book" panose="02000503020000020003" pitchFamily="2" charset="0"/>
              </a:rPr>
              <a:t>Mirrors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A71C00"/>
                </a:solidFill>
                <a:latin typeface="Avenir Book" panose="02000503020000020003" pitchFamily="2" charset="0"/>
              </a:rPr>
              <a:t>Photon Detector</a:t>
            </a:r>
          </a:p>
          <a:p>
            <a:r>
              <a:rPr lang="it-IT" sz="1600" dirty="0">
                <a:solidFill>
                  <a:srgbClr val="3C78D9"/>
                </a:solidFill>
                <a:latin typeface="Avenir Book" panose="02000503020000020003" pitchFamily="2" charset="0"/>
              </a:rPr>
              <a:t>3 mm pixel size; 200-500 nm MAPMT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A71C00"/>
                </a:solidFill>
                <a:latin typeface="Avenir Book" panose="02000503020000020003" pitchFamily="2" charset="0"/>
              </a:rPr>
              <a:t>Particle Generation</a:t>
            </a:r>
          </a:p>
          <a:p>
            <a:r>
              <a:rPr lang="it-IT" sz="1600" dirty="0">
                <a:solidFill>
                  <a:srgbClr val="3C78D9"/>
                </a:solidFill>
                <a:latin typeface="Avenir Book" panose="02000503020000020003" pitchFamily="2" charset="0"/>
              </a:rPr>
              <a:t>Originate from the vertex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52BDB6-D950-E94A-9738-C7B40426FE6E}"/>
              </a:ext>
            </a:extLst>
          </p:cNvPr>
          <p:cNvSpPr/>
          <p:nvPr/>
        </p:nvSpPr>
        <p:spPr>
          <a:xfrm>
            <a:off x="99065" y="3720139"/>
            <a:ext cx="4530992" cy="3137861"/>
          </a:xfrm>
          <a:prstGeom prst="rect">
            <a:avLst/>
          </a:prstGeom>
          <a:solidFill>
            <a:srgbClr val="D5E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048A18-8C60-9649-AFCE-08D04DE6B3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30"/>
          <a:stretch/>
        </p:blipFill>
        <p:spPr>
          <a:xfrm>
            <a:off x="162339" y="4006763"/>
            <a:ext cx="4404444" cy="276393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99409F5-A9B5-0146-9291-3B6730F00F43}"/>
              </a:ext>
            </a:extLst>
          </p:cNvPr>
          <p:cNvSpPr/>
          <p:nvPr/>
        </p:nvSpPr>
        <p:spPr>
          <a:xfrm>
            <a:off x="4693330" y="3720139"/>
            <a:ext cx="4419535" cy="300082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it-IT" sz="1050" dirty="0">
              <a:solidFill>
                <a:srgbClr val="A71C00"/>
              </a:solidFill>
              <a:latin typeface="Avenir Book" panose="02000503020000020003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050" dirty="0">
              <a:solidFill>
                <a:srgbClr val="A71C00"/>
              </a:solidFill>
              <a:latin typeface="Avenir Book" panose="02000503020000020003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050" dirty="0">
              <a:solidFill>
                <a:srgbClr val="A71C00"/>
              </a:solidFill>
              <a:latin typeface="Avenir Book" panose="02000503020000020003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050" dirty="0">
              <a:solidFill>
                <a:srgbClr val="A71C00"/>
              </a:solidFill>
              <a:latin typeface="Avenir Book" panose="02000503020000020003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050" dirty="0">
              <a:solidFill>
                <a:srgbClr val="A71C00"/>
              </a:solidFill>
              <a:latin typeface="Avenir Book" panose="02000503020000020003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050" dirty="0">
              <a:solidFill>
                <a:srgbClr val="A71C00"/>
              </a:solidFill>
              <a:latin typeface="Avenir Book" panose="02000503020000020003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050" dirty="0">
              <a:solidFill>
                <a:srgbClr val="A71C00"/>
              </a:solidFill>
              <a:latin typeface="Avenir Book" panose="02000503020000020003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050" dirty="0">
              <a:solidFill>
                <a:srgbClr val="A71C00"/>
              </a:solidFill>
              <a:latin typeface="Avenir Book" panose="02000503020000020003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050" dirty="0">
              <a:solidFill>
                <a:srgbClr val="A71C00"/>
              </a:solidFill>
              <a:latin typeface="Avenir Book" panose="02000503020000020003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050" dirty="0">
              <a:solidFill>
                <a:srgbClr val="A71C00"/>
              </a:solidFill>
              <a:latin typeface="Avenir Book" panose="02000503020000020003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050" dirty="0">
              <a:solidFill>
                <a:srgbClr val="A71C00"/>
              </a:solidFill>
              <a:latin typeface="Avenir Book" panose="02000503020000020003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050" dirty="0">
              <a:solidFill>
                <a:srgbClr val="A71C00"/>
              </a:solidFill>
              <a:latin typeface="Avenir Book" panose="02000503020000020003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050" dirty="0">
              <a:solidFill>
                <a:srgbClr val="A71C00"/>
              </a:solidFill>
              <a:latin typeface="Avenir Book" panose="02000503020000020003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050" dirty="0">
              <a:solidFill>
                <a:srgbClr val="A71C00"/>
              </a:solidFill>
              <a:latin typeface="Avenir Book" panose="02000503020000020003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050" dirty="0">
              <a:solidFill>
                <a:srgbClr val="A71C00"/>
              </a:solidFill>
              <a:latin typeface="Avenir Book" panose="02000503020000020003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050" dirty="0">
              <a:solidFill>
                <a:srgbClr val="A71C00"/>
              </a:solidFill>
              <a:latin typeface="Avenir Book" panose="02000503020000020003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050" dirty="0">
              <a:solidFill>
                <a:srgbClr val="A71C00"/>
              </a:solidFill>
              <a:latin typeface="Avenir Book" panose="02000503020000020003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050" dirty="0">
              <a:solidFill>
                <a:srgbClr val="A71C00"/>
              </a:solidFill>
              <a:latin typeface="Avenir Book" panose="02000503020000020003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3F9C115-3974-E542-BB4F-B7C4EC1794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307"/>
          <a:stretch/>
        </p:blipFill>
        <p:spPr>
          <a:xfrm>
            <a:off x="4762965" y="4006763"/>
            <a:ext cx="3960370" cy="209349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FA21EC-ED1A-7F42-A593-1267ABB8B82C}"/>
              </a:ext>
            </a:extLst>
          </p:cNvPr>
          <p:cNvSpPr/>
          <p:nvPr/>
        </p:nvSpPr>
        <p:spPr>
          <a:xfrm>
            <a:off x="179133" y="3678785"/>
            <a:ext cx="769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b="1" dirty="0">
                <a:latin typeface="Avenir Heavy" panose="02000503020000020003" pitchFamily="2" charset="0"/>
              </a:rPr>
              <a:t>Pro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526A92C-3032-3F4C-9DD9-E0D628A15250}"/>
              </a:ext>
            </a:extLst>
          </p:cNvPr>
          <p:cNvSpPr/>
          <p:nvPr/>
        </p:nvSpPr>
        <p:spPr>
          <a:xfrm>
            <a:off x="4666191" y="3713721"/>
            <a:ext cx="834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b="1" dirty="0">
                <a:latin typeface="Avenir Heavy" panose="02000503020000020003" pitchFamily="2" charset="0"/>
              </a:rPr>
              <a:t>Con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2A7EF6-D032-4917-A0F0-1382821588D8}"/>
              </a:ext>
            </a:extLst>
          </p:cNvPr>
          <p:cNvSpPr txBox="1"/>
          <p:nvPr/>
        </p:nvSpPr>
        <p:spPr>
          <a:xfrm>
            <a:off x="7453466" y="43360"/>
            <a:ext cx="1579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E. Cisbani</a:t>
            </a:r>
          </a:p>
          <a:p>
            <a:r>
              <a:rPr lang="en-US" dirty="0"/>
              <a:t>M. </a:t>
            </a:r>
            <a:r>
              <a:rPr lang="en-US" dirty="0" err="1"/>
              <a:t>Contalbrigo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291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80849" y="39105"/>
            <a:ext cx="2293257" cy="740705"/>
          </a:xfrm>
        </p:spPr>
        <p:txBody>
          <a:bodyPr>
            <a:noAutofit/>
          </a:bodyPr>
          <a:lstStyle/>
          <a:p>
            <a:r>
              <a:rPr lang="en-US" sz="4000" b="0" dirty="0" err="1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dRICH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774550-D1FA-4449-803C-F30CE740D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4" y="42487"/>
            <a:ext cx="4667245" cy="24443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438E1B-B107-D44A-AA07-06853D641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9" y="2704372"/>
            <a:ext cx="5614660" cy="30619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B6D155-EEEC-654C-A1F5-C066E3FDC865}"/>
              </a:ext>
            </a:extLst>
          </p:cNvPr>
          <p:cNvSpPr/>
          <p:nvPr/>
        </p:nvSpPr>
        <p:spPr>
          <a:xfrm>
            <a:off x="443594" y="799318"/>
            <a:ext cx="38610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" indent="-142875">
              <a:buFont typeface="Arial" panose="020B0604020202020204" pitchFamily="34" charset="0"/>
              <a:buChar char="•"/>
            </a:pPr>
            <a:r>
              <a:rPr lang="it-IT" sz="1600" dirty="0">
                <a:latin typeface="Avenir Book" panose="02000503020000020003" pitchFamily="2" charset="0"/>
              </a:rPr>
              <a:t>Exquisite detail in simulation.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it-IT" sz="1600" dirty="0">
                <a:latin typeface="Avenir Book" panose="02000503020000020003" pitchFamily="2" charset="0"/>
              </a:rPr>
              <a:t>AI-based optimization. 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it-IT" sz="1600" dirty="0">
                <a:latin typeface="Avenir Book" panose="02000503020000020003" pitchFamily="2" charset="0"/>
              </a:rPr>
              <a:t>Good parametrization 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accent1"/>
                </a:solidFill>
                <a:latin typeface="Avenir Book" panose="02000503020000020003" pitchFamily="2" charset="0"/>
              </a:rPr>
              <a:t>Uses constant external angular resolution assumption.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2BF620E-C8DB-E340-92DA-8E3C3F112427}"/>
              </a:ext>
            </a:extLst>
          </p:cNvPr>
          <p:cNvGrpSpPr/>
          <p:nvPr/>
        </p:nvGrpSpPr>
        <p:grpSpPr>
          <a:xfrm>
            <a:off x="2066805" y="2518094"/>
            <a:ext cx="1874975" cy="431295"/>
            <a:chOff x="6819081" y="3647219"/>
            <a:chExt cx="1874975" cy="43129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EF2745A-B063-1A46-BF61-1D0B2345649E}"/>
                </a:ext>
              </a:extLst>
            </p:cNvPr>
            <p:cNvSpPr/>
            <p:nvPr/>
          </p:nvSpPr>
          <p:spPr>
            <a:xfrm>
              <a:off x="6824417" y="3647219"/>
              <a:ext cx="1753526" cy="43129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BDD1EC-2BA6-C94C-B9A9-211D180AC01B}"/>
                </a:ext>
              </a:extLst>
            </p:cNvPr>
            <p:cNvSpPr txBox="1"/>
            <p:nvPr/>
          </p:nvSpPr>
          <p:spPr>
            <a:xfrm>
              <a:off x="6819081" y="3708977"/>
              <a:ext cx="18749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Avenir Book" panose="02000503020000020003" pitchFamily="2" charset="0"/>
                </a:rPr>
                <a:t>External assumption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134B361-8D1D-B649-A421-6E554EE0BB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1311" y="3058555"/>
            <a:ext cx="2373170" cy="17400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677C12-1CFF-D647-AA72-E43B07BD8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2472" y="4831721"/>
            <a:ext cx="2410847" cy="201181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E24BD5F-432A-494A-8D15-5B12F8A14779}"/>
              </a:ext>
            </a:extLst>
          </p:cNvPr>
          <p:cNvGrpSpPr/>
          <p:nvPr/>
        </p:nvGrpSpPr>
        <p:grpSpPr>
          <a:xfrm>
            <a:off x="6341133" y="2579852"/>
            <a:ext cx="1990697" cy="431295"/>
            <a:chOff x="6281336" y="2317455"/>
            <a:chExt cx="1990697" cy="43129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0AF91C-D130-F14C-821B-7D3B637F32FD}"/>
                </a:ext>
              </a:extLst>
            </p:cNvPr>
            <p:cNvSpPr/>
            <p:nvPr/>
          </p:nvSpPr>
          <p:spPr>
            <a:xfrm>
              <a:off x="6281336" y="2317455"/>
              <a:ext cx="1753526" cy="431295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0070C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D694520-FDF6-0145-A955-8EF070C4C9FF}"/>
                </a:ext>
              </a:extLst>
            </p:cNvPr>
            <p:cNvSpPr txBox="1"/>
            <p:nvPr/>
          </p:nvSpPr>
          <p:spPr>
            <a:xfrm>
              <a:off x="6397058" y="2364863"/>
              <a:ext cx="18749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chemeClr val="bg1"/>
                  </a:solidFill>
                  <a:latin typeface="Symbol" pitchFamily="2" charset="2"/>
                </a:rPr>
                <a:t>J</a:t>
              </a:r>
              <a:r>
                <a:rPr lang="en-US" sz="1600" b="1" baseline="-25000" dirty="0" err="1">
                  <a:solidFill>
                    <a:schemeClr val="bg1"/>
                  </a:solidFill>
                  <a:latin typeface="Avenir Book" panose="02000503020000020003" pitchFamily="2" charset="0"/>
                </a:rPr>
                <a:t>c</a:t>
              </a:r>
              <a:r>
                <a:rPr lang="en-US" sz="1600" b="1" dirty="0">
                  <a:solidFill>
                    <a:schemeClr val="bg1"/>
                  </a:solidFill>
                  <a:latin typeface="Avenir Book" panose="02000503020000020003" pitchFamily="2" charset="0"/>
                </a:rPr>
                <a:t> contributions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E876507-5A62-DD46-86DB-BBFB6708ED16}"/>
              </a:ext>
            </a:extLst>
          </p:cNvPr>
          <p:cNvSpPr txBox="1"/>
          <p:nvPr/>
        </p:nvSpPr>
        <p:spPr>
          <a:xfrm>
            <a:off x="271454" y="5864246"/>
            <a:ext cx="42053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Material budget evaluation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Sensors in the acceptance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A1C78C-6E16-4F46-BB61-058287DCAE3A}"/>
              </a:ext>
            </a:extLst>
          </p:cNvPr>
          <p:cNvSpPr txBox="1"/>
          <p:nvPr/>
        </p:nvSpPr>
        <p:spPr>
          <a:xfrm>
            <a:off x="2337274" y="11873"/>
            <a:ext cx="1579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E. Cisbani</a:t>
            </a:r>
          </a:p>
          <a:p>
            <a:r>
              <a:rPr lang="en-US" dirty="0"/>
              <a:t>M. </a:t>
            </a:r>
            <a:r>
              <a:rPr lang="en-US" dirty="0" err="1"/>
              <a:t>Contalbrigo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50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653581D-4578-3A4A-8D27-26CCD132F6C6}"/>
              </a:ext>
            </a:extLst>
          </p:cNvPr>
          <p:cNvSpPr/>
          <p:nvPr/>
        </p:nvSpPr>
        <p:spPr>
          <a:xfrm>
            <a:off x="0" y="4904126"/>
            <a:ext cx="5191110" cy="161319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E2071C-4976-9C4C-8A6E-17C2C49B87A7}"/>
              </a:ext>
            </a:extLst>
          </p:cNvPr>
          <p:cNvSpPr/>
          <p:nvPr/>
        </p:nvSpPr>
        <p:spPr>
          <a:xfrm>
            <a:off x="0" y="1705150"/>
            <a:ext cx="5191110" cy="3054231"/>
          </a:xfrm>
          <a:prstGeom prst="rect">
            <a:avLst/>
          </a:prstGeom>
          <a:solidFill>
            <a:srgbClr val="D5E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11571" y="0"/>
            <a:ext cx="2293257" cy="740705"/>
          </a:xfrm>
        </p:spPr>
        <p:txBody>
          <a:bodyPr>
            <a:noAutofit/>
          </a:bodyPr>
          <a:lstStyle/>
          <a:p>
            <a:r>
              <a:rPr lang="en-US" sz="40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DIRC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37F180-51BD-694B-98E1-2B11BAC1B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527" y="0"/>
            <a:ext cx="2617115" cy="23689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D8CA34-FF8D-C748-80BE-03C4BC96D920}"/>
              </a:ext>
            </a:extLst>
          </p:cNvPr>
          <p:cNvSpPr/>
          <p:nvPr/>
        </p:nvSpPr>
        <p:spPr>
          <a:xfrm>
            <a:off x="111571" y="911491"/>
            <a:ext cx="64153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accent1"/>
                </a:solidFill>
                <a:latin typeface="Avenir Book" panose="02000503020000020003" pitchFamily="2" charset="0"/>
              </a:rPr>
              <a:t>Generic reference design: </a:t>
            </a:r>
            <a:r>
              <a:rPr lang="it-IT" sz="1600" dirty="0">
                <a:solidFill>
                  <a:srgbClr val="3C78D9"/>
                </a:solidFill>
                <a:latin typeface="Avenir Book" panose="02000503020000020003" pitchFamily="2" charset="0"/>
              </a:rPr>
              <a:t>1m barrel radius, 16 sectors  </a:t>
            </a:r>
          </a:p>
          <a:p>
            <a:r>
              <a:rPr lang="it-IT" sz="1600" dirty="0">
                <a:solidFill>
                  <a:schemeClr val="accent1"/>
                </a:solidFill>
                <a:latin typeface="Avenir Book" panose="02000503020000020003" pitchFamily="2" charset="0"/>
              </a:rPr>
              <a:t>176 bars:  </a:t>
            </a:r>
            <a:r>
              <a:rPr lang="it-IT" sz="1600" dirty="0">
                <a:solidFill>
                  <a:srgbClr val="3C78D9"/>
                </a:solidFill>
                <a:latin typeface="Avenir Book" panose="02000503020000020003" pitchFamily="2" charset="0"/>
              </a:rPr>
              <a:t>synthetic fused silica,17mm (T) ´ 32mm (W) ´ 4200mm (L)</a:t>
            </a:r>
          </a:p>
          <a:p>
            <a:r>
              <a:rPr lang="it-IT" sz="1600" dirty="0">
                <a:solidFill>
                  <a:schemeClr val="accent1"/>
                </a:solidFill>
                <a:latin typeface="Avenir Book" panose="02000503020000020003" pitchFamily="2" charset="0"/>
              </a:rPr>
              <a:t>Photo sensors: </a:t>
            </a:r>
            <a:r>
              <a:rPr lang="it-IT" sz="1600" dirty="0">
                <a:solidFill>
                  <a:srgbClr val="3C78D9"/>
                </a:solidFill>
                <a:latin typeface="Avenir Book" panose="02000503020000020003" pitchFamily="2" charset="0"/>
              </a:rPr>
              <a:t>MCP-PMTs -3x3mm2 pixels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DD5E02-6146-B44F-9F52-E0A539C96C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061"/>
          <a:stretch/>
        </p:blipFill>
        <p:spPr>
          <a:xfrm>
            <a:off x="99786" y="1926295"/>
            <a:ext cx="4951185" cy="25039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C00342-2574-A144-9E81-86316F4CED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158"/>
          <a:stretch/>
        </p:blipFill>
        <p:spPr>
          <a:xfrm>
            <a:off x="125855" y="5073152"/>
            <a:ext cx="4939400" cy="1225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61DBB7-A60B-B24D-A28C-E0347EFD83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0896" y="3809615"/>
            <a:ext cx="3863532" cy="168639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F622B5F-C459-E547-AD2E-CEB3B7980858}"/>
              </a:ext>
            </a:extLst>
          </p:cNvPr>
          <p:cNvCxnSpPr>
            <a:cxnSpLocks/>
          </p:cNvCxnSpPr>
          <p:nvPr/>
        </p:nvCxnSpPr>
        <p:spPr>
          <a:xfrm flipV="1">
            <a:off x="4806507" y="5073152"/>
            <a:ext cx="1362064" cy="970114"/>
          </a:xfrm>
          <a:prstGeom prst="straightConnector1">
            <a:avLst/>
          </a:prstGeom>
          <a:ln w="571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A385CB6-94CC-194F-8C99-080EAA8ED698}"/>
              </a:ext>
            </a:extLst>
          </p:cNvPr>
          <p:cNvSpPr/>
          <p:nvPr/>
        </p:nvSpPr>
        <p:spPr>
          <a:xfrm>
            <a:off x="452222" y="5860269"/>
            <a:ext cx="4354285" cy="420025"/>
          </a:xfrm>
          <a:prstGeom prst="rect">
            <a:avLst/>
          </a:prstGeom>
          <a:solidFill>
            <a:srgbClr val="FFFF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C6A1E7-2D90-4D62-92DC-450528472832}"/>
              </a:ext>
            </a:extLst>
          </p:cNvPr>
          <p:cNvSpPr txBox="1"/>
          <p:nvPr/>
        </p:nvSpPr>
        <p:spPr>
          <a:xfrm>
            <a:off x="5007777" y="28132"/>
            <a:ext cx="1429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G. </a:t>
            </a:r>
            <a:r>
              <a:rPr lang="en-US" dirty="0" err="1"/>
              <a:t>Kalicy</a:t>
            </a:r>
            <a:br>
              <a:rPr lang="en-US" dirty="0"/>
            </a:br>
            <a:r>
              <a:rPr lang="en-US" dirty="0"/>
              <a:t>J. </a:t>
            </a:r>
            <a:r>
              <a:rPr lang="en-US" dirty="0" err="1"/>
              <a:t>Schwiening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8119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34994</TotalTime>
  <Words>854</Words>
  <Application>Microsoft Office PowerPoint</Application>
  <PresentationFormat>On-screen Show (4:3)</PresentationFormat>
  <Paragraphs>263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.PingFangSC-Regular</vt:lpstr>
      <vt:lpstr>Arial</vt:lpstr>
      <vt:lpstr>Avenir Book</vt:lpstr>
      <vt:lpstr>Avenir Heavy</vt:lpstr>
      <vt:lpstr>Avenir Roman</vt:lpstr>
      <vt:lpstr>Calibri</vt:lpstr>
      <vt:lpstr>Cambria Math</vt:lpstr>
      <vt:lpstr>Helvetica</vt:lpstr>
      <vt:lpstr>PingFangSC-Regular</vt:lpstr>
      <vt:lpstr>Symbol</vt:lpstr>
      <vt:lpstr>System Font Regular</vt:lpstr>
      <vt:lpstr>Office Theme</vt:lpstr>
      <vt:lpstr>PID</vt:lpstr>
      <vt:lpstr>Were we are: Summary Table</vt:lpstr>
      <vt:lpstr>High Momentum GEM RICH</vt:lpstr>
      <vt:lpstr>PowerPoint Presentation</vt:lpstr>
      <vt:lpstr>mRICH</vt:lpstr>
      <vt:lpstr>mRICH</vt:lpstr>
      <vt:lpstr>dRICH</vt:lpstr>
      <vt:lpstr>dRICH</vt:lpstr>
      <vt:lpstr>DIRC</vt:lpstr>
      <vt:lpstr>DIRC</vt:lpstr>
      <vt:lpstr>psTOF</vt:lpstr>
      <vt:lpstr>psTOF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Early science results from JLab at 12 GeV and the road to nuclear femtography with EIC </dc:title>
  <dc:creator>Patrizia Rossi</dc:creator>
  <cp:lastModifiedBy>Thomas Hemmick</cp:lastModifiedBy>
  <cp:revision>1201</cp:revision>
  <cp:lastPrinted>2020-01-16T15:56:37Z</cp:lastPrinted>
  <dcterms:created xsi:type="dcterms:W3CDTF">2019-07-21T14:59:33Z</dcterms:created>
  <dcterms:modified xsi:type="dcterms:W3CDTF">2020-05-21T14:16:01Z</dcterms:modified>
</cp:coreProperties>
</file>