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1436" r:id="rId2"/>
    <p:sldId id="1437" r:id="rId3"/>
    <p:sldId id="1420" r:id="rId4"/>
    <p:sldId id="1438" r:id="rId5"/>
    <p:sldId id="1430" r:id="rId6"/>
    <p:sldId id="1439" r:id="rId7"/>
    <p:sldId id="1423" r:id="rId8"/>
    <p:sldId id="1427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6B6"/>
    <a:srgbClr val="2908DF"/>
    <a:srgbClr val="BE1D1D"/>
    <a:srgbClr val="D5E3CE"/>
    <a:srgbClr val="369BAE"/>
    <a:srgbClr val="22B14C"/>
    <a:srgbClr val="00A5A6"/>
    <a:srgbClr val="1C3CFF"/>
    <a:srgbClr val="00622F"/>
    <a:srgbClr val="00F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94" autoAdjust="0"/>
    <p:restoredTop sz="91231" autoAdjust="0"/>
  </p:normalViewPr>
  <p:slideViewPr>
    <p:cSldViewPr snapToGrid="0" snapToObjects="1">
      <p:cViewPr varScale="1">
        <p:scale>
          <a:sx n="88" d="100"/>
          <a:sy n="88" d="100"/>
        </p:scale>
        <p:origin x="192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5/21/20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44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72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98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76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5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3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59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9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May 21, 2020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May 21, 2020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May 21,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Jefferson Lab: Present and Future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214874" y="198700"/>
            <a:ext cx="8555907" cy="800373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Particle Identification (PID)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467475"/>
            <a:ext cx="534988" cy="3032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396EF5-70B5-3744-8F34-6AAE04F0BBD6}"/>
              </a:ext>
            </a:extLst>
          </p:cNvPr>
          <p:cNvSpPr txBox="1"/>
          <p:nvPr/>
        </p:nvSpPr>
        <p:spPr>
          <a:xfrm>
            <a:off x="0" y="406667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DB9BC-E122-42CE-8B87-1BE7503DAD1D}"/>
              </a:ext>
            </a:extLst>
          </p:cNvPr>
          <p:cNvSpPr txBox="1"/>
          <p:nvPr/>
        </p:nvSpPr>
        <p:spPr>
          <a:xfrm>
            <a:off x="214873" y="1343136"/>
            <a:ext cx="85559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Book" panose="02000503020000020003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C00000"/>
                </a:solidFill>
              </a:rPr>
              <a:t>Barrel, h-Arm, e-Arm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Avenir Heavy" panose="02000503020000020003" pitchFamily="2" charset="0"/>
              </a:rPr>
              <a:t>GEM RICH, </a:t>
            </a:r>
            <a:r>
              <a:rPr lang="en-US" sz="2800" b="1" dirty="0" err="1">
                <a:latin typeface="Avenir Heavy" panose="02000503020000020003" pitchFamily="2" charset="0"/>
              </a:rPr>
              <a:t>mRICH</a:t>
            </a:r>
            <a:r>
              <a:rPr lang="en-US" sz="2800" b="1" dirty="0">
                <a:latin typeface="Avenir Heavy" panose="02000503020000020003" pitchFamily="2" charset="0"/>
              </a:rPr>
              <a:t>, </a:t>
            </a:r>
            <a:r>
              <a:rPr lang="en-US" sz="2800" b="1" dirty="0" err="1">
                <a:latin typeface="Avenir Heavy" panose="02000503020000020003" pitchFamily="2" charset="0"/>
              </a:rPr>
              <a:t>dRICH</a:t>
            </a:r>
            <a:r>
              <a:rPr lang="en-US" sz="2800" b="1" dirty="0">
                <a:latin typeface="Avenir Heavy" panose="02000503020000020003" pitchFamily="2" charset="0"/>
              </a:rPr>
              <a:t>, DIRC, TOF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Heavy" panose="02000503020000020003" pitchFamily="2" charset="0"/>
            </a:endParaRPr>
          </a:p>
          <a:p>
            <a:pPr lvl="0">
              <a:defRPr/>
            </a:pPr>
            <a:endParaRPr lang="en-US" sz="2800" dirty="0">
              <a:latin typeface="Avenir Book" panose="02000503020000020003" pitchFamily="2" charset="0"/>
            </a:endParaRPr>
          </a:p>
          <a:p>
            <a:pPr marL="1371600" lvl="2" indent="-457200">
              <a:buFont typeface="System Font Regular"/>
              <a:buChar char="-"/>
              <a:defRPr/>
            </a:pPr>
            <a:r>
              <a:rPr lang="en-US" sz="2800" dirty="0">
                <a:latin typeface="Avenir Book" panose="02000503020000020003" pitchFamily="2" charset="0"/>
              </a:rPr>
              <a:t>Pro/Con matrix</a:t>
            </a:r>
          </a:p>
          <a:p>
            <a:pPr marL="1371600" lvl="2" indent="-457200">
              <a:buFont typeface="System Font Regular"/>
              <a:buChar char="-"/>
              <a:defRPr/>
            </a:pP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Book" panose="02000503020000020003" pitchFamily="2" charset="0"/>
            </a:endParaRPr>
          </a:p>
          <a:p>
            <a:pPr marL="1371600" lvl="2" indent="-457200">
              <a:buFont typeface="System Font Regular"/>
              <a:buChar char="-"/>
              <a:defRPr/>
            </a:pPr>
            <a:r>
              <a:rPr lang="en-US" sz="2800" dirty="0">
                <a:latin typeface="Avenir Book" panose="02000503020000020003" pitchFamily="2" charset="0"/>
              </a:rPr>
              <a:t>Requirements on “external” systems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42EB64-9D82-44F1-AE1C-79707422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3572" y="6251076"/>
            <a:ext cx="1456640" cy="6273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6BF735-931C-4EFC-A3EC-02A60E6BA65F}"/>
              </a:ext>
            </a:extLst>
          </p:cNvPr>
          <p:cNvSpPr txBox="1"/>
          <p:nvPr/>
        </p:nvSpPr>
        <p:spPr>
          <a:xfrm>
            <a:off x="3570212" y="5467411"/>
            <a:ext cx="3010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Thomas K.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Hemmick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Patrizia Rossi</a:t>
            </a:r>
          </a:p>
        </p:txBody>
      </p:sp>
    </p:spTree>
    <p:extLst>
      <p:ext uri="{BB962C8B-B14F-4D97-AF65-F5344CB8AC3E}">
        <p14:creationId xmlns:p14="http://schemas.microsoft.com/office/powerpoint/2010/main" val="3618393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Summary Table	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396EF5-70B5-3744-8F34-6AAE04F0BBD6}"/>
              </a:ext>
            </a:extLst>
          </p:cNvPr>
          <p:cNvSpPr txBox="1"/>
          <p:nvPr/>
        </p:nvSpPr>
        <p:spPr>
          <a:xfrm>
            <a:off x="0" y="406667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</a:rPr>
              <a:t>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07F3FA6-B11F-3246-ACC5-644DB72AB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259950"/>
              </p:ext>
            </p:extLst>
          </p:nvPr>
        </p:nvGraphicFramePr>
        <p:xfrm>
          <a:off x="201774" y="1202925"/>
          <a:ext cx="8740452" cy="519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1186">
                  <a:extLst>
                    <a:ext uri="{9D8B030D-6E8A-4147-A177-3AD203B41FA5}">
                      <a16:colId xmlns:a16="http://schemas.microsoft.com/office/drawing/2014/main" val="1408812793"/>
                    </a:ext>
                  </a:extLst>
                </a:gridCol>
                <a:gridCol w="1404726">
                  <a:extLst>
                    <a:ext uri="{9D8B030D-6E8A-4147-A177-3AD203B41FA5}">
                      <a16:colId xmlns:a16="http://schemas.microsoft.com/office/drawing/2014/main" val="1880446214"/>
                    </a:ext>
                  </a:extLst>
                </a:gridCol>
                <a:gridCol w="1269203">
                  <a:extLst>
                    <a:ext uri="{9D8B030D-6E8A-4147-A177-3AD203B41FA5}">
                      <a16:colId xmlns:a16="http://schemas.microsoft.com/office/drawing/2014/main" val="1110072690"/>
                    </a:ext>
                  </a:extLst>
                </a:gridCol>
                <a:gridCol w="697982">
                  <a:extLst>
                    <a:ext uri="{9D8B030D-6E8A-4147-A177-3AD203B41FA5}">
                      <a16:colId xmlns:a16="http://schemas.microsoft.com/office/drawing/2014/main" val="82671416"/>
                    </a:ext>
                  </a:extLst>
                </a:gridCol>
                <a:gridCol w="840751">
                  <a:extLst>
                    <a:ext uri="{9D8B030D-6E8A-4147-A177-3AD203B41FA5}">
                      <a16:colId xmlns:a16="http://schemas.microsoft.com/office/drawing/2014/main" val="4026492135"/>
                    </a:ext>
                  </a:extLst>
                </a:gridCol>
                <a:gridCol w="1301905">
                  <a:extLst>
                    <a:ext uri="{9D8B030D-6E8A-4147-A177-3AD203B41FA5}">
                      <a16:colId xmlns:a16="http://schemas.microsoft.com/office/drawing/2014/main" val="2535742290"/>
                    </a:ext>
                  </a:extLst>
                </a:gridCol>
                <a:gridCol w="1814699">
                  <a:extLst>
                    <a:ext uri="{9D8B030D-6E8A-4147-A177-3AD203B41FA5}">
                      <a16:colId xmlns:a16="http://schemas.microsoft.com/office/drawing/2014/main" val="1362998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p-Range</a:t>
                      </a:r>
                      <a:r>
                        <a:rPr lang="it-IT" sz="1400" dirty="0"/>
                        <a:t> (</a:t>
                      </a:r>
                      <a:r>
                        <a:rPr lang="it-IT" sz="1400" dirty="0" err="1"/>
                        <a:t>GeV</a:t>
                      </a:r>
                      <a:r>
                        <a:rPr lang="it-IT" sz="1400" dirty="0"/>
                        <a:t>) @ Radiator L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 Contr.  </a:t>
                      </a:r>
                      <a:r>
                        <a:rPr lang="it-IT" sz="1400" dirty="0">
                          <a:latin typeface="Symbol" pitchFamily="2" charset="2"/>
                        </a:rPr>
                        <a:t>J</a:t>
                      </a:r>
                      <a:r>
                        <a:rPr lang="it-IT" sz="1400" baseline="-25000" dirty="0"/>
                        <a:t>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Param</a:t>
                      </a:r>
                      <a:r>
                        <a:rPr lang="it-IT" sz="1400" dirty="0"/>
                        <a:t>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Pro/Con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/>
                        <a:t>Ext Const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MONTECARLO Simulatoin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7909551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it-IT" sz="1400" b="1" i="0" dirty="0">
                          <a:latin typeface="Avenir Heavy" panose="02000503020000020003" pitchFamily="2" charset="0"/>
                        </a:rPr>
                        <a:t>psec TOF </a:t>
                      </a:r>
                    </a:p>
                    <a:p>
                      <a:r>
                        <a:rPr lang="it-IT" sz="1400" b="1" i="0" dirty="0">
                          <a:latin typeface="Avenir Heavy" panose="02000503020000020003" pitchFamily="2" charset="0"/>
                        </a:rPr>
                        <a:t>LGAD TOF</a:t>
                      </a:r>
                    </a:p>
                  </a:txBody>
                  <a:tcPr marL="68580" marR="68580" marT="34290" marB="34290" anchor="ctr">
                    <a:solidFill>
                      <a:srgbClr val="E9CD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</a:rPr>
                        <a:t>Up to 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kern="120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Depends on </a:t>
                      </a:r>
                      <a:r>
                        <a:rPr lang="it-IT" sz="1100" b="1" i="0" kern="12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s</a:t>
                      </a:r>
                      <a:r>
                        <a:rPr lang="it-IT" sz="1100" b="1" i="0" kern="1200" baseline="-2500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it-IT" sz="1100" b="1" i="0" kern="120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100" b="1" i="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</a:rPr>
                        <a:t>and L</a:t>
                      </a:r>
                    </a:p>
                  </a:txBody>
                  <a:tcPr marL="68580" marR="68580" marT="34290" marB="34290" anchor="ctr">
                    <a:solidFill>
                      <a:srgbClr val="E9C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i="0" kern="120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>
                    <a:solidFill>
                      <a:srgbClr val="E9CD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200" b="1" i="0" kern="120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~YES</a:t>
                      </a:r>
                    </a:p>
                  </a:txBody>
                  <a:tcPr marL="68580" marR="68580" marT="34290" marB="34290">
                    <a:solidFill>
                      <a:srgbClr val="E9CD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200" b="1" i="0" kern="120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68580" marR="68580" marT="34290" marB="34290">
                    <a:solidFill>
                      <a:srgbClr val="E9CD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200" b="1" i="0" kern="120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~ YES</a:t>
                      </a:r>
                    </a:p>
                    <a:p>
                      <a:pPr marL="0" algn="ctr" defTabSz="914400" rtl="0" eaLnBrk="1" latinLnBrk="0" hangingPunct="1"/>
                      <a:endParaRPr lang="it-IT" sz="1200" b="1" i="0" kern="1200" dirty="0">
                        <a:solidFill>
                          <a:srgbClr val="1C3CFF"/>
                        </a:solidFill>
                        <a:latin typeface="Avenir Heavy" panose="02000503020000020003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E9CD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200" b="1" i="0" kern="120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>
                    <a:solidFill>
                      <a:srgbClr val="E9CD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626840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r>
                        <a:rPr lang="it-IT" sz="1400" b="1" i="0" dirty="0">
                          <a:latin typeface="Avenir Heavy" panose="02000503020000020003" pitchFamily="2" charset="0"/>
                        </a:rPr>
                        <a:t>dual RICH</a:t>
                      </a:r>
                      <a:br>
                        <a:rPr lang="it-IT" sz="1400" b="1" i="0" dirty="0">
                          <a:latin typeface="Avenir Heavy" panose="02000503020000020003" pitchFamily="2" charset="0"/>
                        </a:rPr>
                      </a:br>
                      <a:r>
                        <a:rPr lang="it-IT" sz="1400" b="1" i="0" dirty="0">
                          <a:latin typeface="Avenir Heavy" panose="02000503020000020003" pitchFamily="2" charset="0"/>
                        </a:rPr>
                        <a:t>(</a:t>
                      </a:r>
                      <a:r>
                        <a:rPr lang="it-IT" sz="1400" b="1" i="0" dirty="0">
                          <a:solidFill>
                            <a:srgbClr val="00B050"/>
                          </a:solidFill>
                          <a:latin typeface="Avenir Heavy" panose="02000503020000020003" pitchFamily="2" charset="0"/>
                        </a:rPr>
                        <a:t>aerogel</a:t>
                      </a:r>
                      <a:r>
                        <a:rPr lang="it-IT" sz="1400" b="1" i="0" dirty="0">
                          <a:latin typeface="Avenir Heavy" panose="02000503020000020003" pitchFamily="2" charset="0"/>
                        </a:rPr>
                        <a:t>, </a:t>
                      </a:r>
                      <a:r>
                        <a:rPr lang="it-IT" sz="1400" b="1" i="0" dirty="0">
                          <a:solidFill>
                            <a:srgbClr val="C00000"/>
                          </a:solidFill>
                          <a:latin typeface="Avenir Heavy" panose="02000503020000020003" pitchFamily="2" charset="0"/>
                        </a:rPr>
                        <a:t>gas</a:t>
                      </a:r>
                      <a:r>
                        <a:rPr lang="it-IT" sz="1400" b="1" i="0" dirty="0">
                          <a:latin typeface="Avenir Heavy" panose="02000503020000020003" pitchFamily="2" charset="0"/>
                        </a:rPr>
                        <a:t>)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b="1" i="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</a:rPr>
                        <a:t>2-60 @ 1.6 m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 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solidFill>
                            <a:srgbClr val="00B050"/>
                          </a:solidFill>
                          <a:latin typeface="Avenir Heavy" panose="02000503020000020003" pitchFamily="2" charset="0"/>
                        </a:rPr>
                        <a:t>Chroma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solidFill>
                            <a:srgbClr val="C00000"/>
                          </a:solidFill>
                          <a:latin typeface="Avenir Heavy" panose="02000503020000020003" pitchFamily="2" charset="0"/>
                        </a:rPr>
                        <a:t>Emission 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venir Heavy" panose="02000503020000020003" pitchFamily="2" charset="0"/>
                        </a:rPr>
                        <a:t>Pixel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Field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Tracking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3CFF"/>
                          </a:solidFill>
                          <a:effectLst/>
                          <a:uLnTx/>
                          <a:uFillTx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YES 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200" b="1" i="0" dirty="0">
                          <a:latin typeface="Avenir Heavy" panose="02000503020000020003" pitchFamily="2" charset="0"/>
                        </a:rPr>
                        <a:t>Simulated constant w/ momentum</a:t>
                      </a: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C3CFF"/>
                        </a:solidFill>
                        <a:effectLst/>
                        <a:uLnTx/>
                        <a:uFillTx/>
                        <a:latin typeface="Avenir Heavy" panose="02000503020000020003" pitchFamily="2" charset="0"/>
                        <a:ea typeface="+mn-ea"/>
                        <a:cs typeface="+mn-cs"/>
                      </a:endParaRPr>
                    </a:p>
                  </a:txBody>
                  <a:tcPr marL="35719" marR="35719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C3CFF"/>
                          </a:solidFill>
                          <a:effectLst/>
                          <a:uLnTx/>
                          <a:uFillTx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YES</a:t>
                      </a:r>
                    </a:p>
                    <a:p>
                      <a:pPr marL="142875" indent="-142875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kern="1200" dirty="0">
                          <a:solidFill>
                            <a:schemeClr val="dk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GEMC/Geant4</a:t>
                      </a:r>
                    </a:p>
                    <a:p>
                      <a:pPr marL="142875" indent="-142875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kern="1200" dirty="0">
                          <a:solidFill>
                            <a:schemeClr val="dk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AI-driven Optimization</a:t>
                      </a:r>
                      <a:r>
                        <a:rPr lang="it-IT" sz="1100" b="0" i="0" kern="1200" dirty="0">
                          <a:solidFill>
                            <a:schemeClr val="dk1"/>
                          </a:solidFill>
                          <a:effectLst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it-IT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133102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it-IT" sz="1400" b="1" i="0" dirty="0">
                          <a:latin typeface="Avenir Heavy" panose="02000503020000020003" pitchFamily="2" charset="0"/>
                        </a:rPr>
                        <a:t>GEM RICH</a:t>
                      </a:r>
                      <a:br>
                        <a:rPr lang="it-IT" sz="1400" b="1" i="0" dirty="0">
                          <a:latin typeface="Avenir Heavy" panose="02000503020000020003" pitchFamily="2" charset="0"/>
                        </a:rPr>
                      </a:br>
                      <a:r>
                        <a:rPr lang="it-IT" sz="1400" b="1" i="0" dirty="0">
                          <a:latin typeface="Avenir Heavy" panose="02000503020000020003" pitchFamily="2" charset="0"/>
                        </a:rPr>
                        <a:t>(Gas Electron Multipliers)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b="1" i="0" kern="120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20</a:t>
                      </a:r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-</a:t>
                      </a:r>
                      <a:r>
                        <a:rPr lang="it-IT" sz="1100" b="1" i="0" kern="1200" dirty="0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it-IT" sz="1100" b="1" i="0" kern="120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0 @1m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solidFill>
                            <a:srgbClr val="C00000"/>
                          </a:solidFill>
                          <a:latin typeface="Avenir Heavy" panose="02000503020000020003" pitchFamily="2" charset="0"/>
                        </a:rPr>
                        <a:t>Chroma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(Emission)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Pixel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Tracking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</a:t>
                      </a:r>
                    </a:p>
                    <a:p>
                      <a:pPr algn="ctr"/>
                      <a:endParaRPr lang="it-IT" sz="1200" b="1" i="0" dirty="0"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</a:t>
                      </a:r>
                    </a:p>
                    <a:p>
                      <a:pPr algn="ctr"/>
                      <a:endParaRPr lang="it-IT" sz="1200" b="1" i="0" dirty="0"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</a:t>
                      </a:r>
                    </a:p>
                    <a:p>
                      <a:pPr algn="ctr"/>
                      <a:endParaRPr lang="it-IT" sz="1200" b="1" i="0" dirty="0"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</a:t>
                      </a:r>
                      <a:endParaRPr lang="it-IT" sz="1200" b="1" i="0" dirty="0">
                        <a:solidFill>
                          <a:schemeClr val="tx1"/>
                        </a:solidFill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65608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it-IT" sz="1400" b="1" i="0" dirty="0">
                          <a:latin typeface="Avenir Heavy" panose="02000503020000020003" pitchFamily="2" charset="0"/>
                        </a:rPr>
                        <a:t>modular RICH</a:t>
                      </a:r>
                    </a:p>
                    <a:p>
                      <a:r>
                        <a:rPr lang="it-IT" sz="1400" b="1" i="0" dirty="0">
                          <a:latin typeface="Avenir Heavy" panose="02000503020000020003" pitchFamily="2" charset="0"/>
                        </a:rPr>
                        <a:t>(mRICH)</a:t>
                      </a:r>
                    </a:p>
                  </a:txBody>
                  <a:tcPr marL="68580" marR="68580" marT="34290" marB="34290" anchor="ctr">
                    <a:solidFill>
                      <a:srgbClr val="F0F4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kern="120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2-10 @ 3 cm</a:t>
                      </a:r>
                      <a:endParaRPr lang="it-IT" sz="1100" b="1" i="0" dirty="0">
                        <a:solidFill>
                          <a:schemeClr val="tx1"/>
                        </a:solidFill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F0F4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</a:t>
                      </a:r>
                      <a:r>
                        <a:rPr lang="it-IT" sz="14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 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</a:rPr>
                        <a:t>Chroma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Emission 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Pixel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Tracking </a:t>
                      </a:r>
                    </a:p>
                  </a:txBody>
                  <a:tcPr marL="68580" marR="68580" marT="34290" marB="34290" anchor="ctr">
                    <a:solidFill>
                      <a:srgbClr val="F0F4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200" b="1" i="0" kern="120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~YES</a:t>
                      </a:r>
                    </a:p>
                    <a:p>
                      <a:pPr algn="ctr"/>
                      <a:endParaRPr lang="it-IT" sz="1200" b="1" i="0" dirty="0"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>
                    <a:solidFill>
                      <a:srgbClr val="F0F4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</a:t>
                      </a:r>
                    </a:p>
                    <a:p>
                      <a:pPr algn="ctr"/>
                      <a:endParaRPr lang="it-IT" sz="1200" b="1" i="0" dirty="0"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>
                    <a:solidFill>
                      <a:srgbClr val="F0F4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3CFF"/>
                          </a:solidFill>
                          <a:effectLst/>
                          <a:uLnTx/>
                          <a:uFillTx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YES </a:t>
                      </a:r>
                    </a:p>
                    <a:p>
                      <a:pPr algn="ctr"/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(tracking)</a:t>
                      </a:r>
                    </a:p>
                  </a:txBody>
                  <a:tcPr marL="68580" marR="68580" marT="34290" marB="34290">
                    <a:solidFill>
                      <a:srgbClr val="F0F4A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C3CFF"/>
                          </a:solidFill>
                          <a:effectLst/>
                          <a:uLnTx/>
                          <a:uFillTx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~YES</a:t>
                      </a:r>
                    </a:p>
                    <a:p>
                      <a:pPr marL="142875" indent="-142875" algn="l" defTabSz="914400" rtl="0" eaLnBrk="1" latinLnBrk="0" hangingPunct="1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kern="1200" dirty="0">
                          <a:solidFill>
                            <a:schemeClr val="dk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GEMC/Geant4 work in progress</a:t>
                      </a:r>
                      <a:endParaRPr lang="it-IT" sz="1100" b="0" i="0" kern="1200" dirty="0">
                        <a:solidFill>
                          <a:schemeClr val="dk1"/>
                        </a:solidFill>
                        <a:effectLst/>
                        <a:latin typeface="Avenir Book" panose="02000503020000020003" pitchFamily="2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it-IT" sz="1200" b="1" i="0" dirty="0"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>
                    <a:solidFill>
                      <a:srgbClr val="F0F4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008433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r>
                        <a:rPr lang="it-IT" sz="1400" b="1" i="0" dirty="0">
                          <a:latin typeface="Avenir Heavy" panose="02000503020000020003" pitchFamily="2" charset="0"/>
                        </a:rPr>
                        <a:t>Detection of Internally Reflected Cherenkov</a:t>
                      </a:r>
                    </a:p>
                    <a:p>
                      <a:r>
                        <a:rPr lang="it-IT" sz="1400" b="1" i="0" dirty="0">
                          <a:latin typeface="Avenir Heavy" panose="02000503020000020003" pitchFamily="2" charset="0"/>
                        </a:rPr>
                        <a:t>(DIRC)</a:t>
                      </a:r>
                      <a:br>
                        <a:rPr lang="it-IT" sz="1400" b="1" i="0" dirty="0">
                          <a:latin typeface="Avenir Heavy" panose="02000503020000020003" pitchFamily="2" charset="0"/>
                        </a:rPr>
                      </a:br>
                      <a:endParaRPr lang="it-IT" sz="1400" b="1" i="0" dirty="0"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C6E8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b="1" i="0" kern="1200" dirty="0">
                          <a:solidFill>
                            <a:schemeClr val="tx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0.8-6 @ 1.7 cm</a:t>
                      </a:r>
                      <a:endParaRPr lang="it-IT" sz="1100" b="1" i="0" dirty="0">
                        <a:solidFill>
                          <a:schemeClr val="tx1"/>
                        </a:solidFill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C6E8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i="0" dirty="0">
                          <a:solidFill>
                            <a:srgbClr val="1C3CFF"/>
                          </a:solidFill>
                          <a:latin typeface="Avenir Heavy" panose="02000503020000020003" pitchFamily="2" charset="0"/>
                        </a:rPr>
                        <a:t>YES 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Tracking 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solidFill>
                            <a:srgbClr val="C00000"/>
                          </a:solidFill>
                          <a:latin typeface="Avenir Heavy" panose="02000503020000020003" pitchFamily="2" charset="0"/>
                        </a:rPr>
                        <a:t>Mult. Scat </a:t>
                      </a:r>
                    </a:p>
                    <a:p>
                      <a:pPr marL="142875" indent="-1428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it-IT" sz="1100" b="1" i="0" dirty="0">
                          <a:latin typeface="Avenir Heavy" panose="02000503020000020003" pitchFamily="2" charset="0"/>
                        </a:rPr>
                        <a:t>Chroma, Emission, pixel</a:t>
                      </a:r>
                    </a:p>
                  </a:txBody>
                  <a:tcPr marL="68580" marR="68580" marT="34290" marB="34290" anchor="ctr">
                    <a:solidFill>
                      <a:srgbClr val="C6E8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C3CFF"/>
                          </a:solidFill>
                          <a:effectLst/>
                          <a:uLnTx/>
                          <a:uFillTx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68580" marR="68580" marT="34290" marB="34290">
                    <a:solidFill>
                      <a:srgbClr val="C6E8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C3CFF"/>
                          </a:solidFill>
                          <a:effectLst/>
                          <a:uLnTx/>
                          <a:uFillTx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68580" marR="68580" marT="34290" marB="34290">
                    <a:solidFill>
                      <a:srgbClr val="C6E8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3CFF"/>
                          </a:solidFill>
                          <a:effectLst/>
                          <a:uLnTx/>
                          <a:uFillTx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YES</a:t>
                      </a:r>
                      <a:endParaRPr lang="it-IT" sz="1200" b="1" i="0" dirty="0">
                        <a:latin typeface="Avenir Heavy" panose="02000503020000020003" pitchFamily="2" charset="0"/>
                      </a:endParaRPr>
                    </a:p>
                  </a:txBody>
                  <a:tcPr marL="68580" marR="68580" marT="34290" marB="34290">
                    <a:solidFill>
                      <a:srgbClr val="C6E8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C3CFF"/>
                          </a:solidFill>
                          <a:effectLst/>
                          <a:uLnTx/>
                          <a:uFillTx/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YES</a:t>
                      </a:r>
                    </a:p>
                    <a:p>
                      <a:pPr marL="142875" marR="0" lvl="0" indent="-1428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100" b="1" i="0" kern="1200" dirty="0">
                          <a:solidFill>
                            <a:schemeClr val="dk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GEMC/Geant4 without</a:t>
                      </a:r>
                      <a:br>
                        <a:rPr lang="it-IT" sz="1100" b="1" i="0" kern="1200" dirty="0">
                          <a:solidFill>
                            <a:schemeClr val="dk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</a:br>
                      <a:r>
                        <a:rPr lang="it-IT" sz="1100" b="1" i="0" kern="1200" dirty="0">
                          <a:solidFill>
                            <a:schemeClr val="dk1"/>
                          </a:solidFill>
                          <a:latin typeface="Avenir Heavy" panose="02000503020000020003" pitchFamily="2" charset="0"/>
                          <a:ea typeface="+mn-ea"/>
                          <a:cs typeface="+mn-cs"/>
                        </a:rPr>
                        <a:t>B-field</a:t>
                      </a:r>
                    </a:p>
                  </a:txBody>
                  <a:tcPr marL="68580" marR="68580" marT="34290" marB="34290">
                    <a:solidFill>
                      <a:srgbClr val="C6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511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4252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High Momentum GEM RICH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396EF5-70B5-3744-8F34-6AAE04F0BBD6}"/>
              </a:ext>
            </a:extLst>
          </p:cNvPr>
          <p:cNvSpPr txBox="1"/>
          <p:nvPr/>
        </p:nvSpPr>
        <p:spPr>
          <a:xfrm>
            <a:off x="0" y="406667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ADC857-6BAD-424D-BA6C-8B383E8D0C03}"/>
              </a:ext>
            </a:extLst>
          </p:cNvPr>
          <p:cNvSpPr/>
          <p:nvPr/>
        </p:nvSpPr>
        <p:spPr>
          <a:xfrm>
            <a:off x="-1" y="781961"/>
            <a:ext cx="604253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1m of CF</a:t>
            </a:r>
            <a:r>
              <a:rPr lang="it-IT" b="1" baseline="-25000" dirty="0">
                <a:solidFill>
                  <a:srgbClr val="0D36B6"/>
                </a:solidFill>
                <a:latin typeface="Avenir Book" panose="02000503020000020003" pitchFamily="2" charset="0"/>
              </a:rPr>
              <a:t>4</a:t>
            </a: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 radiator </a:t>
            </a:r>
            <a:r>
              <a:rPr lang="it-IT" dirty="0">
                <a:solidFill>
                  <a:srgbClr val="0D36B6"/>
                </a:solidFill>
                <a:latin typeface="Avenir Book" panose="02000503020000020003" pitchFamily="2" charset="0"/>
              </a:rPr>
              <a:t>at 1.003 bar (slightly overpressure)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D36B6"/>
                </a:solidFill>
                <a:latin typeface="Avenir Book" panose="02000503020000020003" pitchFamily="2" charset="0"/>
              </a:rPr>
              <a:t>CsI Photocathode on top </a:t>
            </a: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GEM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D36B6"/>
                </a:solidFill>
                <a:latin typeface="Avenir Book" panose="02000503020000020003" pitchFamily="2" charset="0"/>
              </a:rPr>
              <a:t>Particles</a:t>
            </a:r>
            <a:r>
              <a:rPr lang="it-IT" dirty="0">
                <a:solidFill>
                  <a:srgbClr val="0D36B6"/>
                </a:solidFill>
                <a:latin typeface="Avenir Book" panose="02000503020000020003" pitchFamily="2" charset="0"/>
              </a:rPr>
              <a:t> ~perpendicularly incident on spherical mirror, focused onto a GEM stack directly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A71C00"/>
              </a:solidFill>
              <a:latin typeface="Avenir Book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64FA9A-1D24-F547-B958-38363BB95B57}"/>
              </a:ext>
            </a:extLst>
          </p:cNvPr>
          <p:cNvSpPr/>
          <p:nvPr/>
        </p:nvSpPr>
        <p:spPr>
          <a:xfrm>
            <a:off x="229774" y="2092135"/>
            <a:ext cx="3630057" cy="1569660"/>
          </a:xfrm>
          <a:prstGeom prst="rect">
            <a:avLst/>
          </a:prstGeom>
          <a:gradFill>
            <a:gsLst>
              <a:gs pos="0">
                <a:srgbClr val="92D050">
                  <a:tint val="66000"/>
                  <a:satMod val="160000"/>
                </a:srgbClr>
              </a:gs>
              <a:gs pos="33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it-IT" sz="2400" b="1" dirty="0">
                <a:latin typeface="Avenir Heavy" panose="02000503020000020003" pitchFamily="2" charset="0"/>
              </a:rPr>
              <a:t>Pro</a:t>
            </a:r>
          </a:p>
          <a:p>
            <a:pPr marL="187325" lvl="1" indent="-173038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Sensor insensitive to B-field</a:t>
            </a:r>
          </a:p>
          <a:p>
            <a:pPr marL="187325" lvl="1" indent="-173038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Short (12pe/m </a:t>
            </a:r>
            <a:r>
              <a:rPr lang="it-IT" dirty="0" err="1">
                <a:latin typeface="Avenir Book" panose="02000503020000020003" pitchFamily="2" charset="0"/>
              </a:rPr>
              <a:t>windowsless</a:t>
            </a:r>
            <a:r>
              <a:rPr lang="it-IT" dirty="0">
                <a:latin typeface="Avenir Book" panose="02000503020000020003" pitchFamily="2" charset="0"/>
              </a:rPr>
              <a:t>)</a:t>
            </a:r>
          </a:p>
          <a:p>
            <a:pPr marL="187325" lvl="1" indent="-173038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Thin photo-cathode leads to more ideal </a:t>
            </a:r>
            <a:r>
              <a:rPr lang="it-IT" dirty="0" err="1">
                <a:latin typeface="Avenir Book" panose="02000503020000020003" pitchFamily="2" charset="0"/>
              </a:rPr>
              <a:t>optics</a:t>
            </a:r>
            <a:r>
              <a:rPr lang="it-IT" dirty="0">
                <a:latin typeface="Avenir Book" panose="02000503020000020003" pitchFamily="2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FCA33-8D00-6D45-91C1-AA1642A83FF3}"/>
              </a:ext>
            </a:extLst>
          </p:cNvPr>
          <p:cNvSpPr/>
          <p:nvPr/>
        </p:nvSpPr>
        <p:spPr>
          <a:xfrm>
            <a:off x="248786" y="3771640"/>
            <a:ext cx="3611045" cy="24006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it-IT" sz="2400" b="1" dirty="0">
                <a:latin typeface="Avenir Heavy" panose="02000503020000020003" pitchFamily="2" charset="0"/>
              </a:rPr>
              <a:t>Con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Unknown how to bridge the gap in </a:t>
            </a:r>
            <a:r>
              <a:rPr lang="it-IT" dirty="0">
                <a:latin typeface="Symbol" panose="05050102010706020507" pitchFamily="18" charset="2"/>
              </a:rPr>
              <a:t>p</a:t>
            </a:r>
            <a:r>
              <a:rPr lang="it-IT" dirty="0">
                <a:latin typeface="Avenir Book" panose="02000503020000020003" pitchFamily="2" charset="0"/>
              </a:rPr>
              <a:t>-K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it-IT" dirty="0" err="1">
                <a:latin typeface="Avenir Book" panose="02000503020000020003" pitchFamily="2" charset="0"/>
              </a:rPr>
              <a:t>Loses</a:t>
            </a:r>
            <a:r>
              <a:rPr lang="it-IT" dirty="0">
                <a:latin typeface="Avenir Book" panose="02000503020000020003" pitchFamily="2" charset="0"/>
              </a:rPr>
              <a:t> light with contaminants @ few ppm </a:t>
            </a:r>
            <a:r>
              <a:rPr lang="it-IT" dirty="0" err="1">
                <a:latin typeface="Avenir Book" panose="02000503020000020003" pitchFamily="2" charset="0"/>
              </a:rPr>
              <a:t>level</a:t>
            </a:r>
            <a:r>
              <a:rPr lang="it-IT" dirty="0">
                <a:solidFill>
                  <a:srgbClr val="1C3CFF"/>
                </a:solidFill>
                <a:latin typeface="Avenir Book" panose="02000503020000020003" pitchFamily="2" charset="0"/>
              </a:rPr>
              <a:t> </a:t>
            </a:r>
            <a:r>
              <a:rPr lang="it-IT" dirty="0">
                <a:latin typeface="Avenir Book" panose="02000503020000020003" pitchFamily="2" charset="0"/>
              </a:rPr>
              <a:t>-&gt; </a:t>
            </a:r>
            <a:r>
              <a:rPr lang="it-IT" dirty="0" err="1">
                <a:latin typeface="Avenir Book" panose="02000503020000020003" pitchFamily="2" charset="0"/>
              </a:rPr>
              <a:t>requires</a:t>
            </a:r>
            <a:r>
              <a:rPr lang="it-IT" dirty="0">
                <a:latin typeface="Avenir Book" panose="02000503020000020003" pitchFamily="2" charset="0"/>
              </a:rPr>
              <a:t> superb gas </a:t>
            </a:r>
            <a:r>
              <a:rPr lang="it-IT" dirty="0" err="1">
                <a:latin typeface="Avenir Book" panose="02000503020000020003" pitchFamily="2" charset="0"/>
              </a:rPr>
              <a:t>system</a:t>
            </a:r>
            <a:r>
              <a:rPr lang="it-IT" dirty="0">
                <a:latin typeface="Avenir Book" panose="02000503020000020003" pitchFamily="2" charset="0"/>
              </a:rPr>
              <a:t> 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Photo-</a:t>
            </a:r>
            <a:r>
              <a:rPr lang="it-IT" dirty="0" err="1">
                <a:latin typeface="Avenir Book" panose="02000503020000020003" pitchFamily="2" charset="0"/>
              </a:rPr>
              <a:t>cathode</a:t>
            </a:r>
            <a:r>
              <a:rPr lang="it-IT" dirty="0">
                <a:latin typeface="Avenir Book" panose="02000503020000020003" pitchFamily="2" charset="0"/>
              </a:rPr>
              <a:t> in high radiation zone.</a:t>
            </a: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05AF0D-EB1B-0D46-B030-53F08C6EBDA1}"/>
              </a:ext>
            </a:extLst>
          </p:cNvPr>
          <p:cNvSpPr/>
          <p:nvPr/>
        </p:nvSpPr>
        <p:spPr>
          <a:xfrm>
            <a:off x="6744599" y="834588"/>
            <a:ext cx="2109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Symbol" pitchFamily="2" charset="2"/>
              </a:rPr>
              <a:t>g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path</a:t>
            </a:r>
            <a:r>
              <a:rPr lang="it-IT" sz="1600" dirty="0">
                <a:latin typeface="Avenir Book" panose="02000503020000020003" pitchFamily="2" charset="0"/>
              </a:rPr>
              <a:t>: 100-200 cm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7B1BFFF-2F7A-EF41-9DB9-D5656FAEA991}"/>
              </a:ext>
            </a:extLst>
          </p:cNvPr>
          <p:cNvGrpSpPr/>
          <p:nvPr/>
        </p:nvGrpSpPr>
        <p:grpSpPr>
          <a:xfrm>
            <a:off x="6195960" y="541825"/>
            <a:ext cx="2927289" cy="1625277"/>
            <a:chOff x="6245739" y="183162"/>
            <a:chExt cx="2927289" cy="162527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B10C96-5772-714B-8B2B-8B627941D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3730"/>
            <a:stretch/>
          </p:blipFill>
          <p:spPr>
            <a:xfrm>
              <a:off x="6245739" y="183162"/>
              <a:ext cx="2927289" cy="1625277"/>
            </a:xfrm>
            <a:prstGeom prst="rect">
              <a:avLst/>
            </a:prstGeom>
            <a:solidFill>
              <a:srgbClr val="E6E9E9"/>
            </a:solidFill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D4C1AD3-93BC-9340-9CC2-B01B837D54D8}"/>
                </a:ext>
              </a:extLst>
            </p:cNvPr>
            <p:cNvCxnSpPr/>
            <p:nvPr/>
          </p:nvCxnSpPr>
          <p:spPr>
            <a:xfrm>
              <a:off x="8607842" y="659594"/>
              <a:ext cx="5361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7F941F4A-F624-A240-B407-B86B38D8A28B}"/>
              </a:ext>
            </a:extLst>
          </p:cNvPr>
          <p:cNvSpPr/>
          <p:nvPr/>
        </p:nvSpPr>
        <p:spPr>
          <a:xfrm>
            <a:off x="4628960" y="5016890"/>
            <a:ext cx="4515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Tracking is leading error contribution if worse than ~7mrad.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Negligible resolution factor around 2 mrad. 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Between 2 and 7mrad , more detailed investigation is </a:t>
            </a:r>
            <a:r>
              <a:rPr lang="it-IT" sz="1600" dirty="0" err="1">
                <a:latin typeface="Avenir Book" panose="02000503020000020003" pitchFamily="2" charset="0"/>
              </a:rPr>
              <a:t>required</a:t>
            </a:r>
            <a:r>
              <a:rPr lang="it-IT" sz="1600" dirty="0">
                <a:latin typeface="Avenir Book" panose="02000503020000020003" pitchFamily="2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5FBFD7-2D2C-5D4F-9E54-9F3D87C96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960" y="2028757"/>
            <a:ext cx="4320014" cy="286112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C231754-CEF1-0041-B983-D38D680D19E5}"/>
              </a:ext>
            </a:extLst>
          </p:cNvPr>
          <p:cNvCxnSpPr>
            <a:cxnSpLocks/>
          </p:cNvCxnSpPr>
          <p:nvPr/>
        </p:nvCxnSpPr>
        <p:spPr>
          <a:xfrm flipV="1">
            <a:off x="3698247" y="4066679"/>
            <a:ext cx="1256450" cy="499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9909B1-DA79-C746-B809-2AF2EF211B78}"/>
              </a:ext>
            </a:extLst>
          </p:cNvPr>
          <p:cNvCxnSpPr/>
          <p:nvPr/>
        </p:nvCxnSpPr>
        <p:spPr>
          <a:xfrm>
            <a:off x="5128972" y="3033481"/>
            <a:ext cx="0" cy="177074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3693990-0C7E-F74C-8E4B-E7B90E39F93A}"/>
              </a:ext>
            </a:extLst>
          </p:cNvPr>
          <p:cNvSpPr txBox="1"/>
          <p:nvPr/>
        </p:nvSpPr>
        <p:spPr>
          <a:xfrm>
            <a:off x="229774" y="6392515"/>
            <a:ext cx="4205300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More detailed simulation required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B8F95B9-3E46-5349-8152-1BA32892067C}"/>
              </a:ext>
            </a:extLst>
          </p:cNvPr>
          <p:cNvSpPr/>
          <p:nvPr/>
        </p:nvSpPr>
        <p:spPr>
          <a:xfrm>
            <a:off x="4762965" y="2931880"/>
            <a:ext cx="378242" cy="197394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263B8E-639A-5A47-B991-9B8939D00AD1}"/>
              </a:ext>
            </a:extLst>
          </p:cNvPr>
          <p:cNvSpPr txBox="1"/>
          <p:nvPr/>
        </p:nvSpPr>
        <p:spPr>
          <a:xfrm>
            <a:off x="8124825" y="97393"/>
            <a:ext cx="89223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H. </a:t>
            </a:r>
            <a:r>
              <a:rPr lang="en-US" dirty="0" err="1"/>
              <a:t>Klest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38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753008" y="49784"/>
            <a:ext cx="2293257" cy="740705"/>
          </a:xfrm>
        </p:spPr>
        <p:txBody>
          <a:bodyPr>
            <a:noAutofit/>
          </a:bodyPr>
          <a:lstStyle/>
          <a:p>
            <a:r>
              <a:rPr lang="en-US" sz="4000" b="0" dirty="0" err="1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mRICH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7E2B6-ADAC-6D44-BECA-EF7BEF231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00" y="-27758"/>
            <a:ext cx="2481943" cy="24601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97F74F-0A7E-2047-A7A2-A231A76D161C}"/>
              </a:ext>
            </a:extLst>
          </p:cNvPr>
          <p:cNvSpPr txBox="1"/>
          <p:nvPr/>
        </p:nvSpPr>
        <p:spPr>
          <a:xfrm>
            <a:off x="142404" y="5935811"/>
            <a:ext cx="4103695" cy="92333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More quantitative estimate of dead area (foam holder/box/Fresnel corners).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593AA-8789-D64D-A8C5-CE694A035739}"/>
              </a:ext>
            </a:extLst>
          </p:cNvPr>
          <p:cNvSpPr/>
          <p:nvPr/>
        </p:nvSpPr>
        <p:spPr>
          <a:xfrm>
            <a:off x="2643643" y="799520"/>
            <a:ext cx="41512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3 cm </a:t>
            </a:r>
            <a:r>
              <a:rPr lang="it-IT" b="1" dirty="0" err="1">
                <a:solidFill>
                  <a:srgbClr val="0D36B6"/>
                </a:solidFill>
                <a:latin typeface="Avenir Book" panose="02000503020000020003" pitchFamily="2" charset="0"/>
              </a:rPr>
              <a:t>aerogel</a:t>
            </a: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 </a:t>
            </a:r>
            <a:r>
              <a:rPr lang="it-IT" b="1" dirty="0" err="1">
                <a:solidFill>
                  <a:srgbClr val="0D36B6"/>
                </a:solidFill>
                <a:latin typeface="Avenir Book" panose="02000503020000020003" pitchFamily="2" charset="0"/>
              </a:rPr>
              <a:t>radiator</a:t>
            </a: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 (</a:t>
            </a:r>
            <a:r>
              <a:rPr lang="it-IT" b="1" dirty="0" err="1">
                <a:solidFill>
                  <a:srgbClr val="0D36B6"/>
                </a:solidFill>
                <a:latin typeface="Avenir Book" panose="02000503020000020003" pitchFamily="2" charset="0"/>
              </a:rPr>
              <a:t>n</a:t>
            </a: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=1.03) </a:t>
            </a:r>
            <a:endParaRPr lang="it-IT" dirty="0">
              <a:solidFill>
                <a:srgbClr val="0D36B6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D36B6"/>
                </a:solidFill>
                <a:latin typeface="Avenir Book" panose="02000503020000020003" pitchFamily="2" charset="0"/>
              </a:rPr>
              <a:t>Lens with </a:t>
            </a:r>
            <a:r>
              <a:rPr lang="it-IT" dirty="0" err="1">
                <a:solidFill>
                  <a:srgbClr val="0D36B6"/>
                </a:solidFill>
                <a:latin typeface="Avenir Book" panose="02000503020000020003" pitchFamily="2" charset="0"/>
              </a:rPr>
              <a:t>focal</a:t>
            </a:r>
            <a:r>
              <a:rPr lang="it-IT" dirty="0">
                <a:solidFill>
                  <a:srgbClr val="0D36B6"/>
                </a:solidFill>
                <a:latin typeface="Avenir Book" panose="02000503020000020003" pitchFamily="2" charset="0"/>
              </a:rPr>
              <a:t> </a:t>
            </a:r>
            <a:r>
              <a:rPr lang="it-IT" dirty="0" err="1">
                <a:solidFill>
                  <a:srgbClr val="0D36B6"/>
                </a:solidFill>
                <a:latin typeface="Avenir Book" panose="02000503020000020003" pitchFamily="2" charset="0"/>
              </a:rPr>
              <a:t>length</a:t>
            </a:r>
            <a:r>
              <a:rPr lang="it-IT" dirty="0">
                <a:solidFill>
                  <a:srgbClr val="0D36B6"/>
                </a:solidFill>
                <a:latin typeface="Avenir Book" panose="02000503020000020003" pitchFamily="2" charset="0"/>
              </a:rPr>
              <a:t>, 𝑓= 6”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D36B6"/>
                </a:solidFill>
                <a:latin typeface="Avenir Book" panose="02000503020000020003" pitchFamily="2" charset="0"/>
              </a:rPr>
              <a:t>3mm pixel </a:t>
            </a:r>
            <a:r>
              <a:rPr lang="it-IT" dirty="0" err="1">
                <a:solidFill>
                  <a:srgbClr val="0D36B6"/>
                </a:solidFill>
                <a:latin typeface="Avenir Book" panose="02000503020000020003" pitchFamily="2" charset="0"/>
              </a:rPr>
              <a:t>size</a:t>
            </a:r>
            <a:r>
              <a:rPr lang="it-IT" dirty="0">
                <a:solidFill>
                  <a:srgbClr val="0D36B6"/>
                </a:solidFill>
                <a:latin typeface="Avenir Book" panose="02000503020000020003" pitchFamily="2" charset="0"/>
              </a:rPr>
              <a:t> </a:t>
            </a:r>
            <a:r>
              <a:rPr lang="it-IT" dirty="0" err="1">
                <a:solidFill>
                  <a:srgbClr val="0D36B6"/>
                </a:solidFill>
                <a:latin typeface="Avenir Book" panose="02000503020000020003" pitchFamily="2" charset="0"/>
              </a:rPr>
              <a:t>photon</a:t>
            </a:r>
            <a:r>
              <a:rPr lang="it-IT" dirty="0">
                <a:solidFill>
                  <a:srgbClr val="0D36B6"/>
                </a:solidFill>
                <a:latin typeface="Avenir Book" panose="02000503020000020003" pitchFamily="2" charset="0"/>
              </a:rPr>
              <a:t> detector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DDE531-A150-E448-9D8D-F7CEA1F3DF25}"/>
              </a:ext>
            </a:extLst>
          </p:cNvPr>
          <p:cNvSpPr/>
          <p:nvPr/>
        </p:nvSpPr>
        <p:spPr>
          <a:xfrm>
            <a:off x="161699" y="2526182"/>
            <a:ext cx="4065107" cy="1569660"/>
          </a:xfrm>
          <a:prstGeom prst="rect">
            <a:avLst/>
          </a:prstGeom>
          <a:gradFill>
            <a:gsLst>
              <a:gs pos="0">
                <a:srgbClr val="92D050">
                  <a:tint val="66000"/>
                  <a:satMod val="160000"/>
                </a:srgbClr>
              </a:gs>
              <a:gs pos="33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it-IT" sz="2400" b="1" dirty="0">
                <a:latin typeface="Avenir Heavy" panose="02000503020000020003" pitchFamily="2" charset="0"/>
              </a:rPr>
              <a:t>Pro</a:t>
            </a:r>
          </a:p>
          <a:p>
            <a:pPr marL="187325" lvl="1" indent="-173038">
              <a:buFont typeface="Arial" panose="020B0604020202020204" pitchFamily="34" charset="0"/>
              <a:buChar char="•"/>
            </a:pPr>
            <a:r>
              <a:rPr lang="it-IT" dirty="0" err="1">
                <a:latin typeface="Avenir Book" panose="02000503020000020003" pitchFamily="2" charset="0"/>
              </a:rPr>
              <a:t>Momentum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coverage</a:t>
            </a:r>
            <a:r>
              <a:rPr lang="it-IT" dirty="0">
                <a:latin typeface="Avenir Book" panose="02000503020000020003" pitchFamily="2" charset="0"/>
              </a:rPr>
              <a:t> 3-10 </a:t>
            </a:r>
            <a:r>
              <a:rPr lang="it-IT" dirty="0" err="1">
                <a:latin typeface="Avenir Book" panose="02000503020000020003" pitchFamily="2" charset="0"/>
              </a:rPr>
              <a:t>GeV</a:t>
            </a:r>
            <a:r>
              <a:rPr lang="it-IT" dirty="0">
                <a:latin typeface="Avenir Book" panose="02000503020000020003" pitchFamily="2" charset="0"/>
              </a:rPr>
              <a:t>/c</a:t>
            </a:r>
          </a:p>
          <a:p>
            <a:pPr marL="187325" lvl="1" indent="-173038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Modular design </a:t>
            </a:r>
          </a:p>
          <a:p>
            <a:pPr marL="187325" lvl="1" indent="-173038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Can </a:t>
            </a:r>
            <a:r>
              <a:rPr lang="it-IT" dirty="0" err="1">
                <a:latin typeface="Avenir Book" panose="02000503020000020003" pitchFamily="2" charset="0"/>
              </a:rPr>
              <a:t>provide</a:t>
            </a:r>
            <a:r>
              <a:rPr lang="it-IT" dirty="0">
                <a:latin typeface="Avenir Book" panose="02000503020000020003" pitchFamily="2" charset="0"/>
              </a:rPr>
              <a:t> time </a:t>
            </a:r>
            <a:r>
              <a:rPr lang="it-IT" dirty="0" err="1">
                <a:latin typeface="Avenir Book" panose="02000503020000020003" pitchFamily="2" charset="0"/>
              </a:rPr>
              <a:t>measurements</a:t>
            </a:r>
            <a:r>
              <a:rPr lang="it-IT" dirty="0">
                <a:latin typeface="Avenir Book" panose="02000503020000020003" pitchFamily="2" charset="0"/>
              </a:rPr>
              <a:t> with </a:t>
            </a:r>
            <a:r>
              <a:rPr lang="it-IT" dirty="0" err="1">
                <a:latin typeface="Avenir Book" panose="02000503020000020003" pitchFamily="2" charset="0"/>
              </a:rPr>
              <a:t>proper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sensors</a:t>
            </a:r>
            <a:r>
              <a:rPr lang="it-IT" dirty="0">
                <a:latin typeface="Avenir Book" panose="02000503020000020003" pitchFamily="2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E3014C-9095-FE47-AFC7-D5CC13FAD025}"/>
              </a:ext>
            </a:extLst>
          </p:cNvPr>
          <p:cNvSpPr/>
          <p:nvPr/>
        </p:nvSpPr>
        <p:spPr>
          <a:xfrm>
            <a:off x="142404" y="4148184"/>
            <a:ext cx="4103695" cy="17312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it-IT" sz="2400" b="1" dirty="0">
                <a:latin typeface="Avenir Heavy" panose="02000503020000020003" pitchFamily="2" charset="0"/>
              </a:rPr>
              <a:t>Con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it-IT" dirty="0" err="1">
                <a:latin typeface="Avenir Book" panose="02000503020000020003" pitchFamily="2" charset="0"/>
              </a:rPr>
              <a:t>Photon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sensors</a:t>
            </a:r>
            <a:r>
              <a:rPr lang="it-IT" dirty="0">
                <a:latin typeface="Avenir Book" panose="02000503020000020003" pitchFamily="2" charset="0"/>
              </a:rPr>
              <a:t> in high B </a:t>
            </a:r>
            <a:r>
              <a:rPr lang="it-IT" dirty="0" err="1">
                <a:latin typeface="Avenir Book" panose="02000503020000020003" pitchFamily="2" charset="0"/>
              </a:rPr>
              <a:t>field</a:t>
            </a:r>
            <a:endParaRPr lang="it-IT" dirty="0">
              <a:latin typeface="Avenir Book" panose="02000503020000020003" pitchFamily="2" charset="0"/>
            </a:endParaRP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it-IT" dirty="0" err="1">
                <a:latin typeface="Avenir Book" panose="02000503020000020003" pitchFamily="2" charset="0"/>
              </a:rPr>
              <a:t>Sensors</a:t>
            </a:r>
            <a:r>
              <a:rPr lang="it-IT" dirty="0">
                <a:latin typeface="Avenir Book" panose="02000503020000020003" pitchFamily="2" charset="0"/>
              </a:rPr>
              <a:t> and </a:t>
            </a:r>
            <a:r>
              <a:rPr lang="it-IT" dirty="0" err="1">
                <a:latin typeface="Avenir Book" panose="02000503020000020003" pitchFamily="2" charset="0"/>
              </a:rPr>
              <a:t>readout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electronics</a:t>
            </a:r>
            <a:r>
              <a:rPr lang="it-IT" dirty="0">
                <a:latin typeface="Avenir Book" panose="02000503020000020003" pitchFamily="2" charset="0"/>
              </a:rPr>
              <a:t> in the detector </a:t>
            </a:r>
            <a:r>
              <a:rPr lang="it-IT" dirty="0" err="1">
                <a:latin typeface="Avenir Book" panose="02000503020000020003" pitchFamily="2" charset="0"/>
              </a:rPr>
              <a:t>acceptance</a:t>
            </a:r>
            <a:r>
              <a:rPr lang="it-IT" dirty="0">
                <a:latin typeface="Avenir Book" panose="02000503020000020003" pitchFamily="2" charset="0"/>
              </a:rPr>
              <a:t> -&gt; </a:t>
            </a:r>
            <a:r>
              <a:rPr lang="it-IT" dirty="0" err="1">
                <a:latin typeface="Avenir Book" panose="02000503020000020003" pitchFamily="2" charset="0"/>
              </a:rPr>
              <a:t>radiation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hardness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concern</a:t>
            </a:r>
            <a:endParaRPr lang="it-IT" dirty="0">
              <a:latin typeface="Avenir Book" panose="02000503020000020003" pitchFamily="2" charset="0"/>
            </a:endParaRPr>
          </a:p>
          <a:p>
            <a:pPr marL="214313" lvl="1" indent="-214313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A71C00"/>
              </a:solidFill>
              <a:latin typeface="Avenir Book" panose="02000503020000020003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3772B1-28EE-6941-8E2E-84946AF81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921" y="3491025"/>
            <a:ext cx="2616846" cy="2577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BD20C4-4639-934C-A1D9-363423A3A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689" y="790489"/>
            <a:ext cx="2923311" cy="25832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4ECD34-FEFA-EA4F-8D20-4FDC1394B3C1}"/>
              </a:ext>
            </a:extLst>
          </p:cNvPr>
          <p:cNvSpPr/>
          <p:nvPr/>
        </p:nvSpPr>
        <p:spPr>
          <a:xfrm>
            <a:off x="4177849" y="2651902"/>
            <a:ext cx="206213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</a:rPr>
              <a:t>e/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>
                <a:latin typeface="Avenir Roman" panose="02000503020000020003" pitchFamily="2" charset="0"/>
              </a:rPr>
              <a:t> excellent at lowest 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</a:rPr>
              <a:t>Can be configured differently for e/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>
                <a:latin typeface="Avenir Roman" panose="02000503020000020003" pitchFamily="2" charset="0"/>
              </a:rPr>
              <a:t> or </a:t>
            </a:r>
            <a:r>
              <a:rPr lang="en-US" dirty="0">
                <a:latin typeface="Symbol" pitchFamily="2" charset="2"/>
              </a:rPr>
              <a:t>p </a:t>
            </a:r>
            <a:r>
              <a:rPr lang="en-US" dirty="0">
                <a:latin typeface="Avenir Roman" panose="02000503020000020003" pitchFamily="2" charset="0"/>
              </a:rPr>
              <a:t>/k 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</a:rPr>
              <a:t>Tracking resolution not highly demanding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B26F20-4781-3A44-81CF-7A6C6DED2295}"/>
              </a:ext>
            </a:extLst>
          </p:cNvPr>
          <p:cNvCxnSpPr>
            <a:cxnSpLocks/>
          </p:cNvCxnSpPr>
          <p:nvPr/>
        </p:nvCxnSpPr>
        <p:spPr>
          <a:xfrm>
            <a:off x="6670039" y="5066627"/>
            <a:ext cx="232072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343A01F-3872-ED43-938C-EBAE0FE0E3BA}"/>
              </a:ext>
            </a:extLst>
          </p:cNvPr>
          <p:cNvSpPr txBox="1"/>
          <p:nvPr/>
        </p:nvSpPr>
        <p:spPr>
          <a:xfrm>
            <a:off x="7934558" y="56893"/>
            <a:ext cx="119859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X. He</a:t>
            </a:r>
            <a:br>
              <a:rPr lang="en-US" dirty="0"/>
            </a:br>
            <a:r>
              <a:rPr lang="en-US" dirty="0"/>
              <a:t>M. </a:t>
            </a:r>
            <a:r>
              <a:rPr lang="en-US" dirty="0" err="1"/>
              <a:t>Sarsour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141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490338" y="45066"/>
            <a:ext cx="2293257" cy="740705"/>
          </a:xfrm>
        </p:spPr>
        <p:txBody>
          <a:bodyPr>
            <a:noAutofit/>
          </a:bodyPr>
          <a:lstStyle/>
          <a:p>
            <a:r>
              <a:rPr lang="en-US" sz="4000" b="0" dirty="0" err="1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dRICH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161FA0-7F33-2641-AE21-67334EB25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2" y="45066"/>
            <a:ext cx="4393280" cy="21768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E999FB-E2E5-254D-ACBC-914B7A20B2E5}"/>
              </a:ext>
            </a:extLst>
          </p:cNvPr>
          <p:cNvSpPr txBox="1"/>
          <p:nvPr/>
        </p:nvSpPr>
        <p:spPr>
          <a:xfrm>
            <a:off x="126260" y="5877036"/>
            <a:ext cx="4103695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More quantitative estimate of the material budget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44CD5A-85AD-5C4B-B72C-72AC5A80B2F2}"/>
              </a:ext>
            </a:extLst>
          </p:cNvPr>
          <p:cNvSpPr/>
          <p:nvPr/>
        </p:nvSpPr>
        <p:spPr>
          <a:xfrm>
            <a:off x="126260" y="2328146"/>
            <a:ext cx="4100547" cy="1569660"/>
          </a:xfrm>
          <a:prstGeom prst="rect">
            <a:avLst/>
          </a:prstGeom>
          <a:gradFill>
            <a:gsLst>
              <a:gs pos="0">
                <a:srgbClr val="92D050">
                  <a:tint val="66000"/>
                  <a:satMod val="160000"/>
                </a:srgbClr>
              </a:gs>
              <a:gs pos="33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it-IT" sz="2400" b="1" dirty="0">
                <a:latin typeface="Avenir Heavy" panose="02000503020000020003" pitchFamily="2" charset="0"/>
              </a:rPr>
              <a:t>Pro</a:t>
            </a:r>
          </a:p>
          <a:p>
            <a:pPr marL="187325" lvl="1" indent="-173038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&gt; 3</a:t>
            </a:r>
            <a:r>
              <a:rPr lang="it-IT" dirty="0">
                <a:latin typeface="Symbol" pitchFamily="2" charset="2"/>
              </a:rPr>
              <a:t>s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Symbol" pitchFamily="2" charset="2"/>
              </a:rPr>
              <a:t>p</a:t>
            </a:r>
            <a:r>
              <a:rPr lang="it-IT" dirty="0">
                <a:latin typeface="Avenir Book" panose="02000503020000020003" pitchFamily="2" charset="0"/>
              </a:rPr>
              <a:t>/K </a:t>
            </a:r>
            <a:r>
              <a:rPr lang="it-IT" dirty="0" err="1">
                <a:latin typeface="Avenir Book" panose="02000503020000020003" pitchFamily="2" charset="0"/>
              </a:rPr>
              <a:t>separation</a:t>
            </a:r>
            <a:r>
              <a:rPr lang="it-IT" dirty="0">
                <a:latin typeface="Avenir Book" panose="02000503020000020003" pitchFamily="2" charset="0"/>
              </a:rPr>
              <a:t> in 3-50 </a:t>
            </a:r>
            <a:r>
              <a:rPr lang="it-IT" dirty="0" err="1">
                <a:latin typeface="Avenir Book" panose="02000503020000020003" pitchFamily="2" charset="0"/>
              </a:rPr>
              <a:t>GeV</a:t>
            </a:r>
            <a:r>
              <a:rPr lang="it-IT" dirty="0">
                <a:latin typeface="Avenir Book" panose="02000503020000020003" pitchFamily="2" charset="0"/>
              </a:rPr>
              <a:t>/c</a:t>
            </a:r>
          </a:p>
          <a:p>
            <a:pPr marL="187325" lvl="1" indent="-173038">
              <a:buFont typeface="Arial" panose="020B0604020202020204" pitchFamily="34" charset="0"/>
              <a:buChar char="•"/>
            </a:pPr>
            <a:r>
              <a:rPr lang="it-IT" dirty="0" err="1">
                <a:latin typeface="Avenir Book" panose="02000503020000020003" pitchFamily="2" charset="0"/>
              </a:rPr>
              <a:t>Photon</a:t>
            </a:r>
            <a:r>
              <a:rPr lang="it-IT" dirty="0">
                <a:latin typeface="Avenir Book" panose="02000503020000020003" pitchFamily="2" charset="0"/>
              </a:rPr>
              <a:t> detector out of </a:t>
            </a:r>
            <a:r>
              <a:rPr lang="it-IT" dirty="0" err="1">
                <a:latin typeface="Avenir Book" panose="02000503020000020003" pitchFamily="2" charset="0"/>
              </a:rPr>
              <a:t>acceptance</a:t>
            </a:r>
            <a:endParaRPr lang="it-IT" dirty="0">
              <a:latin typeface="Avenir Book" panose="02000503020000020003" pitchFamily="2" charset="0"/>
            </a:endParaRPr>
          </a:p>
          <a:p>
            <a:pPr marL="187325" lvl="1" indent="-173038">
              <a:buFont typeface="Arial" panose="020B0604020202020204" pitchFamily="34" charset="0"/>
              <a:buChar char="•"/>
            </a:pPr>
            <a:r>
              <a:rPr lang="it-IT" dirty="0" err="1">
                <a:latin typeface="Avenir Book" panose="02000503020000020003" pitchFamily="2" charset="0"/>
              </a:rPr>
              <a:t>Material</a:t>
            </a:r>
            <a:r>
              <a:rPr lang="it-IT" dirty="0">
                <a:latin typeface="Avenir Book" panose="02000503020000020003" pitchFamily="2" charset="0"/>
              </a:rPr>
              <a:t> budget </a:t>
            </a:r>
            <a:r>
              <a:rPr lang="it-IT" dirty="0" err="1">
                <a:latin typeface="Avenir Book" panose="02000503020000020003" pitchFamily="2" charset="0"/>
              </a:rPr>
              <a:t>likely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smaller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than</a:t>
            </a:r>
            <a:r>
              <a:rPr lang="it-IT" dirty="0">
                <a:latin typeface="Avenir Book" panose="02000503020000020003" pitchFamily="2" charset="0"/>
              </a:rPr>
              <a:t> 2 detectors </a:t>
            </a:r>
            <a:r>
              <a:rPr lang="it-IT" dirty="0" err="1">
                <a:latin typeface="Avenir Book" panose="02000503020000020003" pitchFamily="2" charset="0"/>
              </a:rPr>
              <a:t>solution</a:t>
            </a:r>
            <a:endParaRPr lang="it-IT" dirty="0">
              <a:latin typeface="Avenir Book" panose="0200050302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229ED7-B7C4-1A48-8E30-DA8EA35097A9}"/>
              </a:ext>
            </a:extLst>
          </p:cNvPr>
          <p:cNvSpPr/>
          <p:nvPr/>
        </p:nvSpPr>
        <p:spPr>
          <a:xfrm>
            <a:off x="126260" y="3944015"/>
            <a:ext cx="4103695" cy="18466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it-IT" sz="2400" b="1" dirty="0">
                <a:latin typeface="Avenir Heavy" panose="02000503020000020003" pitchFamily="2" charset="0"/>
              </a:rPr>
              <a:t>Con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More </a:t>
            </a:r>
            <a:r>
              <a:rPr lang="it-IT" dirty="0" err="1">
                <a:latin typeface="Avenir Book" panose="02000503020000020003" pitchFamily="2" charset="0"/>
              </a:rPr>
              <a:t>demanding</a:t>
            </a:r>
            <a:r>
              <a:rPr lang="it-IT" dirty="0">
                <a:latin typeface="Avenir Book" panose="02000503020000020003" pitchFamily="2" charset="0"/>
              </a:rPr>
              <a:t> PID 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R&amp;D on </a:t>
            </a:r>
            <a:r>
              <a:rPr lang="it-IT" dirty="0" err="1">
                <a:latin typeface="Avenir Book" panose="02000503020000020003" pitchFamily="2" charset="0"/>
              </a:rPr>
              <a:t>photon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sensors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needed</a:t>
            </a:r>
            <a:endParaRPr lang="it-IT" dirty="0">
              <a:latin typeface="Avenir Book" panose="02000503020000020003" pitchFamily="2" charset="0"/>
            </a:endParaRP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it-IT" dirty="0" err="1">
                <a:latin typeface="Avenir Book" panose="02000503020000020003" pitchFamily="2" charset="0"/>
              </a:rPr>
              <a:t>Aerogel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chromatic</a:t>
            </a:r>
            <a:r>
              <a:rPr lang="it-IT" dirty="0">
                <a:latin typeface="Avenir Book" panose="02000503020000020003" pitchFamily="2" charset="0"/>
              </a:rPr>
              <a:t> performance </a:t>
            </a:r>
            <a:r>
              <a:rPr lang="it-IT" dirty="0" err="1">
                <a:latin typeface="Avenir Book" panose="02000503020000020003" pitchFamily="2" charset="0"/>
              </a:rPr>
              <a:t>critical</a:t>
            </a:r>
            <a:endParaRPr lang="it-IT" dirty="0">
              <a:latin typeface="Avenir Book" panose="02000503020000020003" pitchFamily="2" charset="0"/>
            </a:endParaRP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Gas </a:t>
            </a:r>
            <a:r>
              <a:rPr lang="it-IT" dirty="0" err="1">
                <a:latin typeface="Avenir Book" panose="02000503020000020003" pitchFamily="2" charset="0"/>
              </a:rPr>
              <a:t>procurement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could</a:t>
            </a:r>
            <a:r>
              <a:rPr lang="it-IT" dirty="0">
                <a:latin typeface="Avenir Book" panose="02000503020000020003" pitchFamily="2" charset="0"/>
              </a:rPr>
              <a:t> be an </a:t>
            </a:r>
            <a:r>
              <a:rPr lang="it-IT" dirty="0" err="1">
                <a:latin typeface="Avenir Book" panose="02000503020000020003" pitchFamily="2" charset="0"/>
              </a:rPr>
              <a:t>issue</a:t>
            </a:r>
            <a:endParaRPr lang="it-IT" dirty="0">
              <a:latin typeface="Avenir Book" panose="0200050302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B0D334-2800-8D4B-9D57-8AC5231AA840}"/>
              </a:ext>
            </a:extLst>
          </p:cNvPr>
          <p:cNvSpPr/>
          <p:nvPr/>
        </p:nvSpPr>
        <p:spPr>
          <a:xfrm>
            <a:off x="4490338" y="1030544"/>
            <a:ext cx="46536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4 cm </a:t>
            </a:r>
            <a:r>
              <a:rPr lang="it-IT" b="1" dirty="0" err="1">
                <a:solidFill>
                  <a:srgbClr val="0D36B6"/>
                </a:solidFill>
                <a:latin typeface="Avenir Book" panose="02000503020000020003" pitchFamily="2" charset="0"/>
              </a:rPr>
              <a:t>aerogel</a:t>
            </a: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 (</a:t>
            </a:r>
            <a:r>
              <a:rPr lang="it-IT" b="1" dirty="0" err="1">
                <a:solidFill>
                  <a:srgbClr val="0D36B6"/>
                </a:solidFill>
                <a:latin typeface="Avenir Book" panose="02000503020000020003" pitchFamily="2" charset="0"/>
              </a:rPr>
              <a:t>n</a:t>
            </a: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=1.03) + 160 cm C</a:t>
            </a:r>
            <a:r>
              <a:rPr lang="it-IT" b="1" baseline="-25000" dirty="0">
                <a:solidFill>
                  <a:srgbClr val="0D36B6"/>
                </a:solidFill>
                <a:latin typeface="Avenir Book" panose="02000503020000020003" pitchFamily="2" charset="0"/>
              </a:rPr>
              <a:t>2</a:t>
            </a: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F</a:t>
            </a:r>
            <a:r>
              <a:rPr lang="it-IT" b="1" baseline="-25000" dirty="0">
                <a:solidFill>
                  <a:srgbClr val="0D36B6"/>
                </a:solidFill>
                <a:latin typeface="Avenir Book" panose="02000503020000020003" pitchFamily="2" charset="0"/>
              </a:rPr>
              <a:t>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0D36B6"/>
                </a:solidFill>
                <a:latin typeface="Avenir Book" panose="02000503020000020003" pitchFamily="2" charset="0"/>
              </a:rPr>
              <a:t>Mirrors</a:t>
            </a:r>
            <a:endParaRPr lang="it-IT" b="1" dirty="0">
              <a:solidFill>
                <a:srgbClr val="0D36B6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3mm pixel </a:t>
            </a:r>
            <a:r>
              <a:rPr lang="it-IT" b="1" dirty="0" err="1">
                <a:solidFill>
                  <a:srgbClr val="0D36B6"/>
                </a:solidFill>
                <a:latin typeface="Avenir Book" panose="02000503020000020003" pitchFamily="2" charset="0"/>
              </a:rPr>
              <a:t>size</a:t>
            </a: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 200-500 nm MAPMT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41424E5-0D9C-5344-BA67-41E9CE515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972" y="1924508"/>
            <a:ext cx="4667245" cy="244436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97D1D6D-1192-4944-B325-D996941CD29A}"/>
              </a:ext>
            </a:extLst>
          </p:cNvPr>
          <p:cNvGrpSpPr/>
          <p:nvPr/>
        </p:nvGrpSpPr>
        <p:grpSpPr>
          <a:xfrm>
            <a:off x="5790717" y="5091651"/>
            <a:ext cx="1874975" cy="431295"/>
            <a:chOff x="6819081" y="3647219"/>
            <a:chExt cx="1874975" cy="43129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0326311-3931-9849-B821-ECDB13339306}"/>
                </a:ext>
              </a:extLst>
            </p:cNvPr>
            <p:cNvSpPr/>
            <p:nvPr/>
          </p:nvSpPr>
          <p:spPr>
            <a:xfrm>
              <a:off x="6824417" y="3647219"/>
              <a:ext cx="1753526" cy="4312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E5FBEA-BC34-FB4D-A872-0047896C5B76}"/>
                </a:ext>
              </a:extLst>
            </p:cNvPr>
            <p:cNvSpPr txBox="1"/>
            <p:nvPr/>
          </p:nvSpPr>
          <p:spPr>
            <a:xfrm>
              <a:off x="6819081" y="3708977"/>
              <a:ext cx="18749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External assumption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D4C695D-C5CD-754C-AC5B-C36AFF3068B5}"/>
              </a:ext>
            </a:extLst>
          </p:cNvPr>
          <p:cNvSpPr/>
          <p:nvPr/>
        </p:nvSpPr>
        <p:spPr>
          <a:xfrm>
            <a:off x="4360146" y="4324791"/>
            <a:ext cx="4927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Exquisite detail in </a:t>
            </a:r>
            <a:r>
              <a:rPr lang="it-IT" sz="1600" dirty="0" err="1">
                <a:latin typeface="Avenir Book" panose="02000503020000020003" pitchFamily="2" charset="0"/>
              </a:rPr>
              <a:t>simulation</a:t>
            </a:r>
            <a:endParaRPr lang="it-IT" sz="1600" dirty="0">
              <a:latin typeface="Avenir Book" panose="02000503020000020003" pitchFamily="2" charset="0"/>
            </a:endParaRP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AI-</a:t>
            </a:r>
            <a:r>
              <a:rPr lang="it-IT" sz="1600" dirty="0" err="1">
                <a:latin typeface="Avenir Book" panose="02000503020000020003" pitchFamily="2" charset="0"/>
              </a:rPr>
              <a:t>based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optimization</a:t>
            </a:r>
            <a:endParaRPr lang="it-IT" sz="1600" dirty="0">
              <a:latin typeface="Avenir Book" panose="02000503020000020003" pitchFamily="2" charset="0"/>
            </a:endParaRP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venir Book" panose="02000503020000020003" pitchFamily="2" charset="0"/>
              </a:rPr>
              <a:t>Good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parametrization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7484EA-6765-5B41-8146-58DBBECBA837}"/>
              </a:ext>
            </a:extLst>
          </p:cNvPr>
          <p:cNvSpPr/>
          <p:nvPr/>
        </p:nvSpPr>
        <p:spPr>
          <a:xfrm>
            <a:off x="4264391" y="5636339"/>
            <a:ext cx="4927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0D36B6"/>
                </a:solidFill>
                <a:latin typeface="Avenir Book" panose="02000503020000020003" pitchFamily="2" charset="0"/>
              </a:rPr>
              <a:t>Constant</a:t>
            </a: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 </a:t>
            </a:r>
            <a:r>
              <a:rPr lang="it-IT" sz="1600" dirty="0" err="1">
                <a:solidFill>
                  <a:srgbClr val="0D36B6"/>
                </a:solidFill>
                <a:latin typeface="Avenir Book" panose="02000503020000020003" pitchFamily="2" charset="0"/>
              </a:rPr>
              <a:t>external</a:t>
            </a: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 </a:t>
            </a:r>
            <a:r>
              <a:rPr lang="it-IT" sz="1600" dirty="0" err="1">
                <a:solidFill>
                  <a:srgbClr val="0D36B6"/>
                </a:solidFill>
                <a:latin typeface="Avenir Book" panose="02000503020000020003" pitchFamily="2" charset="0"/>
              </a:rPr>
              <a:t>angular</a:t>
            </a: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 </a:t>
            </a:r>
            <a:r>
              <a:rPr lang="it-IT" sz="1600" dirty="0" err="1">
                <a:solidFill>
                  <a:srgbClr val="0D36B6"/>
                </a:solidFill>
                <a:latin typeface="Avenir Book" panose="02000503020000020003" pitchFamily="2" charset="0"/>
              </a:rPr>
              <a:t>resolution</a:t>
            </a: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: </a:t>
            </a:r>
            <a:r>
              <a:rPr lang="it-IT" sz="1600" dirty="0" err="1">
                <a:solidFill>
                  <a:srgbClr val="0D36B6"/>
                </a:solidFill>
                <a:latin typeface="Avenir Book" panose="02000503020000020003" pitchFamily="2" charset="0"/>
              </a:rPr>
              <a:t>s</a:t>
            </a: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=0.5mrad 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0D36B6"/>
                </a:solidFill>
                <a:latin typeface="Avenir Book" panose="02000503020000020003" pitchFamily="2" charset="0"/>
              </a:rPr>
              <a:t>Momentum</a:t>
            </a: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 </a:t>
            </a:r>
            <a:r>
              <a:rPr lang="it-IT" sz="1600" dirty="0" err="1">
                <a:solidFill>
                  <a:srgbClr val="0D36B6"/>
                </a:solidFill>
                <a:latin typeface="Avenir Book" panose="02000503020000020003" pitchFamily="2" charset="0"/>
              </a:rPr>
              <a:t>resolution</a:t>
            </a: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:+/- </a:t>
            </a:r>
            <a:r>
              <a:rPr lang="it-IT" sz="1600" dirty="0" err="1">
                <a:solidFill>
                  <a:srgbClr val="0D36B6"/>
                </a:solidFill>
                <a:latin typeface="Avenir Book" panose="02000503020000020003" pitchFamily="2" charset="0"/>
              </a:rPr>
              <a:t>few</a:t>
            </a: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 %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0D36B6"/>
                </a:solidFill>
                <a:latin typeface="Avenir Book" panose="02000503020000020003" pitchFamily="2" charset="0"/>
              </a:rPr>
              <a:t>Magnetic</a:t>
            </a: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 </a:t>
            </a:r>
            <a:r>
              <a:rPr lang="it-IT" sz="1600" dirty="0" err="1">
                <a:solidFill>
                  <a:srgbClr val="0D36B6"/>
                </a:solidFill>
                <a:latin typeface="Avenir Book" panose="02000503020000020003" pitchFamily="2" charset="0"/>
              </a:rPr>
              <a:t>field</a:t>
            </a:r>
            <a:r>
              <a:rPr lang="it-IT" sz="1600" dirty="0">
                <a:solidFill>
                  <a:srgbClr val="0D36B6"/>
                </a:solidFill>
                <a:latin typeface="Avenir Book" panose="02000503020000020003" pitchFamily="2" charset="0"/>
              </a:rPr>
              <a:t> : 3 Tesla.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46F038-8E1C-664E-BA63-E175B5A25979}"/>
              </a:ext>
            </a:extLst>
          </p:cNvPr>
          <p:cNvSpPr txBox="1"/>
          <p:nvPr/>
        </p:nvSpPr>
        <p:spPr>
          <a:xfrm>
            <a:off x="7433929" y="9858"/>
            <a:ext cx="168328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E. Cisbani</a:t>
            </a:r>
          </a:p>
          <a:p>
            <a:r>
              <a:rPr lang="en-US" dirty="0"/>
              <a:t>M. </a:t>
            </a:r>
            <a:r>
              <a:rPr lang="en-US" dirty="0" err="1"/>
              <a:t>Contalbrigo</a:t>
            </a:r>
            <a:endParaRPr lang="en-US" dirty="0"/>
          </a:p>
          <a:p>
            <a:r>
              <a:rPr lang="en-US" dirty="0"/>
              <a:t>R. </a:t>
            </a:r>
            <a:r>
              <a:rPr lang="en-US" dirty="0" err="1"/>
              <a:t>Preghenella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291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897853" y="0"/>
            <a:ext cx="2293257" cy="740705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DIRC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37F180-51BD-694B-98E1-2B11BAC1B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617115" cy="23689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40F34-BAD8-E149-A03A-C2AD67A96714}"/>
              </a:ext>
            </a:extLst>
          </p:cNvPr>
          <p:cNvSpPr/>
          <p:nvPr/>
        </p:nvSpPr>
        <p:spPr>
          <a:xfrm>
            <a:off x="2723682" y="838725"/>
            <a:ext cx="6415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1m </a:t>
            </a:r>
            <a:r>
              <a:rPr lang="it-IT" b="1" dirty="0" err="1">
                <a:solidFill>
                  <a:srgbClr val="0D36B6"/>
                </a:solidFill>
                <a:latin typeface="Avenir Book" panose="02000503020000020003" pitchFamily="2" charset="0"/>
              </a:rPr>
              <a:t>barrel</a:t>
            </a: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 </a:t>
            </a:r>
            <a:r>
              <a:rPr lang="it-IT" b="1" dirty="0" err="1">
                <a:solidFill>
                  <a:srgbClr val="0D36B6"/>
                </a:solidFill>
                <a:latin typeface="Avenir Book" panose="02000503020000020003" pitchFamily="2" charset="0"/>
              </a:rPr>
              <a:t>radius</a:t>
            </a: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, 16 </a:t>
            </a:r>
            <a:r>
              <a:rPr lang="it-IT" b="1" dirty="0" err="1">
                <a:solidFill>
                  <a:srgbClr val="0D36B6"/>
                </a:solidFill>
                <a:latin typeface="Avenir Book" panose="02000503020000020003" pitchFamily="2" charset="0"/>
              </a:rPr>
              <a:t>sectors</a:t>
            </a:r>
            <a:endParaRPr lang="it-IT" b="1" dirty="0">
              <a:solidFill>
                <a:srgbClr val="0D36B6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176 </a:t>
            </a:r>
            <a:r>
              <a:rPr lang="it-IT" b="1" dirty="0" err="1">
                <a:solidFill>
                  <a:srgbClr val="0D36B6"/>
                </a:solidFill>
                <a:latin typeface="Avenir Book" panose="02000503020000020003" pitchFamily="2" charset="0"/>
              </a:rPr>
              <a:t>bars</a:t>
            </a: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 of </a:t>
            </a:r>
            <a:r>
              <a:rPr lang="it-IT" b="1" dirty="0" err="1">
                <a:solidFill>
                  <a:srgbClr val="0D36B6"/>
                </a:solidFill>
                <a:latin typeface="Avenir Book" panose="02000503020000020003" pitchFamily="2" charset="0"/>
              </a:rPr>
              <a:t>synthetic</a:t>
            </a: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 fused silica,17mm (T) ´ 32mm (W) ´ 4200mm (L)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D36B6"/>
                </a:solidFill>
                <a:latin typeface="Avenir Book" panose="02000503020000020003" pitchFamily="2" charset="0"/>
              </a:rPr>
              <a:t>Photo sensors: MCP-PMTs -3x3mm2 pixels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E5DB0A-B4F6-2B47-A6D0-420EDC3A63BA}"/>
              </a:ext>
            </a:extLst>
          </p:cNvPr>
          <p:cNvSpPr txBox="1"/>
          <p:nvPr/>
        </p:nvSpPr>
        <p:spPr>
          <a:xfrm>
            <a:off x="126260" y="6282670"/>
            <a:ext cx="4103695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More R&amp;D on sensors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272307-CCB4-D14A-8B59-8F9AA18823A8}"/>
              </a:ext>
            </a:extLst>
          </p:cNvPr>
          <p:cNvSpPr/>
          <p:nvPr/>
        </p:nvSpPr>
        <p:spPr>
          <a:xfrm>
            <a:off x="0" y="2459181"/>
            <a:ext cx="4100547" cy="1846659"/>
          </a:xfrm>
          <a:prstGeom prst="rect">
            <a:avLst/>
          </a:prstGeom>
          <a:gradFill>
            <a:gsLst>
              <a:gs pos="0">
                <a:srgbClr val="92D050">
                  <a:tint val="66000"/>
                  <a:satMod val="160000"/>
                </a:srgbClr>
              </a:gs>
              <a:gs pos="33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it-IT" sz="2400" b="1" dirty="0">
                <a:latin typeface="Avenir Heavy" panose="02000503020000020003" pitchFamily="2" charset="0"/>
              </a:rPr>
              <a:t>Pro</a:t>
            </a:r>
          </a:p>
          <a:p>
            <a:pPr marL="187325" lvl="1" indent="-173038">
              <a:buFont typeface="Arial" panose="020B0604020202020204" pitchFamily="34" charset="0"/>
              <a:buChar char="•"/>
            </a:pPr>
            <a:r>
              <a:rPr lang="it-IT" dirty="0" err="1">
                <a:latin typeface="Avenir Book" panose="02000503020000020003" pitchFamily="2" charset="0"/>
              </a:rPr>
              <a:t>Excellent</a:t>
            </a:r>
            <a:r>
              <a:rPr lang="it-IT" dirty="0">
                <a:latin typeface="Avenir Book" panose="02000503020000020003" pitchFamily="2" charset="0"/>
              </a:rPr>
              <a:t> performance over wide </a:t>
            </a:r>
            <a:r>
              <a:rPr lang="it-IT" dirty="0" err="1">
                <a:latin typeface="Avenir Book" panose="02000503020000020003" pitchFamily="2" charset="0"/>
              </a:rPr>
              <a:t>angular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range</a:t>
            </a:r>
            <a:r>
              <a:rPr lang="it-IT" dirty="0">
                <a:latin typeface="Avenir Book" panose="02000503020000020003" pitchFamily="2" charset="0"/>
              </a:rPr>
              <a:t>: &gt;3</a:t>
            </a:r>
            <a:r>
              <a:rPr lang="it-IT" dirty="0">
                <a:latin typeface="Symbol" pitchFamily="2" charset="2"/>
              </a:rPr>
              <a:t>s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Symbol" pitchFamily="2" charset="2"/>
              </a:rPr>
              <a:t>p</a:t>
            </a:r>
            <a:r>
              <a:rPr lang="it-IT" dirty="0">
                <a:latin typeface="Avenir Book" panose="02000503020000020003" pitchFamily="2" charset="0"/>
              </a:rPr>
              <a:t>/k up to 6 </a:t>
            </a:r>
            <a:r>
              <a:rPr lang="it-IT" dirty="0" err="1">
                <a:latin typeface="Avenir Book" panose="02000503020000020003" pitchFamily="2" charset="0"/>
              </a:rPr>
              <a:t>GeV</a:t>
            </a:r>
            <a:r>
              <a:rPr lang="it-IT" dirty="0">
                <a:latin typeface="Avenir Book" panose="02000503020000020003" pitchFamily="2" charset="0"/>
              </a:rPr>
              <a:t>/c; </a:t>
            </a:r>
            <a:r>
              <a:rPr lang="it-IT" dirty="0" err="1">
                <a:latin typeface="Avenir Book" panose="02000503020000020003" pitchFamily="2" charset="0"/>
              </a:rPr>
              <a:t>low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mom</a:t>
            </a:r>
            <a:r>
              <a:rPr lang="it-IT" dirty="0">
                <a:latin typeface="Avenir Book" panose="02000503020000020003" pitchFamily="2" charset="0"/>
              </a:rPr>
              <a:t> e/</a:t>
            </a:r>
            <a:r>
              <a:rPr lang="it-IT" dirty="0" err="1">
                <a:latin typeface="Symbol" pitchFamily="2" charset="2"/>
              </a:rPr>
              <a:t>p</a:t>
            </a:r>
            <a:r>
              <a:rPr lang="it-IT" dirty="0">
                <a:latin typeface="Avenir Book" panose="02000503020000020003" pitchFamily="2" charset="0"/>
              </a:rPr>
              <a:t> (3</a:t>
            </a:r>
            <a:r>
              <a:rPr lang="it-IT" dirty="0">
                <a:latin typeface="Symbol" pitchFamily="2" charset="2"/>
              </a:rPr>
              <a:t>s</a:t>
            </a:r>
            <a:r>
              <a:rPr lang="it-IT" dirty="0">
                <a:latin typeface="Avenir Book" panose="02000503020000020003" pitchFamily="2" charset="0"/>
              </a:rPr>
              <a:t> @ 1 </a:t>
            </a:r>
            <a:r>
              <a:rPr lang="it-IT" dirty="0" err="1">
                <a:latin typeface="Avenir Book" panose="02000503020000020003" pitchFamily="2" charset="0"/>
              </a:rPr>
              <a:t>GeV</a:t>
            </a:r>
            <a:r>
              <a:rPr lang="it-IT" dirty="0">
                <a:latin typeface="Avenir Book" panose="02000503020000020003" pitchFamily="2" charset="0"/>
              </a:rPr>
              <a:t>/c)</a:t>
            </a:r>
          </a:p>
          <a:p>
            <a:pPr marL="187325" lvl="1" indent="-173038">
              <a:buFont typeface="Arial" panose="020B0604020202020204" pitchFamily="34" charset="0"/>
              <a:buChar char="•"/>
            </a:pPr>
            <a:r>
              <a:rPr lang="it-IT" dirty="0" err="1">
                <a:latin typeface="Avenir Book" panose="02000503020000020003" pitchFamily="2" charset="0"/>
              </a:rPr>
              <a:t>Radially</a:t>
            </a:r>
            <a:r>
              <a:rPr lang="it-IT" dirty="0">
                <a:latin typeface="Avenir Book" panose="02000503020000020003" pitchFamily="2" charset="0"/>
              </a:rPr>
              <a:t> compact</a:t>
            </a:r>
          </a:p>
          <a:p>
            <a:pPr marL="187325" lvl="1" indent="-173038">
              <a:buFont typeface="Arial" panose="020B0604020202020204" pitchFamily="34" charset="0"/>
              <a:buChar char="•"/>
            </a:pPr>
            <a:r>
              <a:rPr lang="it-IT" dirty="0" err="1">
                <a:latin typeface="Avenir Book" panose="02000503020000020003" pitchFamily="2" charset="0"/>
              </a:rPr>
              <a:t>Supplemental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ToF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measurement</a:t>
            </a:r>
            <a:endParaRPr lang="it-IT" dirty="0">
              <a:latin typeface="Avenir Book" panose="0200050302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CAB0F1-7BB1-EB47-88A8-BD0BDB3F80E8}"/>
              </a:ext>
            </a:extLst>
          </p:cNvPr>
          <p:cNvSpPr/>
          <p:nvPr/>
        </p:nvSpPr>
        <p:spPr>
          <a:xfrm>
            <a:off x="45814" y="4509425"/>
            <a:ext cx="4103695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it-IT" sz="2400" b="1" dirty="0">
                <a:latin typeface="Avenir Heavy" panose="02000503020000020003" pitchFamily="2" charset="0"/>
              </a:rPr>
              <a:t>Con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it-IT" dirty="0" err="1">
                <a:latin typeface="Avenir Book" panose="02000503020000020003" pitchFamily="2" charset="0"/>
              </a:rPr>
              <a:t>Potential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challenge</a:t>
            </a:r>
            <a:r>
              <a:rPr lang="it-IT" dirty="0">
                <a:latin typeface="Avenir Book" panose="02000503020000020003" pitchFamily="2" charset="0"/>
              </a:rPr>
              <a:t> of </a:t>
            </a:r>
            <a:r>
              <a:rPr lang="it-IT" dirty="0" err="1">
                <a:latin typeface="Avenir Book" panose="02000503020000020003" pitchFamily="2" charset="0"/>
              </a:rPr>
              <a:t>integrating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expansion</a:t>
            </a:r>
            <a:r>
              <a:rPr lang="it-IT" dirty="0">
                <a:latin typeface="Avenir Book" panose="02000503020000020003" pitchFamily="2" charset="0"/>
              </a:rPr>
              <a:t> volume  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No </a:t>
            </a:r>
            <a:r>
              <a:rPr lang="it-IT" dirty="0" err="1">
                <a:latin typeface="Avenir Book" panose="02000503020000020003" pitchFamily="2" charset="0"/>
              </a:rPr>
              <a:t>currently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proven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sensor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solution</a:t>
            </a:r>
            <a:r>
              <a:rPr lang="it-IT" dirty="0">
                <a:latin typeface="Avenir Book" panose="02000503020000020003" pitchFamily="2" charset="0"/>
              </a:rPr>
              <a:t> for 3 T </a:t>
            </a:r>
            <a:r>
              <a:rPr lang="it-IT" dirty="0" err="1">
                <a:latin typeface="Avenir Book" panose="02000503020000020003" pitchFamily="2" charset="0"/>
              </a:rPr>
              <a:t>magnetic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field</a:t>
            </a:r>
            <a:endParaRPr lang="it-IT" dirty="0">
              <a:latin typeface="Avenir Book" panose="02000503020000020003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BB9251A-F734-7040-B3B2-B9952E7C1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648" y="2012202"/>
            <a:ext cx="3456957" cy="24113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541E06-81AB-6A48-B80A-AD1176D61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648" y="4469772"/>
            <a:ext cx="3479401" cy="225448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2D09B0F-7DAF-9A42-973B-ABE0694D5AA3}"/>
              </a:ext>
            </a:extLst>
          </p:cNvPr>
          <p:cNvSpPr/>
          <p:nvPr/>
        </p:nvSpPr>
        <p:spPr>
          <a:xfrm>
            <a:off x="5350913" y="4702627"/>
            <a:ext cx="1160852" cy="4499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5B85D1-ADC5-E240-A9E5-2A5EE4AA1F7A}"/>
              </a:ext>
            </a:extLst>
          </p:cNvPr>
          <p:cNvSpPr txBox="1"/>
          <p:nvPr/>
        </p:nvSpPr>
        <p:spPr>
          <a:xfrm>
            <a:off x="7709246" y="47186"/>
            <a:ext cx="142975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Kalicy</a:t>
            </a:r>
            <a:br>
              <a:rPr lang="en-US" dirty="0"/>
            </a:br>
            <a:r>
              <a:rPr lang="en-US" dirty="0"/>
              <a:t>J. </a:t>
            </a:r>
            <a:r>
              <a:rPr lang="en-US" dirty="0" err="1"/>
              <a:t>Schwiening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92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55523" y="624968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 err="1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psTOF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CDCB17-10B1-7946-9CC2-BD0C7C21F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521" y="919615"/>
            <a:ext cx="2662311" cy="2290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3E3952-669D-5F40-BAB2-6A5388B71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302" y="891809"/>
            <a:ext cx="2233300" cy="23143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88B57E-A39B-9040-9721-3037EC9BE673}"/>
              </a:ext>
            </a:extLst>
          </p:cNvPr>
          <p:cNvSpPr txBox="1"/>
          <p:nvPr/>
        </p:nvSpPr>
        <p:spPr>
          <a:xfrm>
            <a:off x="7398309" y="1931466"/>
            <a:ext cx="4796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solidFill>
                  <a:srgbClr val="FF0000"/>
                </a:solidFill>
                <a:latin typeface="Helvetica" pitchFamily="2" charset="0"/>
              </a:rPr>
              <a:t>𝜋/K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8F50C-F3E9-A143-8708-365A52D1C099}"/>
              </a:ext>
            </a:extLst>
          </p:cNvPr>
          <p:cNvSpPr txBox="1"/>
          <p:nvPr/>
        </p:nvSpPr>
        <p:spPr>
          <a:xfrm>
            <a:off x="7414553" y="1256949"/>
            <a:ext cx="4732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Helvetica" pitchFamily="2" charset="0"/>
              </a:rPr>
              <a:t>K/p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C5814C-43F7-A34F-B755-B267F0C0EF19}"/>
              </a:ext>
            </a:extLst>
          </p:cNvPr>
          <p:cNvSpPr txBox="1"/>
          <p:nvPr/>
        </p:nvSpPr>
        <p:spPr>
          <a:xfrm>
            <a:off x="4930006" y="1476677"/>
            <a:ext cx="721672" cy="461665"/>
          </a:xfrm>
          <a:prstGeom prst="rect">
            <a:avLst/>
          </a:prstGeom>
          <a:solidFill>
            <a:srgbClr val="F0F4A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</a:rPr>
              <a:t>LGAD</a:t>
            </a:r>
            <a:br>
              <a:rPr lang="en-US" sz="1200" dirty="0">
                <a:latin typeface="Helvetica" pitchFamily="2" charset="0"/>
              </a:rPr>
            </a:br>
            <a:r>
              <a:rPr lang="en-US" sz="1200" dirty="0">
                <a:latin typeface="Helvetica" pitchFamily="2" charset="0"/>
              </a:rPr>
              <a:t>20 </a:t>
            </a:r>
            <a:r>
              <a:rPr lang="en-US" sz="1200" dirty="0" err="1">
                <a:latin typeface="Helvetica" pitchFamily="2" charset="0"/>
              </a:rPr>
              <a:t>psec</a:t>
            </a:r>
            <a:endParaRPr lang="en-US" sz="1200" dirty="0"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1E082A-09EC-9C4E-ACAD-A82C29D1C385}"/>
              </a:ext>
            </a:extLst>
          </p:cNvPr>
          <p:cNvSpPr txBox="1"/>
          <p:nvPr/>
        </p:nvSpPr>
        <p:spPr>
          <a:xfrm>
            <a:off x="7464375" y="2299323"/>
            <a:ext cx="641522" cy="507831"/>
          </a:xfrm>
          <a:prstGeom prst="rect">
            <a:avLst/>
          </a:prstGeom>
          <a:solidFill>
            <a:srgbClr val="F0F4A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LAPPD</a:t>
            </a:r>
            <a:br>
              <a:rPr lang="en-US" sz="1350" dirty="0"/>
            </a:br>
            <a:r>
              <a:rPr lang="en-US" sz="1350" dirty="0"/>
              <a:t>5 </a:t>
            </a:r>
            <a:r>
              <a:rPr lang="en-US" sz="1350" dirty="0" err="1"/>
              <a:t>psec</a:t>
            </a:r>
            <a:endParaRPr lang="en-US" sz="135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1900F8-F08E-114F-9422-E42435AC93B2}"/>
              </a:ext>
            </a:extLst>
          </p:cNvPr>
          <p:cNvCxnSpPr>
            <a:cxnSpLocks/>
          </p:cNvCxnSpPr>
          <p:nvPr/>
        </p:nvCxnSpPr>
        <p:spPr>
          <a:xfrm flipV="1">
            <a:off x="5387183" y="1580114"/>
            <a:ext cx="485414" cy="18738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33FBA53-66A2-BA45-9CCD-BA60192DD64D}"/>
              </a:ext>
            </a:extLst>
          </p:cNvPr>
          <p:cNvSpPr txBox="1"/>
          <p:nvPr/>
        </p:nvSpPr>
        <p:spPr>
          <a:xfrm>
            <a:off x="4017380" y="3557501"/>
            <a:ext cx="4839023" cy="1477328"/>
          </a:xfrm>
          <a:prstGeom prst="rect">
            <a:avLst/>
          </a:prstGeom>
          <a:gradFill>
            <a:gsLst>
              <a:gs pos="0">
                <a:srgbClr val="FFFF00">
                  <a:tint val="66000"/>
                  <a:satMod val="160000"/>
                </a:srgbClr>
              </a:gs>
              <a:gs pos="19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</a:gra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Assumes 4m flight path (conflict?)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Time resolution very challenging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Multiple scattering may contribute path length uncertainty (coupling to tracking)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Requires understanding of  t</a:t>
            </a:r>
            <a:r>
              <a:rPr lang="en-US" baseline="-25000" dirty="0">
                <a:latin typeface="Avenir Book" panose="02000503020000020003" pitchFamily="2" charset="0"/>
              </a:rPr>
              <a:t>0</a:t>
            </a:r>
            <a:r>
              <a:rPr lang="en-US" dirty="0">
                <a:latin typeface="Avenir Book" panose="02000503020000020003" pitchFamily="2" charset="0"/>
              </a:rPr>
              <a:t> counter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2C704BEC-1DCE-0340-A1FE-5919D5529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76" y="1580114"/>
            <a:ext cx="3658683" cy="2344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B9BD9438-7038-0B4B-BA4A-A59BF6E68A08}"/>
                  </a:ext>
                </a:extLst>
              </p:cNvPr>
              <p:cNvSpPr/>
              <p:nvPr/>
            </p:nvSpPr>
            <p:spPr>
              <a:xfrm>
                <a:off x="146976" y="4065333"/>
                <a:ext cx="353582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Avenir Heavy" panose="02000503020000020003" pitchFamily="2" charset="0"/>
                  </a:rPr>
                  <a:t>Multiple technologies (two examples):</a:t>
                </a:r>
              </a:p>
              <a:p>
                <a:pPr marL="490538" lvl="1" indent="-217488">
                  <a:buFont typeface="System Font Regular"/>
                  <a:buChar char="-"/>
                </a:pPr>
                <a:r>
                  <a:rPr lang="en-US" sz="2000" b="1" dirty="0">
                    <a:latin typeface="Avenir Heavy" panose="02000503020000020003" pitchFamily="2" charset="0"/>
                  </a:rPr>
                  <a:t>LAPPD: </a:t>
                </a:r>
                <a:r>
                  <a:rPr lang="en-US" sz="2000" dirty="0">
                    <a:latin typeface="Avenir Book" panose="02000503020000020003" pitchFamily="2" charset="0"/>
                  </a:rPr>
                  <a:t>best </a:t>
                </a:r>
                <a:r>
                  <a:rPr lang="en-US" sz="2000" dirty="0" err="1">
                    <a:latin typeface="Symbol" pitchFamily="2" charset="2"/>
                  </a:rPr>
                  <a:t>s</a:t>
                </a:r>
                <a:r>
                  <a:rPr lang="en-US" sz="2000" baseline="-25000" dirty="0" err="1">
                    <a:latin typeface="Avenir Book" panose="02000503020000020003" pitchFamily="2" charset="0"/>
                  </a:rPr>
                  <a:t>t</a:t>
                </a:r>
                <a:r>
                  <a:rPr lang="en-US" sz="2000" dirty="0">
                    <a:latin typeface="Avenir Book" panose="02000503020000020003" pitchFamily="2" charset="0"/>
                  </a:rPr>
                  <a:t> B-field ~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000" dirty="0">
                    <a:latin typeface="Avenir Book" panose="02000503020000020003" pitchFamily="2" charset="0"/>
                  </a:rPr>
                  <a:t>, moderate pixel size</a:t>
                </a:r>
              </a:p>
              <a:p>
                <a:pPr marL="490538" lvl="1" indent="-217488">
                  <a:buFont typeface="System Font Regular"/>
                  <a:buChar char="-"/>
                </a:pPr>
                <a:r>
                  <a:rPr lang="en-US" sz="2000" b="1" dirty="0">
                    <a:latin typeface="Avenir Heavy" panose="02000503020000020003" pitchFamily="2" charset="0"/>
                  </a:rPr>
                  <a:t>LGAD: </a:t>
                </a:r>
                <a:r>
                  <a:rPr lang="en-US" sz="2000" dirty="0">
                    <a:latin typeface="Avenir Book" panose="02000503020000020003" pitchFamily="2" charset="0"/>
                  </a:rPr>
                  <a:t>excellent </a:t>
                </a:r>
                <a:r>
                  <a:rPr lang="en-US" sz="2000" dirty="0" err="1">
                    <a:latin typeface="Symbol" pitchFamily="2" charset="2"/>
                  </a:rPr>
                  <a:t>s</a:t>
                </a:r>
                <a:r>
                  <a:rPr lang="en-US" sz="2000" baseline="-25000" dirty="0" err="1">
                    <a:latin typeface="Avenir Book" panose="02000503020000020003" pitchFamily="2" charset="0"/>
                  </a:rPr>
                  <a:t>t</a:t>
                </a:r>
                <a:r>
                  <a:rPr lang="en-US" sz="2000" dirty="0">
                    <a:latin typeface="Avenir Book" panose="02000503020000020003" pitchFamily="2" charset="0"/>
                  </a:rPr>
                  <a:t> field tolerant, tiny pixels</a:t>
                </a:r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B9BD9438-7038-0B4B-BA4A-A59BF6E68A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76" y="4065333"/>
                <a:ext cx="3535820" cy="1938992"/>
              </a:xfrm>
              <a:prstGeom prst="rect">
                <a:avLst/>
              </a:prstGeom>
              <a:blipFill>
                <a:blip r:embed="rId6"/>
                <a:stretch>
                  <a:fillRect l="-1799" t="-1299" b="-45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TextBox 114">
            <a:extLst>
              <a:ext uri="{FF2B5EF4-FFF2-40B4-BE49-F238E27FC236}">
                <a16:creationId xmlns:a16="http://schemas.microsoft.com/office/drawing/2014/main" id="{7F8BEEE0-B632-9A46-8326-D296F7DE1ECD}"/>
              </a:ext>
            </a:extLst>
          </p:cNvPr>
          <p:cNvSpPr txBox="1"/>
          <p:nvPr/>
        </p:nvSpPr>
        <p:spPr>
          <a:xfrm>
            <a:off x="8105897" y="20214"/>
            <a:ext cx="91242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M. Chiu</a:t>
            </a:r>
            <a:br>
              <a:rPr lang="en-US" dirty="0"/>
            </a:br>
            <a:r>
              <a:rPr lang="en-US" dirty="0"/>
              <a:t>W. Li</a:t>
            </a:r>
          </a:p>
        </p:txBody>
      </p:sp>
    </p:spTree>
    <p:extLst>
      <p:ext uri="{BB962C8B-B14F-4D97-AF65-F5344CB8AC3E}">
        <p14:creationId xmlns:p14="http://schemas.microsoft.com/office/powerpoint/2010/main" val="1286937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Conclusions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396EF5-70B5-3744-8F34-6AAE04F0BBD6}"/>
              </a:ext>
            </a:extLst>
          </p:cNvPr>
          <p:cNvSpPr txBox="1"/>
          <p:nvPr/>
        </p:nvSpPr>
        <p:spPr>
          <a:xfrm>
            <a:off x="0" y="406667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15EE86-C56B-4709-9881-A826B4DE1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291" y="28889"/>
            <a:ext cx="1205484" cy="1743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ECF89E-03E4-4A66-8B74-9BF33AB66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491" r="47738"/>
          <a:stretch/>
        </p:blipFill>
        <p:spPr>
          <a:xfrm>
            <a:off x="4102607" y="100398"/>
            <a:ext cx="3450717" cy="167242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56A20C6-8289-426A-BBD5-F4856DD89057}"/>
              </a:ext>
            </a:extLst>
          </p:cNvPr>
          <p:cNvCxnSpPr/>
          <p:nvPr/>
        </p:nvCxnSpPr>
        <p:spPr>
          <a:xfrm flipV="1">
            <a:off x="3419475" y="1352550"/>
            <a:ext cx="2695575" cy="2857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447AB9E-C753-D94F-9BBB-A9C56144AC82}"/>
              </a:ext>
            </a:extLst>
          </p:cNvPr>
          <p:cNvSpPr/>
          <p:nvPr/>
        </p:nvSpPr>
        <p:spPr>
          <a:xfrm>
            <a:off x="0" y="1220500"/>
            <a:ext cx="926198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PID is challenging!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dirty="0"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Tracking requirement for </a:t>
            </a:r>
            <a:r>
              <a:rPr lang="it-IT" dirty="0" err="1">
                <a:latin typeface="Avenir Book" panose="02000503020000020003" pitchFamily="2" charset="0"/>
              </a:rPr>
              <a:t>Cherenkov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en-US" dirty="0">
                <a:latin typeface="Avenir Book" panose="02000503020000020003" pitchFamily="2" charset="0"/>
              </a:rPr>
              <a:t>indicates 0.5 -1.0 </a:t>
            </a:r>
            <a:r>
              <a:rPr lang="en-US" dirty="0" err="1">
                <a:latin typeface="Avenir Book" panose="02000503020000020003" pitchFamily="2" charset="0"/>
              </a:rPr>
              <a:t>mrad</a:t>
            </a:r>
            <a:r>
              <a:rPr lang="en-US" dirty="0">
                <a:latin typeface="Avenir Book" panose="02000503020000020003" pitchFamily="2" charset="0"/>
              </a:rPr>
              <a:t> level</a:t>
            </a:r>
            <a:endParaRPr lang="it-IT" dirty="0"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dirty="0">
              <a:latin typeface="Avenir Book" panose="02000503020000020003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>
                <a:latin typeface="Avenir Book" panose="02000503020000020003" pitchFamily="2" charset="0"/>
              </a:rPr>
              <a:t>Good progress but still some open questions:</a:t>
            </a:r>
          </a:p>
          <a:p>
            <a:pPr marL="628650" lvl="1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Simulations are still preliminary except for a few detectors</a:t>
            </a:r>
          </a:p>
          <a:p>
            <a:pPr marL="628650" lvl="1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Sensors and electronics in the detector require an evaluation of radiation hardness.</a:t>
            </a:r>
          </a:p>
          <a:p>
            <a:pPr marL="628650" lvl="1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R&amp;D on photon sensors is on going (magnetic field tolerance a primary concern: </a:t>
            </a:r>
            <a:br>
              <a:rPr lang="it-IT" dirty="0">
                <a:latin typeface="Avenir Book" panose="02000503020000020003" pitchFamily="2" charset="0"/>
              </a:rPr>
            </a:br>
            <a:r>
              <a:rPr lang="it-IT" dirty="0">
                <a:latin typeface="Avenir Book" panose="02000503020000020003" pitchFamily="2" charset="0"/>
              </a:rPr>
              <a:t>Visible light sensor solution for 3T magnetic field problematic.)</a:t>
            </a:r>
          </a:p>
          <a:p>
            <a:pPr marL="628650" lvl="1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No discussion on the material budget</a:t>
            </a:r>
          </a:p>
          <a:p>
            <a:pPr marL="628650" lvl="1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Available space is a driving concern for some technologies.</a:t>
            </a:r>
          </a:p>
          <a:p>
            <a:pPr marL="1085850" lvl="2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Shifting vertex is expensive, but helps most technologies in hadron arm.</a:t>
            </a:r>
          </a:p>
          <a:p>
            <a:pPr marL="1085850" lvl="2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Need quantitative optimization of cost/benefit</a:t>
            </a:r>
          </a:p>
          <a:p>
            <a:pPr marL="628650" lvl="1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Resolution for TOF includes multiple terms in addition to superb </a:t>
            </a:r>
            <a:r>
              <a:rPr lang="it-IT" dirty="0">
                <a:latin typeface="Symbol" panose="05050102010706020507" pitchFamily="18" charset="2"/>
              </a:rPr>
              <a:t>s</a:t>
            </a:r>
            <a:r>
              <a:rPr lang="it-IT" baseline="-25000" dirty="0">
                <a:latin typeface="Avenir Book" panose="02000503020000020003" pitchFamily="2" charset="0"/>
              </a:rPr>
              <a:t>t</a:t>
            </a:r>
            <a:endParaRPr lang="it-IT" dirty="0">
              <a:latin typeface="Avenir Book" panose="02000503020000020003" pitchFamily="2" charset="0"/>
            </a:endParaRPr>
          </a:p>
          <a:p>
            <a:pPr marL="1085850" lvl="2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Clock reference/distribution</a:t>
            </a:r>
          </a:p>
          <a:p>
            <a:pPr marL="1085850" lvl="2" indent="-285750">
              <a:buFont typeface="System Font Regular"/>
              <a:buChar char="-"/>
            </a:pPr>
            <a:r>
              <a:rPr lang="it-IT" dirty="0">
                <a:latin typeface="Avenir Book" panose="02000503020000020003" pitchFamily="2" charset="0"/>
              </a:rPr>
              <a:t>Path </a:t>
            </a:r>
            <a:r>
              <a:rPr lang="it-IT" dirty="0" err="1">
                <a:latin typeface="Avenir Book" panose="02000503020000020003" pitchFamily="2" charset="0"/>
              </a:rPr>
              <a:t>length</a:t>
            </a:r>
            <a:r>
              <a:rPr lang="it-IT" dirty="0">
                <a:latin typeface="Avenir Book" panose="02000503020000020003" pitchFamily="2" charset="0"/>
              </a:rPr>
              <a:t>.</a:t>
            </a:r>
          </a:p>
          <a:p>
            <a:pPr marL="1085850" lvl="2" indent="-285750">
              <a:buFont typeface="System Font Regular"/>
              <a:buChar char="-"/>
            </a:pPr>
            <a:endParaRPr lang="it-IT" dirty="0">
              <a:latin typeface="Avenir Book" panose="02000503020000020003" pitchFamily="2" charset="0"/>
            </a:endParaRPr>
          </a:p>
          <a:p>
            <a:pPr marL="214313" lvl="0" indent="-214313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accent1"/>
                </a:solidFill>
                <a:latin typeface="Avenir Book" panose="02000503020000020003" pitchFamily="2" charset="0"/>
              </a:rPr>
              <a:t>Address</a:t>
            </a:r>
            <a:r>
              <a:rPr lang="it-IT" dirty="0">
                <a:solidFill>
                  <a:schemeClr val="accent1"/>
                </a:solidFill>
                <a:latin typeface="Avenir Book" panose="02000503020000020003" pitchFamily="2" charset="0"/>
              </a:rPr>
              <a:t> e-</a:t>
            </a:r>
            <a:r>
              <a:rPr lang="it-IT" dirty="0" err="1">
                <a:solidFill>
                  <a:schemeClr val="accent1"/>
                </a:solidFill>
                <a:latin typeface="Symbol" pitchFamily="2" charset="2"/>
              </a:rPr>
              <a:t>p</a:t>
            </a:r>
            <a:r>
              <a:rPr lang="it-IT" dirty="0">
                <a:solidFill>
                  <a:schemeClr val="accent1"/>
                </a:solidFill>
                <a:latin typeface="Avenir Book" panose="02000503020000020003" pitchFamily="2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Avenir Book" panose="02000503020000020003" pitchFamily="2" charset="0"/>
              </a:rPr>
              <a:t>separation</a:t>
            </a:r>
            <a:r>
              <a:rPr lang="it-IT" dirty="0">
                <a:solidFill>
                  <a:schemeClr val="accent1"/>
                </a:solidFill>
                <a:latin typeface="Avenir Book" panose="02000503020000020003" pitchFamily="2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Avenir Book" panose="02000503020000020003" pitchFamily="2" charset="0"/>
              </a:rPr>
              <a:t>between</a:t>
            </a:r>
            <a:r>
              <a:rPr lang="it-IT" dirty="0">
                <a:solidFill>
                  <a:schemeClr val="accent1"/>
                </a:solidFill>
                <a:latin typeface="Avenir Book" panose="02000503020000020003" pitchFamily="2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Avenir Book" panose="02000503020000020003" pitchFamily="2" charset="0"/>
              </a:rPr>
              <a:t>now</a:t>
            </a:r>
            <a:r>
              <a:rPr lang="it-IT" dirty="0">
                <a:solidFill>
                  <a:schemeClr val="accent1"/>
                </a:solidFill>
                <a:latin typeface="Avenir Book" panose="02000503020000020003" pitchFamily="2" charset="0"/>
              </a:rPr>
              <a:t> and the </a:t>
            </a:r>
            <a:r>
              <a:rPr lang="it-IT" dirty="0" err="1">
                <a:solidFill>
                  <a:schemeClr val="accent1"/>
                </a:solidFill>
                <a:latin typeface="Avenir Book" panose="02000503020000020003" pitchFamily="2" charset="0"/>
              </a:rPr>
              <a:t>next</a:t>
            </a:r>
            <a:r>
              <a:rPr lang="it-IT" dirty="0">
                <a:solidFill>
                  <a:schemeClr val="accent1"/>
                </a:solidFill>
                <a:latin typeface="Avenir Book" panose="02000503020000020003" pitchFamily="2" charset="0"/>
              </a:rPr>
              <a:t> YR meeting</a:t>
            </a:r>
          </a:p>
          <a:p>
            <a:pPr marL="214313" lvl="0" indent="-214313">
              <a:buFont typeface="Arial" panose="020B0604020202020204" pitchFamily="34" charset="0"/>
              <a:buChar char="•"/>
            </a:pPr>
            <a:endParaRPr lang="it-IT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214313" lvl="0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Avenir Book" panose="02000503020000020003" pitchFamily="2" charset="0"/>
              </a:rPr>
              <a:t>Work on PID detector envelop</a:t>
            </a:r>
          </a:p>
          <a:p>
            <a:pPr marL="214313" lvl="0" indent="-214313">
              <a:buFont typeface="Arial" panose="020B0604020202020204" pitchFamily="34" charset="0"/>
              <a:buChar char="•"/>
            </a:pPr>
            <a:endParaRPr lang="en-US" dirty="0">
              <a:latin typeface="Avenir Book" panose="02000503020000020003" pitchFamily="2" charset="0"/>
            </a:endParaRPr>
          </a:p>
          <a:p>
            <a:pPr marL="214313" lvl="0" indent="-214313">
              <a:buFont typeface="Arial" panose="020B0604020202020204" pitchFamily="34" charset="0"/>
              <a:buChar char="•"/>
            </a:pPr>
            <a:endParaRPr lang="it-IT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marL="1085850" lvl="2" indent="-285750">
              <a:buFont typeface="System Font Regular"/>
              <a:buChar char="-"/>
            </a:pPr>
            <a:endParaRPr lang="it-IT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451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34260</TotalTime>
  <Words>879</Words>
  <Application>Microsoft Macintosh PowerPoint</Application>
  <PresentationFormat>On-screen Show (4:3)</PresentationFormat>
  <Paragraphs>204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PingFangSC-Regular</vt:lpstr>
      <vt:lpstr>.PingFangSC-Regular</vt:lpstr>
      <vt:lpstr>Arial</vt:lpstr>
      <vt:lpstr>Avenir Black</vt:lpstr>
      <vt:lpstr>Avenir Book</vt:lpstr>
      <vt:lpstr>Avenir Heavy</vt:lpstr>
      <vt:lpstr>Avenir Roman</vt:lpstr>
      <vt:lpstr>Calibri</vt:lpstr>
      <vt:lpstr>Cambria Math</vt:lpstr>
      <vt:lpstr>Helvetica</vt:lpstr>
      <vt:lpstr>Symbol</vt:lpstr>
      <vt:lpstr>System Font Regular</vt:lpstr>
      <vt:lpstr>Office Theme</vt:lpstr>
      <vt:lpstr>Particle Identification (PID)</vt:lpstr>
      <vt:lpstr>Summary Table </vt:lpstr>
      <vt:lpstr>High Momentum GEM RICH</vt:lpstr>
      <vt:lpstr>mRICH</vt:lpstr>
      <vt:lpstr>dRICH</vt:lpstr>
      <vt:lpstr>DIRC</vt:lpstr>
      <vt:lpstr>psTOF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Early science results from JLab at 12 GeV and the road to nuclear femtography with EIC </dc:title>
  <dc:creator>Patrizia Rossi</dc:creator>
  <cp:lastModifiedBy>Patrizia Rossi</cp:lastModifiedBy>
  <cp:revision>1237</cp:revision>
  <cp:lastPrinted>2020-01-16T15:56:37Z</cp:lastPrinted>
  <dcterms:created xsi:type="dcterms:W3CDTF">2019-07-21T14:59:33Z</dcterms:created>
  <dcterms:modified xsi:type="dcterms:W3CDTF">2020-05-21T20:31:38Z</dcterms:modified>
</cp:coreProperties>
</file>