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10" r:id="rId2"/>
    <p:sldMasterId id="2147483698" r:id="rId3"/>
  </p:sldMasterIdLst>
  <p:notesMasterIdLst>
    <p:notesMasterId r:id="rId14"/>
  </p:notesMasterIdLst>
  <p:sldIdLst>
    <p:sldId id="256" r:id="rId4"/>
    <p:sldId id="276" r:id="rId5"/>
    <p:sldId id="257" r:id="rId6"/>
    <p:sldId id="273" r:id="rId7"/>
    <p:sldId id="275" r:id="rId8"/>
    <p:sldId id="290" r:id="rId9"/>
    <p:sldId id="261" r:id="rId10"/>
    <p:sldId id="289" r:id="rId11"/>
    <p:sldId id="287" r:id="rId12"/>
    <p:sldId id="28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F40FF"/>
    <a:srgbClr val="0432FF"/>
    <a:srgbClr val="00FA00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5782"/>
  </p:normalViewPr>
  <p:slideViewPr>
    <p:cSldViewPr snapToGrid="0" snapToObjects="1">
      <p:cViewPr varScale="1">
        <p:scale>
          <a:sx n="118" d="100"/>
          <a:sy n="118" d="100"/>
        </p:scale>
        <p:origin x="2152" y="200"/>
      </p:cViewPr>
      <p:guideLst>
        <p:guide orient="horz" pos="1008"/>
        <p:guide pos="2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0F393-2EF6-BB49-99ED-0D41F1E0BB31}" type="datetimeFigureOut">
              <a:rPr kumimoji="1" lang="zh-CN" altLang="en-US" smtClean="0"/>
              <a:t>2020/5/20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0161-F13E-414C-8CF9-8B5E83C34AC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840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0161-F13E-414C-8CF9-8B5E83C34ACE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13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20161-F13E-414C-8CF9-8B5E83C34AC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14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32087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3665399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  <a:latin typeface="+mn-lt"/>
                <a:ea typeface="New Peninim MT" charset="-79"/>
                <a:cs typeface="New Peninim MT" charset="-79"/>
              </a:defRPr>
            </a:lvl1pPr>
          </a:lstStyle>
          <a:p>
            <a:r>
              <a:rPr kumimoji="1" lang="en-US" altLang="zh-CN" dirty="0"/>
              <a:t>Wan Chang</a:t>
            </a:r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6756" y="3079822"/>
            <a:ext cx="886177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/>
          <p:nvPr userDrawn="1"/>
        </p:nvSpPr>
        <p:spPr>
          <a:xfrm rot="16200000">
            <a:off x="-573986" y="2537973"/>
            <a:ext cx="220913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16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692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804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958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7828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183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3675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918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670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690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827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2134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36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451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7168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028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 userDrawn="1"/>
        </p:nvSpPr>
        <p:spPr>
          <a:xfrm>
            <a:off x="12" y="585217"/>
            <a:ext cx="372533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1" name="Rectangle 7"/>
          <p:cNvSpPr/>
          <p:nvPr userDrawn="1"/>
        </p:nvSpPr>
        <p:spPr>
          <a:xfrm rot="5400000" flipV="1">
            <a:off x="-197941" y="479497"/>
            <a:ext cx="100471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27276" y="193457"/>
            <a:ext cx="7543800" cy="344332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543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574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40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53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1470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64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852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39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095" y="3140"/>
            <a:ext cx="7543800" cy="62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kumimoji="1" lang="en-US" altLang="zh-CN"/>
              <a:t>YR Meeting, May 2020</a:t>
            </a:r>
            <a:endParaRPr kumimoji="1"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EEBD0FE1-A48E-2A4D-ACC7-8F7D81B41663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1" name="Rectangle 7"/>
          <p:cNvSpPr/>
          <p:nvPr userDrawn="1"/>
        </p:nvSpPr>
        <p:spPr>
          <a:xfrm flipV="1">
            <a:off x="124178" y="608071"/>
            <a:ext cx="888435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2" name="Rectangle 7"/>
          <p:cNvSpPr/>
          <p:nvPr userDrawn="1"/>
        </p:nvSpPr>
        <p:spPr>
          <a:xfrm rot="16200000" flipV="1">
            <a:off x="-246154" y="533389"/>
            <a:ext cx="111249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80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7" r:id="rId4"/>
    <p:sldLayoutId id="2147483696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72F-BFB1-5A4F-AB53-0D01EA3B3E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960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289D-57F3-D044-A91C-0ABBA2384D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38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8265" y="758952"/>
            <a:ext cx="8030149" cy="2320870"/>
          </a:xfrm>
        </p:spPr>
        <p:txBody>
          <a:bodyPr>
            <a:normAutofit/>
          </a:bodyPr>
          <a:lstStyle/>
          <a:p>
            <a:r>
              <a:rPr kumimoji="1" lang="en-US" altLang="zh-CN" sz="4400" b="1" dirty="0"/>
              <a:t>The EIC IR </a:t>
            </a:r>
            <a:br>
              <a:rPr kumimoji="1" lang="en-US" altLang="zh-CN" sz="4400" b="1" dirty="0"/>
            </a:br>
            <a:r>
              <a:rPr kumimoji="1" lang="en-US" altLang="zh-CN" sz="4400" b="1" dirty="0"/>
              <a:t>and </a:t>
            </a:r>
            <a:br>
              <a:rPr kumimoji="1" lang="en-US" altLang="zh-CN" sz="4400" b="1" dirty="0"/>
            </a:br>
            <a:r>
              <a:rPr kumimoji="1" lang="en-US" altLang="zh-CN" sz="4400" b="1" dirty="0"/>
              <a:t>diffractive </a:t>
            </a:r>
            <a:r>
              <a:rPr kumimoji="1" lang="en-US" altLang="zh-CN" sz="4400" b="1" dirty="0" err="1"/>
              <a:t>eA</a:t>
            </a:r>
            <a:r>
              <a:rPr kumimoji="1" lang="en-US" altLang="zh-CN" sz="4400" b="1" dirty="0"/>
              <a:t> physics</a:t>
            </a:r>
            <a:endParaRPr kumimoji="1" lang="zh-CN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kumimoji="1" lang="en-US" altLang="zh-CN" b="1" dirty="0"/>
              <a:t>Wan Chang</a:t>
            </a:r>
          </a:p>
          <a:p>
            <a:pPr algn="ctr"/>
            <a:r>
              <a:rPr kumimoji="1" lang="en-US" altLang="zh-CN" b="1" dirty="0"/>
              <a:t>2020/05/21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478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553" y="1637502"/>
            <a:ext cx="2545222" cy="3673442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Rigidity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9556" y="912610"/>
            <a:ext cx="8207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rigidity</a:t>
            </a:r>
            <a:r>
              <a:rPr lang="en-US" dirty="0"/>
              <a:t> is the effect of particular magnetic fields on the motion of the charged particles, it refers to the fact that a higher momentum particle will have a higher resistance to deflection by a magnetic field. 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601" y="2117115"/>
            <a:ext cx="4862372" cy="3180690"/>
            <a:chOff x="511601" y="2117115"/>
            <a:chExt cx="4862372" cy="3180690"/>
          </a:xfrm>
        </p:grpSpPr>
        <p:sp>
          <p:nvSpPr>
            <p:cNvPr id="8" name="Explosion 1 7"/>
            <p:cNvSpPr/>
            <p:nvPr/>
          </p:nvSpPr>
          <p:spPr>
            <a:xfrm>
              <a:off x="513920" y="2812652"/>
              <a:ext cx="207186" cy="26621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xplosion 1 8"/>
            <p:cNvSpPr/>
            <p:nvPr/>
          </p:nvSpPr>
          <p:spPr>
            <a:xfrm>
              <a:off x="511601" y="4118661"/>
              <a:ext cx="207186" cy="26621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697956" y="2945761"/>
              <a:ext cx="3619400" cy="3069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97956" y="4251770"/>
              <a:ext cx="3619400" cy="15345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979271" y="2590803"/>
              <a:ext cx="785368" cy="709916"/>
            </a:xfrm>
            <a:prstGeom prst="rect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79271" y="3912157"/>
              <a:ext cx="785368" cy="709916"/>
            </a:xfrm>
            <a:prstGeom prst="rect">
              <a:avLst/>
            </a:prstGeom>
            <a:solidFill>
              <a:schemeClr val="bg1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49300" y="2117115"/>
              <a:ext cx="1548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F00"/>
                  </a:solidFill>
                </a:rPr>
                <a:t>Dipole magnet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764639" y="3074072"/>
              <a:ext cx="1552717" cy="2659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764639" y="4393375"/>
              <a:ext cx="1552717" cy="26597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764639" y="4533580"/>
              <a:ext cx="1552717" cy="59143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17356" y="2754777"/>
                  <a:ext cx="8694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 (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a14:m>
                  <a:r>
                    <a:rPr lang="en-US" dirty="0"/>
                    <a:t>=0)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356" y="2754777"/>
                  <a:ext cx="869469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5594" t="-10000" r="-559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4328928" y="320705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317353" y="4049211"/>
                  <a:ext cx="8694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𝜃</m:t>
                      </m:r>
                    </m:oMath>
                  </a14:m>
                  <a:r>
                    <a:rPr lang="en-US" dirty="0"/>
                    <a:t>=0)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353" y="4049211"/>
                  <a:ext cx="86946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594" t="-8197" r="-559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330097" y="4497299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 (beam)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28928" y="49284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43539" y="5683003"/>
            <a:ext cx="725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Forward proton acceptance in </a:t>
            </a:r>
            <a:r>
              <a:rPr lang="en-US" sz="2000" dirty="0" err="1">
                <a:solidFill>
                  <a:srgbClr val="FF0000"/>
                </a:solidFill>
              </a:rPr>
              <a:t>e+A</a:t>
            </a:r>
            <a:r>
              <a:rPr lang="en-US" sz="2000" dirty="0">
                <a:solidFill>
                  <a:srgbClr val="FF0000"/>
                </a:solidFill>
              </a:rPr>
              <a:t> is DIFFERENT from </a:t>
            </a:r>
            <a:r>
              <a:rPr lang="en-US" sz="2000" dirty="0" err="1">
                <a:solidFill>
                  <a:srgbClr val="FF0000"/>
                </a:solidFill>
              </a:rPr>
              <a:t>e+p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51553" y="1637502"/>
                <a:ext cx="2545222" cy="3673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𝑅𝑖𝑔𝑖𝑑𝑖𝑡𝑦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~</m:t>
                      </m:r>
                      <m:f>
                        <m:fPr>
                          <m:ctrlPr>
                            <a:rPr lang="mr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𝑞𝑣𝐵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𝐵𝑟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p: momentum</a:t>
                </a:r>
              </a:p>
              <a:p>
                <a:pPr algn="ctr"/>
                <a:r>
                  <a:rPr lang="en-US" dirty="0"/>
                  <a:t>q: charge </a:t>
                </a:r>
              </a:p>
              <a:p>
                <a:pPr algn="ctr"/>
                <a:r>
                  <a:rPr lang="en-US" dirty="0"/>
                  <a:t>A: mass number</a:t>
                </a:r>
              </a:p>
              <a:p>
                <a:pPr algn="ctr"/>
                <a:r>
                  <a:rPr lang="en-US" dirty="0"/>
                  <a:t>Z: proton number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err="1"/>
                  <a:t>Pb</a:t>
                </a:r>
                <a:r>
                  <a:rPr lang="en-US" dirty="0"/>
                  <a:t>: </a:t>
                </a:r>
                <a:r>
                  <a:rPr lang="mr-IN" altLang="zh-CN" dirty="0"/>
                  <a:t>A</a:t>
                </a:r>
                <a14:m>
                  <m:oMath xmlns:m="http://schemas.openxmlformats.org/officeDocument/2006/math">
                    <m:r>
                      <a:rPr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mr-IN" altLang="zh-CN" dirty="0"/>
                  <a:t>208, </a:t>
                </a:r>
                <a:r>
                  <a:rPr lang="mr-IN" altLang="zh-CN" dirty="0" err="1"/>
                  <a:t>Z</a:t>
                </a:r>
                <a14:m>
                  <m:oMath xmlns:m="http://schemas.openxmlformats.org/officeDocument/2006/math">
                    <m:r>
                      <a:rPr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mr-IN" altLang="zh-CN" dirty="0"/>
                  <a:t>82</a:t>
                </a:r>
                <a:endParaRPr lang="en-US" altLang="zh-CN" dirty="0"/>
              </a:p>
              <a:p>
                <a:pPr algn="ctr"/>
                <a:r>
                  <a:rPr lang="en-US" dirty="0"/>
                  <a:t>Proton: </a:t>
                </a:r>
                <a:r>
                  <a:rPr lang="mr-IN" altLang="zh-CN" dirty="0"/>
                  <a:t>A</a:t>
                </a:r>
                <a14:m>
                  <m:oMath xmlns:m="http://schemas.openxmlformats.org/officeDocument/2006/math">
                    <m:r>
                      <a:rPr lang="is-I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zh-CN" dirty="0"/>
                  <a:t>1</a:t>
                </a:r>
                <a:r>
                  <a:rPr lang="mr-IN" altLang="zh-CN" dirty="0"/>
                  <a:t>, </a:t>
                </a:r>
                <a:r>
                  <a:rPr lang="mr-IN" altLang="zh-CN" dirty="0" err="1"/>
                  <a:t>Z</a:t>
                </a:r>
                <a14:m>
                  <m:oMath xmlns:m="http://schemas.openxmlformats.org/officeDocument/2006/math">
                    <m:r>
                      <a:rPr lang="is-I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altLang="zh-CN" dirty="0"/>
                  <a:t>1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553" y="1637502"/>
                <a:ext cx="2545222" cy="3673442"/>
              </a:xfrm>
              <a:prstGeom prst="rect">
                <a:avLst/>
              </a:prstGeom>
              <a:blipFill rotWithShape="0">
                <a:blip r:embed="rId4"/>
                <a:stretch>
                  <a:fillRect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20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2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6270" y="1543791"/>
                <a:ext cx="743395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8F00"/>
                  </a:buClr>
                  <a:buFont typeface="Wingdings" charset="2"/>
                  <a:buChar char="q"/>
                </a:pPr>
                <a:r>
                  <a:rPr lang="en-US" sz="2000" dirty="0" err="1"/>
                  <a:t>e+Pb</a:t>
                </a:r>
                <a:r>
                  <a:rPr lang="en-US" sz="2000" dirty="0"/>
                  <a:t>(</a:t>
                </a:r>
                <a:r>
                  <a:rPr lang="en-US" sz="2000" dirty="0" err="1"/>
                  <a:t>BeAGLE</a:t>
                </a:r>
                <a:r>
                  <a:rPr lang="en-US" sz="2000" dirty="0"/>
                  <a:t>)</a:t>
                </a:r>
              </a:p>
              <a:p>
                <a:pPr marL="285750" indent="-285750">
                  <a:buClr>
                    <a:srgbClr val="008F00"/>
                  </a:buClr>
                  <a:buFont typeface="Wingdings" charset="2"/>
                  <a:buChar char="q"/>
                </a:pPr>
                <a:r>
                  <a:rPr lang="en-US" sz="2000" dirty="0"/>
                  <a:t>18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sz="2000" dirty="0"/>
                  <a:t> 110 (GeV)</a:t>
                </a:r>
              </a:p>
              <a:p>
                <a:pPr marL="285750" indent="-285750">
                  <a:buClr>
                    <a:srgbClr val="008F00"/>
                  </a:buClr>
                  <a:buFont typeface="Wingdings" charset="2"/>
                  <a:buChar char="q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1&lt;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𝑄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&lt;10</m:t>
                    </m:r>
                  </m:oMath>
                </a14:m>
                <a:endParaRPr lang="en-US" sz="2000" dirty="0"/>
              </a:p>
              <a:p>
                <a:pPr marL="285750" indent="-285750">
                  <a:buClr>
                    <a:srgbClr val="008F00"/>
                  </a:buClr>
                  <a:buFont typeface="Wingdings" charset="2"/>
                  <a:buChar char="q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0.01&lt;</m:t>
                    </m:r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&lt;0.95</m:t>
                    </m:r>
                  </m:oMath>
                </a14:m>
                <a:endParaRPr lang="en-US" sz="2000" dirty="0"/>
              </a:p>
              <a:p>
                <a:pPr marL="285750" indent="-285750">
                  <a:buClr>
                    <a:srgbClr val="008F00"/>
                  </a:buClr>
                  <a:buFont typeface="Wingdings" charset="2"/>
                  <a:buChar char="q"/>
                </a:pPr>
                <a:r>
                  <a:rPr lang="en-US" altLang="zh-CN" sz="2000" dirty="0"/>
                  <a:t>1M events</a:t>
                </a:r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Courier New" charset="0"/>
                  <a:buChar char="o"/>
                </a:pPr>
                <a:endParaRPr lang="en-US" sz="2000" dirty="0"/>
              </a:p>
              <a:p>
                <a:pPr marL="342900" indent="-342900">
                  <a:buClr>
                    <a:srgbClr val="008F00"/>
                  </a:buClr>
                  <a:buFont typeface="Wingdings" charset="2"/>
                  <a:buChar char="Ø"/>
                </a:pPr>
                <a:r>
                  <a:rPr lang="en-US" sz="2000" dirty="0"/>
                  <a:t>The goal is to remove all the </a:t>
                </a:r>
                <a:r>
                  <a:rPr lang="en-US" altLang="zh-CN" sz="2000" dirty="0"/>
                  <a:t>incoherent diffractive events</a:t>
                </a:r>
                <a:endParaRPr lang="en-US" sz="2000" dirty="0"/>
              </a:p>
              <a:p>
                <a:pPr marL="342900" indent="-342900">
                  <a:buClr>
                    <a:srgbClr val="008F00"/>
                  </a:buClr>
                  <a:buFont typeface="Wingdings" charset="2"/>
                  <a:buChar char="Ø"/>
                </a:pPr>
                <a:r>
                  <a:rPr lang="en-US" sz="2000" dirty="0"/>
                  <a:t>Veto on forward neutron</a:t>
                </a:r>
                <a:r>
                  <a:rPr lang="en-US" altLang="zh-CN" sz="2000" dirty="0"/>
                  <a:t>s</a:t>
                </a:r>
                <a:r>
                  <a:rPr lang="en-US" sz="2000" dirty="0"/>
                  <a:t>, photons, protons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0" y="1543791"/>
                <a:ext cx="7433953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738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00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/>
          <a:stretch/>
        </p:blipFill>
        <p:spPr>
          <a:xfrm>
            <a:off x="577052" y="1379482"/>
            <a:ext cx="3767328" cy="21368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Neutron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37049" y="1447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40FF"/>
                </a:solidFill>
              </a:rPr>
              <a:t>4</a:t>
            </a:r>
            <a:endParaRPr kumimoji="1" lang="zh-CN" altLang="en-US" dirty="0">
              <a:solidFill>
                <a:srgbClr val="FF4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"/>
          <a:stretch/>
        </p:blipFill>
        <p:spPr>
          <a:xfrm>
            <a:off x="586305" y="3872231"/>
            <a:ext cx="3767328" cy="2136861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/>
          <a:stretch/>
        </p:blipFill>
        <p:spPr>
          <a:xfrm>
            <a:off x="4604377" y="1379481"/>
            <a:ext cx="3767328" cy="2140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83056" y="4180666"/>
            <a:ext cx="374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Neutrons to be detected in </a:t>
            </a:r>
          </a:p>
          <a:p>
            <a:r>
              <a:rPr lang="en-US" dirty="0"/>
              <a:t>ZDC: </a:t>
            </a:r>
            <a:r>
              <a:rPr lang="en-US" dirty="0" err="1"/>
              <a:t>Θ</a:t>
            </a:r>
            <a:r>
              <a:rPr lang="en-US" dirty="0"/>
              <a:t> &lt; 5.5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DAFCB-F507-C54C-914F-AA85639B1F35}"/>
              </a:ext>
            </a:extLst>
          </p:cNvPr>
          <p:cNvSpPr txBox="1"/>
          <p:nvPr/>
        </p:nvSpPr>
        <p:spPr>
          <a:xfrm>
            <a:off x="322136" y="704528"/>
            <a:ext cx="308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Beagle Distribution before cuts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B36F94-5E7A-034D-9507-14F03BB32A38}"/>
              </a:ext>
            </a:extLst>
          </p:cNvPr>
          <p:cNvCxnSpPr/>
          <p:nvPr/>
        </p:nvCxnSpPr>
        <p:spPr>
          <a:xfrm>
            <a:off x="1138735" y="4091074"/>
            <a:ext cx="26213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B7AB88-9126-384B-B09C-A4B0B84B6005}"/>
              </a:ext>
            </a:extLst>
          </p:cNvPr>
          <p:cNvCxnSpPr>
            <a:cxnSpLocks/>
          </p:cNvCxnSpPr>
          <p:nvPr/>
        </p:nvCxnSpPr>
        <p:spPr>
          <a:xfrm>
            <a:off x="1750062" y="4091074"/>
            <a:ext cx="0" cy="14899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29F7AB-1D11-9242-9DE6-439DE3D74D9D}"/>
              </a:ext>
            </a:extLst>
          </p:cNvPr>
          <p:cNvSpPr txBox="1"/>
          <p:nvPr/>
        </p:nvSpPr>
        <p:spPr>
          <a:xfrm>
            <a:off x="1791899" y="4154575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84197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Photon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>
          <a:xfrm>
            <a:off x="618847" y="3863037"/>
            <a:ext cx="3749040" cy="2088671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>
          <a:xfrm>
            <a:off x="617959" y="1403130"/>
            <a:ext cx="3749040" cy="2088671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>
          <a:xfrm>
            <a:off x="4794539" y="1456689"/>
            <a:ext cx="3749040" cy="2088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2875F5-B3B3-9040-B7A2-429C1720EBB8}"/>
              </a:ext>
            </a:extLst>
          </p:cNvPr>
          <p:cNvSpPr txBox="1"/>
          <p:nvPr/>
        </p:nvSpPr>
        <p:spPr>
          <a:xfrm>
            <a:off x="362699" y="700308"/>
            <a:ext cx="308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Beagle Distribution before cuts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F88B7-6000-1547-93BD-2768B8BFBA0D}"/>
              </a:ext>
            </a:extLst>
          </p:cNvPr>
          <p:cNvSpPr txBox="1"/>
          <p:nvPr/>
        </p:nvSpPr>
        <p:spPr>
          <a:xfrm>
            <a:off x="4887886" y="3863037"/>
            <a:ext cx="374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Photons to be detected in </a:t>
            </a:r>
            <a:r>
              <a:rPr lang="en-US" dirty="0" err="1"/>
              <a:t>ECal</a:t>
            </a:r>
            <a:r>
              <a:rPr lang="en-US" dirty="0"/>
              <a:t> part of ZDC </a:t>
            </a:r>
            <a:r>
              <a:rPr lang="en-US" dirty="0" err="1"/>
              <a:t>Θ</a:t>
            </a:r>
            <a:r>
              <a:rPr lang="en-US" dirty="0"/>
              <a:t> &lt; 5.5 </a:t>
            </a:r>
            <a:r>
              <a:rPr lang="en-US" dirty="0" err="1"/>
              <a:t>mrad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Challenge lowest detectable photon energy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0BF6F-C746-A441-979D-D55B475A0703}"/>
              </a:ext>
            </a:extLst>
          </p:cNvPr>
          <p:cNvCxnSpPr>
            <a:cxnSpLocks/>
          </p:cNvCxnSpPr>
          <p:nvPr/>
        </p:nvCxnSpPr>
        <p:spPr>
          <a:xfrm>
            <a:off x="1177307" y="4634984"/>
            <a:ext cx="28507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27B4AA-774A-AD41-BCD3-99DCBE8235BC}"/>
              </a:ext>
            </a:extLst>
          </p:cNvPr>
          <p:cNvCxnSpPr>
            <a:cxnSpLocks/>
          </p:cNvCxnSpPr>
          <p:nvPr/>
        </p:nvCxnSpPr>
        <p:spPr>
          <a:xfrm flipV="1">
            <a:off x="2559417" y="3491801"/>
            <a:ext cx="0" cy="21170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BB46AF-B473-4249-9346-8E9FBA308D35}"/>
              </a:ext>
            </a:extLst>
          </p:cNvPr>
          <p:cNvCxnSpPr>
            <a:cxnSpLocks/>
          </p:cNvCxnSpPr>
          <p:nvPr/>
        </p:nvCxnSpPr>
        <p:spPr>
          <a:xfrm flipV="1">
            <a:off x="2357092" y="3505946"/>
            <a:ext cx="0" cy="21170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CABBF9-988A-AB46-A108-4ABD5741FC8C}"/>
              </a:ext>
            </a:extLst>
          </p:cNvPr>
          <p:cNvSpPr txBox="1"/>
          <p:nvPr/>
        </p:nvSpPr>
        <p:spPr>
          <a:xfrm>
            <a:off x="1765220" y="3464609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 MeV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C47F62-A95B-DB4D-B3C2-5E8903737BA9}"/>
              </a:ext>
            </a:extLst>
          </p:cNvPr>
          <p:cNvSpPr txBox="1"/>
          <p:nvPr/>
        </p:nvSpPr>
        <p:spPr>
          <a:xfrm>
            <a:off x="2528749" y="3486845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150 MeV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B81D3-A614-5F4E-AA01-9628B78EEA14}"/>
              </a:ext>
            </a:extLst>
          </p:cNvPr>
          <p:cNvSpPr txBox="1"/>
          <p:nvPr/>
        </p:nvSpPr>
        <p:spPr>
          <a:xfrm>
            <a:off x="2783484" y="482268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102868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Proton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0"/>
          <a:stretch/>
        </p:blipFill>
        <p:spPr>
          <a:xfrm>
            <a:off x="815776" y="3727570"/>
            <a:ext cx="3931920" cy="205727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/>
          <a:stretch/>
        </p:blipFill>
        <p:spPr>
          <a:xfrm>
            <a:off x="802644" y="1146044"/>
            <a:ext cx="3931920" cy="206641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/>
          <a:stretch/>
        </p:blipFill>
        <p:spPr>
          <a:xfrm>
            <a:off x="4873408" y="1154747"/>
            <a:ext cx="3931920" cy="2066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6714" y="3917146"/>
            <a:ext cx="374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Protons to be detected in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Roman Pots: 0 – 5 </a:t>
            </a:r>
            <a:r>
              <a:rPr lang="en-US" dirty="0" err="1"/>
              <a:t>mrad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B0-Si detectors: 5.5 – 20 </a:t>
            </a:r>
            <a:r>
              <a:rPr lang="en-US" dirty="0" err="1"/>
              <a:t>mrad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off-p Si Detectors: 0 – 5 </a:t>
            </a:r>
            <a:r>
              <a:rPr lang="en-US" dirty="0" err="1"/>
              <a:t>mrad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35BD1-320C-584B-9F71-C495609DAE07}"/>
              </a:ext>
            </a:extLst>
          </p:cNvPr>
          <p:cNvSpPr txBox="1"/>
          <p:nvPr/>
        </p:nvSpPr>
        <p:spPr>
          <a:xfrm>
            <a:off x="381351" y="703824"/>
            <a:ext cx="308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Beagle Distribution before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0860-8E36-E245-9A74-007857A8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5" y="672691"/>
            <a:ext cx="7886700" cy="605769"/>
          </a:xfrm>
        </p:spPr>
        <p:txBody>
          <a:bodyPr/>
          <a:lstStyle/>
          <a:p>
            <a:r>
              <a:rPr lang="en-US" dirty="0"/>
              <a:t>Layout and Acceptances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7F0F13-BB93-104F-8CB2-420EC57D124B}"/>
              </a:ext>
            </a:extLst>
          </p:cNvPr>
          <p:cNvGrpSpPr/>
          <p:nvPr/>
        </p:nvGrpSpPr>
        <p:grpSpPr>
          <a:xfrm>
            <a:off x="177101" y="1538918"/>
            <a:ext cx="8789797" cy="4027067"/>
            <a:chOff x="475843" y="1419969"/>
            <a:chExt cx="11719729" cy="5369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6C4B22-9250-6142-8EA9-03272EC83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843" y="1419969"/>
              <a:ext cx="11157243" cy="5369423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DD364F-C475-8B48-A89F-653BA9D7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0261" y="3222210"/>
              <a:ext cx="780395" cy="1465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4C478F-593B-594D-988E-EA211DC6A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6498" y="3666330"/>
              <a:ext cx="457264" cy="5701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FF55E51-91EA-4640-A5DE-10C6885C2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6632" y="5869049"/>
              <a:ext cx="1160109" cy="1545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C51A46-8660-A749-9D9C-D90AC7EF5814}"/>
                </a:ext>
              </a:extLst>
            </p:cNvPr>
            <p:cNvSpPr txBox="1"/>
            <p:nvPr/>
          </p:nvSpPr>
          <p:spPr>
            <a:xfrm>
              <a:off x="1591256" y="3089626"/>
              <a:ext cx="19994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Roman pots (inside pipe)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0548C3-413F-A349-A4EB-0383E44F2886}"/>
                </a:ext>
              </a:extLst>
            </p:cNvPr>
            <p:cNvSpPr txBox="1"/>
            <p:nvPr/>
          </p:nvSpPr>
          <p:spPr>
            <a:xfrm>
              <a:off x="2933378" y="4205203"/>
              <a:ext cx="2381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Off-Momentum Detectors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F6A55F-A915-8749-80ED-DA1A415470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8738" y="3353067"/>
              <a:ext cx="546866" cy="315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99062D-63AF-0E40-9A61-C37860874BA3}"/>
                </a:ext>
              </a:extLst>
            </p:cNvPr>
            <p:cNvSpPr txBox="1"/>
            <p:nvPr/>
          </p:nvSpPr>
          <p:spPr>
            <a:xfrm>
              <a:off x="6885604" y="3095442"/>
              <a:ext cx="19053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B1apf dipole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E03995-5F88-AB46-9701-6F7C64F9256A}"/>
                </a:ext>
              </a:extLst>
            </p:cNvPr>
            <p:cNvSpPr txBox="1"/>
            <p:nvPr/>
          </p:nvSpPr>
          <p:spPr>
            <a:xfrm>
              <a:off x="9090460" y="5600456"/>
              <a:ext cx="14834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B0 Silicon  Detector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2F4AB44-28ED-F746-BB27-D74C05C201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8525" y="2082234"/>
              <a:ext cx="377505" cy="131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B7323F-25EE-9343-A3BD-AB7182A75506}"/>
                </a:ext>
              </a:extLst>
            </p:cNvPr>
            <p:cNvSpPr txBox="1"/>
            <p:nvPr/>
          </p:nvSpPr>
          <p:spPr>
            <a:xfrm>
              <a:off x="2929806" y="1856274"/>
              <a:ext cx="9245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ZDC</a:t>
              </a:r>
              <a:endParaRPr lang="en-US" sz="788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1EE475-8BBB-354A-BD4C-C59029AE4CF8}"/>
                </a:ext>
              </a:extLst>
            </p:cNvPr>
            <p:cNvSpPr txBox="1"/>
            <p:nvPr/>
          </p:nvSpPr>
          <p:spPr>
            <a:xfrm>
              <a:off x="10439305" y="4752871"/>
              <a:ext cx="1756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B0pf dipole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06CAB4-A817-3242-BD43-1E7C445D2C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7615" y="4332881"/>
              <a:ext cx="1756267" cy="686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9D965E-2FC5-0247-8E71-512010FFBBB1}"/>
                </a:ext>
              </a:extLst>
            </p:cNvPr>
            <p:cNvSpPr txBox="1"/>
            <p:nvPr/>
          </p:nvSpPr>
          <p:spPr>
            <a:xfrm>
              <a:off x="8935555" y="3851258"/>
              <a:ext cx="23818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Hadron beam coming from IP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151BA73-1148-3A43-BD11-F32FD30679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6498" y="3920892"/>
              <a:ext cx="914529" cy="3155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E040C-1128-1048-9ABC-71225405777F}"/>
              </a:ext>
            </a:extLst>
          </p:cNvPr>
          <p:cNvCxnSpPr>
            <a:cxnSpLocks/>
          </p:cNvCxnSpPr>
          <p:nvPr/>
        </p:nvCxnSpPr>
        <p:spPr>
          <a:xfrm flipH="1">
            <a:off x="8126416" y="4306065"/>
            <a:ext cx="91359" cy="294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838D36-7163-1741-AC9E-84FD79AD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3693"/>
              </p:ext>
            </p:extLst>
          </p:nvPr>
        </p:nvGraphicFramePr>
        <p:xfrm>
          <a:off x="61939" y="4831673"/>
          <a:ext cx="6096000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6437488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346210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019568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Angular Acceptance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48136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ZDC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𝜽 &lt; 5.5 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About 4.0 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 at </a:t>
                      </a:r>
                      <a:r>
                        <a:rPr lang="en-US" sz="1400" dirty="0" err="1"/>
                        <a:t>ϕ</a:t>
                      </a:r>
                      <a:r>
                        <a:rPr lang="en-US" sz="1400" dirty="0"/>
                        <a:t> ~ 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35912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Roman Pots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0.0 &lt; 𝜽 &lt; 5.0 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Need 10σ cut.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2381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Off-Energy Detectors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0.0 &lt; 𝜽 &lt; 5.0 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.4 &lt; </a:t>
                      </a:r>
                      <a:r>
                        <a:rPr lang="en-US" sz="1400" dirty="0" err="1"/>
                        <a:t>x</a:t>
                      </a:r>
                      <a:r>
                        <a:rPr lang="en-US" sz="1400" baseline="-25000" dirty="0" err="1"/>
                        <a:t>L</a:t>
                      </a:r>
                      <a:r>
                        <a:rPr lang="en-US" sz="1400" dirty="0"/>
                        <a:t> &lt; .6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8009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B0 Sensors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5.5 &lt; 𝜽 &lt; 20.0 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.4 &lt; </a:t>
                      </a:r>
                      <a:r>
                        <a:rPr lang="en-US" sz="1400" dirty="0" err="1"/>
                        <a:t>x</a:t>
                      </a:r>
                      <a:r>
                        <a:rPr lang="en-US" sz="1400" baseline="-25000" dirty="0" err="1"/>
                        <a:t>L</a:t>
                      </a:r>
                      <a:r>
                        <a:rPr lang="en-US" sz="1400" dirty="0"/>
                        <a:t> &lt; .6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0565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407F75-C979-0D44-A146-CDAE9B88AD26}"/>
                  </a:ext>
                </a:extLst>
              </p:cNvPr>
              <p:cNvSpPr txBox="1"/>
              <p:nvPr/>
            </p:nvSpPr>
            <p:spPr>
              <a:xfrm>
                <a:off x="6189231" y="5658977"/>
                <a:ext cx="1126399" cy="40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𝑛𝑢𝑐𝑙𝑒𝑜𝑛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407F75-C979-0D44-A146-CDAE9B88A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31" y="5658977"/>
                <a:ext cx="1126399" cy="406843"/>
              </a:xfrm>
              <a:prstGeom prst="rect">
                <a:avLst/>
              </a:prstGeom>
              <a:blipFill>
                <a:blip r:embed="rId3"/>
                <a:stretch>
                  <a:fillRect l="-111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28843A1D-CDF7-C84D-9F38-6642ACCF2011}"/>
              </a:ext>
            </a:extLst>
          </p:cNvPr>
          <p:cNvSpPr txBox="1">
            <a:spLocks/>
          </p:cNvSpPr>
          <p:nvPr/>
        </p:nvSpPr>
        <p:spPr>
          <a:xfrm>
            <a:off x="310095" y="3140"/>
            <a:ext cx="7543800" cy="62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/>
              <a:t>IR: Outgoing Hadron Beam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A1B41-8EAB-8642-9888-2B18FFB0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3F78E-5150-D44E-A6FD-D0BBFC2C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ABE33EB-155D-2F43-9FDF-096CF354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1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" y="676644"/>
            <a:ext cx="5670559" cy="32703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Event distribution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7</a:t>
            </a:fld>
            <a:endParaRPr kumimoji="1"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72496"/>
              </p:ext>
            </p:extLst>
          </p:nvPr>
        </p:nvGraphicFramePr>
        <p:xfrm>
          <a:off x="85683" y="3768829"/>
          <a:ext cx="332875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03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Survived event count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Total</a:t>
                      </a:r>
                      <a:r>
                        <a:rPr lang="en-US" altLang="zh-CN" sz="1600" baseline="0" dirty="0"/>
                        <a:t> events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/>
                        <a:t>1000000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Cut1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132127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Cut2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rgbClr val="00B050"/>
                          </a:solidFill>
                        </a:rPr>
                        <a:t>66101</a:t>
                      </a:r>
                      <a:endParaRPr lang="zh-CN" alt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0432FF"/>
                          </a:solidFill>
                        </a:rPr>
                        <a:t>Cut3</a:t>
                      </a:r>
                      <a:endParaRPr lang="zh-CN" altLang="en-US" sz="160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rgbClr val="0432FF"/>
                          </a:solidFill>
                        </a:rPr>
                        <a:t>66099</a:t>
                      </a:r>
                      <a:endParaRPr lang="zh-CN" altLang="en-US" sz="160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accent6"/>
                          </a:solidFill>
                        </a:rPr>
                        <a:t>Cut4</a:t>
                      </a:r>
                      <a:endParaRPr lang="zh-CN" alt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chemeClr val="accent6"/>
                          </a:solidFill>
                        </a:rPr>
                        <a:t>61487</a:t>
                      </a:r>
                      <a:endParaRPr lang="zh-CN" alt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40FF"/>
                          </a:solidFill>
                        </a:rPr>
                        <a:t>Cut5</a:t>
                      </a:r>
                      <a:endParaRPr lang="zh-CN" altLang="en-US" sz="1600" dirty="0">
                        <a:solidFill>
                          <a:srgbClr val="FF4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dirty="0">
                          <a:solidFill>
                            <a:srgbClr val="FF40FF"/>
                          </a:solidFill>
                        </a:rPr>
                        <a:t>55792</a:t>
                      </a:r>
                      <a:endParaRPr lang="zh-CN" altLang="en-US" sz="1600" dirty="0">
                        <a:solidFill>
                          <a:srgbClr val="FF4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162681" y="1146943"/>
            <a:ext cx="3560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Cut1:</a:t>
            </a:r>
            <a:r>
              <a:rPr lang="en-US" altLang="zh-CN" sz="1400" b="1" dirty="0"/>
              <a:t> 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Ø"/>
            </a:pPr>
            <a:r>
              <a:rPr lang="en-US" altLang="zh-CN" sz="1400" dirty="0"/>
              <a:t>no neutron in ZDC</a:t>
            </a:r>
            <a:endParaRPr lang="en-US" altLang="zh-CN" sz="1400" b="1" dirty="0"/>
          </a:p>
          <a:p>
            <a:pPr>
              <a:buClr>
                <a:srgbClr val="008F00"/>
              </a:buClr>
            </a:pPr>
            <a:r>
              <a:rPr lang="en-US" altLang="zh-CN" sz="1400" b="1" dirty="0">
                <a:solidFill>
                  <a:srgbClr val="00FA00"/>
                </a:solidFill>
              </a:rPr>
              <a:t>Cut2</a:t>
            </a:r>
            <a:r>
              <a:rPr lang="en-US" altLang="zh-CN" sz="1400" b="1" dirty="0">
                <a:solidFill>
                  <a:srgbClr val="7030A0"/>
                </a:solidFill>
              </a:rPr>
              <a:t> </a:t>
            </a:r>
            <a:r>
              <a:rPr lang="en-US" altLang="zh-CN" sz="1400" b="1" dirty="0"/>
              <a:t>:</a:t>
            </a:r>
          </a:p>
          <a:p>
            <a:pPr marL="285750" indent="-285750">
              <a:buClr>
                <a:srgbClr val="008F00"/>
              </a:buClr>
              <a:buFont typeface="Wingdings" charset="2"/>
              <a:buChar char="Ø"/>
            </a:pPr>
            <a:r>
              <a:rPr lang="en-US" altLang="zh-CN" sz="1400" dirty="0"/>
              <a:t>Cut1 + no photon </a:t>
            </a:r>
            <a:r>
              <a:rPr lang="en-US" altLang="zh-CN" sz="1400" b="1" i="1" dirty="0"/>
              <a:t>E&gt;50MeV</a:t>
            </a:r>
            <a:r>
              <a:rPr lang="en-US" altLang="zh-CN" sz="1400" dirty="0">
                <a:solidFill>
                  <a:srgbClr val="7030A0"/>
                </a:solidFill>
              </a:rPr>
              <a:t> </a:t>
            </a:r>
            <a:r>
              <a:rPr lang="en-US" altLang="zh-CN" sz="1400" dirty="0"/>
              <a:t>in ZDC</a:t>
            </a:r>
          </a:p>
          <a:p>
            <a:r>
              <a:rPr lang="en-US" altLang="zh-CN" sz="1400" b="1" dirty="0">
                <a:solidFill>
                  <a:srgbClr val="0432FF"/>
                </a:solidFill>
              </a:rPr>
              <a:t>Cut3:</a:t>
            </a:r>
          </a:p>
          <a:p>
            <a:pPr marL="285750" indent="-285750">
              <a:buClr>
                <a:srgbClr val="008F00"/>
              </a:buClr>
              <a:buFont typeface="Wingdings" charset="2"/>
              <a:buChar char="Ø"/>
            </a:pPr>
            <a:r>
              <a:rPr lang="en-US" altLang="zh-CN" sz="1400" dirty="0"/>
              <a:t>Cut2 + no proton in Roman Pots </a:t>
            </a:r>
          </a:p>
          <a:p>
            <a:pPr>
              <a:buClr>
                <a:srgbClr val="008F00"/>
              </a:buClr>
            </a:pPr>
            <a:r>
              <a:rPr kumimoji="1" lang="en-US" altLang="zh-CN" sz="1400" b="1" dirty="0">
                <a:solidFill>
                  <a:srgbClr val="00B0F0"/>
                </a:solidFill>
              </a:rPr>
              <a:t>Cut4:</a:t>
            </a:r>
          </a:p>
          <a:p>
            <a:pPr marL="285750" indent="-285750">
              <a:buClr>
                <a:srgbClr val="008F00"/>
              </a:buClr>
              <a:buFont typeface="Wingdings" charset="2"/>
              <a:buChar char="Ø"/>
            </a:pPr>
            <a:r>
              <a:rPr kumimoji="1" lang="en-US" altLang="zh-CN" sz="1400" dirty="0"/>
              <a:t>Cut3 + </a:t>
            </a:r>
            <a:r>
              <a:rPr lang="en-US" altLang="zh-CN" sz="1400" dirty="0"/>
              <a:t>n</a:t>
            </a:r>
            <a:r>
              <a:rPr lang="mr-IN" altLang="zh-CN" sz="1400" dirty="0" err="1"/>
              <a:t>o</a:t>
            </a:r>
            <a:r>
              <a:rPr lang="en-US" altLang="zh-CN" sz="1400" dirty="0"/>
              <a:t> </a:t>
            </a:r>
            <a:r>
              <a:rPr lang="mr-IN" altLang="zh-CN" sz="1400" dirty="0" err="1"/>
              <a:t>proton</a:t>
            </a:r>
            <a:r>
              <a:rPr lang="en-US" altLang="zh-CN" sz="1400" dirty="0"/>
              <a:t> </a:t>
            </a:r>
            <a:r>
              <a:rPr lang="mr-IN" altLang="zh-CN" sz="1400" dirty="0" err="1"/>
              <a:t>in</a:t>
            </a:r>
            <a:r>
              <a:rPr lang="en-US" altLang="zh-CN" sz="1400" dirty="0"/>
              <a:t> off-energy detector</a:t>
            </a:r>
          </a:p>
          <a:p>
            <a:pPr>
              <a:buClr>
                <a:srgbClr val="008F00"/>
              </a:buClr>
            </a:pPr>
            <a:r>
              <a:rPr kumimoji="1" lang="en-US" altLang="zh-CN" sz="1400" b="1" dirty="0">
                <a:solidFill>
                  <a:srgbClr val="FF40FF"/>
                </a:solidFill>
              </a:rPr>
              <a:t>Cut5:</a:t>
            </a:r>
          </a:p>
          <a:p>
            <a:pPr marL="285750" indent="-285750">
              <a:buClr>
                <a:srgbClr val="008F00"/>
              </a:buClr>
              <a:buFont typeface="Wingdings" charset="2"/>
              <a:buChar char="Ø"/>
            </a:pPr>
            <a:r>
              <a:rPr kumimoji="1" lang="en-US" altLang="zh-CN" sz="1400" dirty="0"/>
              <a:t>Cut4 + no proton in B0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4433" y="689975"/>
            <a:ext cx="4066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impact of the different detectors is studied by adding one requirement / cut after the other.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41" y="3817118"/>
            <a:ext cx="3820297" cy="220323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4289"/>
              </p:ext>
            </p:extLst>
          </p:nvPr>
        </p:nvGraphicFramePr>
        <p:xfrm>
          <a:off x="6749342" y="4200629"/>
          <a:ext cx="23419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Survived event count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E&gt;150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71773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E&gt;50MeV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E&gt;0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65278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43199" y="3446700"/>
            <a:ext cx="2400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F00"/>
                </a:solidFill>
              </a:rPr>
              <a:t>The survived events count after Cut2 with different energy cut on photon:</a:t>
            </a:r>
          </a:p>
        </p:txBody>
      </p:sp>
    </p:spTree>
    <p:extLst>
      <p:ext uri="{BB962C8B-B14F-4D97-AF65-F5344CB8AC3E}">
        <p14:creationId xmlns:p14="http://schemas.microsoft.com/office/powerpoint/2010/main" val="24697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8265" y="758952"/>
            <a:ext cx="8030149" cy="2320870"/>
          </a:xfrm>
        </p:spPr>
        <p:txBody>
          <a:bodyPr>
            <a:normAutofit/>
          </a:bodyPr>
          <a:lstStyle/>
          <a:p>
            <a:r>
              <a:rPr kumimoji="1" lang="en-US" altLang="zh-CN" sz="4400" b="1" dirty="0"/>
              <a:t>Back up </a:t>
            </a:r>
            <a:endParaRPr kumimoji="1" lang="zh-CN" altLang="en-US" sz="44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/>
              <a:t>YR Meeting, May 2020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Wan Chang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D0FE1-A48E-2A4D-ACC7-8F7D81B41663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31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parameters set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YR Meeting,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Wan Chang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66F14-E188-3244-BFAF-4D943E3EE1F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815156"/>
                  </p:ext>
                </p:extLst>
              </p:nvPr>
            </p:nvGraphicFramePr>
            <p:xfrm>
              <a:off x="1408838" y="1148330"/>
              <a:ext cx="6328704" cy="3145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7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095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643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8961">
                    <a:tc>
                      <a:txBody>
                        <a:bodyPr/>
                        <a:lstStyle/>
                        <a:p>
                          <a:r>
                            <a:rPr lang="en-US" sz="1200" b="0" dirty="0"/>
                            <a:t>Species energy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ep collision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18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×</m:t>
                              </m:r>
                              <m:r>
                                <a:rPr lang="en-US" sz="14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/>
                            <a:t>110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896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Beam emittance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  <a:r>
                            <a:rPr lang="mr-I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.1E-6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896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r>
                            <a:rPr lang="mr-I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E-6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mr-I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Beam energy spread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:RMS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∆</m:t>
                                  </m:r>
                                  <m:r>
                                    <a:rPr lang="en-US" sz="1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/>
                            <a:t>[mm]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mr-I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mr-IN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E-4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mr-I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at Roman Pots [mm]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166E3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/>
                            <a:t> at Roman Pots [mm]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212E3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Dispersion at RP location</a:t>
                          </a:r>
                          <a:r>
                            <a:rPr lang="en-US" sz="1400" b="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4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</a:t>
                          </a:r>
                          <a:r>
                            <a:rPr lang="is-I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mm/E-3</a:t>
                          </a:r>
                          <a:r>
                            <a:rPr lang="en-US" sz="1400" b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]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-0.21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815156"/>
                  </p:ext>
                </p:extLst>
              </p:nvPr>
            </p:nvGraphicFramePr>
            <p:xfrm>
              <a:off x="1408838" y="1148330"/>
              <a:ext cx="6328704" cy="31458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478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1095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16435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200" b="0" dirty="0"/>
                            <a:t>Species energy [GeV]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ep collision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385" t="-56000" r="-771" b="-5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181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Beam emittance</a:t>
                          </a:r>
                        </a:p>
                        <a:p>
                          <a:pPr algn="ctr"/>
                          <a:r>
                            <a:rPr lang="en-US" sz="1400" dirty="0"/>
                            <a:t>[mm]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44" t="-137647" r="-150720" b="-42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  <a:r>
                            <a:rPr lang="mr-I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.1E-6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 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0896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44" t="-297059" r="-150720" b="-4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r>
                            <a:rPr lang="mr-I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E-6</a:t>
                          </a: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mr-I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53460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" t="-310345" r="-100577" b="-23448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mr-I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r>
                            <a:rPr lang="mr-IN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E-4</a:t>
                          </a: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mr-IN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" t="-525000" r="-100577" b="-2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166E3 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" t="-634328" r="-100577" b="-1029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212E3 </a:t>
                          </a:r>
                          <a:endParaRPr lang="is-I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408961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" t="-734328" r="-100577" b="-29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lang="is-I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0.21</a:t>
                          </a:r>
                          <a:endParaRPr lang="is-I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8260507"/>
      </p:ext>
    </p:extLst>
  </p:cSld>
  <p:clrMapOvr>
    <a:masterClrMapping/>
  </p:clrMapOvr>
</p:sld>
</file>

<file path=ppt/theme/theme1.xml><?xml version="1.0" encoding="utf-8"?>
<a:theme xmlns:a="http://schemas.openxmlformats.org/drawingml/2006/main" name="怀旧">
  <a:themeElements>
    <a:clrScheme name="怀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怀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3902</TotalTime>
  <Words>602</Words>
  <Application>Microsoft Macintosh PowerPoint</Application>
  <PresentationFormat>On-screen Show (4:3)</PresentationFormat>
  <Paragraphs>162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DengXian</vt:lpstr>
      <vt:lpstr>DengXian Light</vt:lpstr>
      <vt:lpstr>Arial</vt:lpstr>
      <vt:lpstr>Calibri</vt:lpstr>
      <vt:lpstr>Calibri Light</vt:lpstr>
      <vt:lpstr>Cambria Math</vt:lpstr>
      <vt:lpstr>Courier New</vt:lpstr>
      <vt:lpstr>Wingdings</vt:lpstr>
      <vt:lpstr>怀旧</vt:lpstr>
      <vt:lpstr>1_自定义设计方案</vt:lpstr>
      <vt:lpstr>自定义设计方案</vt:lpstr>
      <vt:lpstr>The EIC IR  and  diffractive eA physics</vt:lpstr>
      <vt:lpstr>Data sample</vt:lpstr>
      <vt:lpstr>Neutron</vt:lpstr>
      <vt:lpstr>Photon</vt:lpstr>
      <vt:lpstr>Proton</vt:lpstr>
      <vt:lpstr>Layout and Acceptances</vt:lpstr>
      <vt:lpstr>Event distribution</vt:lpstr>
      <vt:lpstr>Back up </vt:lpstr>
      <vt:lpstr>Beam parameters set up</vt:lpstr>
      <vt:lpstr>Rigidity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1378303782@qq.com</dc:creator>
  <cp:lastModifiedBy>Elke-Caroline Aschenauer</cp:lastModifiedBy>
  <cp:revision>117</cp:revision>
  <cp:lastPrinted>2018-11-15T16:07:02Z</cp:lastPrinted>
  <dcterms:created xsi:type="dcterms:W3CDTF">2018-10-31T16:45:13Z</dcterms:created>
  <dcterms:modified xsi:type="dcterms:W3CDTF">2020-05-20T12:01:44Z</dcterms:modified>
</cp:coreProperties>
</file>