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261" r:id="rId5"/>
    <p:sldId id="1454" r:id="rId6"/>
    <p:sldId id="1445" r:id="rId7"/>
    <p:sldId id="1455" r:id="rId8"/>
    <p:sldId id="262" r:id="rId9"/>
    <p:sldId id="272" r:id="rId10"/>
    <p:sldId id="274" r:id="rId11"/>
    <p:sldId id="265" r:id="rId12"/>
    <p:sldId id="264" r:id="rId13"/>
    <p:sldId id="273" r:id="rId14"/>
    <p:sldId id="260" r:id="rId15"/>
    <p:sldId id="266" r:id="rId16"/>
    <p:sldId id="1443" r:id="rId17"/>
    <p:sldId id="1456" r:id="rId18"/>
    <p:sldId id="1457" r:id="rId19"/>
    <p:sldId id="269" r:id="rId20"/>
    <p:sldId id="1446" r:id="rId21"/>
    <p:sldId id="1448" r:id="rId22"/>
    <p:sldId id="1449" r:id="rId23"/>
    <p:sldId id="258" r:id="rId24"/>
    <p:sldId id="439" r:id="rId25"/>
    <p:sldId id="1440" r:id="rId26"/>
    <p:sldId id="1441" r:id="rId27"/>
    <p:sldId id="1442" r:id="rId28"/>
    <p:sldId id="267" r:id="rId29"/>
    <p:sldId id="270" r:id="rId30"/>
    <p:sldId id="1453" r:id="rId31"/>
    <p:sldId id="1444" r:id="rId32"/>
    <p:sldId id="1447" r:id="rId33"/>
    <p:sldId id="1452" r:id="rId34"/>
    <p:sldId id="1450" r:id="rId35"/>
    <p:sldId id="1451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FF1A"/>
    <a:srgbClr val="66FFFF"/>
    <a:srgbClr val="99FF99"/>
    <a:srgbClr val="F7F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4"/>
    <p:restoredTop sz="94613"/>
  </p:normalViewPr>
  <p:slideViewPr>
    <p:cSldViewPr snapToGrid="0" snapToObjects="1">
      <p:cViewPr>
        <p:scale>
          <a:sx n="100" d="100"/>
          <a:sy n="100" d="100"/>
        </p:scale>
        <p:origin x="28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8F93B-1183-1F4F-9AB1-0A1CCA839C8A}" type="datetimeFigureOut">
              <a:rPr lang="en-US" smtClean="0"/>
              <a:t>5/19/20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A1BBD-723E-5E43-AFCB-EB855ABE3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5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12EB13F-0864-E048-92F1-072118EB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F6489-4C3D-CF4B-A2F0-CD8B00163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B43F6-FCF6-F345-8C11-4119A8531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52E8D-D1EA-474F-840A-64023999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2DE06-1ECB-9F41-A213-9709A2E3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CDD2EE-A6C2-FD41-97CC-1B84C337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FD5A-468C-1B49-9623-9F02FF787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7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ACCE-2545-4F47-8105-03695BA7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0FBCF-67C6-044A-BA34-62FDA49CE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93C75-5AFF-5442-BC32-E726F387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99F95-7CEA-5548-B1EF-065BF287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B6C99-9612-4E44-A756-57E414DE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5D6E8-9ED4-C947-BCE2-D4302C7DD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86E-AA43-C745-8C39-9A5D56A7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64868-1AB5-4D4B-80F9-B685391DC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9C56-6B6F-F540-9F1C-86945A55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DDC9-3754-F042-AF25-6F75618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67F7-125F-BB4B-B701-A3C2BFE1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2AE7-140B-B64D-93C8-96FD9C6B0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2ACB-BF4D-5241-B19B-1E90BF19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2C9B-D70C-8244-A96B-BB8D32498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4E61F-BB21-2F47-9EEB-FD484E504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02B7-08E4-774F-AF8B-745435D7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A45B-0B82-9F47-8719-420C316A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4229-1F8B-9D40-B39A-0B867027E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3B5F-D57A-5E49-9820-ECC4F7AC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AEF63-9C13-F340-9CEC-CD8B3975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962A-30A0-074A-BAEE-E592B859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9E890-471A-D740-8C13-A9BCD616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8D0E8-D85F-7640-A1B5-EBC4FF7D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5324-45FD-3E44-B662-4A394AFE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90DE-9705-AD4C-9C0E-56521EA4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B786F-084E-774C-A957-474542C96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9CF5-C0E6-5E43-AECD-1719DBBCC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320F13-631D-274F-9FF5-722E2315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0069F4-26BF-8E45-9B48-C474EE6E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875DC-2EEA-A643-8921-D478C7F4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A044-8D77-B649-ACEA-C22BEEF9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656D-0D87-1B49-BB46-F395CD4F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03830-4E12-E241-9396-693107B32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5ACA5-67F9-B444-992E-72809A2F0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96F41-771B-8E47-B8DE-082D7C5F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634D47-0FE4-8B41-8EE8-642DDB57E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F89AAA-44C2-7140-95DF-0E82FB5D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B9E1E7-139D-9A46-B331-7904C187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0ECB4A-899A-B64E-8F6F-4CB5544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7DB4-0275-3D4E-81FB-BA30822B0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59A9-C717-944D-8655-1D7834E7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F868E4-2CF4-0D4F-9EFF-7783CF16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84B951-A364-9D4F-8E20-F54F1954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6BF4FE-9078-4047-9D12-66F91CD0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2D1D-A89D-9047-A309-8C6EE1D84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8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652ABD-8F0A-C643-B5A4-51DDC513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2D22D6-DE49-694B-BDDD-831C27F3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D1809-6456-6249-ACCB-24D06CDA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7C385-162B-1A4F-BCFC-1BBC8323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0F82-C6F7-4141-94A2-1B6197FE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81A0-3A3E-5B42-BAB1-CC68E9F4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9C76A-FD1E-6C4C-9F52-7E015CAD6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6E9634-6EF0-C246-87A2-5C0D9394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F83057-1645-FE41-8907-B0503D4B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FBA3C-5318-2848-B75A-99F10E51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2EC08-91C4-FA4A-9582-C9058B87D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DEA5-6C78-6948-A861-0B4F614F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21FC5-BEB2-A04C-9B0F-0E4FC7701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41CDB-42EB-2744-AC91-C28F92DC8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C24B15-5B2A-0646-8AFC-7031706A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64989-82D1-1A45-BBD8-C4862680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06828-6C83-A14D-BF37-C26039B9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A787-CB19-8647-898D-16618182B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447C08-B746-F244-8454-4397C2EF5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4B933E-36C6-1741-9A39-056536708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9AB2F-3971-8846-88D9-C51A0C513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32592-2841-1A47-9A98-FB8D6F69D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5663-EF7F-8944-9C15-26C64D879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BF36CF-E325-EA48-898D-0E648611E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142AD03F-07AE-4A49-9028-BE08E2D15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2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5283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ithub.com/eic/Singulari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ackcathj/macros/tree/display-EIC-BeamPipe-materialscan/macros/g4simulation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lackcathj/macros/tree/display-EIC-BeamPipe-materialscan/macros/g4simulation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09698923-18F3-9C4D-BAB4-DEDCBCA7C9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Material Budget requirements</a:t>
            </a:r>
            <a:b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(kickoff meeting)</a:t>
            </a:r>
          </a:p>
        </p:txBody>
      </p:sp>
      <p:sp>
        <p:nvSpPr>
          <p:cNvPr id="4098" name="Subtitle 2">
            <a:extLst>
              <a:ext uri="{FF2B5EF4-FFF2-40B4-BE49-F238E27FC236}">
                <a16:creationId xmlns:a16="http://schemas.microsoft.com/office/drawing/2014/main" id="{A32C3D6C-ED2D-A143-88A5-973ECD6555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775200"/>
            <a:ext cx="3396343" cy="46808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Yulia Furletova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0428" y="2498725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Barrel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69274A-7425-5C42-97A2-6DC0A92F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4C9B21-8C79-604C-B43F-382D2155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AE9DE-039A-A245-8E6D-BCDD18E0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285882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686" y="336097"/>
            <a:ext cx="4053114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Barrel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B10E4-6043-E947-8E47-BCEF14AE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7" y="933867"/>
            <a:ext cx="5560412" cy="5369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1A4C7C-3036-1A44-B41E-5D4C9D85A95A}"/>
                  </a:ext>
                </a:extLst>
              </p:cNvPr>
              <p:cNvSpPr txBox="1"/>
              <p:nvPr/>
            </p:nvSpPr>
            <p:spPr>
              <a:xfrm>
                <a:off x="4591238" y="3347549"/>
                <a:ext cx="832870" cy="493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~147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-1.2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1A4C7C-3036-1A44-B41E-5D4C9D85A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238" y="3347549"/>
                <a:ext cx="832870" cy="493084"/>
              </a:xfrm>
              <a:prstGeom prst="rect">
                <a:avLst/>
              </a:prstGeom>
              <a:blipFill>
                <a:blip r:embed="rId3"/>
                <a:stretch>
                  <a:fillRect l="-1515" t="-526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CDCF6B-5C19-3642-8872-3B082B93FA85}"/>
                  </a:ext>
                </a:extLst>
              </p:cNvPr>
              <p:cNvSpPr txBox="1"/>
              <p:nvPr/>
            </p:nvSpPr>
            <p:spPr>
              <a:xfrm>
                <a:off x="4400588" y="4724400"/>
                <a:ext cx="954531" cy="493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~176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sz="1400" i="1" dirty="0">
                  <a:solidFill>
                    <a:schemeClr val="tx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~−</m:t>
                    </m:r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.5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CDCF6B-5C19-3642-8872-3B082B93F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588" y="4724400"/>
                <a:ext cx="954531" cy="493084"/>
              </a:xfrm>
              <a:prstGeom prst="rect">
                <a:avLst/>
              </a:prstGeom>
              <a:blipFill>
                <a:blip r:embed="rId4"/>
                <a:stretch>
                  <a:fillRect l="-1316" t="-512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7582E54-C7A5-9F42-888F-F67B88BD0401}"/>
              </a:ext>
            </a:extLst>
          </p:cNvPr>
          <p:cNvGrpSpPr/>
          <p:nvPr/>
        </p:nvGrpSpPr>
        <p:grpSpPr>
          <a:xfrm>
            <a:off x="2342243" y="938820"/>
            <a:ext cx="2087681" cy="915941"/>
            <a:chOff x="8391633" y="332288"/>
            <a:chExt cx="3769308" cy="127750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B364354-05E9-3C4D-91F9-7F656F8A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784" y="410156"/>
              <a:ext cx="3622157" cy="1199636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C462DA-0344-5247-A67D-50E045F1999D}"/>
                </a:ext>
              </a:extLst>
            </p:cNvPr>
            <p:cNvCxnSpPr/>
            <p:nvPr/>
          </p:nvCxnSpPr>
          <p:spPr bwMode="auto">
            <a:xfrm flipH="1" flipV="1">
              <a:off x="8913975" y="714956"/>
              <a:ext cx="1346729" cy="35286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CA4DC19-6A77-2B4F-9046-796D893F961E}"/>
                </a:ext>
              </a:extLst>
            </p:cNvPr>
            <p:cNvCxnSpPr/>
            <p:nvPr/>
          </p:nvCxnSpPr>
          <p:spPr bwMode="auto">
            <a:xfrm flipV="1">
              <a:off x="10260704" y="410156"/>
              <a:ext cx="399541" cy="6576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428A3AE-01DC-4042-84BB-883C36C3491A}"/>
                </a:ext>
              </a:extLst>
            </p:cNvPr>
            <p:cNvCxnSpPr/>
            <p:nvPr/>
          </p:nvCxnSpPr>
          <p:spPr bwMode="auto">
            <a:xfrm flipH="1" flipV="1">
              <a:off x="9618540" y="332288"/>
              <a:ext cx="642164" cy="73553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C4391C3-06BC-6B4A-A04E-7A3092C64631}"/>
                </a:ext>
              </a:extLst>
            </p:cNvPr>
            <p:cNvCxnSpPr/>
            <p:nvPr/>
          </p:nvCxnSpPr>
          <p:spPr bwMode="auto">
            <a:xfrm flipH="1">
              <a:off x="8391633" y="1042535"/>
              <a:ext cx="1809369" cy="2529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B4DA7AC-5A63-7646-AFBC-22B9338191D1}"/>
              </a:ext>
            </a:extLst>
          </p:cNvPr>
          <p:cNvSpPr txBox="1"/>
          <p:nvPr/>
        </p:nvSpPr>
        <p:spPr>
          <a:xfrm>
            <a:off x="5492713" y="612393"/>
            <a:ext cx="649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Scattered electrons:  from very low to very high ( above initial beam energy)    - depending on 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EE7757A-2ACF-464A-9D5E-513B820A7396}"/>
              </a:ext>
            </a:extLst>
          </p:cNvPr>
          <p:cNvSpPr/>
          <p:nvPr/>
        </p:nvSpPr>
        <p:spPr>
          <a:xfrm>
            <a:off x="529268" y="6345291"/>
            <a:ext cx="4572000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Scattered angle =&gt;  Q</a:t>
            </a:r>
            <a:r>
              <a:rPr lang="en-US" baseline="30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33FB6F7-80BA-6247-8B60-964CA180CADD}"/>
              </a:ext>
            </a:extLst>
          </p:cNvPr>
          <p:cNvSpPr/>
          <p:nvPr/>
        </p:nvSpPr>
        <p:spPr>
          <a:xfrm>
            <a:off x="377991" y="63659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aseline="300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4F44525-FF7A-5747-9774-FC9491A3E899}"/>
              </a:ext>
            </a:extLst>
          </p:cNvPr>
          <p:cNvSpPr/>
          <p:nvPr/>
        </p:nvSpPr>
        <p:spPr>
          <a:xfrm>
            <a:off x="5738964" y="5682897"/>
            <a:ext cx="6124573" cy="850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minimize multiple scattering for the precision measurements of the scattered electron / kinematics  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C24BEE6-9A3B-004F-94EA-1FE220C650E8}"/>
              </a:ext>
            </a:extLst>
          </p:cNvPr>
          <p:cNvSpPr/>
          <p:nvPr/>
        </p:nvSpPr>
        <p:spPr>
          <a:xfrm>
            <a:off x="1100540" y="3022767"/>
            <a:ext cx="1364342" cy="912040"/>
          </a:xfrm>
          <a:prstGeom prst="roundRect">
            <a:avLst/>
          </a:prstGeom>
          <a:solidFill>
            <a:srgbClr val="F7F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Barrel (yellow)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282A6BF-D66A-9141-9C98-FE9CA6014D4E}"/>
              </a:ext>
            </a:extLst>
          </p:cNvPr>
          <p:cNvCxnSpPr>
            <a:cxnSpLocks/>
          </p:cNvCxnSpPr>
          <p:nvPr/>
        </p:nvCxnSpPr>
        <p:spPr>
          <a:xfrm flipV="1">
            <a:off x="2464882" y="3022767"/>
            <a:ext cx="1755153" cy="317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8DCC0BAD-9621-0F4B-9322-D6E5B5F86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718" y="1526256"/>
            <a:ext cx="5723930" cy="361211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B28C9C-3D5D-7940-97F3-2C12A7755F19}"/>
              </a:ext>
            </a:extLst>
          </p:cNvPr>
          <p:cNvSpPr/>
          <p:nvPr/>
        </p:nvSpPr>
        <p:spPr>
          <a:xfrm>
            <a:off x="9935029" y="2032000"/>
            <a:ext cx="827314" cy="13003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72CC82F-E187-DF48-A694-2D2EF36AB987}"/>
              </a:ext>
            </a:extLst>
          </p:cNvPr>
          <p:cNvSpPr/>
          <p:nvPr/>
        </p:nvSpPr>
        <p:spPr>
          <a:xfrm>
            <a:off x="9935029" y="3701143"/>
            <a:ext cx="703942" cy="15163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C871DC7-03A8-FC44-96D1-5BCACF71F1D6}"/>
              </a:ext>
            </a:extLst>
          </p:cNvPr>
          <p:cNvSpPr/>
          <p:nvPr/>
        </p:nvSpPr>
        <p:spPr>
          <a:xfrm>
            <a:off x="7024915" y="3701143"/>
            <a:ext cx="703942" cy="15163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7D613-30CC-E74D-A5FB-B7B0CB99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F9418-D145-D245-ABEA-3A969255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C3AA41-1F45-4647-901A-4B3DFB06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133036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257" y="452210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Barrel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65BBCE-3A15-DD48-9D43-EC4E40D44DFF}"/>
              </a:ext>
            </a:extLst>
          </p:cNvPr>
          <p:cNvGrpSpPr/>
          <p:nvPr/>
        </p:nvGrpSpPr>
        <p:grpSpPr>
          <a:xfrm>
            <a:off x="217714" y="5031529"/>
            <a:ext cx="1436779" cy="1391127"/>
            <a:chOff x="5847292" y="2280213"/>
            <a:chExt cx="2673751" cy="246434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0C9711AF-C9DE-4748-9D7A-9AC47E16167F}"/>
                </a:ext>
              </a:extLst>
            </p:cNvPr>
            <p:cNvSpPr/>
            <p:nvPr/>
          </p:nvSpPr>
          <p:spPr>
            <a:xfrm>
              <a:off x="6209143" y="2923551"/>
              <a:ext cx="1034029" cy="1058370"/>
            </a:xfrm>
            <a:prstGeom prst="arc">
              <a:avLst>
                <a:gd name="adj1" fmla="val 5717673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E03BCD-9555-5348-AC87-3198F7B12847}"/>
                </a:ext>
              </a:extLst>
            </p:cNvPr>
            <p:cNvSpPr/>
            <p:nvPr/>
          </p:nvSpPr>
          <p:spPr>
            <a:xfrm flipH="1" flipV="1">
              <a:off x="6055638" y="3206051"/>
              <a:ext cx="221515" cy="180764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CA8027-704B-7440-91C3-E61019C9AD0F}"/>
                </a:ext>
              </a:extLst>
            </p:cNvPr>
            <p:cNvSpPr/>
            <p:nvPr/>
          </p:nvSpPr>
          <p:spPr>
            <a:xfrm flipH="1" flipV="1">
              <a:off x="6802671" y="2879911"/>
              <a:ext cx="178941" cy="155583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28A74C-F1EA-7A45-B449-258EC7D4EE4C}"/>
                </a:ext>
              </a:extLst>
            </p:cNvPr>
            <p:cNvSpPr/>
            <p:nvPr/>
          </p:nvSpPr>
          <p:spPr>
            <a:xfrm flipH="1" flipV="1">
              <a:off x="7091864" y="3066940"/>
              <a:ext cx="151305" cy="139111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038F1B-776C-DB40-9B38-836C32ECB4C5}"/>
                </a:ext>
              </a:extLst>
            </p:cNvPr>
            <p:cNvSpPr/>
            <p:nvPr/>
          </p:nvSpPr>
          <p:spPr>
            <a:xfrm>
              <a:off x="6764068" y="3129099"/>
              <a:ext cx="840201" cy="766575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DF3817-B9EF-2644-9F55-FB245F7A930E}"/>
                </a:ext>
              </a:extLst>
            </p:cNvPr>
            <p:cNvSpPr/>
            <p:nvPr/>
          </p:nvSpPr>
          <p:spPr>
            <a:xfrm>
              <a:off x="6522543" y="2879911"/>
              <a:ext cx="1327114" cy="1258210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0AC180E-8D27-FE4E-A7C9-472B6F692E41}"/>
                </a:ext>
              </a:extLst>
            </p:cNvPr>
            <p:cNvSpPr/>
            <p:nvPr/>
          </p:nvSpPr>
          <p:spPr>
            <a:xfrm>
              <a:off x="6167083" y="2570202"/>
              <a:ext cx="2040560" cy="1884367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93748C-9BA9-FD43-876A-969A13EF5A21}"/>
                </a:ext>
              </a:extLst>
            </p:cNvPr>
            <p:cNvSpPr/>
            <p:nvPr/>
          </p:nvSpPr>
          <p:spPr>
            <a:xfrm>
              <a:off x="5847292" y="2280213"/>
              <a:ext cx="2673751" cy="2464344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186F8A96-CB58-AA4C-8842-A766FA36D3C7}"/>
                </a:ext>
              </a:extLst>
            </p:cNvPr>
            <p:cNvSpPr/>
            <p:nvPr/>
          </p:nvSpPr>
          <p:spPr>
            <a:xfrm>
              <a:off x="6764068" y="3280439"/>
              <a:ext cx="479103" cy="463896"/>
            </a:xfrm>
            <a:prstGeom prst="arc">
              <a:avLst>
                <a:gd name="adj1" fmla="val 2340153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C8ECD98-5C4F-D240-9613-3A00727C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2146094"/>
            <a:ext cx="3082680" cy="236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1E81C5D4-0A73-664C-87E7-FF24A8FC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" y="1190171"/>
            <a:ext cx="3064551" cy="50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993660-53FF-464E-B86D-CDDACAA03941}"/>
              </a:ext>
            </a:extLst>
          </p:cNvPr>
          <p:cNvSpPr/>
          <p:nvPr/>
        </p:nvSpPr>
        <p:spPr>
          <a:xfrm>
            <a:off x="4914900" y="5303926"/>
            <a:ext cx="6691086" cy="1118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Need minimum material in the barrel, to minimize multiple scattering for low-</a:t>
            </a:r>
            <a:r>
              <a:rPr lang="en-US" dirty="0" err="1">
                <a:solidFill>
                  <a:schemeClr val="tx1"/>
                </a:solidFill>
                <a:latin typeface="Comic Sans MS" panose="030F0902030302020204" pitchFamily="66" charset="0"/>
              </a:rPr>
              <a:t>pt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particles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(invariant mass resolution)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E1A22-353A-144D-9BC2-2748CB037531}"/>
              </a:ext>
            </a:extLst>
          </p:cNvPr>
          <p:cNvSpPr txBox="1"/>
          <p:nvPr/>
        </p:nvSpPr>
        <p:spPr>
          <a:xfrm>
            <a:off x="4499429" y="661798"/>
            <a:ext cx="7213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Beampipe: Beryllium! 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First few layers of Vertex detector with minimum material  (including sensitive area, support structure, cooling, cabling, readout, etc. </a:t>
            </a:r>
          </a:p>
          <a:p>
            <a:r>
              <a:rPr lang="en-US" dirty="0">
                <a:latin typeface="Comic Sans MS" panose="030F0902030302020204" pitchFamily="66" charset="0"/>
              </a:rPr>
              <a:t>    =&gt;  “Vertex detector are going towards 0.1-0.2% X</a:t>
            </a:r>
            <a:r>
              <a:rPr lang="en-US" baseline="-25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 per layer” </a:t>
            </a:r>
            <a:endParaRPr lang="en-US" dirty="0"/>
          </a:p>
          <a:p>
            <a:r>
              <a:rPr lang="en-US" dirty="0">
                <a:latin typeface="Comic Sans MS" panose="030F0902030302020204" pitchFamily="66" charset="0"/>
              </a:rPr>
              <a:t>            (EIC detector HANBOOK)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“To protect sensitive detector from beam-induced background  beampipe needs proper cooling and isolation, which increases both the material budget and the effective beam pipe  radius”(EIC detector HANBOOK) </a:t>
            </a:r>
          </a:p>
          <a:p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4578E39-AE98-8B46-A3C5-E4FDC673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A5590B1-F07C-D04E-A492-4A2CF8B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C16E765-6A9F-5548-BE11-830C4391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30BB6E85-FF8C-604E-BFEA-FB43026F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83" y="4597551"/>
            <a:ext cx="2926411" cy="182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36AD27-EF8E-AC4C-8FA2-A53CE7B6E5F8}"/>
              </a:ext>
            </a:extLst>
          </p:cNvPr>
          <p:cNvSpPr txBox="1"/>
          <p:nvPr/>
        </p:nvSpPr>
        <p:spPr>
          <a:xfrm rot="16200000">
            <a:off x="1652153" y="4975821"/>
            <a:ext cx="69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[GeV]</a:t>
            </a:r>
          </a:p>
        </p:txBody>
      </p:sp>
    </p:spTree>
    <p:extLst>
      <p:ext uri="{BB962C8B-B14F-4D97-AF65-F5344CB8AC3E}">
        <p14:creationId xmlns:p14="http://schemas.microsoft.com/office/powerpoint/2010/main" val="1404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0428" y="2498725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Hadron endcap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85B7C0-7CD5-ED4F-AED2-FB3088A4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24165-3ABC-D54C-9A25-23596521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9DD3D-59A0-E145-AC6A-BB4C7602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10503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085" y="321583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Hadron-endcap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73F39-A7AC-3A4A-B5AC-315B4AB10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51" y="864912"/>
            <a:ext cx="5481634" cy="5293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BAAAA5-9CF6-224A-89AE-DB9D1063C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" y="864912"/>
            <a:ext cx="5481636" cy="5293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1F3298-AE95-0744-9CB9-EF5CB6DAF474}"/>
                  </a:ext>
                </a:extLst>
              </p:cNvPr>
              <p:cNvSpPr txBox="1"/>
              <p:nvPr/>
            </p:nvSpPr>
            <p:spPr>
              <a:xfrm>
                <a:off x="1714410" y="5130898"/>
                <a:ext cx="8199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~147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-1.2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1F3298-AE95-0744-9CB9-EF5CB6DAF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10" y="5130898"/>
                <a:ext cx="819913" cy="523220"/>
              </a:xfrm>
              <a:prstGeom prst="rect">
                <a:avLst/>
              </a:prstGeom>
              <a:blipFill>
                <a:blip r:embed="rId4"/>
                <a:stretch>
                  <a:fillRect l="-151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7F0867-B5C8-9441-B3EE-B22B0E724F68}"/>
                  </a:ext>
                </a:extLst>
              </p:cNvPr>
              <p:cNvSpPr txBox="1"/>
              <p:nvPr/>
            </p:nvSpPr>
            <p:spPr>
              <a:xfrm>
                <a:off x="647098" y="5130898"/>
                <a:ext cx="9396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~176.5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sz="1400" i="1" dirty="0">
                  <a:solidFill>
                    <a:schemeClr val="tx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~−</m:t>
                    </m:r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.5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7F0867-B5C8-9441-B3EE-B22B0E724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98" y="5130898"/>
                <a:ext cx="939681" cy="523220"/>
              </a:xfrm>
              <a:prstGeom prst="rect">
                <a:avLst/>
              </a:prstGeom>
              <a:blipFill>
                <a:blip r:embed="rId5"/>
                <a:stretch>
                  <a:fillRect l="-1333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96DDFA-EA94-4C41-BFE3-F14DD32E3F13}"/>
                  </a:ext>
                </a:extLst>
              </p:cNvPr>
              <p:cNvSpPr txBox="1"/>
              <p:nvPr/>
            </p:nvSpPr>
            <p:spPr>
              <a:xfrm>
                <a:off x="2919499" y="5156941"/>
                <a:ext cx="6304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/>
                    </a:solidFill>
                  </a:rPr>
                  <a:t>~21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br>
                  <a:rPr lang="en-US" sz="1400" i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~1.7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96DDFA-EA94-4C41-BFE3-F14DD32E3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499" y="5156941"/>
                <a:ext cx="630479" cy="523220"/>
              </a:xfrm>
              <a:prstGeom prst="rect">
                <a:avLst/>
              </a:prstGeom>
              <a:blipFill>
                <a:blip r:embed="rId6"/>
                <a:stretch>
                  <a:fillRect l="-196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1159CE-3703-FD49-988B-A1E76F1CC498}"/>
                  </a:ext>
                </a:extLst>
              </p:cNvPr>
              <p:cNvSpPr txBox="1"/>
              <p:nvPr/>
            </p:nvSpPr>
            <p:spPr>
              <a:xfrm>
                <a:off x="3843060" y="5156941"/>
                <a:ext cx="9396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~3.5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sz="1400" i="1" dirty="0">
                  <a:solidFill>
                    <a:schemeClr val="tx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.5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1159CE-3703-FD49-988B-A1E76F1CC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060" y="5156941"/>
                <a:ext cx="939681" cy="523220"/>
              </a:xfrm>
              <a:prstGeom prst="rect">
                <a:avLst/>
              </a:prstGeom>
              <a:blipFill>
                <a:blip r:embed="rId7"/>
                <a:stretch>
                  <a:fillRect l="-2667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15054D6-72EA-6249-A8DB-8C709E978FB5}"/>
              </a:ext>
            </a:extLst>
          </p:cNvPr>
          <p:cNvGrpSpPr/>
          <p:nvPr/>
        </p:nvGrpSpPr>
        <p:grpSpPr>
          <a:xfrm>
            <a:off x="8422692" y="51811"/>
            <a:ext cx="3769308" cy="1277504"/>
            <a:chOff x="8391633" y="332288"/>
            <a:chExt cx="3769308" cy="1277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2902EF-F5DB-E14D-8DD7-CEAC2CD9D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784" y="410156"/>
              <a:ext cx="3622157" cy="119963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C87E27-A1B5-2047-B475-69DA9E863B73}"/>
                </a:ext>
              </a:extLst>
            </p:cNvPr>
            <p:cNvCxnSpPr/>
            <p:nvPr/>
          </p:nvCxnSpPr>
          <p:spPr bwMode="auto">
            <a:xfrm flipH="1" flipV="1">
              <a:off x="8913975" y="714956"/>
              <a:ext cx="1346729" cy="35286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D048B3-0A57-6A42-9B40-51988BE8D875}"/>
                </a:ext>
              </a:extLst>
            </p:cNvPr>
            <p:cNvCxnSpPr/>
            <p:nvPr/>
          </p:nvCxnSpPr>
          <p:spPr bwMode="auto">
            <a:xfrm flipV="1">
              <a:off x="10260704" y="410156"/>
              <a:ext cx="399541" cy="6576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064F99B-2544-3241-8D1E-D8B21FCF3530}"/>
                </a:ext>
              </a:extLst>
            </p:cNvPr>
            <p:cNvCxnSpPr/>
            <p:nvPr/>
          </p:nvCxnSpPr>
          <p:spPr bwMode="auto">
            <a:xfrm flipH="1" flipV="1">
              <a:off x="9618540" y="332288"/>
              <a:ext cx="642164" cy="73553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1B5E8BA-628A-0741-BE90-5BF5779B85D0}"/>
                </a:ext>
              </a:extLst>
            </p:cNvPr>
            <p:cNvCxnSpPr/>
            <p:nvPr/>
          </p:nvCxnSpPr>
          <p:spPr bwMode="auto">
            <a:xfrm flipH="1">
              <a:off x="8391633" y="1042535"/>
              <a:ext cx="1809369" cy="2529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9E69F39-9EC6-4845-A73E-FDA083FDDC4D}"/>
              </a:ext>
            </a:extLst>
          </p:cNvPr>
          <p:cNvSpPr/>
          <p:nvPr/>
        </p:nvSpPr>
        <p:spPr>
          <a:xfrm>
            <a:off x="4828265" y="408891"/>
            <a:ext cx="1364342" cy="91204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Hadron  endcap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(blue)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79B19A-A499-A34E-82C2-556AFE7873DE}"/>
              </a:ext>
            </a:extLst>
          </p:cNvPr>
          <p:cNvCxnSpPr/>
          <p:nvPr/>
        </p:nvCxnSpPr>
        <p:spPr>
          <a:xfrm flipH="1">
            <a:off x="4726465" y="1329315"/>
            <a:ext cx="745420" cy="2037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1590E4-FF0C-8741-BAA2-DA0FD6CBC3A6}"/>
              </a:ext>
            </a:extLst>
          </p:cNvPr>
          <p:cNvCxnSpPr>
            <a:cxnSpLocks/>
          </p:cNvCxnSpPr>
          <p:nvPr/>
        </p:nvCxnSpPr>
        <p:spPr>
          <a:xfrm>
            <a:off x="6242573" y="1251448"/>
            <a:ext cx="3728108" cy="804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165A11-3E82-2449-8C62-2F14CFCF5B2A}"/>
              </a:ext>
            </a:extLst>
          </p:cNvPr>
          <p:cNvSpPr/>
          <p:nvPr/>
        </p:nvSpPr>
        <p:spPr>
          <a:xfrm>
            <a:off x="4879793" y="6166450"/>
            <a:ext cx="6691086" cy="6915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Scattered electron’s energy/momentum is very high… hadrons/jets energies  are  high … but !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6F6615-C3B5-834A-BD8D-7CC8288E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3EA7B-0C43-8143-AA08-F273A5B5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5780AE8F-32AD-1C4C-8774-8C08654D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46207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12F5D7-D843-CD49-8AC9-72017120F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437697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Hadron-endcap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E5FF78-7B3D-C941-8378-4C8448EE909D}"/>
              </a:ext>
            </a:extLst>
          </p:cNvPr>
          <p:cNvSpPr/>
          <p:nvPr/>
        </p:nvSpPr>
        <p:spPr>
          <a:xfrm>
            <a:off x="272142" y="1669395"/>
            <a:ext cx="11281230" cy="2661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But….  Due to the kinematic boost, most of the decay particles  also goes  into the  hadron-endcap ( decay products of J/PSI, Charm, </a:t>
            </a:r>
            <a:r>
              <a:rPr lang="en-US" dirty="0" err="1">
                <a:solidFill>
                  <a:schemeClr val="tx1"/>
                </a:solidFill>
                <a:latin typeface="Comic Sans MS" panose="030F0902030302020204" pitchFamily="66" charset="0"/>
              </a:rPr>
              <a:t>etc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…)  </a:t>
            </a:r>
          </a:p>
          <a:p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Their energy/momentum are not  so high …. and a multiple scattering  will effect an invariant mass resolution</a:t>
            </a:r>
          </a:p>
          <a:p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Since we relay only on solenoid filed,  and measure Pt, which  is small …  a multiple scattering will  play a role for reconstruction of the total momenta. </a:t>
            </a:r>
          </a:p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7DAADA-738D-D045-8D22-BD975132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3DED5-4C53-7249-B3DF-5006F1DE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3CE609-C0AC-934F-8CC8-F9B31C94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41648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314" y="945696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Preliminary estimates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F3A9C9-5A80-7946-BE9C-F87430D9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FFCB07-494D-6846-A6D7-F262079F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4E488-8852-A440-8B10-0E579AB1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37066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CC1CCF-EFD8-3F4E-9021-D8DF1BB64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628" y="464457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Beampipe, electron acceptance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FE08F-FE5D-1D43-8161-650772BD4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86" b="-12881"/>
          <a:stretch/>
        </p:blipFill>
        <p:spPr>
          <a:xfrm>
            <a:off x="258494" y="4951984"/>
            <a:ext cx="6232704" cy="1115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BCA15F-C295-E94C-A84D-6683263DFB08}"/>
              </a:ext>
            </a:extLst>
          </p:cNvPr>
          <p:cNvSpPr txBox="1"/>
          <p:nvPr/>
        </p:nvSpPr>
        <p:spPr>
          <a:xfrm>
            <a:off x="6870699" y="1241481"/>
            <a:ext cx="5130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area ( around IP)   </a:t>
            </a:r>
            <a:r>
              <a:rPr lang="en-US" dirty="0">
                <a:solidFill>
                  <a:srgbClr val="00B050"/>
                </a:solidFill>
              </a:rPr>
              <a:t>ok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Beryllium beampipe   </a:t>
            </a:r>
          </a:p>
          <a:p>
            <a:r>
              <a:rPr lang="en-US" dirty="0"/>
              <a:t>Diameter 62.0 mm inner, 63.5 mm  outer </a:t>
            </a:r>
          </a:p>
          <a:p>
            <a:r>
              <a:rPr lang="en-US" dirty="0"/>
              <a:t>Later: water cooling  </a:t>
            </a:r>
          </a:p>
          <a:p>
            <a:endParaRPr lang="en-US" dirty="0"/>
          </a:p>
          <a:p>
            <a:r>
              <a:rPr lang="en-US" dirty="0"/>
              <a:t>Cones &amp; rectangles: Al  </a:t>
            </a:r>
            <a:r>
              <a:rPr lang="en-US" dirty="0">
                <a:solidFill>
                  <a:srgbClr val="FFC000"/>
                </a:solidFill>
              </a:rPr>
              <a:t>(needs improvement)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Plots: -4.5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-3.5 band; white circle: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= -4.0</a:t>
            </a:r>
          </a:p>
          <a:p>
            <a:r>
              <a:rPr lang="en-US" dirty="0"/>
              <a:t>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F75E6D-2AD8-EF41-84B2-3CC73475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7478D0-1E5F-4541-A016-68C2C12E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6126C5-66C4-1B44-ADCC-B6E0F0D8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2979"/>
          <a:stretch/>
        </p:blipFill>
        <p:spPr>
          <a:xfrm>
            <a:off x="137160" y="1492753"/>
            <a:ext cx="5897880" cy="25694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946" y="1138972"/>
            <a:ext cx="2340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Material in acceptance, [%]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6402" y="1138972"/>
            <a:ext cx="279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First Si disk at this distance, [cm]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1946" y="4189217"/>
            <a:ext cx="222585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5700" y="42823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25646" y="4187434"/>
            <a:ext cx="222585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600" y="42823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7628" y="1587500"/>
            <a:ext cx="0" cy="230961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416682" y="26059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pic>
        <p:nvPicPr>
          <p:cNvPr id="22" name="Pictur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99" y="3656628"/>
            <a:ext cx="4355465" cy="27432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0" name="Oval 19"/>
          <p:cNvSpPr/>
          <p:nvPr/>
        </p:nvSpPr>
        <p:spPr>
          <a:xfrm>
            <a:off x="8737600" y="4821972"/>
            <a:ext cx="914400" cy="9144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70200" y="5736372"/>
            <a:ext cx="97790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1946" y="5103617"/>
            <a:ext cx="570565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95869" y="4742478"/>
            <a:ext cx="89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+/- 4.5 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95869" y="5780638"/>
            <a:ext cx="788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&lt; 1.5 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8600" y="578063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Side view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F34CFF-ADB0-3C4D-92DA-23C625E6E8B4}"/>
              </a:ext>
            </a:extLst>
          </p:cNvPr>
          <p:cNvSpPr txBox="1"/>
          <p:nvPr/>
        </p:nvSpPr>
        <p:spPr>
          <a:xfrm>
            <a:off x="9927771" y="464457"/>
            <a:ext cx="137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Kiselev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0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CC1CCF-EFD8-3F4E-9021-D8DF1BB64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628" y="464457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Beampipe, hadron acceptance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FE08F-FE5D-1D43-8161-650772BD4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28"/>
          <a:stretch/>
        </p:blipFill>
        <p:spPr>
          <a:xfrm>
            <a:off x="124460" y="4742478"/>
            <a:ext cx="9390695" cy="1772914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EF75E6D-2AD8-EF41-84B2-3CC73475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7478D0-1E5F-4541-A016-68C2C12E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6126C5-66C4-1B44-ADCC-B6E0F0D8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3236"/>
          <a:stretch/>
        </p:blipFill>
        <p:spPr>
          <a:xfrm>
            <a:off x="124460" y="1492753"/>
            <a:ext cx="5897880" cy="2569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946" y="1138972"/>
            <a:ext cx="2340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Material in acceptance, [%]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6402" y="1138972"/>
            <a:ext cx="279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First Si disk at this distance, [cm]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16682" y="26059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7628" y="1587500"/>
            <a:ext cx="0" cy="230961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1946" y="4189217"/>
            <a:ext cx="222585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55700" y="42823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25646" y="4187434"/>
            <a:ext cx="2225854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38600" y="4282301"/>
            <a:ext cx="11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+/- 60 mrad</a:t>
            </a:r>
          </a:p>
        </p:txBody>
      </p:sp>
      <p:pic>
        <p:nvPicPr>
          <p:cNvPr id="22" name="Picture 21" descr="central-chamber-tgeo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t="14480" r="25999" b="6317"/>
          <a:stretch/>
        </p:blipFill>
        <p:spPr>
          <a:xfrm>
            <a:off x="10274300" y="3778082"/>
            <a:ext cx="1251268" cy="254434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BCA15F-C295-E94C-A84D-6683263DFB08}"/>
              </a:ext>
            </a:extLst>
          </p:cNvPr>
          <p:cNvSpPr txBox="1"/>
          <p:nvPr/>
        </p:nvSpPr>
        <p:spPr>
          <a:xfrm>
            <a:off x="6870699" y="1241481"/>
            <a:ext cx="5130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area ( around IP)   </a:t>
            </a:r>
            <a:r>
              <a:rPr lang="en-US" dirty="0">
                <a:solidFill>
                  <a:srgbClr val="00B050"/>
                </a:solidFill>
              </a:rPr>
              <a:t>ok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Beryllium beampipe   </a:t>
            </a:r>
          </a:p>
          <a:p>
            <a:r>
              <a:rPr lang="en-US" dirty="0"/>
              <a:t>Diameter 62.0 mm inner, 63.5 mm  outer </a:t>
            </a:r>
          </a:p>
          <a:p>
            <a:r>
              <a:rPr lang="en-US" dirty="0"/>
              <a:t>Later: water cooling  </a:t>
            </a:r>
          </a:p>
          <a:p>
            <a:endParaRPr lang="en-US" dirty="0"/>
          </a:p>
          <a:p>
            <a:r>
              <a:rPr lang="en-US" dirty="0"/>
              <a:t>H-pipe cone: Al  </a:t>
            </a:r>
            <a:r>
              <a:rPr lang="en-US" dirty="0">
                <a:solidFill>
                  <a:srgbClr val="FFC000"/>
                </a:solidFill>
              </a:rPr>
              <a:t>(needs improvement)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Plots: 3.5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4.5 band; white circle: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= 4.0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91946" y="5050255"/>
            <a:ext cx="8677454" cy="5336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9238" y="5114373"/>
            <a:ext cx="89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+/- 4.5 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133906" y="5757744"/>
            <a:ext cx="135340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57874" y="5782776"/>
            <a:ext cx="788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&lt; 1.5 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31050" y="3919252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ROOT </a:t>
            </a:r>
            <a:r>
              <a:rPr lang="en-US" dirty="0" err="1"/>
              <a:t>TGeo</a:t>
            </a:r>
            <a:r>
              <a:rPr lang="en-US" dirty="0"/>
              <a:t> model used for the scans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89800" y="578277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Top 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5A2666-1680-9245-912E-04207C4FF30D}"/>
              </a:ext>
            </a:extLst>
          </p:cNvPr>
          <p:cNvSpPr txBox="1"/>
          <p:nvPr/>
        </p:nvSpPr>
        <p:spPr>
          <a:xfrm>
            <a:off x="9927771" y="464457"/>
            <a:ext cx="137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Kiselev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11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86D0A2-C33E-0A45-AE17-03A9F05450C1}"/>
              </a:ext>
            </a:extLst>
          </p:cNvPr>
          <p:cNvSpPr txBox="1"/>
          <p:nvPr/>
        </p:nvSpPr>
        <p:spPr>
          <a:xfrm>
            <a:off x="318424" y="576351"/>
            <a:ext cx="8804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to expect for radiation lengths for EIC structures - Current SOTA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1B826-11F6-3647-B553-69B749D8C472}"/>
              </a:ext>
            </a:extLst>
          </p:cNvPr>
          <p:cNvSpPr txBox="1"/>
          <p:nvPr/>
        </p:nvSpPr>
        <p:spPr>
          <a:xfrm>
            <a:off x="200833" y="1566809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ITS2 </a:t>
            </a:r>
            <a:r>
              <a:rPr lang="en-US" dirty="0" err="1"/>
              <a:t>Vertexing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4C38C-3C7F-ED40-A0DA-87D6DE04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3" y="2028138"/>
            <a:ext cx="5143500" cy="3302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7576A-2F2A-6C44-BE21-7D44F9071BE0}"/>
              </a:ext>
            </a:extLst>
          </p:cNvPr>
          <p:cNvSpPr txBox="1"/>
          <p:nvPr/>
        </p:nvSpPr>
        <p:spPr>
          <a:xfrm>
            <a:off x="2282464" y="1335808"/>
            <a:ext cx="198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ITS layers 0-2</a:t>
            </a:r>
          </a:p>
          <a:p>
            <a:r>
              <a:rPr lang="en-US" dirty="0"/>
              <a:t>0.3% per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0CD8F-1417-D742-8F59-5AEB994A8B01}"/>
              </a:ext>
            </a:extLst>
          </p:cNvPr>
          <p:cNvSpPr txBox="1"/>
          <p:nvPr/>
        </p:nvSpPr>
        <p:spPr>
          <a:xfrm>
            <a:off x="507123" y="5464727"/>
            <a:ext cx="4530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um thick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Aluminum conductor data/power flex-PCBs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62EEE-91A4-6C49-B61A-88B5AAC09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5129"/>
          <a:stretch/>
        </p:blipFill>
        <p:spPr>
          <a:xfrm rot="5400000">
            <a:off x="6537441" y="2424735"/>
            <a:ext cx="4124134" cy="3434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402F4C-3248-344F-8C45-37E7D161CC08}"/>
              </a:ext>
            </a:extLst>
          </p:cNvPr>
          <p:cNvSpPr txBox="1"/>
          <p:nvPr/>
        </p:nvSpPr>
        <p:spPr>
          <a:xfrm>
            <a:off x="8479592" y="1335808"/>
            <a:ext cx="198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ITS layers 3-6</a:t>
            </a:r>
          </a:p>
          <a:p>
            <a:r>
              <a:rPr lang="en-US" dirty="0"/>
              <a:t>~1.1% per 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ABB7C-773A-4340-8678-70A968BAF583}"/>
              </a:ext>
            </a:extLst>
          </p:cNvPr>
          <p:cNvSpPr txBox="1"/>
          <p:nvPr/>
        </p:nvSpPr>
        <p:spPr>
          <a:xfrm>
            <a:off x="6882236" y="1535863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ITS2 Barrel: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48CC9F-2ADE-6842-AC75-8B3C2A51CA7D}"/>
              </a:ext>
            </a:extLst>
          </p:cNvPr>
          <p:cNvSpPr/>
          <p:nvPr/>
        </p:nvSpPr>
        <p:spPr>
          <a:xfrm>
            <a:off x="10713143" y="391685"/>
            <a:ext cx="1504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, sans-serif"/>
              </a:rPr>
              <a:t>Leo Greiner</a:t>
            </a:r>
          </a:p>
          <a:p>
            <a:r>
              <a:rPr lang="en-US" dirty="0">
                <a:latin typeface="Calibri, sans-serif"/>
              </a:rPr>
              <a:t>(see next talk)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48FB25D-5CB9-2544-BDF0-A632DBA4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BA3FD4-BCF2-1145-B684-0E548FA3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2C35300-06D8-C34F-845B-5FA94A3A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206532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9E647-B338-B84F-B9A1-1ECAEA454F89}"/>
              </a:ext>
            </a:extLst>
          </p:cNvPr>
          <p:cNvSpPr txBox="1"/>
          <p:nvPr/>
        </p:nvSpPr>
        <p:spPr>
          <a:xfrm>
            <a:off x="838200" y="1407886"/>
            <a:ext cx="8218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We need  as  less as possible material at all directions ! 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r>
              <a:rPr lang="en-US" sz="2400" dirty="0">
                <a:latin typeface="Comic Sans MS" panose="030F0902030302020204" pitchFamily="66" charset="0"/>
              </a:rPr>
              <a:t>End of the talk. 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7C19-6E33-6749-8484-AB72A415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8DA66-CD5D-CC4D-809F-3C84A692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50B0D-169D-9E4A-996C-348911E4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802CD-1CE7-C446-925A-1836E1CB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425450"/>
            <a:ext cx="9499600" cy="5092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0DFF3-30A1-674C-8802-C599E8A52D10}"/>
              </a:ext>
            </a:extLst>
          </p:cNvPr>
          <p:cNvSpPr/>
          <p:nvPr/>
        </p:nvSpPr>
        <p:spPr>
          <a:xfrm>
            <a:off x="9792234" y="425450"/>
            <a:ext cx="1504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, sans-serif"/>
              </a:rPr>
              <a:t>Leo Greiner</a:t>
            </a:r>
          </a:p>
          <a:p>
            <a:r>
              <a:rPr lang="en-US" dirty="0">
                <a:latin typeface="Calibri, sans-serif"/>
              </a:rPr>
              <a:t>(see next talk)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48DAB-05B7-CE4A-8F06-E30D71CC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A49E7-ECD2-5E4C-A8A9-0A7006A8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5783E-8932-154F-8BE9-9008EB3A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404A5B-87BB-6E48-B4BD-4570A1716D6F}"/>
              </a:ext>
            </a:extLst>
          </p:cNvPr>
          <p:cNvSpPr/>
          <p:nvPr/>
        </p:nvSpPr>
        <p:spPr>
          <a:xfrm>
            <a:off x="469900" y="4292600"/>
            <a:ext cx="4978400" cy="1225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5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CDFA5-C0E2-1B4D-8BC2-4ABFD541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52450"/>
            <a:ext cx="9982200" cy="5499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AB9B9D-EA1E-B044-8EE1-1CD9EA416A90}"/>
              </a:ext>
            </a:extLst>
          </p:cNvPr>
          <p:cNvSpPr/>
          <p:nvPr/>
        </p:nvSpPr>
        <p:spPr>
          <a:xfrm>
            <a:off x="10401300" y="386330"/>
            <a:ext cx="1610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, sans-serif"/>
              </a:rPr>
              <a:t>Leo Greiner </a:t>
            </a:r>
          </a:p>
          <a:p>
            <a:r>
              <a:rPr lang="en-US" dirty="0">
                <a:latin typeface="Calibri, sans-serif"/>
              </a:rPr>
              <a:t> ( see next talk)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C22E1-CD03-7E46-9BBA-B425E92D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267EE-A5FC-8040-BBCC-515E1DF4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332AC6-F791-B84E-A562-451E2C4B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997791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9CB870-29DE-5B45-A36C-B1EF8998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69" y="3861643"/>
            <a:ext cx="5123059" cy="29963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E51439-1085-284C-86B6-BB96FC687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" y="4958612"/>
            <a:ext cx="4565850" cy="1422846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305756F-AA46-5F43-B5B8-75E7B4860B8F}"/>
              </a:ext>
            </a:extLst>
          </p:cNvPr>
          <p:cNvSpPr/>
          <p:nvPr/>
        </p:nvSpPr>
        <p:spPr>
          <a:xfrm>
            <a:off x="1281415" y="4767465"/>
            <a:ext cx="2855725" cy="290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537BC-2295-D142-8971-25331464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15050-F919-C44B-AB9E-A1EAA3CE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0A0B-40A0-A64C-AAEA-237EDC69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Pavia EIC YB meeting May 21 2020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464AB3-EA3D-CC48-A425-1F3BBD7B2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628" y="464457"/>
            <a:ext cx="8088086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Belle-II PXD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214ED-5CE4-B84E-A8D6-E38CA437B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80" y="5708"/>
            <a:ext cx="5341295" cy="3855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970C19-64BF-2D45-BA43-3020841AA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655" y="3861643"/>
            <a:ext cx="3480820" cy="1909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4D852D-84E1-F94B-A121-B919BC624AEB}"/>
              </a:ext>
            </a:extLst>
          </p:cNvPr>
          <p:cNvSpPr txBox="1"/>
          <p:nvPr/>
        </p:nvSpPr>
        <p:spPr>
          <a:xfrm>
            <a:off x="257628" y="1004081"/>
            <a:ext cx="636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Cables, pipes, support structures for vertex detector </a:t>
            </a:r>
          </a:p>
          <a:p>
            <a:r>
              <a:rPr lang="en-US" dirty="0"/>
              <a:t>Relatively symmetric  accelerator energy design, </a:t>
            </a:r>
            <a:r>
              <a:rPr lang="en-US" dirty="0" err="1"/>
              <a:t>mosty</a:t>
            </a:r>
            <a:r>
              <a:rPr lang="en-US" dirty="0"/>
              <a:t> measure at central rapidity. </a:t>
            </a:r>
          </a:p>
        </p:txBody>
      </p:sp>
      <p:pic>
        <p:nvPicPr>
          <p:cNvPr id="2050" name="Picture 2" descr="Schematic view of the Belle II detector (top half) in comparison ...">
            <a:extLst>
              <a:ext uri="{FF2B5EF4-FFF2-40B4-BE49-F238E27FC236}">
                <a16:creationId xmlns:a16="http://schemas.microsoft.com/office/drawing/2014/main" id="{E120C931-0320-B04C-ACDA-E6F117CA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3" y="1996926"/>
            <a:ext cx="3957638" cy="27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7F362E-6761-224E-BFD0-0EE739BCACD6}"/>
              </a:ext>
            </a:extLst>
          </p:cNvPr>
          <p:cNvSpPr/>
          <p:nvPr/>
        </p:nvSpPr>
        <p:spPr>
          <a:xfrm rot="5400000">
            <a:off x="7215025" y="4813848"/>
            <a:ext cx="12189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Waleed Ahmed</a:t>
            </a:r>
            <a:endParaRPr lang="en-US" sz="1200" dirty="0">
              <a:effectLst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E48E42-383A-4F45-B264-89C16677EB9B}"/>
              </a:ext>
            </a:extLst>
          </p:cNvPr>
          <p:cNvSpPr txBox="1"/>
          <p:nvPr/>
        </p:nvSpPr>
        <p:spPr>
          <a:xfrm>
            <a:off x="1281415" y="4689021"/>
            <a:ext cx="285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layers PXD ~ 0.2 % X</a:t>
            </a:r>
            <a:r>
              <a:rPr lang="en-US" baseline="-25000" dirty="0"/>
              <a:t>0</a:t>
            </a:r>
            <a:r>
              <a:rPr lang="en-US" dirty="0"/>
              <a:t>!!!  </a:t>
            </a:r>
          </a:p>
        </p:txBody>
      </p:sp>
    </p:spTree>
    <p:extLst>
      <p:ext uri="{BB962C8B-B14F-4D97-AF65-F5344CB8AC3E}">
        <p14:creationId xmlns:p14="http://schemas.microsoft.com/office/powerpoint/2010/main" val="277107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87B3A-ED87-184E-A46E-7862F9AF8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263526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Tracking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6779-1D1E-3C41-85EA-E8C3D6A6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" y="943251"/>
            <a:ext cx="8131629" cy="5914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9A3476-FBE6-7040-BF4E-7B5B0B8F9CFA}"/>
              </a:ext>
            </a:extLst>
          </p:cNvPr>
          <p:cNvSpPr/>
          <p:nvPr/>
        </p:nvSpPr>
        <p:spPr>
          <a:xfrm>
            <a:off x="7097486" y="-1981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  <a:p>
            <a:r>
              <a:rPr lang="en-US" dirty="0"/>
              <a:t> </a:t>
            </a:r>
            <a:r>
              <a:rPr lang="en-US" b="1" dirty="0" err="1"/>
              <a:t>Qinhua</a:t>
            </a:r>
            <a:r>
              <a:rPr lang="en-US" b="1" dirty="0"/>
              <a:t> Huang for CEA </a:t>
            </a:r>
            <a:r>
              <a:rPr lang="en-US" b="1" dirty="0" err="1"/>
              <a:t>Saclay’sEIC</a:t>
            </a:r>
            <a:r>
              <a:rPr lang="en-US" b="1" dirty="0"/>
              <a:t> group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06326C-B62B-7340-A5B4-CABAF0C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7F2616-88C8-9A4F-A4F3-DAB81A8E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E5E37-83F4-5C44-8E1D-116C8C6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29547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97B7D3-0447-4C2E-809A-8CADA1305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1483458"/>
            <a:ext cx="8862060" cy="46125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D8AB3-5828-4C15-A889-8553BFC5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Yulia Furletova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00D5A-BD56-481F-9631-E61A4F17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E98FA6-CAA2-4A9C-AEAD-5C364C7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detector model used in this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D396B5-A47A-4611-BDD1-E690C9CAB0B5}"/>
              </a:ext>
            </a:extLst>
          </p:cNvPr>
          <p:cNvSpPr/>
          <p:nvPr/>
        </p:nvSpPr>
        <p:spPr>
          <a:xfrm>
            <a:off x="1981200" y="991253"/>
            <a:ext cx="8045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2014 concept: arXiv:1402.1209 [</a:t>
            </a:r>
            <a:r>
              <a:rPr lang="en-US" dirty="0" err="1"/>
              <a:t>nucl</a:t>
            </a:r>
            <a:r>
              <a:rPr lang="en-US" dirty="0"/>
              <a:t>-ex], 2018 update: </a:t>
            </a:r>
            <a:r>
              <a:rPr lang="en-US" dirty="0">
                <a:hlinkClick r:id="rId3"/>
              </a:rPr>
              <a:t>sPH-cQCD-2018-001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5F549-3235-1946-BA4A-D360F9C19B69}"/>
              </a:ext>
            </a:extLst>
          </p:cNvPr>
          <p:cNvSpPr txBox="1"/>
          <p:nvPr/>
        </p:nvSpPr>
        <p:spPr>
          <a:xfrm>
            <a:off x="203200" y="1104900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 Huang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7737E-45E4-5D45-8869-92C24AD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514993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28181A-76CF-46E5-B38A-CC033C2A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329"/>
            <a:ext cx="8229600" cy="1338072"/>
          </a:xfrm>
        </p:spPr>
        <p:txBody>
          <a:bodyPr>
            <a:normAutofit/>
          </a:bodyPr>
          <a:lstStyle/>
          <a:p>
            <a:r>
              <a:rPr lang="en-US" dirty="0"/>
              <a:t>Geant4-Material scan in simulation in Fun4All</a:t>
            </a:r>
          </a:p>
          <a:p>
            <a:r>
              <a:rPr lang="en-US" dirty="0">
                <a:hlinkClick r:id="rId2"/>
              </a:rPr>
              <a:t>https://github.com/eic/Singularity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1D38B-79ED-4D2E-BB43-401354F8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Yulia Furletova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9EFE-084D-4945-AFA4-A2F4E5C1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56971F-0A0A-4601-8F4F-A1942AFF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detector model in simulation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F8166-CA2C-4B45-9DFB-34A6A9719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7778" b="5556"/>
          <a:stretch/>
        </p:blipFill>
        <p:spPr bwMode="auto">
          <a:xfrm>
            <a:off x="1981201" y="2743200"/>
            <a:ext cx="49322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FE45ED-CF57-4436-9D4A-39FDAB4CEF06}"/>
              </a:ext>
            </a:extLst>
          </p:cNvPr>
          <p:cNvSpPr/>
          <p:nvPr/>
        </p:nvSpPr>
        <p:spPr>
          <a:xfrm>
            <a:off x="1981200" y="571500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-apple-system"/>
              </a:rPr>
              <a:t>DIS e x p @ 18x275 GeV/c, 25mrad crossing, x~0.5, Q^2 ~ 5000 (GeV/c)^2, horizontal cut away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8BC3BB-9A87-44FE-B9D9-6B8994FB3BD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495800" y="3936506"/>
            <a:ext cx="2609054" cy="330695"/>
          </a:xfrm>
          <a:prstGeom prst="straightConnector1">
            <a:avLst/>
          </a:prstGeom>
          <a:ln w="28575"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EFBF135-D1F8-4508-9803-A137DAB64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854" y="2743200"/>
            <a:ext cx="3182146" cy="2386610"/>
          </a:xfrm>
          <a:prstGeom prst="rect">
            <a:avLst/>
          </a:prstGeom>
          <a:ln w="44450">
            <a:solidFill>
              <a:schemeClr val="accent2"/>
            </a:solidFill>
            <a:tailEnd type="triangle"/>
          </a:ln>
          <a:effectLst>
            <a:glow rad="254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E04B37-A62D-49C6-BC2B-B4CD53B0C2C8}"/>
              </a:ext>
            </a:extLst>
          </p:cNvPr>
          <p:cNvSpPr/>
          <p:nvPr/>
        </p:nvSpPr>
        <p:spPr>
          <a:xfrm rot="21048917">
            <a:off x="7017946" y="3439611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/>
                  </a:glow>
                </a:effectLst>
              </a:rPr>
              <a:t>Be beam pipe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DE0083-E0DD-49D9-9888-D5921673EAE3}"/>
              </a:ext>
            </a:extLst>
          </p:cNvPr>
          <p:cNvSpPr/>
          <p:nvPr/>
        </p:nvSpPr>
        <p:spPr>
          <a:xfrm rot="21048917">
            <a:off x="8312559" y="3484947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glow rad="101600">
                    <a:schemeClr val="bg1"/>
                  </a:glow>
                </a:effectLst>
              </a:rPr>
              <a:t>←Collision point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4A50F-59F6-401E-A613-07A8D559CF1E}"/>
              </a:ext>
            </a:extLst>
          </p:cNvPr>
          <p:cNvSpPr/>
          <p:nvPr/>
        </p:nvSpPr>
        <p:spPr>
          <a:xfrm rot="21048917">
            <a:off x="6902897" y="4358737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ffectLst>
                  <a:glow rad="101600">
                    <a:schemeClr val="bg1"/>
                  </a:glow>
                </a:effectLst>
              </a:rPr>
              <a:t>3-layer MAPS pixel tracker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E23F66-775F-44F3-A52F-2AFAD3C6A564}"/>
              </a:ext>
            </a:extLst>
          </p:cNvPr>
          <p:cNvCxnSpPr>
            <a:cxnSpLocks/>
          </p:cNvCxnSpPr>
          <p:nvPr/>
        </p:nvCxnSpPr>
        <p:spPr>
          <a:xfrm flipV="1">
            <a:off x="7696200" y="4876800"/>
            <a:ext cx="0" cy="363688"/>
          </a:xfrm>
          <a:prstGeom prst="straightConnector1">
            <a:avLst/>
          </a:prstGeom>
          <a:ln w="28575"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F533C3-7115-8F42-9D27-326EE283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464126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055464-125F-4803-986D-98B99E1E7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52" r="28534" b="21633"/>
          <a:stretch/>
        </p:blipFill>
        <p:spPr>
          <a:xfrm>
            <a:off x="3107416" y="1181390"/>
            <a:ext cx="6979708" cy="381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74DDB-3446-4D5A-A6C6-9D51A639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1057" y="5935436"/>
            <a:ext cx="4114800" cy="365125"/>
          </a:xfrm>
        </p:spPr>
        <p:txBody>
          <a:bodyPr/>
          <a:lstStyle/>
          <a:p>
            <a:r>
              <a:rPr lang="fi-FI"/>
              <a:t>Yulia Furletova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567B4-140A-4528-9FE9-B0C1C1F2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ABE4A6-C885-4CF8-93D6-04DBFFE9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Only tracker + PID are scanned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082A5-7D72-43AC-A2A4-EF4EADE62E51}"/>
              </a:ext>
            </a:extLst>
          </p:cNvPr>
          <p:cNvSpPr/>
          <p:nvPr/>
        </p:nvSpPr>
        <p:spPr>
          <a:xfrm>
            <a:off x="3106058" y="812058"/>
            <a:ext cx="7681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Reproduce:</a:t>
            </a:r>
            <a:r>
              <a:rPr lang="en-US" sz="1100" dirty="0"/>
              <a:t> </a:t>
            </a:r>
            <a:r>
              <a:rPr lang="en-US" sz="1100" dirty="0">
                <a:hlinkClick r:id="rId3"/>
              </a:rPr>
              <a:t>https://github.com/blackcathj/macros/tree/display-EIC-BeamPipe-materialscan/macros/g4simulations</a:t>
            </a: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F1702-CBEF-4543-A033-B143AA61C051}"/>
              </a:ext>
            </a:extLst>
          </p:cNvPr>
          <p:cNvSpPr/>
          <p:nvPr/>
        </p:nvSpPr>
        <p:spPr>
          <a:xfrm>
            <a:off x="3106058" y="4989263"/>
            <a:ext cx="7820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TPC end-cap not include (15% X0 Al?). Hope can be thinned with carbon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mRICH</a:t>
            </a:r>
            <a:r>
              <a:rPr lang="en-US" dirty="0"/>
              <a:t> support not included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off-active area cabling not included. To be implemented from 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disabled (0.3% X0 per meter)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F8AA8-3BAA-6449-9CCD-C3F29B08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1908029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1FF592-C1C5-4673-B159-F3694EC6E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755" y="562161"/>
            <a:ext cx="8672286" cy="59767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A6515-0E53-4881-B65F-4D020FE9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Yulia Furletova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C36CB-2039-48F0-B120-750D9B44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BE997C-39B3-4788-965F-E3336DAD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41" y="282562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0027B-BC38-4BA9-A3AE-2C47E38CAC48}"/>
              </a:ext>
            </a:extLst>
          </p:cNvPr>
          <p:cNvSpPr/>
          <p:nvPr/>
        </p:nvSpPr>
        <p:spPr>
          <a:xfrm>
            <a:off x="4293208" y="282562"/>
            <a:ext cx="7720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Reproduce:</a:t>
            </a:r>
            <a:r>
              <a:rPr lang="en-US" sz="1100" dirty="0"/>
              <a:t> </a:t>
            </a:r>
            <a:r>
              <a:rPr lang="en-US" sz="1100" dirty="0">
                <a:hlinkClick r:id="rId3"/>
              </a:rPr>
              <a:t>https://github.com/blackcathj/macros/tree/display-EIC-BeamPipe-materialscan/macros/g4simulations</a:t>
            </a:r>
            <a:r>
              <a:rPr lang="en-US" sz="1100" dirty="0"/>
              <a:t> 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67E34-17C3-3F47-89BE-CD6A8804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983790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2F7B2-F305-1541-ABD2-22DB943D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1CDDE-A158-C04C-AC9B-450C1EBE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79673D-5426-6D46-9B16-ACF4BB21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6843A67B-CABD-554C-B1E4-595590E35ECC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257628" y="464457"/>
                <a:ext cx="8088086" cy="737961"/>
              </a:xfrm>
            </p:spPr>
            <p:txBody>
              <a:bodyPr/>
              <a:lstStyle/>
              <a:p>
                <a:r>
                  <a:rPr lang="en-US" altLang="en-US" sz="3600" dirty="0">
                    <a:latin typeface="Comic Sans MS" panose="030F0902030302020204" pitchFamily="66" charset="0"/>
                  </a:rPr>
                  <a:t>GEMTRD (e/</a:t>
                </a:r>
                <a14:m>
                  <m:oMath xmlns:m="http://schemas.openxmlformats.org/officeDocument/2006/math">
                    <m:r>
                      <a:rPr lang="en-US" alt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en-US" sz="3600" dirty="0">
                    <a:latin typeface="Comic Sans MS" panose="030F0902030302020204" pitchFamily="66" charset="0"/>
                  </a:rPr>
                  <a:t> separation) </a:t>
                </a:r>
              </a:p>
            </p:txBody>
          </p:sp>
        </mc:Choice>
        <mc:Fallback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6843A67B-CABD-554C-B1E4-595590E35E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7628" y="464457"/>
                <a:ext cx="8088086" cy="737961"/>
              </a:xfrm>
              <a:blipFill>
                <a:blip r:embed="rId2"/>
                <a:stretch>
                  <a:fillRect l="-2194" t="-8475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C3CDDBF-FB76-C249-B021-06976AE1CDCA}"/>
              </a:ext>
            </a:extLst>
          </p:cNvPr>
          <p:cNvSpPr txBox="1"/>
          <p:nvPr/>
        </p:nvSpPr>
        <p:spPr>
          <a:xfrm>
            <a:off x="281723" y="1068092"/>
            <a:ext cx="9762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Single module  (X/X0) : </a:t>
            </a:r>
          </a:p>
          <a:p>
            <a:r>
              <a:rPr lang="en-US" dirty="0">
                <a:latin typeface="Comic Sans MS" panose="030F0902030302020204" pitchFamily="66" charset="0"/>
              </a:rPr>
              <a:t>Radiator ( 10cm)    ~ 1.5 % X</a:t>
            </a:r>
            <a:r>
              <a:rPr lang="en-US" baseline="-25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 (  for fleece, could go down  with mylar foils )  </a:t>
            </a:r>
          </a:p>
          <a:p>
            <a:r>
              <a:rPr lang="en-US" dirty="0">
                <a:latin typeface="Comic Sans MS" panose="030F0902030302020204" pitchFamily="66" charset="0"/>
              </a:rPr>
              <a:t>Xenon gas (2.0 cm)  ~ 0.1% X</a:t>
            </a:r>
            <a:r>
              <a:rPr lang="en-US" baseline="-25000" dirty="0">
                <a:latin typeface="Comic Sans MS" panose="030F0902030302020204" pitchFamily="66" charset="0"/>
              </a:rPr>
              <a:t>0</a:t>
            </a:r>
          </a:p>
          <a:p>
            <a:r>
              <a:rPr lang="en-US" dirty="0">
                <a:latin typeface="Comic Sans MS" panose="030F0902030302020204" pitchFamily="66" charset="0"/>
              </a:rPr>
              <a:t>Triple GEM with readout at active area  ~ 0.7% X</a:t>
            </a:r>
            <a:r>
              <a:rPr lang="en-US" baseline="-25000" dirty="0">
                <a:latin typeface="Comic Sans MS" panose="030F0902030302020204" pitchFamily="66" charset="0"/>
              </a:rPr>
              <a:t>0 </a:t>
            </a:r>
            <a:r>
              <a:rPr lang="en-US" dirty="0">
                <a:latin typeface="Comic Sans MS" panose="030F0902030302020204" pitchFamily="66" charset="0"/>
              </a:rPr>
              <a:t> </a:t>
            </a:r>
          </a:p>
          <a:p>
            <a:r>
              <a:rPr lang="en-US" dirty="0">
                <a:latin typeface="Comic Sans MS" panose="030F0902030302020204" pitchFamily="66" charset="0"/>
              </a:rPr>
              <a:t>                                                                ( could go down to 0.4%, current eRD6 )    </a:t>
            </a:r>
          </a:p>
          <a:p>
            <a:r>
              <a:rPr lang="en-US" dirty="0"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2980479-B04A-FF4E-BCE4-2BD402E1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1" y="3042708"/>
            <a:ext cx="2000234" cy="331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CC4B4E-ACDC-B740-9E6F-E57A982797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04" y="3089231"/>
            <a:ext cx="2401162" cy="3243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DF956-7698-DA42-851F-3E327A19B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75" y="3042708"/>
            <a:ext cx="2020700" cy="33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3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87B3A-ED87-184E-A46E-7862F9AF8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263526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PID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0DDC9-A421-1B4E-B1CA-7852004CC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153" y="1500405"/>
            <a:ext cx="8472717" cy="508363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F79A0B-98F2-124B-942C-3AFEEE03F69F}"/>
              </a:ext>
            </a:extLst>
          </p:cNvPr>
          <p:cNvSpPr/>
          <p:nvPr/>
        </p:nvSpPr>
        <p:spPr>
          <a:xfrm>
            <a:off x="3398153" y="5167086"/>
            <a:ext cx="8010076" cy="551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CEA08-FFB9-D941-A3A0-DB69D92719C8}"/>
              </a:ext>
            </a:extLst>
          </p:cNvPr>
          <p:cNvSpPr txBox="1"/>
          <p:nvPr/>
        </p:nvSpPr>
        <p:spPr>
          <a:xfrm>
            <a:off x="145143" y="1001487"/>
            <a:ext cx="3091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PID detectors  (DIRC, </a:t>
            </a:r>
            <a:r>
              <a:rPr lang="en-US" dirty="0" err="1">
                <a:latin typeface="Comic Sans MS" panose="030F0902030302020204" pitchFamily="66" charset="0"/>
              </a:rPr>
              <a:t>mRICH</a:t>
            </a:r>
            <a:r>
              <a:rPr lang="en-US" dirty="0">
                <a:latin typeface="Comic Sans MS" panose="030F0902030302020204" pitchFamily="66" charset="0"/>
              </a:rPr>
              <a:t>, </a:t>
            </a:r>
            <a:r>
              <a:rPr lang="en-US" dirty="0" err="1">
                <a:latin typeface="Comic Sans MS" panose="030F0902030302020204" pitchFamily="66" charset="0"/>
              </a:rPr>
              <a:t>dRICH</a:t>
            </a:r>
            <a:r>
              <a:rPr lang="en-US" dirty="0">
                <a:latin typeface="Comic Sans MS" panose="030F0902030302020204" pitchFamily="66" charset="0"/>
              </a:rPr>
              <a:t>) relay on precise   momentum and angular resolutions from tracker at the entry and exit point of  a PID detector, and require  “ very low material budget between the interaction point and the calorimeters</a:t>
            </a:r>
            <a:r>
              <a:rPr lang="en-US" dirty="0"/>
              <a:t>” ( EIC detector HANDBOOK. </a:t>
            </a: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22083-0284-2A44-817F-34430888EFE8}"/>
              </a:ext>
            </a:extLst>
          </p:cNvPr>
          <p:cNvSpPr txBox="1"/>
          <p:nvPr/>
        </p:nvSpPr>
        <p:spPr>
          <a:xfrm>
            <a:off x="8915400" y="558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Hemmick</a:t>
            </a:r>
            <a:r>
              <a:rPr lang="en-US" dirty="0"/>
              <a:t>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A26C3A-4CC6-1A4E-95B0-3738AD4F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1B0C56-D96B-3C42-ACF6-50B25909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5D9A9CF-BB6D-1845-A758-DE6C1E0E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288523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6652F3-ACA3-5A47-8FF9-68848BBFFE76}"/>
              </a:ext>
            </a:extLst>
          </p:cNvPr>
          <p:cNvSpPr txBox="1"/>
          <p:nvPr/>
        </p:nvSpPr>
        <p:spPr>
          <a:xfrm>
            <a:off x="118687" y="515599"/>
            <a:ext cx="6655444" cy="7976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4000" b="0" i="0" u="none" strike="noStrike" kern="1200" spc="0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Multiple scattering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1E9F3-7755-A844-9440-7789B431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5" y="197379"/>
            <a:ext cx="4863859" cy="3418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DC26E-ED10-4F4F-9842-4080B51D6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4" y="5433407"/>
            <a:ext cx="8588416" cy="814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C409F-9A38-D842-AC99-089D0695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1" y="3690000"/>
            <a:ext cx="2258274" cy="1873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54317-593C-B24F-9305-1081D8B05230}"/>
              </a:ext>
            </a:extLst>
          </p:cNvPr>
          <p:cNvSpPr txBox="1"/>
          <p:nvPr/>
        </p:nvSpPr>
        <p:spPr>
          <a:xfrm>
            <a:off x="7538059" y="4787076"/>
            <a:ext cx="16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Momentum independent!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4F88E-9E50-A946-BFCD-D797B4D45EBD}"/>
              </a:ext>
            </a:extLst>
          </p:cNvPr>
          <p:cNvSpPr txBox="1"/>
          <p:nvPr/>
        </p:nvSpPr>
        <p:spPr>
          <a:xfrm>
            <a:off x="324681" y="1311200"/>
            <a:ext cx="5466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-Multiple scattering change the trajectory of charged particle  </a:t>
            </a:r>
            <a:r>
              <a:rPr lang="en-US" sz="1600" dirty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(that</a:t>
            </a:r>
            <a:r>
              <a:rPr lang="uk-UA" sz="1600" dirty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’</a:t>
            </a:r>
            <a:r>
              <a:rPr lang="en-US" sz="1600" dirty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s why we hate it! ) </a:t>
            </a:r>
          </a:p>
          <a:p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-The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smaller the momentum 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of the particle, 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higher the  effect 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of multiple scattering</a:t>
            </a:r>
          </a:p>
          <a:p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-Depends on distance and density of a material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8A3FF2-3E28-504E-A32F-57799BC97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C616E-F122-5E46-BD8A-22A3627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E13398F-B663-4045-82F8-C80C6E1C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C7F753-05DE-A846-B0C7-A35C6188F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22" y="3733465"/>
            <a:ext cx="2374042" cy="16573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236C30-1CA2-8249-85C2-949C245198A2}"/>
              </a:ext>
            </a:extLst>
          </p:cNvPr>
          <p:cNvSpPr/>
          <p:nvPr/>
        </p:nvSpPr>
        <p:spPr>
          <a:xfrm>
            <a:off x="257864" y="3649040"/>
            <a:ext cx="2929313" cy="8947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7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A6515-0E53-4881-B65F-4D020FE9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Yulia Furletova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C36CB-2039-48F0-B120-750D9B44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BE997C-39B3-4788-965F-E3336DAD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41" y="282562"/>
            <a:ext cx="10515600" cy="1325563"/>
          </a:xfrm>
        </p:spPr>
        <p:txBody>
          <a:bodyPr/>
          <a:lstStyle/>
          <a:p>
            <a:r>
              <a:rPr lang="en-US" dirty="0"/>
              <a:t>CMS/ATLAS</a:t>
            </a:r>
            <a:br>
              <a:rPr lang="en-US" dirty="0"/>
            </a:br>
            <a:r>
              <a:rPr lang="en-US" dirty="0"/>
              <a:t>comparison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67E34-17C3-3F47-89BE-CD6A8804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FC4A36-E253-8547-B277-889DC044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223" y="104762"/>
            <a:ext cx="8370065" cy="62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93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87B3A-ED87-184E-A46E-7862F9AF8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263526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Conclusion/plans/to-do list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70771-1234-CC42-AEFE-FB43F216EE89}"/>
              </a:ext>
            </a:extLst>
          </p:cNvPr>
          <p:cNvSpPr txBox="1"/>
          <p:nvPr/>
        </p:nvSpPr>
        <p:spPr>
          <a:xfrm>
            <a:off x="272141" y="1277255"/>
            <a:ext cx="111705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We need to minimize amount of  material at  all directions!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Important for low-momenta  particles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Minimize unwanted photon conversion in front of calorimeter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Need to keep in mind an asymmetric beam energy setting at EIC ( example, 5x100 GeV)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For each detector ( subdetector ) setup/configuration  we need to make a connection how it would  affect physics ( Q2, </a:t>
            </a:r>
            <a:r>
              <a:rPr lang="en-US" dirty="0" err="1">
                <a:latin typeface="Comic Sans MS" panose="030F0902030302020204" pitchFamily="66" charset="0"/>
              </a:rPr>
              <a:t>inv</a:t>
            </a:r>
            <a:r>
              <a:rPr lang="en-US" dirty="0">
                <a:latin typeface="Comic Sans MS" panose="030F0902030302020204" pitchFamily="66" charset="0"/>
              </a:rPr>
              <a:t> mass, </a:t>
            </a:r>
            <a:r>
              <a:rPr lang="en-US" dirty="0" err="1">
                <a:latin typeface="Comic Sans MS" panose="030F0902030302020204" pitchFamily="66" charset="0"/>
              </a:rPr>
              <a:t>etc</a:t>
            </a:r>
            <a:r>
              <a:rPr lang="en-US" dirty="0">
                <a:latin typeface="Comic Sans MS" panose="030F0902030302020204" pitchFamily="66" charset="0"/>
              </a:rPr>
              <a:t>) , and find a way how to minimize amount of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Include support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Include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Include HV, low voltage cabling ….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Include readout  cabling ( or maybe wireless ?? )  ;-)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38653-C130-BB47-B05E-2D6F83EC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6647D-61E4-6B45-968D-586A6AA8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2FE253-F5B7-B745-AD3D-9F529946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24410-1D18-784C-8ADF-FB9A3265CC2D}"/>
              </a:ext>
            </a:extLst>
          </p:cNvPr>
          <p:cNvSpPr txBox="1"/>
          <p:nvPr/>
        </p:nvSpPr>
        <p:spPr>
          <a:xfrm>
            <a:off x="6489700" y="5257800"/>
            <a:ext cx="469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 next contribution  talks :</a:t>
            </a:r>
          </a:p>
          <a:p>
            <a:r>
              <a:rPr lang="en-US" dirty="0">
                <a:latin typeface="Comic Sans MS" panose="030F0902030302020204" pitchFamily="66" charset="0"/>
              </a:rPr>
              <a:t> Matt  </a:t>
            </a:r>
            <a:r>
              <a:rPr lang="en-US" dirty="0" err="1">
                <a:latin typeface="Comic Sans MS" panose="030F0902030302020204" pitchFamily="66" charset="0"/>
              </a:rPr>
              <a:t>Posik</a:t>
            </a:r>
            <a:r>
              <a:rPr lang="en-US" dirty="0">
                <a:latin typeface="Comic Sans MS" panose="030F0902030302020204" pitchFamily="66" charset="0"/>
              </a:rPr>
              <a:t> -&gt; eRD6 </a:t>
            </a:r>
          </a:p>
          <a:p>
            <a:r>
              <a:rPr lang="en-US" dirty="0">
                <a:latin typeface="Comic Sans MS" panose="030F0902030302020204" pitchFamily="66" charset="0"/>
              </a:rPr>
              <a:t> Leo Greiner -&gt; Silicon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2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391EBF-A211-BF4D-9CBC-6D3FF126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E9E1D-41B7-0A46-8C24-280187CA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F00A2-EB87-5D4E-A144-5CDA731A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EBD9B-0D0F-6946-B4FC-3DFA9975ECA4}"/>
              </a:ext>
            </a:extLst>
          </p:cNvPr>
          <p:cNvSpPr txBox="1"/>
          <p:nvPr/>
        </p:nvSpPr>
        <p:spPr>
          <a:xfrm>
            <a:off x="3479800" y="2387600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81144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09698923-18F3-9C4D-BAB4-DEDCBCA7C9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eRD6</a:t>
            </a:r>
          </a:p>
        </p:txBody>
      </p:sp>
      <p:sp>
        <p:nvSpPr>
          <p:cNvPr id="4098" name="Subtitle 2">
            <a:extLst>
              <a:ext uri="{FF2B5EF4-FFF2-40B4-BE49-F238E27FC236}">
                <a16:creationId xmlns:a16="http://schemas.microsoft.com/office/drawing/2014/main" id="{A32C3D6C-ED2D-A143-88A5-973ECD6555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775200"/>
            <a:ext cx="3396343" cy="46808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Matt </a:t>
            </a:r>
            <a:r>
              <a:rPr lang="en-US" alt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Posik</a:t>
            </a:r>
            <a:endParaRPr lang="en-US" alt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F6EC2C-21A7-1145-BE25-382CBCC0EFCE}"/>
              </a:ext>
            </a:extLst>
          </p:cNvPr>
          <p:cNvSpPr/>
          <p:nvPr/>
        </p:nvSpPr>
        <p:spPr>
          <a:xfrm>
            <a:off x="7366000" y="5461000"/>
            <a:ext cx="4724400" cy="1282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82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87B3A-ED87-184E-A46E-7862F9AF8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263526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Tracking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A3476-FBE6-7040-BF4E-7B5B0B8F9CFA}"/>
              </a:ext>
            </a:extLst>
          </p:cNvPr>
          <p:cNvSpPr/>
          <p:nvPr/>
        </p:nvSpPr>
        <p:spPr>
          <a:xfrm>
            <a:off x="7097486" y="-1981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  <a:p>
            <a:r>
              <a:rPr lang="en-US" dirty="0"/>
              <a:t> </a:t>
            </a:r>
            <a:r>
              <a:rPr lang="en-US" b="1" dirty="0"/>
              <a:t>Matt Posik for eRD6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06326C-B62B-7340-A5B4-CABAF0C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7F2616-88C8-9A4F-A4F3-DAB81A8E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E5E37-83F4-5C44-8E1D-116C8C6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1C3325-AACC-994C-A6A6-85FDDB86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709" y="1269517"/>
            <a:ext cx="2183235" cy="2342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F6AC5-82C6-494D-9B02-DB382288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15" y="3782920"/>
            <a:ext cx="4102012" cy="2736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082F3-EA8F-694C-B6C1-969353DBB777}"/>
              </a:ext>
            </a:extLst>
          </p:cNvPr>
          <p:cNvSpPr txBox="1"/>
          <p:nvPr/>
        </p:nvSpPr>
        <p:spPr>
          <a:xfrm>
            <a:off x="0" y="1053353"/>
            <a:ext cx="4927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/>
              <a:t>Support Ring Structure Geometry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Tube: thickness = 0.5 cm, length = 7.2 cm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Ring (inner): thickness = 1.6 cm, length = 1.2 cm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Ring (outer): thickness = 0.5 cm, length = 1.2 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AD085C-26FB-D44A-9179-5EC17F7E5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06064" y="1353563"/>
            <a:ext cx="2319128" cy="2088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DBEDC7-38A6-4248-B52C-EFB15FBD24F9}"/>
              </a:ext>
            </a:extLst>
          </p:cNvPr>
          <p:cNvSpPr txBox="1"/>
          <p:nvPr/>
        </p:nvSpPr>
        <p:spPr>
          <a:xfrm>
            <a:off x="6028762" y="868687"/>
            <a:ext cx="335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FIT mock prototype (support ring)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93B87-9458-9349-A669-30AFC0499319}"/>
              </a:ext>
            </a:extLst>
          </p:cNvPr>
          <p:cNvSpPr txBox="1"/>
          <p:nvPr/>
        </p:nvSpPr>
        <p:spPr>
          <a:xfrm>
            <a:off x="9451698" y="869534"/>
            <a:ext cx="274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AB1"/>
                </a:solidFill>
              </a:rPr>
              <a:t>Simulation implementation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5BD40-9C2F-5D4F-AA70-ABB1C71C0A84}"/>
              </a:ext>
            </a:extLst>
          </p:cNvPr>
          <p:cNvSpPr txBox="1"/>
          <p:nvPr/>
        </p:nvSpPr>
        <p:spPr>
          <a:xfrm>
            <a:off x="0" y="2312832"/>
            <a:ext cx="6195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/>
              <a:t>Material Scan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2 micro-</a:t>
            </a:r>
            <a:r>
              <a:rPr lang="en-US" sz="1600" dirty="0" err="1"/>
              <a:t>Rwell</a:t>
            </a:r>
            <a:r>
              <a:rPr lang="en-US" sz="1600" dirty="0"/>
              <a:t> cylinders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Inner det. radius = 12.5 cm (length = 120 cm)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Outer det radius = 80.0 cm (length = 200 cm)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18435F-163E-7E43-902A-DB9D302AE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97" y="3744623"/>
            <a:ext cx="4260501" cy="28498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468C1-891B-A84C-87E9-1013DFA1C6DB}"/>
              </a:ext>
            </a:extLst>
          </p:cNvPr>
          <p:cNvSpPr txBox="1"/>
          <p:nvPr/>
        </p:nvSpPr>
        <p:spPr>
          <a:xfrm>
            <a:off x="1716713" y="3894161"/>
            <a:ext cx="299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Inner tracker length = 120 cm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5DF5C9-5645-DA46-9111-0C3D0E2C23A6}"/>
              </a:ext>
            </a:extLst>
          </p:cNvPr>
          <p:cNvSpPr txBox="1"/>
          <p:nvPr/>
        </p:nvSpPr>
        <p:spPr>
          <a:xfrm>
            <a:off x="6068070" y="3773852"/>
            <a:ext cx="299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Inner tracker length = 200 cm </a:t>
            </a:r>
          </a:p>
        </p:txBody>
      </p:sp>
    </p:spTree>
    <p:extLst>
      <p:ext uri="{BB962C8B-B14F-4D97-AF65-F5344CB8AC3E}">
        <p14:creationId xmlns:p14="http://schemas.microsoft.com/office/powerpoint/2010/main" val="3301524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87B3A-ED87-184E-A46E-7862F9AF8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2142" y="263526"/>
            <a:ext cx="10515600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Tracking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A3476-FBE6-7040-BF4E-7B5B0B8F9CFA}"/>
              </a:ext>
            </a:extLst>
          </p:cNvPr>
          <p:cNvSpPr/>
          <p:nvPr/>
        </p:nvSpPr>
        <p:spPr>
          <a:xfrm>
            <a:off x="7097486" y="-1981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  <a:p>
            <a:r>
              <a:rPr lang="en-US" dirty="0"/>
              <a:t> </a:t>
            </a:r>
            <a:r>
              <a:rPr lang="en-US" b="1" dirty="0"/>
              <a:t>Matt Posik for eRD6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06326C-B62B-7340-A5B4-CABAF0C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7F2616-88C8-9A4F-A4F3-DAB81A8E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E5E37-83F4-5C44-8E1D-116C8C6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464A94-8BD6-4647-928A-E8F2FAA20D5E}"/>
              </a:ext>
            </a:extLst>
          </p:cNvPr>
          <p:cNvGrpSpPr/>
          <p:nvPr/>
        </p:nvGrpSpPr>
        <p:grpSpPr>
          <a:xfrm>
            <a:off x="332606" y="2364760"/>
            <a:ext cx="5763394" cy="3647552"/>
            <a:chOff x="3827790" y="1711105"/>
            <a:chExt cx="7992714" cy="43519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ECA471-036B-8C4B-AE12-DD9B33E92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401884" y="137011"/>
              <a:ext cx="4351906" cy="750009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73EFA5-972A-E842-A6C3-51B9BEE8E097}"/>
                </a:ext>
              </a:extLst>
            </p:cNvPr>
            <p:cNvSpPr/>
            <p:nvPr/>
          </p:nvSpPr>
          <p:spPr>
            <a:xfrm>
              <a:off x="5330339" y="2392284"/>
              <a:ext cx="6490165" cy="1730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>
                  <a:solidFill>
                    <a:srgbClr val="003AB1"/>
                  </a:solidFill>
                </a:rPr>
                <a:t>Blue: PEEK</a:t>
              </a:r>
            </a:p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>
                  <a:solidFill>
                    <a:srgbClr val="C00000"/>
                  </a:solidFill>
                </a:rPr>
                <a:t>Red: Carbon Fiber</a:t>
              </a:r>
            </a:p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/>
                <a:t>Black: No Support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BB1BF2-4321-4244-B913-C207CAC37E1B}"/>
              </a:ext>
            </a:extLst>
          </p:cNvPr>
          <p:cNvSpPr txBox="1"/>
          <p:nvPr/>
        </p:nvSpPr>
        <p:spPr>
          <a:xfrm>
            <a:off x="1783951" y="1887831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Inner tracker length = 2.0 m</a:t>
            </a:r>
          </a:p>
          <a:p>
            <a:r>
              <a:rPr lang="en-US" dirty="0"/>
              <a:t>Outer tracker length = 2.0 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00F7E-CD85-B947-89C6-652C777141BE}"/>
              </a:ext>
            </a:extLst>
          </p:cNvPr>
          <p:cNvSpPr/>
          <p:nvPr/>
        </p:nvSpPr>
        <p:spPr>
          <a:xfrm>
            <a:off x="99002" y="94350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/>
              <a:t>Next Steps Implement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supports every ~ 50 cm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Readout card material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endcap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D572CB-58C6-344A-8DA3-357F25689DFE}"/>
              </a:ext>
            </a:extLst>
          </p:cNvPr>
          <p:cNvGrpSpPr/>
          <p:nvPr/>
        </p:nvGrpSpPr>
        <p:grpSpPr>
          <a:xfrm>
            <a:off x="5793518" y="2265948"/>
            <a:ext cx="6108270" cy="3986942"/>
            <a:chOff x="5793518" y="2265948"/>
            <a:chExt cx="6108270" cy="39869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776EA88-6FC3-564D-87CA-3BC3A83EF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728280" y="1331186"/>
              <a:ext cx="3986942" cy="585646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B63E1B-007B-3447-82FC-1760BA07781F}"/>
                </a:ext>
              </a:extLst>
            </p:cNvPr>
            <p:cNvSpPr/>
            <p:nvPr/>
          </p:nvSpPr>
          <p:spPr>
            <a:xfrm>
              <a:off x="7221853" y="2760593"/>
              <a:ext cx="4679935" cy="1450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>
                  <a:solidFill>
                    <a:srgbClr val="003AB1"/>
                  </a:solidFill>
                </a:rPr>
                <a:t>Blue: PEEK</a:t>
              </a:r>
            </a:p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>
                  <a:solidFill>
                    <a:srgbClr val="C00000"/>
                  </a:solidFill>
                </a:rPr>
                <a:t>Red: Carbon Fiber</a:t>
              </a:r>
            </a:p>
            <a:p>
              <a:pPr marL="742950" lvl="1" indent="-285750">
                <a:buFont typeface="Apple Symbols" panose="02000000000000000000" pitchFamily="2" charset="-79"/>
                <a:buChar char="⎼"/>
              </a:pPr>
              <a:r>
                <a:rPr lang="en-US" sz="2400" dirty="0"/>
                <a:t>Black: No Support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BD5F714-4AD2-1948-BB0F-453EECF506F8}"/>
              </a:ext>
            </a:extLst>
          </p:cNvPr>
          <p:cNvSpPr txBox="1"/>
          <p:nvPr/>
        </p:nvSpPr>
        <p:spPr>
          <a:xfrm>
            <a:off x="7506336" y="1762562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Inner tracker length = 1.2 m</a:t>
            </a:r>
          </a:p>
          <a:p>
            <a:r>
              <a:rPr lang="en-US" dirty="0"/>
              <a:t>Outer tracker length = 2.0 m</a:t>
            </a:r>
          </a:p>
        </p:txBody>
      </p:sp>
    </p:spTree>
    <p:extLst>
      <p:ext uri="{BB962C8B-B14F-4D97-AF65-F5344CB8AC3E}">
        <p14:creationId xmlns:p14="http://schemas.microsoft.com/office/powerpoint/2010/main" val="53240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F02E92-AE15-A041-BC2C-3BD617BA2520}"/>
              </a:ext>
            </a:extLst>
          </p:cNvPr>
          <p:cNvSpPr/>
          <p:nvPr/>
        </p:nvSpPr>
        <p:spPr>
          <a:xfrm>
            <a:off x="334410" y="4001670"/>
            <a:ext cx="2168986" cy="734204"/>
          </a:xfrm>
          <a:prstGeom prst="rect">
            <a:avLst/>
          </a:prstGeom>
          <a:solidFill>
            <a:srgbClr val="F3F3D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2A5943-CEFF-D041-8114-5E5CA48E6F75}"/>
              </a:ext>
            </a:extLst>
          </p:cNvPr>
          <p:cNvSpPr/>
          <p:nvPr/>
        </p:nvSpPr>
        <p:spPr>
          <a:xfrm>
            <a:off x="259215" y="2499372"/>
            <a:ext cx="3389090" cy="694567"/>
          </a:xfrm>
          <a:prstGeom prst="rect">
            <a:avLst/>
          </a:prstGeom>
          <a:solidFill>
            <a:srgbClr val="F3F3D4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59951B-84B9-184D-AC59-CA7CBFEDA4CD}"/>
              </a:ext>
            </a:extLst>
          </p:cNvPr>
          <p:cNvSpPr/>
          <p:nvPr/>
        </p:nvSpPr>
        <p:spPr>
          <a:xfrm>
            <a:off x="213056" y="5603922"/>
            <a:ext cx="3481407" cy="5787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04D0B-EEDA-7F48-907E-EB2B140D4A5C}"/>
              </a:ext>
            </a:extLst>
          </p:cNvPr>
          <p:cNvSpPr txBox="1"/>
          <p:nvPr/>
        </p:nvSpPr>
        <p:spPr>
          <a:xfrm>
            <a:off x="185194" y="209395"/>
            <a:ext cx="6655444" cy="7976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4000" b="0" i="0" u="none" strike="noStrike" kern="1200" spc="0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Momentum</a:t>
            </a:r>
            <a:r>
              <a:rPr lang="en-US" sz="4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 </a:t>
            </a:r>
            <a:r>
              <a:rPr lang="en-US" sz="4000" b="0" i="0" u="none" strike="noStrike" kern="1200" spc="0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resolution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3F1CA-EF41-4E4C-8415-3FAD0BBAA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" y="982755"/>
            <a:ext cx="3723672" cy="1025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42D9B0-BCAB-4641-9B14-2C3168010B0E}"/>
                  </a:ext>
                </a:extLst>
              </p:cNvPr>
              <p:cNvSpPr txBox="1"/>
              <p:nvPr/>
            </p:nvSpPr>
            <p:spPr>
              <a:xfrm>
                <a:off x="360291" y="5680750"/>
                <a:ext cx="32880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Comic Sans MS" charset="0"/>
                    <a:ea typeface="Comic Sans MS" charset="0"/>
                    <a:cs typeface="Comic Sans MS" charset="0"/>
                  </a:rPr>
                  <a:t>p</a:t>
                </a:r>
                <a:r>
                  <a:rPr lang="en-US" baseline="-25000" dirty="0" err="1">
                    <a:latin typeface="Comic Sans MS" charset="0"/>
                    <a:ea typeface="Comic Sans MS" charset="0"/>
                    <a:cs typeface="Comic Sans MS" charset="0"/>
                  </a:rPr>
                  <a:t>T</a:t>
                </a:r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[GeV] = 0.3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∙</m:t>
                    </m:r>
                  </m:oMath>
                </a14:m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B [T]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omic Sans MS" charset="0"/>
                        <a:cs typeface="Comic Sans MS" charset="0"/>
                      </a:rPr>
                      <m:t>∙</m:t>
                    </m:r>
                  </m:oMath>
                </a14:m>
                <a:r>
                  <a:rPr lang="en-US" dirty="0">
                    <a:latin typeface="Comic Sans MS" charset="0"/>
                    <a:ea typeface="Comic Sans MS" charset="0"/>
                    <a:cs typeface="Comic Sans MS" charset="0"/>
                  </a:rPr>
                  <a:t>  R [m</a:t>
                </a:r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42D9B0-BCAB-4641-9B14-2C3168010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91" y="5680750"/>
                <a:ext cx="3288014" cy="369332"/>
              </a:xfrm>
              <a:prstGeom prst="rect">
                <a:avLst/>
              </a:prstGeom>
              <a:blipFill>
                <a:blip r:embed="rId4"/>
                <a:stretch>
                  <a:fillRect l="-115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5549567-2157-B048-8587-0CAAE06CAE5C}"/>
              </a:ext>
            </a:extLst>
          </p:cNvPr>
          <p:cNvSpPr txBox="1"/>
          <p:nvPr/>
        </p:nvSpPr>
        <p:spPr>
          <a:xfrm>
            <a:off x="176435" y="2025781"/>
            <a:ext cx="338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Position resolution (N&gt;10) 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EF200-A6A9-2E49-A2F7-3BC7AF8D9B23}"/>
              </a:ext>
            </a:extLst>
          </p:cNvPr>
          <p:cNvSpPr txBox="1"/>
          <p:nvPr/>
        </p:nvSpPr>
        <p:spPr>
          <a:xfrm>
            <a:off x="176435" y="3482931"/>
            <a:ext cx="258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Multiple scattering: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D3A0B-07B7-8143-834B-128B97266B52}"/>
              </a:ext>
            </a:extLst>
          </p:cNvPr>
          <p:cNvGrpSpPr/>
          <p:nvPr/>
        </p:nvGrpSpPr>
        <p:grpSpPr>
          <a:xfrm>
            <a:off x="6959961" y="520081"/>
            <a:ext cx="5028409" cy="3627347"/>
            <a:chOff x="7582331" y="727722"/>
            <a:chExt cx="4157502" cy="27552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2DFB59-A959-CA49-B2AD-DC98611B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331" y="727722"/>
              <a:ext cx="4157502" cy="27552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5AD84F-FA78-8B48-94E2-DDAC1DE4EB98}"/>
                </a:ext>
              </a:extLst>
            </p:cNvPr>
            <p:cNvSpPr txBox="1"/>
            <p:nvPr/>
          </p:nvSpPr>
          <p:spPr>
            <a:xfrm>
              <a:off x="10190142" y="727722"/>
              <a:ext cx="1169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example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ACFC240-A883-F04F-993D-8410DF496AE5}"/>
              </a:ext>
            </a:extLst>
          </p:cNvPr>
          <p:cNvSpPr txBox="1"/>
          <p:nvPr/>
        </p:nvSpPr>
        <p:spPr>
          <a:xfrm>
            <a:off x="5093466" y="4698807"/>
            <a:ext cx="6611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Conclusion: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-Optimize material effects (multiple scattering )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  optimize amount of  material along particle track (sensitive area (Si), support structure, cables.. ) 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7366A3C-CF3C-2940-8527-4F574B70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1" y="2542600"/>
            <a:ext cx="3160713" cy="6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5B6986-C04F-5441-A46E-713022FA60BA}"/>
              </a:ext>
            </a:extLst>
          </p:cNvPr>
          <p:cNvSpPr txBox="1"/>
          <p:nvPr/>
        </p:nvSpPr>
        <p:spPr>
          <a:xfrm>
            <a:off x="884499" y="2442346"/>
            <a:ext cx="90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meas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AF15C1-2E51-1D43-A9C1-C03EC634F7E8}"/>
                  </a:ext>
                </a:extLst>
              </p:cNvPr>
              <p:cNvSpPr txBox="1"/>
              <p:nvPr/>
            </p:nvSpPr>
            <p:spPr>
              <a:xfrm>
                <a:off x="453733" y="4077733"/>
                <a:ext cx="2410248" cy="581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bg-BG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bg-BG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𝑝𝑇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b="0" i="0" baseline="30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MS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400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den>
                    </m:f>
                    <m:r>
                      <a:rPr lang="bg-BG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f>
                      <m:fPr>
                        <m:ctrlPr>
                          <a:rPr lang="bg-BG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bg-BG" sz="24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𝐿𝑋</m:t>
                            </m:r>
                            <m:r>
                              <a:rPr lang="en-US" sz="2400" b="0" i="1" baseline="-2500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rad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AF15C1-2E51-1D43-A9C1-C03EC634F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" y="4077733"/>
                <a:ext cx="2410248" cy="581313"/>
              </a:xfrm>
              <a:prstGeom prst="rect">
                <a:avLst/>
              </a:prstGeom>
              <a:blipFill>
                <a:blip r:embed="rId7"/>
                <a:stretch>
                  <a:fillRect l="-2632" t="-23404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DDFE7C7-4613-4D4F-B29F-3FCFC5A5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4A1287B-1259-6749-A0C8-35204E64A28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957C92-E1AC-8E4B-8122-DF8327BE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950E00-D928-AC40-A08B-13507155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45311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4B3B08-E801-3B4E-8B48-86A6E98B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C88B2-D1C4-6F45-B447-917716A7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B2DB-3F64-FB45-97C1-3F504507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AD7830-2616-384F-856B-17DCFE31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83584"/>
            <a:ext cx="7620000" cy="765175"/>
          </a:xfrm>
        </p:spPr>
        <p:txBody>
          <a:bodyPr/>
          <a:lstStyle/>
          <a:p>
            <a:r>
              <a:rPr lang="en-US" sz="3200" dirty="0">
                <a:latin typeface="Comic Sans MS" panose="030F0902030302020204" pitchFamily="66" charset="0"/>
              </a:rPr>
              <a:t>Multiple  scattering  angle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0BDF45-4D4F-4F43-91D3-C3B7434391E6}"/>
                  </a:ext>
                </a:extLst>
              </p:cNvPr>
              <p:cNvSpPr/>
              <p:nvPr/>
            </p:nvSpPr>
            <p:spPr>
              <a:xfrm>
                <a:off x="431800" y="2698392"/>
                <a:ext cx="1078230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1 % of X0 results in a scattering angle of </a:t>
                </a:r>
                <a:r>
                  <a:rPr lang="en-US" dirty="0" err="1">
                    <a:latin typeface="Helvetica" pitchFamily="2" charset="0"/>
                  </a:rPr>
                  <a:t>rms</a:t>
                </a:r>
                <a:r>
                  <a:rPr lang="en-US" dirty="0">
                    <a:latin typeface="Helvetica" pitchFamily="2" charset="0"/>
                  </a:rPr>
                  <a:t> = 0.25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 for an electron with with a momentum of 1 GeV/c;</a:t>
                </a:r>
              </a:p>
              <a:p>
                <a:r>
                  <a:rPr lang="en-US" dirty="0">
                    <a:latin typeface="Helvetica" pitchFamily="2" charset="0"/>
                  </a:rPr>
                  <a:t> for a 300 MeV/c pion the scattering angle is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>
                  <a:effectLst/>
                  <a:latin typeface="Helvetica" pitchFamily="2" charset="0"/>
                </a:endParaRPr>
              </a:p>
              <a:p>
                <a:endParaRPr lang="en-US" dirty="0">
                  <a:latin typeface="Helvetica" pitchFamily="2" charset="0"/>
                </a:endParaRPr>
              </a:p>
              <a:p>
                <a:r>
                  <a:rPr lang="en-US" dirty="0"/>
                  <a:t>According to another study, 50 MeV/c pions have a</a:t>
                </a:r>
              </a:p>
              <a:p>
                <a:r>
                  <a:rPr lang="en-US" dirty="0"/>
                  <a:t>standard deviation of scattering angles from their original trajectory by more than</a:t>
                </a:r>
              </a:p>
              <a:p>
                <a:r>
                  <a:rPr lang="en-US" dirty="0"/>
                  <a:t>2 degrees when passing a single layer of the Belle II Silicon Vertex Detector (SVD).</a:t>
                </a:r>
              </a:p>
              <a:p>
                <a:r>
                  <a:rPr lang="en-US" dirty="0"/>
                  <a:t>Whereas, for 1 GeV pions, this value is only 0.04 degrees i.e. 50 times smaller</a:t>
                </a:r>
              </a:p>
              <a:p>
                <a:endParaRPr lang="en-US" dirty="0">
                  <a:effectLst/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0BDF45-4D4F-4F43-91D3-C3B743439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2698392"/>
                <a:ext cx="10782300" cy="2308324"/>
              </a:xfrm>
              <a:prstGeom prst="rect">
                <a:avLst/>
              </a:prstGeom>
              <a:blipFill>
                <a:blip r:embed="rId2"/>
                <a:stretch>
                  <a:fillRect l="-471" t="-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8259A9F-F4CD-C640-AF5B-506D71683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48759"/>
            <a:ext cx="4686300" cy="1219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CBBD8-10CF-0740-A117-790FF6CAFB8D}"/>
              </a:ext>
            </a:extLst>
          </p:cNvPr>
          <p:cNvSpPr/>
          <p:nvPr/>
        </p:nvSpPr>
        <p:spPr>
          <a:xfrm>
            <a:off x="4457700" y="5890219"/>
            <a:ext cx="938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Waleed Ahmed thesis “</a:t>
            </a:r>
            <a:r>
              <a:rPr lang="en-US" dirty="0"/>
              <a:t>Material Budget Studies for the Belle II Detector” </a:t>
            </a:r>
          </a:p>
        </p:txBody>
      </p:sp>
    </p:spTree>
    <p:extLst>
      <p:ext uri="{BB962C8B-B14F-4D97-AF65-F5344CB8AC3E}">
        <p14:creationId xmlns:p14="http://schemas.microsoft.com/office/powerpoint/2010/main" val="254774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714" y="377825"/>
            <a:ext cx="10742386" cy="942975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Why it is important to keep low material budget for EIC detector and requirements: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4B3B08-E801-3B4E-8B48-86A6E98B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C88B2-D1C4-6F45-B447-917716A7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B2DB-3F64-FB45-97C1-3F504507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0674D-E184-014E-9765-EF7AD12E7319}"/>
              </a:ext>
            </a:extLst>
          </p:cNvPr>
          <p:cNvSpPr txBox="1"/>
          <p:nvPr/>
        </p:nvSpPr>
        <p:spPr>
          <a:xfrm>
            <a:off x="471714" y="1720824"/>
            <a:ext cx="10031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Compared to HEP, EIC is a low energy machine =&gt;  with  much lower momenta for charged particles 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Minimize multiple scattering for low-momenta charged particles in central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Minimize unwanted photon conversion in front of calorimeter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EIC HANDBOOK: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9D335-8D95-5647-AEA7-340CEF1C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875232"/>
            <a:ext cx="6030000" cy="234459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96B9EE2-A5AC-2A41-82CB-60546E626C75}"/>
              </a:ext>
            </a:extLst>
          </p:cNvPr>
          <p:cNvSpPr/>
          <p:nvPr/>
        </p:nvSpPr>
        <p:spPr>
          <a:xfrm>
            <a:off x="4191000" y="4930824"/>
            <a:ext cx="5791200" cy="546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0428" y="2498725"/>
            <a:ext cx="8088086" cy="737961"/>
          </a:xfrm>
        </p:spPr>
        <p:txBody>
          <a:bodyPr/>
          <a:lstStyle/>
          <a:p>
            <a:pPr algn="ctr"/>
            <a:r>
              <a:rPr lang="en-US" altLang="en-US" sz="3600" dirty="0">
                <a:latin typeface="Comic Sans MS" panose="030F0902030302020204" pitchFamily="66" charset="0"/>
              </a:rPr>
              <a:t>Electron-endcap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4B3B08-E801-3B4E-8B48-86A6E98B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C88B2-D1C4-6F45-B447-917716A7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B2DB-3F64-FB45-97C1-3F504507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42755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686" y="336097"/>
            <a:ext cx="4053114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Electron Endcap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4AC5307-BE50-E248-B622-BDBBA7D1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74" y="3929925"/>
            <a:ext cx="2427826" cy="15334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1EFC1F-69C9-2B45-BAE3-BB76E38E59A8}"/>
              </a:ext>
            </a:extLst>
          </p:cNvPr>
          <p:cNvGrpSpPr/>
          <p:nvPr/>
        </p:nvGrpSpPr>
        <p:grpSpPr>
          <a:xfrm>
            <a:off x="275417" y="1665379"/>
            <a:ext cx="5320776" cy="5029879"/>
            <a:chOff x="275417" y="833805"/>
            <a:chExt cx="5664038" cy="5861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BB10E4-6043-E947-8E47-BCEF14AE2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17" y="833805"/>
              <a:ext cx="5664038" cy="54692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61A4C7C-3036-1A44-B41E-5D4C9D85A95A}"/>
                    </a:ext>
                  </a:extLst>
                </p:cNvPr>
                <p:cNvSpPr txBox="1"/>
                <p:nvPr/>
              </p:nvSpPr>
              <p:spPr>
                <a:xfrm>
                  <a:off x="4591238" y="3347549"/>
                  <a:ext cx="832870" cy="493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/>
                      </a:solidFill>
                    </a:rPr>
                    <a:t>~147</a:t>
                  </a:r>
                  <a14:m>
                    <m:oMath xmlns:m="http://schemas.openxmlformats.org/officeDocument/2006/math">
                      <m:r>
                        <a:rPr lang="it-IT" sz="1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°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 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-1.2</a:t>
                  </a: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61A4C7C-3036-1A44-B41E-5D4C9D85A9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1238" y="3347549"/>
                  <a:ext cx="832870" cy="493084"/>
                </a:xfrm>
                <a:prstGeom prst="rect">
                  <a:avLst/>
                </a:prstGeom>
                <a:blipFill>
                  <a:blip r:embed="rId4"/>
                  <a:stretch>
                    <a:fillRect l="-1587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0CDCF6B-5C19-3642-8872-3B082B93FA85}"/>
                    </a:ext>
                  </a:extLst>
                </p:cNvPr>
                <p:cNvSpPr txBox="1"/>
                <p:nvPr/>
              </p:nvSpPr>
              <p:spPr>
                <a:xfrm>
                  <a:off x="4400588" y="4724400"/>
                  <a:ext cx="954531" cy="493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/>
                      </a:solidFill>
                    </a:rPr>
                    <a:t>~176</a:t>
                  </a:r>
                  <a14:m>
                    <m:oMath xmlns:m="http://schemas.openxmlformats.org/officeDocument/2006/math">
                      <m:r>
                        <a:rPr lang="it-IT" sz="14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°</m:t>
                      </m:r>
                    </m:oMath>
                  </a14:m>
                  <a:endParaRPr lang="en-US" sz="1400" i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~−</m:t>
                      </m:r>
                      <m:r>
                        <a:rPr lang="en-US" sz="1400" b="0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3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.5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0CDCF6B-5C19-3642-8872-3B082B93F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588" y="4724400"/>
                  <a:ext cx="954531" cy="493084"/>
                </a:xfrm>
                <a:prstGeom prst="rect">
                  <a:avLst/>
                </a:prstGeom>
                <a:blipFill>
                  <a:blip r:embed="rId5"/>
                  <a:stretch>
                    <a:fillRect l="-1408" t="-2941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7582E54-C7A5-9F42-888F-F67B88BD0401}"/>
                </a:ext>
              </a:extLst>
            </p:cNvPr>
            <p:cNvGrpSpPr/>
            <p:nvPr/>
          </p:nvGrpSpPr>
          <p:grpSpPr>
            <a:xfrm>
              <a:off x="1100540" y="1028933"/>
              <a:ext cx="2160950" cy="862991"/>
              <a:chOff x="8391633" y="332288"/>
              <a:chExt cx="3769308" cy="1277504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B364354-05E9-3C4D-91F9-7F656F8A3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8784" y="410156"/>
                <a:ext cx="3622157" cy="1199636"/>
              </a:xfrm>
              <a:prstGeom prst="rect">
                <a:avLst/>
              </a:prstGeom>
            </p:spPr>
          </p:pic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7C462DA-0344-5247-A67D-50E045F1999D}"/>
                  </a:ext>
                </a:extLst>
              </p:cNvPr>
              <p:cNvCxnSpPr/>
              <p:nvPr/>
            </p:nvCxnSpPr>
            <p:spPr bwMode="auto">
              <a:xfrm flipH="1" flipV="1">
                <a:off x="8913975" y="714956"/>
                <a:ext cx="1346729" cy="352869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CA4DC19-6A77-2B4F-9046-796D893F961E}"/>
                  </a:ext>
                </a:extLst>
              </p:cNvPr>
              <p:cNvCxnSpPr/>
              <p:nvPr/>
            </p:nvCxnSpPr>
            <p:spPr bwMode="auto">
              <a:xfrm flipV="1">
                <a:off x="10260704" y="410156"/>
                <a:ext cx="399541" cy="65767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428A3AE-01DC-4042-84BB-883C36C3491A}"/>
                  </a:ext>
                </a:extLst>
              </p:cNvPr>
              <p:cNvCxnSpPr/>
              <p:nvPr/>
            </p:nvCxnSpPr>
            <p:spPr bwMode="auto">
              <a:xfrm flipH="1" flipV="1">
                <a:off x="9618540" y="332288"/>
                <a:ext cx="642164" cy="73553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C4391C3-06BC-6B4A-A04E-7A3092C64631}"/>
                  </a:ext>
                </a:extLst>
              </p:cNvPr>
              <p:cNvCxnSpPr/>
              <p:nvPr/>
            </p:nvCxnSpPr>
            <p:spPr bwMode="auto">
              <a:xfrm flipH="1">
                <a:off x="8391633" y="1042535"/>
                <a:ext cx="1809369" cy="2529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EE7757A-2ACF-464A-9D5E-513B820A7396}"/>
                </a:ext>
              </a:extLst>
            </p:cNvPr>
            <p:cNvSpPr/>
            <p:nvPr/>
          </p:nvSpPr>
          <p:spPr>
            <a:xfrm>
              <a:off x="529268" y="6345291"/>
              <a:ext cx="4572000" cy="3499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Scattered angle =&gt;  Q</a:t>
              </a:r>
              <a:r>
                <a:rPr lang="en-US" baseline="30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2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33FB6F7-80BA-6247-8B60-964CA180CADD}"/>
                </a:ext>
              </a:extLst>
            </p:cNvPr>
            <p:cNvSpPr/>
            <p:nvPr/>
          </p:nvSpPr>
          <p:spPr>
            <a:xfrm>
              <a:off x="377991" y="6365976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baseline="30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C24BEE6-9A3B-004F-94EA-1FE220C650E8}"/>
                </a:ext>
              </a:extLst>
            </p:cNvPr>
            <p:cNvSpPr/>
            <p:nvPr/>
          </p:nvSpPr>
          <p:spPr>
            <a:xfrm>
              <a:off x="1100540" y="3022767"/>
              <a:ext cx="1364342" cy="912040"/>
            </a:xfrm>
            <a:prstGeom prst="roundRect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902030302020204" pitchFamily="66" charset="0"/>
                </a:rPr>
                <a:t>Electron endcap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902030302020204" pitchFamily="66" charset="0"/>
                </a:rPr>
                <a:t>(green) 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282A6BF-D66A-9141-9C98-FE9CA6014D4E}"/>
                </a:ext>
              </a:extLst>
            </p:cNvPr>
            <p:cNvCxnSpPr/>
            <p:nvPr/>
          </p:nvCxnSpPr>
          <p:spPr>
            <a:xfrm>
              <a:off x="1712686" y="3840633"/>
              <a:ext cx="1698171" cy="615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8CE941-B3EA-5B48-9411-5D25A0EFE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784" y="104957"/>
            <a:ext cx="5723930" cy="36121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8E0A29-9ED5-014E-90E7-0E6EFCDB448A}"/>
              </a:ext>
            </a:extLst>
          </p:cNvPr>
          <p:cNvGrpSpPr/>
          <p:nvPr/>
        </p:nvGrpSpPr>
        <p:grpSpPr>
          <a:xfrm>
            <a:off x="3806807" y="336097"/>
            <a:ext cx="2610541" cy="1718556"/>
            <a:chOff x="5424108" y="379762"/>
            <a:chExt cx="2756997" cy="179984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AED202-5C2E-E44C-BEFA-2F8FD9DEAE0A}"/>
                </a:ext>
              </a:extLst>
            </p:cNvPr>
            <p:cNvGrpSpPr/>
            <p:nvPr/>
          </p:nvGrpSpPr>
          <p:grpSpPr>
            <a:xfrm>
              <a:off x="5424108" y="379762"/>
              <a:ext cx="2756997" cy="1799841"/>
              <a:chOff x="5229580" y="648969"/>
              <a:chExt cx="2756997" cy="1799841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8D1DD9D-E9F4-2142-9005-464114821CE2}"/>
                  </a:ext>
                </a:extLst>
              </p:cNvPr>
              <p:cNvCxnSpPr/>
              <p:nvPr/>
            </p:nvCxnSpPr>
            <p:spPr bwMode="auto">
              <a:xfrm>
                <a:off x="5625634" y="926438"/>
                <a:ext cx="927566" cy="39121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CB4E998-9241-0C40-B054-6A9887383420}"/>
                  </a:ext>
                </a:extLst>
              </p:cNvPr>
              <p:cNvCxnSpPr/>
              <p:nvPr/>
            </p:nvCxnSpPr>
            <p:spPr bwMode="auto">
              <a:xfrm flipV="1">
                <a:off x="6553200" y="914400"/>
                <a:ext cx="914400" cy="41529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3BCDE08-B73A-D34C-AC0B-0302AE2C6CC2}"/>
                  </a:ext>
                </a:extLst>
              </p:cNvPr>
              <p:cNvGrpSpPr/>
              <p:nvPr/>
            </p:nvGrpSpPr>
            <p:grpSpPr>
              <a:xfrm rot="2251799">
                <a:off x="6419601" y="1366665"/>
                <a:ext cx="267198" cy="312847"/>
                <a:chOff x="7086600" y="1377944"/>
                <a:chExt cx="1828800" cy="1824665"/>
              </a:xfrm>
            </p:grpSpPr>
            <p:cxnSp>
              <p:nvCxnSpPr>
                <p:cNvPr id="48" name="Curved Connector 47">
                  <a:extLst>
                    <a:ext uri="{FF2B5EF4-FFF2-40B4-BE49-F238E27FC236}">
                      <a16:creationId xmlns:a16="http://schemas.microsoft.com/office/drawing/2014/main" id="{553DC0C1-CD3E-044A-ABC9-EB3D64D32490}"/>
                    </a:ext>
                  </a:extLst>
                </p:cNvPr>
                <p:cNvCxnSpPr/>
                <p:nvPr/>
              </p:nvCxnSpPr>
              <p:spPr bwMode="auto">
                <a:xfrm>
                  <a:off x="7086600" y="1377944"/>
                  <a:ext cx="914400" cy="914400"/>
                </a:xfrm>
                <a:prstGeom prst="curvedConnector3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" name="Curved Connector 48">
                  <a:extLst>
                    <a:ext uri="{FF2B5EF4-FFF2-40B4-BE49-F238E27FC236}">
                      <a16:creationId xmlns:a16="http://schemas.microsoft.com/office/drawing/2014/main" id="{0C42139B-A3EB-5D43-8349-8A39E19D4204}"/>
                    </a:ext>
                  </a:extLst>
                </p:cNvPr>
                <p:cNvCxnSpPr/>
                <p:nvPr/>
              </p:nvCxnSpPr>
              <p:spPr bwMode="auto">
                <a:xfrm>
                  <a:off x="8001000" y="2288209"/>
                  <a:ext cx="914400" cy="914400"/>
                </a:xfrm>
                <a:prstGeom prst="curvedConnector3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2BBCFF4-D302-1948-9080-51DDE92135AA}"/>
                  </a:ext>
                </a:extLst>
              </p:cNvPr>
              <p:cNvCxnSpPr/>
              <p:nvPr/>
            </p:nvCxnSpPr>
            <p:spPr bwMode="auto">
              <a:xfrm>
                <a:off x="6547762" y="1720801"/>
                <a:ext cx="919838" cy="2083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2762688-7B01-0741-84FA-3226BC595DDE}"/>
                  </a:ext>
                </a:extLst>
              </p:cNvPr>
              <p:cNvCxnSpPr/>
              <p:nvPr/>
            </p:nvCxnSpPr>
            <p:spPr bwMode="auto">
              <a:xfrm flipV="1">
                <a:off x="6081018" y="1708870"/>
                <a:ext cx="477619" cy="28481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873390-C80B-6641-B635-73DC2F42C3A8}"/>
                  </a:ext>
                </a:extLst>
              </p:cNvPr>
              <p:cNvSpPr/>
              <p:nvPr/>
            </p:nvSpPr>
            <p:spPr bwMode="auto">
              <a:xfrm>
                <a:off x="5832086" y="1804573"/>
                <a:ext cx="248932" cy="4933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5D8EB21-993F-AD47-A0A8-80E5DBB25633}"/>
                  </a:ext>
                </a:extLst>
              </p:cNvPr>
              <p:cNvCxnSpPr/>
              <p:nvPr/>
            </p:nvCxnSpPr>
            <p:spPr bwMode="auto">
              <a:xfrm flipV="1">
                <a:off x="6081018" y="2047965"/>
                <a:ext cx="578347" cy="329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0077660-976C-164D-BFC2-DBD4519FC364}"/>
                  </a:ext>
                </a:extLst>
              </p:cNvPr>
              <p:cNvCxnSpPr/>
              <p:nvPr/>
            </p:nvCxnSpPr>
            <p:spPr bwMode="auto">
              <a:xfrm>
                <a:off x="6067340" y="2146114"/>
                <a:ext cx="592025" cy="116566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ED0B1B-2B70-1A4B-B092-0F8B55DB7EDC}"/>
                  </a:ext>
                </a:extLst>
              </p:cNvPr>
              <p:cNvCxnSpPr/>
              <p:nvPr/>
            </p:nvCxnSpPr>
            <p:spPr bwMode="auto">
              <a:xfrm>
                <a:off x="5625634" y="2047965"/>
                <a:ext cx="206452" cy="329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ABAF400-4617-4441-B99A-0D6A2292F2DE}"/>
                  </a:ext>
                </a:extLst>
              </p:cNvPr>
              <p:cNvSpPr txBox="1"/>
              <p:nvPr/>
            </p:nvSpPr>
            <p:spPr>
              <a:xfrm>
                <a:off x="5229580" y="1741635"/>
                <a:ext cx="716756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p/A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168633-864D-114B-87C3-6D8F766ED512}"/>
                  </a:ext>
                </a:extLst>
              </p:cNvPr>
              <p:cNvSpPr txBox="1"/>
              <p:nvPr/>
            </p:nvSpPr>
            <p:spPr>
              <a:xfrm>
                <a:off x="5709531" y="953048"/>
                <a:ext cx="31115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0B29CA7B-C8FD-9F44-8A98-E93AE717E1A1}"/>
                      </a:ext>
                    </a:extLst>
                  </p:cNvPr>
                  <p:cNvSpPr txBox="1"/>
                  <p:nvPr/>
                </p:nvSpPr>
                <p:spPr>
                  <a:xfrm>
                    <a:off x="6872686" y="648969"/>
                    <a:ext cx="701079" cy="3785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3C7EB9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e’</a:t>
                    </a:r>
                    <a:r>
                      <a:rPr lang="en-US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𝜈</m:t>
                        </m:r>
                      </m:oMath>
                    </a14:m>
                    <a:endParaRPr lang="en-US" sz="2000" dirty="0">
                      <a:solidFill>
                        <a:srgbClr val="FF0000"/>
                      </a:solidFill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2686" y="648969"/>
                    <a:ext cx="701079" cy="37856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6957" t="-8065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F1BA7B-A4AD-6348-8DF1-06EF45B9611C}"/>
                  </a:ext>
                </a:extLst>
              </p:cNvPr>
              <p:cNvSpPr txBox="1"/>
              <p:nvPr/>
            </p:nvSpPr>
            <p:spPr>
              <a:xfrm>
                <a:off x="7205068" y="1729680"/>
                <a:ext cx="311150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q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3144155A-80F6-A746-A8BB-BFC8621C0934}"/>
                      </a:ext>
                    </a:extLst>
                  </p:cNvPr>
                  <p:cNvSpPr txBox="1"/>
                  <p:nvPr/>
                </p:nvSpPr>
                <p:spPr>
                  <a:xfrm>
                    <a:off x="6531501" y="1266375"/>
                    <a:ext cx="1189235" cy="371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3C7EB9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𝛾</m:t>
                        </m:r>
                        <m:r>
                          <a:rPr lang="en-US" sz="2000" b="0" i="1" smtClean="0">
                            <a:solidFill>
                              <a:srgbClr val="3C7EB9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, </m:t>
                        </m:r>
                      </m:oMath>
                    </a14:m>
                    <a:r>
                      <a:rPr lang="en-US" dirty="0">
                        <a:solidFill>
                          <a:srgbClr val="3C7EB9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Z</a:t>
                    </a:r>
                    <a:r>
                      <a:rPr lang="en-US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,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rPr>
                      <a:t>W</a:t>
                    </a: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1501" y="1266375"/>
                    <a:ext cx="1189235" cy="37196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113115" b="-1377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2CDF7A-53E2-614B-8C95-3E67B2261F63}"/>
                  </a:ext>
                </a:extLst>
              </p:cNvPr>
              <p:cNvSpPr txBox="1"/>
              <p:nvPr/>
            </p:nvSpPr>
            <p:spPr>
              <a:xfrm>
                <a:off x="6629663" y="2098842"/>
                <a:ext cx="1356914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 remnant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00DEA6E-384D-1D46-B23A-FECBBC94A527}"/>
                </a:ext>
              </a:extLst>
            </p:cNvPr>
            <p:cNvSpPr/>
            <p:nvPr/>
          </p:nvSpPr>
          <p:spPr bwMode="auto">
            <a:xfrm>
              <a:off x="7015267" y="410156"/>
              <a:ext cx="450497" cy="451147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B4DA7AC-5A63-7646-AFBC-22B9338191D1}"/>
              </a:ext>
            </a:extLst>
          </p:cNvPr>
          <p:cNvSpPr txBox="1"/>
          <p:nvPr/>
        </p:nvSpPr>
        <p:spPr>
          <a:xfrm>
            <a:off x="5114686" y="4034058"/>
            <a:ext cx="4957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Electrons mostly scatters to electron-endcap (green), 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Their energy/momentum are  low (below initial e-beam energy)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Precision measurements of the electron scattered angle =&gt;  defines precision measurements of  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 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1E70303-927F-034A-AE93-9FAEA311DEA8}"/>
              </a:ext>
            </a:extLst>
          </p:cNvPr>
          <p:cNvSpPr/>
          <p:nvPr/>
        </p:nvSpPr>
        <p:spPr>
          <a:xfrm>
            <a:off x="9847767" y="795890"/>
            <a:ext cx="703942" cy="11147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DB168CE-C874-7F48-B46C-4221E8A4076E}"/>
              </a:ext>
            </a:extLst>
          </p:cNvPr>
          <p:cNvSpPr/>
          <p:nvPr/>
        </p:nvSpPr>
        <p:spPr>
          <a:xfrm>
            <a:off x="6937207" y="882156"/>
            <a:ext cx="544480" cy="9947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CF363EF-A52C-1C4E-8332-3FCD8192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5A20E83-11FD-8841-A48D-B16DBF5C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3426AB1-B7EF-C44D-962F-0AF3F608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284949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0E1E1795-E017-1E40-8377-6F37BA69E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628" y="379640"/>
            <a:ext cx="8088086" cy="737961"/>
          </a:xfrm>
        </p:spPr>
        <p:txBody>
          <a:bodyPr/>
          <a:lstStyle/>
          <a:p>
            <a:r>
              <a:rPr lang="en-US" altLang="en-US" sz="3600" dirty="0">
                <a:latin typeface="Comic Sans MS" panose="030F0902030302020204" pitchFamily="66" charset="0"/>
              </a:rPr>
              <a:t>Electron Endcap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3A6693A-B98F-8841-BE6E-D34CD99BFCCF}"/>
                  </a:ext>
                </a:extLst>
              </p:cNvPr>
              <p:cNvSpPr/>
              <p:nvPr/>
            </p:nvSpPr>
            <p:spPr>
              <a:xfrm>
                <a:off x="777449" y="1590832"/>
                <a:ext cx="10166321" cy="269088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Need to measure precisely  angle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)  of the scattered electron ( at vertex!) </a:t>
                </a:r>
              </a:p>
              <a:p>
                <a:endParaRPr lang="en-US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Directly related to the precision of the kinematic variables  ( </a:t>
                </a:r>
                <a:r>
                  <a:rPr lang="en-US" dirty="0" err="1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theta_e</a:t>
                </a:r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)  , especially for low electron beam energy operation ( for example, 5GeV) </a:t>
                </a:r>
              </a:p>
              <a:p>
                <a:endParaRPr lang="en-US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Minimize multiple scattering for the precision measurements of the scattered electron (momentum and angle) 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3A6693A-B98F-8841-BE6E-D34CD99BF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49" y="1590832"/>
                <a:ext cx="10166321" cy="269088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09C5F7-4D43-F845-8408-F2416DC1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Yulia Furletova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6757A-E7C1-0C43-9CC0-250CCE67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14229-1F8B-9D40-B39A-0B867027E5B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0652A-0B05-F848-86CD-1DAFDA865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Pavia EIC YB meeting May 21 2020</a:t>
            </a:r>
          </a:p>
        </p:txBody>
      </p:sp>
    </p:spTree>
    <p:extLst>
      <p:ext uri="{BB962C8B-B14F-4D97-AF65-F5344CB8AC3E}">
        <p14:creationId xmlns:p14="http://schemas.microsoft.com/office/powerpoint/2010/main" val="335268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EICcenterWidescreen" id="{CBD15BF7-3750-2E47-B4F3-B37BC0481B03}" vid="{FA3D1C07-FE31-884A-845A-4E1AA49988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10315</TotalTime>
  <Words>1925</Words>
  <Application>Microsoft Macintosh PowerPoint</Application>
  <PresentationFormat>Widescreen</PresentationFormat>
  <Paragraphs>350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-apple-system</vt:lpstr>
      <vt:lpstr>Apple Symbols</vt:lpstr>
      <vt:lpstr>Arial</vt:lpstr>
      <vt:lpstr>Calibri</vt:lpstr>
      <vt:lpstr>Calibri, sans-serif</vt:lpstr>
      <vt:lpstr>Cambria Math</vt:lpstr>
      <vt:lpstr>Comic Sans MS</vt:lpstr>
      <vt:lpstr>Courier New</vt:lpstr>
      <vt:lpstr>Helvetica</vt:lpstr>
      <vt:lpstr>Minion Pro</vt:lpstr>
      <vt:lpstr>Symbol</vt:lpstr>
      <vt:lpstr>Times New Roman</vt:lpstr>
      <vt:lpstr>Wingdings</vt:lpstr>
      <vt:lpstr>Office Theme</vt:lpstr>
      <vt:lpstr>Material Budget requirements (kickoff meeting)</vt:lpstr>
      <vt:lpstr>Outline </vt:lpstr>
      <vt:lpstr>PowerPoint Presentation</vt:lpstr>
      <vt:lpstr>PowerPoint Presentation</vt:lpstr>
      <vt:lpstr>Multiple  scattering  angle </vt:lpstr>
      <vt:lpstr>Why it is important to keep low material budget for EIC detector and requirements:   </vt:lpstr>
      <vt:lpstr>Electron-endcap </vt:lpstr>
      <vt:lpstr>Electron Endcap </vt:lpstr>
      <vt:lpstr>Electron Endcap </vt:lpstr>
      <vt:lpstr>Barrel </vt:lpstr>
      <vt:lpstr>Barrel </vt:lpstr>
      <vt:lpstr>Barrel </vt:lpstr>
      <vt:lpstr>Hadron endcap  </vt:lpstr>
      <vt:lpstr>Hadron-endcap  </vt:lpstr>
      <vt:lpstr>Hadron-endcap  </vt:lpstr>
      <vt:lpstr>Preliminary estimates </vt:lpstr>
      <vt:lpstr>Beampipe, electron acceptance </vt:lpstr>
      <vt:lpstr>Beampipe, hadron acceptance </vt:lpstr>
      <vt:lpstr>PowerPoint Presentation</vt:lpstr>
      <vt:lpstr>PowerPoint Presentation</vt:lpstr>
      <vt:lpstr>PowerPoint Presentation</vt:lpstr>
      <vt:lpstr>Belle-II PXD </vt:lpstr>
      <vt:lpstr>Tracking </vt:lpstr>
      <vt:lpstr>One detector model used in this study</vt:lpstr>
      <vt:lpstr>The detector model in simulation</vt:lpstr>
      <vt:lpstr>Only tracker + PID are scanned</vt:lpstr>
      <vt:lpstr>Results</vt:lpstr>
      <vt:lpstr>GEMTRD (e/π separation) </vt:lpstr>
      <vt:lpstr>PID   </vt:lpstr>
      <vt:lpstr>CMS/ATLAS comparison</vt:lpstr>
      <vt:lpstr>Conclusion/plans/to-do list   </vt:lpstr>
      <vt:lpstr>PowerPoint Presentation</vt:lpstr>
      <vt:lpstr>eRD6</vt:lpstr>
      <vt:lpstr>Tracking </vt:lpstr>
      <vt:lpstr>Tracking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Budget requirements</dc:title>
  <dc:creator>Microsoft Office User</dc:creator>
  <cp:lastModifiedBy>Microsoft Office User</cp:lastModifiedBy>
  <cp:revision>70</cp:revision>
  <cp:lastPrinted>2020-05-21T14:52:00Z</cp:lastPrinted>
  <dcterms:created xsi:type="dcterms:W3CDTF">2020-05-13T12:46:22Z</dcterms:created>
  <dcterms:modified xsi:type="dcterms:W3CDTF">2020-05-21T14:53:02Z</dcterms:modified>
</cp:coreProperties>
</file>