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76" r:id="rId5"/>
    <p:sldId id="260" r:id="rId6"/>
    <p:sldId id="265" r:id="rId7"/>
    <p:sldId id="267" r:id="rId8"/>
    <p:sldId id="270" r:id="rId9"/>
    <p:sldId id="271" r:id="rId10"/>
    <p:sldId id="272" r:id="rId11"/>
    <p:sldId id="273" r:id="rId12"/>
    <p:sldId id="278" r:id="rId13"/>
    <p:sldId id="274" r:id="rId14"/>
    <p:sldId id="279" r:id="rId15"/>
    <p:sldId id="275" r:id="rId16"/>
    <p:sldId id="280" r:id="rId17"/>
    <p:sldId id="281" r:id="rId18"/>
    <p:sldId id="277"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49" d="100"/>
          <a:sy n="149" d="100"/>
        </p:scale>
        <p:origin x="126" y="1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5C470-2CF9-407E-A7BE-566B673361A7}" type="datetimeFigureOut">
              <a:rPr lang="en-US" smtClean="0"/>
              <a:t>3/13/2021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DD20-6EEE-497F-9429-9515E9845D38}" type="slidenum">
              <a:rPr lang="en-US" smtClean="0"/>
              <a:t>‹#›</a:t>
            </a:fld>
            <a:endParaRPr lang="en-US"/>
          </a:p>
        </p:txBody>
      </p:sp>
    </p:spTree>
    <p:extLst>
      <p:ext uri="{BB962C8B-B14F-4D97-AF65-F5344CB8AC3E}">
        <p14:creationId xmlns:p14="http://schemas.microsoft.com/office/powerpoint/2010/main" val="349104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47F7A8-4A86-4D55-A5DC-5B9473BE6931}" type="datetime1">
              <a:rPr lang="en-US" smtClean="0"/>
              <a:t>3/13/2021</a:t>
            </a:fld>
            <a:endParaRPr lang="en-US"/>
          </a:p>
        </p:txBody>
      </p:sp>
      <p:sp>
        <p:nvSpPr>
          <p:cNvPr id="5" name="Footer Placeholder 4"/>
          <p:cNvSpPr>
            <a:spLocks noGrp="1"/>
          </p:cNvSpPr>
          <p:nvPr>
            <p:ph type="ftr" sz="quarter" idx="11"/>
          </p:nvPr>
        </p:nvSpPr>
        <p:spPr/>
        <p:txBody>
          <a:bodyPr/>
          <a:lstStyle/>
          <a:p>
            <a:r>
              <a:rPr lang="en-US" smtClean="0"/>
              <a:t>DRAFT 2020_05_15_EIC_Si_material_projections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7296" y="38533"/>
            <a:ext cx="1019317" cy="981212"/>
          </a:xfrm>
          <a:prstGeom prst="rect">
            <a:avLst/>
          </a:prstGeom>
        </p:spPr>
      </p:pic>
      <p:pic>
        <p:nvPicPr>
          <p:cNvPr id="8"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46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F2A1C-5033-4A6B-B397-7C83C9F39146}" type="datetime1">
              <a:rPr lang="en-US" smtClean="0"/>
              <a:t>3/13/2021</a:t>
            </a:fld>
            <a:endParaRPr lang="en-US"/>
          </a:p>
        </p:txBody>
      </p:sp>
      <p:sp>
        <p:nvSpPr>
          <p:cNvPr id="5" name="Footer Placeholder 4"/>
          <p:cNvSpPr>
            <a:spLocks noGrp="1"/>
          </p:cNvSpPr>
          <p:nvPr>
            <p:ph type="ftr" sz="quarter" idx="11"/>
          </p:nvPr>
        </p:nvSpPr>
        <p:spPr/>
        <p:txBody>
          <a:bodyPr/>
          <a:lstStyle/>
          <a:p>
            <a:r>
              <a:rPr lang="en-US" smtClean="0"/>
              <a:t>DRAFT 2020_05_15_EIC_Si_material_projections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7296" y="38533"/>
            <a:ext cx="1019317" cy="981212"/>
          </a:xfrm>
          <a:prstGeom prst="rect">
            <a:avLst/>
          </a:prstGeom>
        </p:spPr>
      </p:pic>
      <p:pic>
        <p:nvPicPr>
          <p:cNvPr id="8"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3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4C0FFE-B287-415E-A7CB-C2092E77177A}" type="datetime1">
              <a:rPr lang="en-US" smtClean="0"/>
              <a:t>3/13/2021</a:t>
            </a:fld>
            <a:endParaRPr lang="en-US"/>
          </a:p>
        </p:txBody>
      </p:sp>
      <p:sp>
        <p:nvSpPr>
          <p:cNvPr id="5" name="Footer Placeholder 4"/>
          <p:cNvSpPr>
            <a:spLocks noGrp="1"/>
          </p:cNvSpPr>
          <p:nvPr>
            <p:ph type="ftr" sz="quarter" idx="11"/>
          </p:nvPr>
        </p:nvSpPr>
        <p:spPr/>
        <p:txBody>
          <a:bodyPr/>
          <a:lstStyle/>
          <a:p>
            <a:r>
              <a:rPr lang="en-US" smtClean="0"/>
              <a:t>DRAFT 2020_05_15_EIC_Si_material_projections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7296" y="38533"/>
            <a:ext cx="1019317" cy="981212"/>
          </a:xfrm>
          <a:prstGeom prst="rect">
            <a:avLst/>
          </a:prstGeom>
        </p:spPr>
      </p:pic>
      <p:pic>
        <p:nvPicPr>
          <p:cNvPr id="8"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6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4DA0D8-0369-45B0-9901-5FC24EFEC1D9}" type="datetime1">
              <a:rPr lang="en-US" smtClean="0"/>
              <a:t>3/13/2021</a:t>
            </a:fld>
            <a:endParaRPr lang="en-US"/>
          </a:p>
        </p:txBody>
      </p:sp>
      <p:sp>
        <p:nvSpPr>
          <p:cNvPr id="5" name="Footer Placeholder 4"/>
          <p:cNvSpPr>
            <a:spLocks noGrp="1"/>
          </p:cNvSpPr>
          <p:nvPr>
            <p:ph type="ftr" sz="quarter" idx="11"/>
          </p:nvPr>
        </p:nvSpPr>
        <p:spPr/>
        <p:txBody>
          <a:bodyPr/>
          <a:lstStyle/>
          <a:p>
            <a:r>
              <a:rPr lang="en-US" smtClean="0"/>
              <a:t>DRAFT 2020_05_15_EIC_Si_material_projections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pic>
        <p:nvPicPr>
          <p:cNvPr id="7" name="Picture 20" descr="LBNL_Alt_Logo_HorzRight_Final.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stretch>
            <a:fillRect/>
          </a:stretch>
        </p:blipFill>
        <p:spPr>
          <a:xfrm>
            <a:off x="117296" y="38533"/>
            <a:ext cx="1019317" cy="981212"/>
          </a:xfrm>
          <a:prstGeom prst="rect">
            <a:avLst/>
          </a:prstGeom>
        </p:spPr>
      </p:pic>
    </p:spTree>
    <p:extLst>
      <p:ext uri="{BB962C8B-B14F-4D97-AF65-F5344CB8AC3E}">
        <p14:creationId xmlns:p14="http://schemas.microsoft.com/office/powerpoint/2010/main" val="404565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D866C9-5107-495D-A737-221EC8A5CE04}" type="datetime1">
              <a:rPr lang="en-US" smtClean="0"/>
              <a:t>3/13/2021</a:t>
            </a:fld>
            <a:endParaRPr lang="en-US"/>
          </a:p>
        </p:txBody>
      </p:sp>
      <p:sp>
        <p:nvSpPr>
          <p:cNvPr id="5" name="Footer Placeholder 4"/>
          <p:cNvSpPr>
            <a:spLocks noGrp="1"/>
          </p:cNvSpPr>
          <p:nvPr>
            <p:ph type="ftr" sz="quarter" idx="11"/>
          </p:nvPr>
        </p:nvSpPr>
        <p:spPr/>
        <p:txBody>
          <a:bodyPr/>
          <a:lstStyle/>
          <a:p>
            <a:r>
              <a:rPr lang="en-US" smtClean="0"/>
              <a:t>DRAFT 2020_05_15_EIC_Si_material_projections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7296" y="38533"/>
            <a:ext cx="1019317" cy="981212"/>
          </a:xfrm>
          <a:prstGeom prst="rect">
            <a:avLst/>
          </a:prstGeom>
        </p:spPr>
      </p:pic>
      <p:pic>
        <p:nvPicPr>
          <p:cNvPr id="8"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4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CE67E5-8510-4D26-B5A5-A3359F034E13}" type="datetime1">
              <a:rPr lang="en-US" smtClean="0"/>
              <a:t>3/13/2021</a:t>
            </a:fld>
            <a:endParaRPr lang="en-US"/>
          </a:p>
        </p:txBody>
      </p:sp>
      <p:sp>
        <p:nvSpPr>
          <p:cNvPr id="6" name="Footer Placeholder 5"/>
          <p:cNvSpPr>
            <a:spLocks noGrp="1"/>
          </p:cNvSpPr>
          <p:nvPr>
            <p:ph type="ftr" sz="quarter" idx="11"/>
          </p:nvPr>
        </p:nvSpPr>
        <p:spPr/>
        <p:txBody>
          <a:bodyPr/>
          <a:lstStyle/>
          <a:p>
            <a:r>
              <a:rPr lang="en-US" smtClean="0"/>
              <a:t>DRAFT 2020_05_15_EIC_Si_material_projections LG</a:t>
            </a:r>
            <a:endParaRPr lang="en-US"/>
          </a:p>
        </p:txBody>
      </p:sp>
      <p:sp>
        <p:nvSpPr>
          <p:cNvPr id="7" name="Slide Number Placeholder 6"/>
          <p:cNvSpPr>
            <a:spLocks noGrp="1"/>
          </p:cNvSpPr>
          <p:nvPr>
            <p:ph type="sldNum" sz="quarter" idx="12"/>
          </p:nvPr>
        </p:nvSpPr>
        <p:spPr/>
        <p:txBody>
          <a:bodyPr/>
          <a:lstStyle/>
          <a:p>
            <a:fld id="{4A076F53-2943-40AC-B10F-75B6AB273A27}" type="slidenum">
              <a:rPr lang="en-US" smtClean="0"/>
              <a:t>‹#›</a:t>
            </a:fld>
            <a:endParaRPr lang="en-US"/>
          </a:p>
        </p:txBody>
      </p:sp>
      <p:pic>
        <p:nvPicPr>
          <p:cNvPr id="8" name="Picture 7"/>
          <p:cNvPicPr>
            <a:picLocks noChangeAspect="1"/>
          </p:cNvPicPr>
          <p:nvPr userDrawn="1"/>
        </p:nvPicPr>
        <p:blipFill>
          <a:blip r:embed="rId2"/>
          <a:stretch>
            <a:fillRect/>
          </a:stretch>
        </p:blipFill>
        <p:spPr>
          <a:xfrm>
            <a:off x="117296" y="38533"/>
            <a:ext cx="1019317" cy="981212"/>
          </a:xfrm>
          <a:prstGeom prst="rect">
            <a:avLst/>
          </a:prstGeom>
        </p:spPr>
      </p:pic>
      <p:pic>
        <p:nvPicPr>
          <p:cNvPr id="9"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2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D94D67-87A8-430F-A72A-4F95F9645FAF}" type="datetime1">
              <a:rPr lang="en-US" smtClean="0"/>
              <a:t>3/13/2021</a:t>
            </a:fld>
            <a:endParaRPr lang="en-US"/>
          </a:p>
        </p:txBody>
      </p:sp>
      <p:sp>
        <p:nvSpPr>
          <p:cNvPr id="8" name="Footer Placeholder 7"/>
          <p:cNvSpPr>
            <a:spLocks noGrp="1"/>
          </p:cNvSpPr>
          <p:nvPr>
            <p:ph type="ftr" sz="quarter" idx="11"/>
          </p:nvPr>
        </p:nvSpPr>
        <p:spPr/>
        <p:txBody>
          <a:bodyPr/>
          <a:lstStyle/>
          <a:p>
            <a:r>
              <a:rPr lang="en-US" smtClean="0"/>
              <a:t>DRAFT 2020_05_15_EIC_Si_material_projections LG</a:t>
            </a:r>
            <a:endParaRPr lang="en-US"/>
          </a:p>
        </p:txBody>
      </p:sp>
      <p:sp>
        <p:nvSpPr>
          <p:cNvPr id="9" name="Slide Number Placeholder 8"/>
          <p:cNvSpPr>
            <a:spLocks noGrp="1"/>
          </p:cNvSpPr>
          <p:nvPr>
            <p:ph type="sldNum" sz="quarter" idx="12"/>
          </p:nvPr>
        </p:nvSpPr>
        <p:spPr/>
        <p:txBody>
          <a:bodyPr/>
          <a:lstStyle/>
          <a:p>
            <a:fld id="{4A076F53-2943-40AC-B10F-75B6AB273A27}" type="slidenum">
              <a:rPr lang="en-US" smtClean="0"/>
              <a:t>‹#›</a:t>
            </a:fld>
            <a:endParaRPr lang="en-US"/>
          </a:p>
        </p:txBody>
      </p:sp>
      <p:pic>
        <p:nvPicPr>
          <p:cNvPr id="10" name="Picture 9"/>
          <p:cNvPicPr>
            <a:picLocks noChangeAspect="1"/>
          </p:cNvPicPr>
          <p:nvPr userDrawn="1"/>
        </p:nvPicPr>
        <p:blipFill>
          <a:blip r:embed="rId2"/>
          <a:stretch>
            <a:fillRect/>
          </a:stretch>
        </p:blipFill>
        <p:spPr>
          <a:xfrm>
            <a:off x="117296" y="38533"/>
            <a:ext cx="1019317" cy="981212"/>
          </a:xfrm>
          <a:prstGeom prst="rect">
            <a:avLst/>
          </a:prstGeom>
        </p:spPr>
      </p:pic>
      <p:pic>
        <p:nvPicPr>
          <p:cNvPr id="11"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40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1D9CA9-EAAB-4DEE-B51D-D6DABECF0986}" type="datetime1">
              <a:rPr lang="en-US" smtClean="0"/>
              <a:t>3/13/2021</a:t>
            </a:fld>
            <a:endParaRPr lang="en-US"/>
          </a:p>
        </p:txBody>
      </p:sp>
      <p:sp>
        <p:nvSpPr>
          <p:cNvPr id="4" name="Footer Placeholder 3"/>
          <p:cNvSpPr>
            <a:spLocks noGrp="1"/>
          </p:cNvSpPr>
          <p:nvPr>
            <p:ph type="ftr" sz="quarter" idx="11"/>
          </p:nvPr>
        </p:nvSpPr>
        <p:spPr/>
        <p:txBody>
          <a:bodyPr/>
          <a:lstStyle/>
          <a:p>
            <a:r>
              <a:rPr lang="en-US" smtClean="0"/>
              <a:t>DRAFT 2020_05_15_EIC_Si_material_projections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a:t>
            </a:fld>
            <a:endParaRPr lang="en-US"/>
          </a:p>
        </p:txBody>
      </p:sp>
      <p:pic>
        <p:nvPicPr>
          <p:cNvPr id="6" name="Picture 5"/>
          <p:cNvPicPr>
            <a:picLocks noChangeAspect="1"/>
          </p:cNvPicPr>
          <p:nvPr userDrawn="1"/>
        </p:nvPicPr>
        <p:blipFill>
          <a:blip r:embed="rId2"/>
          <a:stretch>
            <a:fillRect/>
          </a:stretch>
        </p:blipFill>
        <p:spPr>
          <a:xfrm>
            <a:off x="117296" y="38533"/>
            <a:ext cx="1019317" cy="981212"/>
          </a:xfrm>
          <a:prstGeom prst="rect">
            <a:avLst/>
          </a:prstGeom>
        </p:spPr>
      </p:pic>
      <p:pic>
        <p:nvPicPr>
          <p:cNvPr id="7"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06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56743-67DD-4045-B848-8BC0459FED98}" type="datetime1">
              <a:rPr lang="en-US" smtClean="0"/>
              <a:t>3/13/2021</a:t>
            </a:fld>
            <a:endParaRPr lang="en-US"/>
          </a:p>
        </p:txBody>
      </p:sp>
      <p:sp>
        <p:nvSpPr>
          <p:cNvPr id="3" name="Footer Placeholder 2"/>
          <p:cNvSpPr>
            <a:spLocks noGrp="1"/>
          </p:cNvSpPr>
          <p:nvPr>
            <p:ph type="ftr" sz="quarter" idx="11"/>
          </p:nvPr>
        </p:nvSpPr>
        <p:spPr/>
        <p:txBody>
          <a:bodyPr/>
          <a:lstStyle/>
          <a:p>
            <a:r>
              <a:rPr lang="en-US" smtClean="0"/>
              <a:t>DRAFT 2020_05_15_EIC_Si_material_projections LG</a:t>
            </a:r>
            <a:endParaRPr lang="en-US"/>
          </a:p>
        </p:txBody>
      </p:sp>
      <p:sp>
        <p:nvSpPr>
          <p:cNvPr id="4" name="Slide Number Placeholder 3"/>
          <p:cNvSpPr>
            <a:spLocks noGrp="1"/>
          </p:cNvSpPr>
          <p:nvPr>
            <p:ph type="sldNum" sz="quarter" idx="12"/>
          </p:nvPr>
        </p:nvSpPr>
        <p:spPr/>
        <p:txBody>
          <a:bodyPr/>
          <a:lstStyle/>
          <a:p>
            <a:fld id="{4A076F53-2943-40AC-B10F-75B6AB273A27}"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7296" y="38533"/>
            <a:ext cx="1019317" cy="981212"/>
          </a:xfrm>
          <a:prstGeom prst="rect">
            <a:avLst/>
          </a:prstGeom>
        </p:spPr>
      </p:pic>
      <p:pic>
        <p:nvPicPr>
          <p:cNvPr id="6"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23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C3D707-1200-46AD-9233-68E44ED0BCB3}" type="datetime1">
              <a:rPr lang="en-US" smtClean="0"/>
              <a:t>3/13/2021</a:t>
            </a:fld>
            <a:endParaRPr lang="en-US"/>
          </a:p>
        </p:txBody>
      </p:sp>
      <p:sp>
        <p:nvSpPr>
          <p:cNvPr id="6" name="Footer Placeholder 5"/>
          <p:cNvSpPr>
            <a:spLocks noGrp="1"/>
          </p:cNvSpPr>
          <p:nvPr>
            <p:ph type="ftr" sz="quarter" idx="11"/>
          </p:nvPr>
        </p:nvSpPr>
        <p:spPr/>
        <p:txBody>
          <a:bodyPr/>
          <a:lstStyle/>
          <a:p>
            <a:r>
              <a:rPr lang="en-US" smtClean="0"/>
              <a:t>DRAFT 2020_05_15_EIC_Si_material_projections LG</a:t>
            </a:r>
            <a:endParaRPr lang="en-US"/>
          </a:p>
        </p:txBody>
      </p:sp>
      <p:sp>
        <p:nvSpPr>
          <p:cNvPr id="7" name="Slide Number Placeholder 6"/>
          <p:cNvSpPr>
            <a:spLocks noGrp="1"/>
          </p:cNvSpPr>
          <p:nvPr>
            <p:ph type="sldNum" sz="quarter" idx="12"/>
          </p:nvPr>
        </p:nvSpPr>
        <p:spPr/>
        <p:txBody>
          <a:bodyPr/>
          <a:lstStyle/>
          <a:p>
            <a:fld id="{4A076F53-2943-40AC-B10F-75B6AB273A27}" type="slidenum">
              <a:rPr lang="en-US" smtClean="0"/>
              <a:t>‹#›</a:t>
            </a:fld>
            <a:endParaRPr lang="en-US"/>
          </a:p>
        </p:txBody>
      </p:sp>
      <p:pic>
        <p:nvPicPr>
          <p:cNvPr id="8" name="Picture 7"/>
          <p:cNvPicPr>
            <a:picLocks noChangeAspect="1"/>
          </p:cNvPicPr>
          <p:nvPr userDrawn="1"/>
        </p:nvPicPr>
        <p:blipFill>
          <a:blip r:embed="rId2"/>
          <a:stretch>
            <a:fillRect/>
          </a:stretch>
        </p:blipFill>
        <p:spPr>
          <a:xfrm>
            <a:off x="117296" y="38533"/>
            <a:ext cx="1019317" cy="981212"/>
          </a:xfrm>
          <a:prstGeom prst="rect">
            <a:avLst/>
          </a:prstGeom>
        </p:spPr>
      </p:pic>
      <p:pic>
        <p:nvPicPr>
          <p:cNvPr id="9"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50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8B21A2-DC40-4245-BD38-D8FDCA915EFF}" type="datetime1">
              <a:rPr lang="en-US" smtClean="0"/>
              <a:t>3/13/2021</a:t>
            </a:fld>
            <a:endParaRPr lang="en-US"/>
          </a:p>
        </p:txBody>
      </p:sp>
      <p:sp>
        <p:nvSpPr>
          <p:cNvPr id="6" name="Footer Placeholder 5"/>
          <p:cNvSpPr>
            <a:spLocks noGrp="1"/>
          </p:cNvSpPr>
          <p:nvPr>
            <p:ph type="ftr" sz="quarter" idx="11"/>
          </p:nvPr>
        </p:nvSpPr>
        <p:spPr/>
        <p:txBody>
          <a:bodyPr/>
          <a:lstStyle/>
          <a:p>
            <a:r>
              <a:rPr lang="en-US" smtClean="0"/>
              <a:t>DRAFT 2020_05_15_EIC_Si_material_projections LG</a:t>
            </a:r>
            <a:endParaRPr lang="en-US"/>
          </a:p>
        </p:txBody>
      </p:sp>
      <p:sp>
        <p:nvSpPr>
          <p:cNvPr id="7" name="Slide Number Placeholder 6"/>
          <p:cNvSpPr>
            <a:spLocks noGrp="1"/>
          </p:cNvSpPr>
          <p:nvPr>
            <p:ph type="sldNum" sz="quarter" idx="12"/>
          </p:nvPr>
        </p:nvSpPr>
        <p:spPr/>
        <p:txBody>
          <a:bodyPr/>
          <a:lstStyle/>
          <a:p>
            <a:fld id="{4A076F53-2943-40AC-B10F-75B6AB273A27}" type="slidenum">
              <a:rPr lang="en-US" smtClean="0"/>
              <a:t>‹#›</a:t>
            </a:fld>
            <a:endParaRPr lang="en-US"/>
          </a:p>
        </p:txBody>
      </p:sp>
      <p:pic>
        <p:nvPicPr>
          <p:cNvPr id="8" name="Picture 7"/>
          <p:cNvPicPr>
            <a:picLocks noChangeAspect="1"/>
          </p:cNvPicPr>
          <p:nvPr userDrawn="1"/>
        </p:nvPicPr>
        <p:blipFill>
          <a:blip r:embed="rId2"/>
          <a:stretch>
            <a:fillRect/>
          </a:stretch>
        </p:blipFill>
        <p:spPr>
          <a:xfrm>
            <a:off x="117296" y="38533"/>
            <a:ext cx="1019317" cy="981212"/>
          </a:xfrm>
          <a:prstGeom prst="rect">
            <a:avLst/>
          </a:prstGeom>
        </p:spPr>
      </p:pic>
      <p:pic>
        <p:nvPicPr>
          <p:cNvPr id="9" name="Picture 20" descr="LBNL_Alt_Logo_HorzRight_Final.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11657" y="143875"/>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08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BA686-62BC-4894-8D51-9381D3D7EE3E}" type="datetime1">
              <a:rPr lang="en-US" smtClean="0"/>
              <a:t>3/13/2021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DRAFT 2020_05_15_EIC_Si_material_projections LG</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76F53-2943-40AC-B10F-75B6AB273A27}" type="slidenum">
              <a:rPr lang="en-US" smtClean="0"/>
              <a:t>‹#›</a:t>
            </a:fld>
            <a:endParaRPr lang="en-US"/>
          </a:p>
        </p:txBody>
      </p:sp>
    </p:spTree>
    <p:extLst>
      <p:ext uri="{BB962C8B-B14F-4D97-AF65-F5344CB8AC3E}">
        <p14:creationId xmlns:p14="http://schemas.microsoft.com/office/powerpoint/2010/main" val="3553572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ds.cern.ch/record/1279627/files/PH-EP-Tech-Note-2010-013.pd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ndico.bnl.gov/event/7449/contributions/36038/attachments/27241/41530/2020_03_20_EIC_Si_services_parametrization_for_sim.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43076931"/>
              </p:ext>
            </p:extLst>
          </p:nvPr>
        </p:nvGraphicFramePr>
        <p:xfrm>
          <a:off x="1348672" y="1143251"/>
          <a:ext cx="9524110" cy="4110800"/>
        </p:xfrm>
        <a:graphic>
          <a:graphicData uri="http://schemas.openxmlformats.org/drawingml/2006/table">
            <a:tbl>
              <a:tblPr>
                <a:tableStyleId>{5C22544A-7EE6-4342-B048-85BDC9FD1C3A}</a:tableStyleId>
              </a:tblPr>
              <a:tblGrid>
                <a:gridCol w="3945193">
                  <a:extLst>
                    <a:ext uri="{9D8B030D-6E8A-4147-A177-3AD203B41FA5}">
                      <a16:colId xmlns:a16="http://schemas.microsoft.com/office/drawing/2014/main" val="2579113256"/>
                    </a:ext>
                  </a:extLst>
                </a:gridCol>
                <a:gridCol w="2212258">
                  <a:extLst>
                    <a:ext uri="{9D8B030D-6E8A-4147-A177-3AD203B41FA5}">
                      <a16:colId xmlns:a16="http://schemas.microsoft.com/office/drawing/2014/main" val="1588999264"/>
                    </a:ext>
                  </a:extLst>
                </a:gridCol>
                <a:gridCol w="1880420">
                  <a:extLst>
                    <a:ext uri="{9D8B030D-6E8A-4147-A177-3AD203B41FA5}">
                      <a16:colId xmlns:a16="http://schemas.microsoft.com/office/drawing/2014/main" val="51175746"/>
                    </a:ext>
                  </a:extLst>
                </a:gridCol>
                <a:gridCol w="1486239">
                  <a:extLst>
                    <a:ext uri="{9D8B030D-6E8A-4147-A177-3AD203B41FA5}">
                      <a16:colId xmlns:a16="http://schemas.microsoft.com/office/drawing/2014/main" val="3403978292"/>
                    </a:ext>
                  </a:extLst>
                </a:gridCol>
              </a:tblGrid>
              <a:tr h="988505">
                <a:tc>
                  <a:txBody>
                    <a:bodyPr/>
                    <a:lstStyle/>
                    <a:p>
                      <a:pPr algn="l" rtl="0" fontAlgn="b"/>
                      <a:r>
                        <a:rPr lang="en-US" sz="1800" b="1" u="none" strike="noStrike" dirty="0">
                          <a:effectLst/>
                        </a:rPr>
                        <a:t>material</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1" u="none" strike="noStrike" dirty="0">
                          <a:effectLst/>
                        </a:rPr>
                        <a:t>material radiation length (g*cm^-2)</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1" u="none" strike="noStrike" dirty="0">
                          <a:effectLst/>
                        </a:rPr>
                        <a:t>density (g/cm^3)</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1" u="none" strike="noStrike" dirty="0" smtClean="0">
                          <a:effectLst/>
                        </a:rPr>
                        <a:t>X0 </a:t>
                      </a:r>
                      <a:r>
                        <a:rPr lang="en-US" sz="1800" b="1" u="none" strike="noStrike" dirty="0">
                          <a:effectLst/>
                        </a:rPr>
                        <a:t>(cm)</a:t>
                      </a:r>
                      <a:endParaRPr lang="en-US" sz="1800" b="1"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137713"/>
                  </a:ext>
                </a:extLst>
              </a:tr>
              <a:tr h="255848">
                <a:tc>
                  <a:txBody>
                    <a:bodyPr/>
                    <a:lstStyle/>
                    <a:p>
                      <a:pPr algn="l" rtl="0" fontAlgn="b"/>
                      <a:r>
                        <a:rPr lang="en-US" sz="1800" u="none" strike="noStrike" dirty="0">
                          <a:effectLst/>
                        </a:rPr>
                        <a:t>Cu</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rtl="0" fontAlgn="b"/>
                      <a:r>
                        <a:rPr lang="en-US" sz="1800" u="none" strike="noStrike" dirty="0">
                          <a:effectLst/>
                        </a:rPr>
                        <a:t>12.86</a:t>
                      </a:r>
                      <a:endParaRPr lang="en-US" sz="18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rtl="0" fontAlgn="b"/>
                      <a:r>
                        <a:rPr lang="en-US" sz="1800" u="none" strike="noStrike" dirty="0">
                          <a:effectLst/>
                        </a:rPr>
                        <a:t>8.96</a:t>
                      </a:r>
                      <a:endParaRPr lang="en-US" sz="18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1800" u="none" strike="noStrike" dirty="0">
                          <a:effectLst/>
                        </a:rPr>
                        <a:t>1.43527</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6714448"/>
                  </a:ext>
                </a:extLst>
              </a:tr>
              <a:tr h="255848">
                <a:tc>
                  <a:txBody>
                    <a:bodyPr/>
                    <a:lstStyle/>
                    <a:p>
                      <a:pPr algn="l" rtl="0" fontAlgn="b"/>
                      <a:r>
                        <a:rPr lang="en-US" sz="1800" u="none" strike="noStrike" dirty="0">
                          <a:effectLst/>
                        </a:rPr>
                        <a:t>PVC</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dirty="0">
                          <a:effectLst/>
                        </a:rPr>
                        <a:t>25.51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a:effectLst/>
                        </a:rPr>
                        <a:t>1.45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17.5931</a:t>
                      </a:r>
                      <a:endParaRPr lang="en-US" sz="18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11445581"/>
                  </a:ext>
                </a:extLst>
              </a:tr>
              <a:tr h="255848">
                <a:tc>
                  <a:txBody>
                    <a:bodyPr/>
                    <a:lstStyle/>
                    <a:p>
                      <a:pPr algn="l" rtl="0" fontAlgn="b"/>
                      <a:r>
                        <a:rPr lang="en-US" sz="1800" u="none" strike="noStrike">
                          <a:effectLst/>
                        </a:rPr>
                        <a:t>FR4</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dirty="0">
                          <a:effectLst/>
                        </a:rPr>
                        <a:t>30.17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1.8</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16.7611</a:t>
                      </a:r>
                      <a:endParaRPr lang="en-US" sz="18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18178640"/>
                  </a:ext>
                </a:extLst>
              </a:tr>
              <a:tr h="255848">
                <a:tc>
                  <a:txBody>
                    <a:bodyPr/>
                    <a:lstStyle/>
                    <a:p>
                      <a:pPr algn="l" rtl="0" fontAlgn="b"/>
                      <a:r>
                        <a:rPr lang="en-US" sz="1800" u="none" strike="noStrike">
                          <a:effectLst/>
                        </a:rPr>
                        <a:t>chip ceramic caps</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11.16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6.02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1.85382</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31604670"/>
                  </a:ext>
                </a:extLst>
              </a:tr>
              <a:tr h="255848">
                <a:tc>
                  <a:txBody>
                    <a:bodyPr/>
                    <a:lstStyle/>
                    <a:p>
                      <a:pPr algn="l" rtl="0" fontAlgn="b"/>
                      <a:r>
                        <a:rPr lang="en-US" sz="1800" u="none" strike="noStrike">
                          <a:effectLst/>
                        </a:rPr>
                        <a:t>kapton</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40.58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1.42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a:effectLst/>
                        </a:rPr>
                        <a:t>28.5775</a:t>
                      </a:r>
                      <a:endParaRPr lang="en-US" sz="18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853137"/>
                  </a:ext>
                </a:extLst>
              </a:tr>
              <a:tr h="255848">
                <a:tc>
                  <a:txBody>
                    <a:bodyPr/>
                    <a:lstStyle/>
                    <a:p>
                      <a:pPr algn="l" rtl="0" fontAlgn="b"/>
                      <a:r>
                        <a:rPr lang="en-US" sz="1800" u="none" strike="noStrike">
                          <a:effectLst/>
                        </a:rPr>
                        <a:t>PEEK</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39.6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1.32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30</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36628275"/>
                  </a:ext>
                </a:extLst>
              </a:tr>
              <a:tr h="255848">
                <a:tc>
                  <a:txBody>
                    <a:bodyPr/>
                    <a:lstStyle/>
                    <a:p>
                      <a:pPr algn="l" rtl="0" fontAlgn="b"/>
                      <a:r>
                        <a:rPr lang="en-US" sz="1800" u="none" strike="noStrike">
                          <a:effectLst/>
                        </a:rPr>
                        <a:t>polyethylene</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44.7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0.92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48.587</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40955070"/>
                  </a:ext>
                </a:extLst>
              </a:tr>
              <a:tr h="255848">
                <a:tc>
                  <a:txBody>
                    <a:bodyPr/>
                    <a:lstStyle/>
                    <a:p>
                      <a:pPr algn="l" rtl="0" fontAlgn="b"/>
                      <a:r>
                        <a:rPr lang="en-US" sz="1800" u="none" strike="noStrike">
                          <a:effectLst/>
                        </a:rPr>
                        <a:t>water</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36.08</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36.08</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55350991"/>
                  </a:ext>
                </a:extLst>
              </a:tr>
              <a:tr h="255848">
                <a:tc>
                  <a:txBody>
                    <a:bodyPr/>
                    <a:lstStyle/>
                    <a:p>
                      <a:pPr algn="l" rtl="0" fontAlgn="b"/>
                      <a:r>
                        <a:rPr lang="en-US" sz="1800" u="none" strike="noStrike">
                          <a:effectLst/>
                        </a:rPr>
                        <a:t>Al</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a:effectLst/>
                        </a:rPr>
                        <a:t>24.01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a:effectLst/>
                        </a:rPr>
                        <a:t>2.7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8.89259</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86558241"/>
                  </a:ext>
                </a:extLst>
              </a:tr>
              <a:tr h="255848">
                <a:tc>
                  <a:txBody>
                    <a:bodyPr/>
                    <a:lstStyle/>
                    <a:p>
                      <a:pPr algn="l" rtl="0" fontAlgn="b"/>
                      <a:r>
                        <a:rPr lang="en-US" sz="1800" u="none" strike="noStrike" dirty="0" smtClean="0">
                          <a:effectLst/>
                        </a:rPr>
                        <a:t>Carbon fiber (M55J, resin is similar)</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l" rtl="0" fontAlgn="b"/>
                      <a:r>
                        <a:rPr lang="en-US" sz="1800" u="none" strike="noStrike" dirty="0" smtClean="0">
                          <a:effectLst/>
                        </a:rPr>
                        <a:t>42.70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800" u="none" strike="noStrike" dirty="0" smtClean="0">
                          <a:effectLst/>
                        </a:rPr>
                        <a:t>1.55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smtClean="0">
                          <a:effectLst/>
                        </a:rPr>
                        <a:t>27.5484</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48744390"/>
                  </a:ext>
                </a:extLst>
              </a:tr>
              <a:tr h="255848">
                <a:tc>
                  <a:txBody>
                    <a:bodyPr/>
                    <a:lstStyle/>
                    <a:p>
                      <a:pPr algn="l" rtl="0" fontAlgn="b"/>
                      <a:r>
                        <a:rPr lang="en-US" sz="1800" b="0" i="0" u="none" strike="noStrike" dirty="0" smtClean="0">
                          <a:solidFill>
                            <a:srgbClr val="000000"/>
                          </a:solidFill>
                          <a:effectLst/>
                          <a:latin typeface="Calibri" panose="020F0502020204030204" pitchFamily="34" charset="0"/>
                        </a:rPr>
                        <a:t>Silicon</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dirty="0" smtClean="0">
                          <a:solidFill>
                            <a:srgbClr val="000000"/>
                          </a:solidFill>
                          <a:effectLst/>
                          <a:latin typeface="Calibri" panose="020F0502020204030204" pitchFamily="34" charset="0"/>
                        </a:rPr>
                        <a:t>21.82</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dirty="0" smtClean="0">
                          <a:solidFill>
                            <a:srgbClr val="000000"/>
                          </a:solidFill>
                          <a:effectLst/>
                          <a:latin typeface="Calibri" panose="020F0502020204030204" pitchFamily="34" charset="0"/>
                        </a:rPr>
                        <a:t>2.33</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smtClean="0">
                          <a:solidFill>
                            <a:srgbClr val="000000"/>
                          </a:solidFill>
                          <a:effectLst/>
                          <a:latin typeface="Calibri" panose="020F0502020204030204" pitchFamily="34" charset="0"/>
                        </a:rPr>
                        <a:t>9.356</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30953"/>
                  </a:ext>
                </a:extLst>
              </a:tr>
            </a:tbl>
          </a:graphicData>
        </a:graphic>
      </p:graphicFrame>
      <p:sp>
        <p:nvSpPr>
          <p:cNvPr id="18" name="TextBox 17"/>
          <p:cNvSpPr txBox="1"/>
          <p:nvPr/>
        </p:nvSpPr>
        <p:spPr>
          <a:xfrm>
            <a:off x="4262285" y="773919"/>
            <a:ext cx="3939540" cy="369332"/>
          </a:xfrm>
          <a:prstGeom prst="rect">
            <a:avLst/>
          </a:prstGeom>
          <a:noFill/>
        </p:spPr>
        <p:txBody>
          <a:bodyPr wrap="none" rtlCol="0">
            <a:spAutoFit/>
          </a:bodyPr>
          <a:lstStyle/>
          <a:p>
            <a:r>
              <a:rPr lang="en-US" dirty="0" smtClean="0"/>
              <a:t>Radiation lengths for common materials</a:t>
            </a:r>
            <a:endParaRPr lang="en-US" dirty="0"/>
          </a:p>
        </p:txBody>
      </p:sp>
      <p:sp>
        <p:nvSpPr>
          <p:cNvPr id="19" name="Rectangle 18"/>
          <p:cNvSpPr/>
          <p:nvPr/>
        </p:nvSpPr>
        <p:spPr>
          <a:xfrm>
            <a:off x="1348672" y="5611867"/>
            <a:ext cx="7140812" cy="369332"/>
          </a:xfrm>
          <a:prstGeom prst="rect">
            <a:avLst/>
          </a:prstGeom>
        </p:spPr>
        <p:txBody>
          <a:bodyPr wrap="square">
            <a:spAutoFit/>
          </a:bodyPr>
          <a:lstStyle/>
          <a:p>
            <a:r>
              <a:rPr lang="en-US" dirty="0" smtClean="0">
                <a:hlinkClick r:id="rId2"/>
              </a:rPr>
              <a:t>https://cds.cern.ch/record/1279627/files/PH-EP-Tech-Note-2010-013.pdf</a:t>
            </a:r>
            <a:endParaRPr lang="en-US" dirty="0"/>
          </a:p>
        </p:txBody>
      </p:sp>
      <p:sp>
        <p:nvSpPr>
          <p:cNvPr id="2" name="Oval 1"/>
          <p:cNvSpPr/>
          <p:nvPr/>
        </p:nvSpPr>
        <p:spPr>
          <a:xfrm>
            <a:off x="9086994" y="2031020"/>
            <a:ext cx="1468582" cy="44334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24323" y="2918789"/>
            <a:ext cx="1468582" cy="44334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DRAFT 2020_05_15_EIC_Si_material_projections LG</a:t>
            </a:r>
            <a:endParaRPr lang="en-US"/>
          </a:p>
        </p:txBody>
      </p:sp>
      <p:sp>
        <p:nvSpPr>
          <p:cNvPr id="4" name="Slide Number Placeholder 3"/>
          <p:cNvSpPr>
            <a:spLocks noGrp="1"/>
          </p:cNvSpPr>
          <p:nvPr>
            <p:ph type="sldNum" sz="quarter" idx="12"/>
          </p:nvPr>
        </p:nvSpPr>
        <p:spPr/>
        <p:txBody>
          <a:bodyPr/>
          <a:lstStyle/>
          <a:p>
            <a:fld id="{4A076F53-2943-40AC-B10F-75B6AB273A27}" type="slidenum">
              <a:rPr lang="en-US" smtClean="0"/>
              <a:t>1</a:t>
            </a:fld>
            <a:endParaRPr lang="en-US"/>
          </a:p>
        </p:txBody>
      </p:sp>
      <p:sp>
        <p:nvSpPr>
          <p:cNvPr id="10" name="TextBox 9"/>
          <p:cNvSpPr txBox="1"/>
          <p:nvPr/>
        </p:nvSpPr>
        <p:spPr>
          <a:xfrm>
            <a:off x="2323169" y="141918"/>
            <a:ext cx="6831486" cy="461665"/>
          </a:xfrm>
          <a:prstGeom prst="rect">
            <a:avLst/>
          </a:prstGeom>
          <a:noFill/>
        </p:spPr>
        <p:txBody>
          <a:bodyPr wrap="none" rtlCol="0">
            <a:spAutoFit/>
          </a:bodyPr>
          <a:lstStyle/>
          <a:p>
            <a:r>
              <a:rPr lang="en-US" sz="2400" u="sng" dirty="0" smtClean="0"/>
              <a:t>Estimates for material in for EIC Si structures/services</a:t>
            </a:r>
            <a:endParaRPr lang="en-US" sz="2400" u="sng" dirty="0"/>
          </a:p>
        </p:txBody>
      </p:sp>
    </p:spTree>
    <p:extLst>
      <p:ext uri="{BB962C8B-B14F-4D97-AF65-F5344CB8AC3E}">
        <p14:creationId xmlns:p14="http://schemas.microsoft.com/office/powerpoint/2010/main" val="1608548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627" y="723245"/>
            <a:ext cx="1633591" cy="5440166"/>
            <a:chOff x="100627" y="723245"/>
            <a:chExt cx="1633591" cy="5440166"/>
          </a:xfrm>
        </p:grpSpPr>
        <p:sp>
          <p:nvSpPr>
            <p:cNvPr id="5" name="Rectangle 4"/>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6" name="Rectangle 5"/>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7" name="Rectangle 6"/>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8" name="Rectangle 7"/>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grpSp>
      <p:sp>
        <p:nvSpPr>
          <p:cNvPr id="10" name="TextBox 9"/>
          <p:cNvSpPr txBox="1"/>
          <p:nvPr/>
        </p:nvSpPr>
        <p:spPr>
          <a:xfrm>
            <a:off x="4131837" y="156436"/>
            <a:ext cx="4131067" cy="461665"/>
          </a:xfrm>
          <a:prstGeom prst="rect">
            <a:avLst/>
          </a:prstGeom>
          <a:noFill/>
        </p:spPr>
        <p:txBody>
          <a:bodyPr wrap="none" rtlCol="0">
            <a:spAutoFit/>
          </a:bodyPr>
          <a:lstStyle/>
          <a:p>
            <a:r>
              <a:rPr lang="en-US" sz="2400" dirty="0" smtClean="0"/>
              <a:t>Summary of ITS3 like Si tracking</a:t>
            </a:r>
            <a:endParaRPr lang="en-US" sz="2400" dirty="0"/>
          </a:p>
        </p:txBody>
      </p:sp>
      <p:graphicFrame>
        <p:nvGraphicFramePr>
          <p:cNvPr id="11" name="Table 10"/>
          <p:cNvGraphicFramePr>
            <a:graphicFrameLocks noGrp="1"/>
          </p:cNvGraphicFramePr>
          <p:nvPr>
            <p:extLst>
              <p:ext uri="{D42A27DB-BD31-4B8C-83A1-F6EECF244321}">
                <p14:modId xmlns:p14="http://schemas.microsoft.com/office/powerpoint/2010/main" val="2268881754"/>
              </p:ext>
            </p:extLst>
          </p:nvPr>
        </p:nvGraphicFramePr>
        <p:xfrm>
          <a:off x="1971869" y="1065970"/>
          <a:ext cx="9766040" cy="4267200"/>
        </p:xfrm>
        <a:graphic>
          <a:graphicData uri="http://schemas.openxmlformats.org/drawingml/2006/table">
            <a:tbl>
              <a:tblPr firstRow="1" bandRow="1">
                <a:tableStyleId>{5C22544A-7EE6-4342-B048-85BDC9FD1C3A}</a:tableStyleId>
              </a:tblPr>
              <a:tblGrid>
                <a:gridCol w="2748118">
                  <a:extLst>
                    <a:ext uri="{9D8B030D-6E8A-4147-A177-3AD203B41FA5}">
                      <a16:colId xmlns:a16="http://schemas.microsoft.com/office/drawing/2014/main" val="2660787128"/>
                    </a:ext>
                  </a:extLst>
                </a:gridCol>
                <a:gridCol w="1158298">
                  <a:extLst>
                    <a:ext uri="{9D8B030D-6E8A-4147-A177-3AD203B41FA5}">
                      <a16:colId xmlns:a16="http://schemas.microsoft.com/office/drawing/2014/main" val="1274661734"/>
                    </a:ext>
                  </a:extLst>
                </a:gridCol>
                <a:gridCol w="1953208">
                  <a:extLst>
                    <a:ext uri="{9D8B030D-6E8A-4147-A177-3AD203B41FA5}">
                      <a16:colId xmlns:a16="http://schemas.microsoft.com/office/drawing/2014/main" val="827605406"/>
                    </a:ext>
                  </a:extLst>
                </a:gridCol>
                <a:gridCol w="1953208">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r>
                        <a:rPr lang="en-US" sz="1600" baseline="0" dirty="0" smtClean="0"/>
                        <a:t>)*</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(per 100 cm^2 of Si</a:t>
                      </a:r>
                      <a:r>
                        <a:rPr lang="en-US" sz="1600" baseline="0" dirty="0" smtClean="0"/>
                        <a:t> surface</a:t>
                      </a:r>
                      <a:r>
                        <a:rPr lang="en-US" sz="1600" baseline="0" dirty="0" smtClean="0"/>
                        <a:t>)*</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(per 100 cm^2 of Si</a:t>
                      </a:r>
                      <a:r>
                        <a:rPr lang="en-US" sz="1600" baseline="0" dirty="0" smtClean="0"/>
                        <a:t> surface</a:t>
                      </a:r>
                      <a:r>
                        <a:rPr lang="en-US" sz="1600" baseline="0" dirty="0" smtClean="0"/>
                        <a:t>)*</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ITS3 like </a:t>
                      </a:r>
                      <a:r>
                        <a:rPr lang="en-US" sz="1600" dirty="0" err="1" smtClean="0"/>
                        <a:t>vertexing</a:t>
                      </a:r>
                      <a:endParaRPr lang="en-US" sz="1600" dirty="0"/>
                    </a:p>
                  </a:txBody>
                  <a:tcPr/>
                </a:tc>
                <a:tc>
                  <a:txBody>
                    <a:bodyPr/>
                    <a:lstStyle/>
                    <a:p>
                      <a:r>
                        <a:rPr lang="en-US" sz="1600" dirty="0" smtClean="0"/>
                        <a:t>~0.1%</a:t>
                      </a:r>
                      <a:endParaRPr lang="en-US" sz="1600" dirty="0"/>
                    </a:p>
                  </a:txBody>
                  <a:tcPr/>
                </a:tc>
                <a:tc>
                  <a:txBody>
                    <a:bodyPr/>
                    <a:lstStyle/>
                    <a:p>
                      <a:r>
                        <a:rPr lang="en-US" sz="1600" dirty="0" smtClean="0"/>
                        <a:t>6.66 cm^3 of material with X/X0 of </a:t>
                      </a:r>
                      <a:r>
                        <a:rPr lang="en-US" sz="1600" dirty="0" smtClean="0"/>
                        <a:t>0.0684 </a:t>
                      </a:r>
                      <a:r>
                        <a:rPr lang="en-US" sz="1600" dirty="0" smtClean="0"/>
                        <a:t>per traversed cm</a:t>
                      </a:r>
                      <a:endParaRPr lang="en-US" sz="1600" dirty="0"/>
                    </a:p>
                  </a:txBody>
                  <a:tcPr/>
                </a:tc>
                <a:tc>
                  <a:txBody>
                    <a:bodyPr/>
                    <a:lstStyle/>
                    <a:p>
                      <a:r>
                        <a:rPr lang="en-US" sz="1600" dirty="0" smtClean="0"/>
                        <a:t>2.96 cm^2 cross section with X/X0 of </a:t>
                      </a:r>
                      <a:r>
                        <a:rPr lang="en-US" sz="1600" dirty="0" smtClean="0"/>
                        <a:t>0.022 </a:t>
                      </a:r>
                      <a:r>
                        <a:rPr lang="en-US" sz="1600" dirty="0" smtClean="0"/>
                        <a:t>per traversed cm</a:t>
                      </a:r>
                      <a:endParaRPr lang="en-US" sz="1600" dirty="0"/>
                    </a:p>
                  </a:txBody>
                  <a:tcPr/>
                </a:tc>
                <a:tc>
                  <a:txBody>
                    <a:bodyPr/>
                    <a:lstStyle/>
                    <a:p>
                      <a:r>
                        <a:rPr lang="en-US" sz="1600" dirty="0" smtClean="0"/>
                        <a:t>4.32 cm x 1cm x 1 cm with </a:t>
                      </a:r>
                      <a:r>
                        <a:rPr lang="en-US" sz="1600" dirty="0" smtClean="0"/>
                        <a:t>0.102 </a:t>
                      </a:r>
                      <a:r>
                        <a:rPr lang="en-US" sz="1600" dirty="0" smtClean="0"/>
                        <a:t>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ITS3 like barrel (up to 1.5m length)</a:t>
                      </a:r>
                      <a:endParaRPr lang="en-US" sz="1600" dirty="0"/>
                    </a:p>
                  </a:txBody>
                  <a:tcPr/>
                </a:tc>
                <a:tc>
                  <a:txBody>
                    <a:bodyPr/>
                    <a:lstStyle/>
                    <a:p>
                      <a:r>
                        <a:rPr lang="en-US" sz="1600" dirty="0" smtClean="0"/>
                        <a:t>0.55</a:t>
                      </a:r>
                      <a:r>
                        <a:rPr lang="en-US" sz="1600" baseline="0" dirty="0" smtClean="0"/>
                        <a:t> % </a:t>
                      </a:r>
                      <a:endParaRPr lang="en-US" sz="1600" dirty="0"/>
                    </a:p>
                  </a:txBody>
                  <a:tcPr/>
                </a:tc>
                <a:tc>
                  <a:txBody>
                    <a:bodyPr/>
                    <a:lstStyle/>
                    <a:p>
                      <a:r>
                        <a:rPr lang="en-US" sz="1600" dirty="0" smtClean="0"/>
                        <a:t>4.286 cm^3 of material with X/X0 of </a:t>
                      </a:r>
                      <a:r>
                        <a:rPr lang="en-US" sz="1600" dirty="0" smtClean="0"/>
                        <a:t>0.0684 </a:t>
                      </a:r>
                      <a:r>
                        <a:rPr lang="en-US" sz="1600" dirty="0" smtClean="0"/>
                        <a:t>per traversed cm</a:t>
                      </a:r>
                      <a:endParaRPr lang="en-US" sz="1600" dirty="0"/>
                    </a:p>
                  </a:txBody>
                  <a:tcPr/>
                </a:tc>
                <a:tc>
                  <a:txBody>
                    <a:bodyPr/>
                    <a:lstStyle/>
                    <a:p>
                      <a:r>
                        <a:rPr lang="en-US" sz="1600" dirty="0" smtClean="0"/>
                        <a:t>1.905 cm^2 cross section with X/X0 of </a:t>
                      </a:r>
                      <a:r>
                        <a:rPr lang="en-US" sz="1600" dirty="0" smtClean="0"/>
                        <a:t>0.022 </a:t>
                      </a:r>
                      <a:r>
                        <a:rPr lang="en-US" sz="1600" dirty="0" smtClean="0"/>
                        <a:t>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2.778cm x 1cm x 1 cm with </a:t>
                      </a:r>
                      <a:r>
                        <a:rPr lang="en-US" sz="1600" dirty="0" smtClean="0"/>
                        <a:t>0.102 </a:t>
                      </a:r>
                      <a:r>
                        <a:rPr lang="en-US" sz="1600" dirty="0" smtClean="0"/>
                        <a:t>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ITS3 like disc (up</a:t>
                      </a:r>
                      <a:r>
                        <a:rPr lang="en-US" sz="1600" baseline="0" dirty="0" smtClean="0"/>
                        <a:t> to 60 cm diameter)</a:t>
                      </a:r>
                      <a:endParaRPr lang="en-US" sz="1600" dirty="0"/>
                    </a:p>
                  </a:txBody>
                  <a:tcPr/>
                </a:tc>
                <a:tc>
                  <a:txBody>
                    <a:bodyPr/>
                    <a:lstStyle/>
                    <a:p>
                      <a:r>
                        <a:rPr lang="en-US" sz="1600" dirty="0" smtClean="0"/>
                        <a:t>0.24%</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6.66 cm^3 of material with X/X0 of </a:t>
                      </a:r>
                      <a:r>
                        <a:rPr lang="en-US" sz="1600" dirty="0" smtClean="0"/>
                        <a:t>0.0684 </a:t>
                      </a:r>
                      <a:r>
                        <a:rPr lang="en-US" sz="1600" dirty="0" smtClean="0"/>
                        <a:t>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2.96 cm^2 cross section with X/X0 of </a:t>
                      </a:r>
                      <a:r>
                        <a:rPr lang="en-US" sz="1600" dirty="0" smtClean="0"/>
                        <a:t>0.022 </a:t>
                      </a:r>
                      <a:r>
                        <a:rPr lang="en-US" sz="1600" dirty="0" smtClean="0"/>
                        <a:t>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4.321 cm x 1cm x 1 cm with </a:t>
                      </a:r>
                      <a:r>
                        <a:rPr lang="en-US" sz="1600" dirty="0" smtClean="0"/>
                        <a:t>0.102 </a:t>
                      </a:r>
                      <a:r>
                        <a:rPr lang="en-US" sz="1600" dirty="0" smtClean="0"/>
                        <a:t>X/X0 per traversed cm</a:t>
                      </a:r>
                    </a:p>
                    <a:p>
                      <a:endParaRPr lang="en-US" sz="1600" dirty="0"/>
                    </a:p>
                  </a:txBody>
                  <a:tcPr/>
                </a:tc>
                <a:extLst>
                  <a:ext uri="{0D108BD9-81ED-4DB2-BD59-A6C34878D82A}">
                    <a16:rowId xmlns:a16="http://schemas.microsoft.com/office/drawing/2014/main" val="230035468"/>
                  </a:ext>
                </a:extLst>
              </a:tr>
            </a:tbl>
          </a:graphicData>
        </a:graphic>
      </p:graphicFrame>
      <p:sp>
        <p:nvSpPr>
          <p:cNvPr id="2" name="Footer Placeholder 1"/>
          <p:cNvSpPr>
            <a:spLocks noGrp="1"/>
          </p:cNvSpPr>
          <p:nvPr>
            <p:ph type="ftr" sz="quarter" idx="11"/>
          </p:nvPr>
        </p:nvSpPr>
        <p:spPr/>
        <p:txBody>
          <a:bodyPr/>
          <a:lstStyle/>
          <a:p>
            <a:r>
              <a:rPr lang="en-US" smtClean="0"/>
              <a:t>DRAFT 2020_05_15_EIC_Si_material_projections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10</a:t>
            </a:fld>
            <a:endParaRPr lang="en-US"/>
          </a:p>
        </p:txBody>
      </p:sp>
      <p:sp>
        <p:nvSpPr>
          <p:cNvPr id="4" name="TextBox 3"/>
          <p:cNvSpPr txBox="1"/>
          <p:nvPr/>
        </p:nvSpPr>
        <p:spPr>
          <a:xfrm>
            <a:off x="9310255" y="5596373"/>
            <a:ext cx="2500300" cy="369332"/>
          </a:xfrm>
          <a:prstGeom prst="rect">
            <a:avLst/>
          </a:prstGeom>
          <a:noFill/>
        </p:spPr>
        <p:txBody>
          <a:bodyPr wrap="none" rtlCol="0">
            <a:spAutoFit/>
          </a:bodyPr>
          <a:lstStyle/>
          <a:p>
            <a:r>
              <a:rPr lang="en-US" dirty="0" smtClean="0"/>
              <a:t>* Corrected 2021_03_13</a:t>
            </a:r>
            <a:endParaRPr lang="en-US" dirty="0"/>
          </a:p>
        </p:txBody>
      </p:sp>
    </p:spTree>
    <p:extLst>
      <p:ext uri="{BB962C8B-B14F-4D97-AF65-F5344CB8AC3E}">
        <p14:creationId xmlns:p14="http://schemas.microsoft.com/office/powerpoint/2010/main" val="412116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2978" y="3228396"/>
            <a:ext cx="4955125" cy="3129796"/>
          </a:xfrm>
          <a:prstGeom prst="rect">
            <a:avLst/>
          </a:prstGeom>
        </p:spPr>
      </p:pic>
      <p:sp>
        <p:nvSpPr>
          <p:cNvPr id="5" name="TextBox 4"/>
          <p:cNvSpPr txBox="1"/>
          <p:nvPr/>
        </p:nvSpPr>
        <p:spPr>
          <a:xfrm>
            <a:off x="970383" y="758896"/>
            <a:ext cx="1002729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Modern Si tracking detectors are highly integrated objects and are installed as packages, with the services already installed and brought out to patch panels and the sensors already tested and characterized. These packages are self-supported mechanical objects.</a:t>
            </a:r>
          </a:p>
          <a:p>
            <a:pPr marL="285750" indent="-285750">
              <a:buFont typeface="Arial" panose="020B0604020202020204" pitchFamily="34" charset="0"/>
              <a:buChar char="•"/>
            </a:pPr>
            <a:r>
              <a:rPr lang="en-US" dirty="0" smtClean="0"/>
              <a:t>As such, the integration into the overall detector can be described as an exercise in supporting and locating internally calibrated packages into the overall detector envelopes. </a:t>
            </a:r>
          </a:p>
          <a:p>
            <a:pPr marL="285750" indent="-285750">
              <a:buFont typeface="Arial" panose="020B0604020202020204" pitchFamily="34" charset="0"/>
              <a:buChar char="•"/>
            </a:pPr>
            <a:r>
              <a:rPr lang="en-US" b="1" dirty="0" smtClean="0"/>
              <a:t>This is an engineering problem that has generally been solved for cylindrical detector volumes in similar ways at STAR, ALICE, ATLAS, etc. </a:t>
            </a:r>
            <a:endParaRPr lang="en-US" b="1" dirty="0"/>
          </a:p>
        </p:txBody>
      </p:sp>
      <p:sp>
        <p:nvSpPr>
          <p:cNvPr id="7" name="TextBox 6"/>
          <p:cNvSpPr txBox="1"/>
          <p:nvPr/>
        </p:nvSpPr>
        <p:spPr>
          <a:xfrm>
            <a:off x="5814124" y="2982714"/>
            <a:ext cx="4559261" cy="369332"/>
          </a:xfrm>
          <a:prstGeom prst="rect">
            <a:avLst/>
          </a:prstGeom>
          <a:noFill/>
        </p:spPr>
        <p:txBody>
          <a:bodyPr wrap="none" rtlCol="0">
            <a:spAutoFit/>
          </a:bodyPr>
          <a:lstStyle/>
          <a:p>
            <a:r>
              <a:rPr lang="en-US" b="1" u="sng" dirty="0" smtClean="0"/>
              <a:t>Half-barrels slid into place with rollers on rails</a:t>
            </a:r>
            <a:endParaRPr lang="en-US" b="1" u="sng" dirty="0"/>
          </a:p>
        </p:txBody>
      </p:sp>
      <p:sp>
        <p:nvSpPr>
          <p:cNvPr id="8" name="TextBox 7"/>
          <p:cNvSpPr txBox="1"/>
          <p:nvPr/>
        </p:nvSpPr>
        <p:spPr>
          <a:xfrm>
            <a:off x="239756" y="2902440"/>
            <a:ext cx="4397679" cy="369332"/>
          </a:xfrm>
          <a:prstGeom prst="rect">
            <a:avLst/>
          </a:prstGeom>
          <a:noFill/>
        </p:spPr>
        <p:txBody>
          <a:bodyPr wrap="none" rtlCol="0">
            <a:spAutoFit/>
          </a:bodyPr>
          <a:lstStyle/>
          <a:p>
            <a:r>
              <a:rPr lang="en-US" dirty="0" smtClean="0"/>
              <a:t>ALICE ITS2 OL half-barrel mechanical support</a:t>
            </a:r>
            <a:endParaRPr lang="en-US" dirty="0"/>
          </a:p>
        </p:txBody>
      </p:sp>
      <p:sp>
        <p:nvSpPr>
          <p:cNvPr id="9" name="TextBox 8"/>
          <p:cNvSpPr txBox="1"/>
          <p:nvPr/>
        </p:nvSpPr>
        <p:spPr>
          <a:xfrm>
            <a:off x="5536164" y="3502090"/>
            <a:ext cx="6151983"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Strong Rails are affixed to the inner supports of the TPC field cage (or equivalent)</a:t>
            </a:r>
          </a:p>
          <a:p>
            <a:pPr marL="285750" indent="-285750">
              <a:buFont typeface="Arial" panose="020B0604020202020204" pitchFamily="34" charset="0"/>
              <a:buChar char="•"/>
            </a:pPr>
            <a:r>
              <a:rPr lang="en-US" dirty="0" smtClean="0"/>
              <a:t>Support rails extend on each side of the half-barrel with wheels.</a:t>
            </a:r>
          </a:p>
          <a:p>
            <a:pPr marL="285750" indent="-285750">
              <a:buFont typeface="Arial" panose="020B0604020202020204" pitchFamily="34" charset="0"/>
              <a:buChar char="•"/>
            </a:pPr>
            <a:r>
              <a:rPr lang="en-US" dirty="0" smtClean="0"/>
              <a:t>Adjustment and locking provided.</a:t>
            </a:r>
          </a:p>
          <a:p>
            <a:pPr marL="285750" indent="-285750">
              <a:buFont typeface="Arial" panose="020B0604020202020204" pitchFamily="34" charset="0"/>
              <a:buChar char="•"/>
            </a:pPr>
            <a:r>
              <a:rPr lang="en-US" dirty="0" smtClean="0"/>
              <a:t>The support barrel and services cones are strong but not structurally sufficient for holding stave/sensor position.</a:t>
            </a:r>
          </a:p>
          <a:p>
            <a:pPr marL="285750" indent="-285750">
              <a:buFont typeface="Arial" panose="020B0604020202020204" pitchFamily="34" charset="0"/>
              <a:buChar char="•"/>
            </a:pPr>
            <a:r>
              <a:rPr lang="en-US" dirty="0" smtClean="0"/>
              <a:t>The main positioning and locating structures are very solid half rings and spacer bars.</a:t>
            </a:r>
            <a:endParaRPr lang="en-US" dirty="0"/>
          </a:p>
        </p:txBody>
      </p:sp>
      <p:sp>
        <p:nvSpPr>
          <p:cNvPr id="10" name="Footer Placeholder 9"/>
          <p:cNvSpPr>
            <a:spLocks noGrp="1"/>
          </p:cNvSpPr>
          <p:nvPr>
            <p:ph type="ftr" sz="quarter" idx="11"/>
          </p:nvPr>
        </p:nvSpPr>
        <p:spPr/>
        <p:txBody>
          <a:bodyPr/>
          <a:lstStyle/>
          <a:p>
            <a:r>
              <a:rPr lang="en-US" smtClean="0"/>
              <a:t>DRAFT 2020_05_15_EIC_Si_material_projections LG</a:t>
            </a:r>
            <a:endParaRPr lang="en-US"/>
          </a:p>
        </p:txBody>
      </p:sp>
      <p:sp>
        <p:nvSpPr>
          <p:cNvPr id="11" name="Slide Number Placeholder 10"/>
          <p:cNvSpPr>
            <a:spLocks noGrp="1"/>
          </p:cNvSpPr>
          <p:nvPr>
            <p:ph type="sldNum" sz="quarter" idx="12"/>
          </p:nvPr>
        </p:nvSpPr>
        <p:spPr/>
        <p:txBody>
          <a:bodyPr/>
          <a:lstStyle/>
          <a:p>
            <a:fld id="{4A076F53-2943-40AC-B10F-75B6AB273A27}" type="slidenum">
              <a:rPr lang="en-US" smtClean="0"/>
              <a:t>11</a:t>
            </a:fld>
            <a:endParaRPr lang="en-US"/>
          </a:p>
        </p:txBody>
      </p:sp>
      <p:sp>
        <p:nvSpPr>
          <p:cNvPr id="13" name="TextBox 12"/>
          <p:cNvSpPr txBox="1"/>
          <p:nvPr/>
        </p:nvSpPr>
        <p:spPr>
          <a:xfrm>
            <a:off x="3811386" y="142477"/>
            <a:ext cx="3364575" cy="461665"/>
          </a:xfrm>
          <a:prstGeom prst="rect">
            <a:avLst/>
          </a:prstGeom>
          <a:noFill/>
        </p:spPr>
        <p:txBody>
          <a:bodyPr wrap="none" rtlCol="0">
            <a:spAutoFit/>
          </a:bodyPr>
          <a:lstStyle/>
          <a:p>
            <a:r>
              <a:rPr lang="en-US" sz="2400" u="sng" dirty="0" smtClean="0"/>
              <a:t>Silicon support structures</a:t>
            </a:r>
            <a:endParaRPr lang="en-US" sz="2400" u="sng" dirty="0"/>
          </a:p>
        </p:txBody>
      </p:sp>
    </p:spTree>
    <p:extLst>
      <p:ext uri="{BB962C8B-B14F-4D97-AF65-F5344CB8AC3E}">
        <p14:creationId xmlns:p14="http://schemas.microsoft.com/office/powerpoint/2010/main" val="2865255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2020_05_15_EIC_Si_material_projections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12</a:t>
            </a:fld>
            <a:endParaRPr lang="en-US"/>
          </a:p>
        </p:txBody>
      </p:sp>
      <p:pic>
        <p:nvPicPr>
          <p:cNvPr id="6" name="Picture 5"/>
          <p:cNvPicPr>
            <a:picLocks noChangeAspect="1"/>
          </p:cNvPicPr>
          <p:nvPr/>
        </p:nvPicPr>
        <p:blipFill>
          <a:blip r:embed="rId2"/>
          <a:stretch>
            <a:fillRect/>
          </a:stretch>
        </p:blipFill>
        <p:spPr>
          <a:xfrm>
            <a:off x="1324495" y="623243"/>
            <a:ext cx="10133693" cy="5684250"/>
          </a:xfrm>
          <a:prstGeom prst="rect">
            <a:avLst/>
          </a:prstGeom>
        </p:spPr>
      </p:pic>
      <p:sp>
        <p:nvSpPr>
          <p:cNvPr id="7" name="TextBox 6"/>
          <p:cNvSpPr txBox="1"/>
          <p:nvPr/>
        </p:nvSpPr>
        <p:spPr>
          <a:xfrm>
            <a:off x="1324495" y="6202461"/>
            <a:ext cx="1430520" cy="307777"/>
          </a:xfrm>
          <a:prstGeom prst="rect">
            <a:avLst/>
          </a:prstGeom>
          <a:noFill/>
        </p:spPr>
        <p:txBody>
          <a:bodyPr wrap="none" rtlCol="0">
            <a:spAutoFit/>
          </a:bodyPr>
          <a:lstStyle/>
          <a:p>
            <a:r>
              <a:rPr lang="en-US" sz="1400" dirty="0" err="1" smtClean="0"/>
              <a:t>Corrado</a:t>
            </a:r>
            <a:r>
              <a:rPr lang="en-US" sz="1400" dirty="0" smtClean="0"/>
              <a:t> </a:t>
            </a:r>
            <a:r>
              <a:rPr lang="en-US" sz="1400" dirty="0" err="1" smtClean="0"/>
              <a:t>Gargiulo</a:t>
            </a:r>
            <a:endParaRPr lang="en-US" sz="1400" dirty="0"/>
          </a:p>
        </p:txBody>
      </p:sp>
      <p:sp>
        <p:nvSpPr>
          <p:cNvPr id="8" name="TextBox 7"/>
          <p:cNvSpPr txBox="1"/>
          <p:nvPr/>
        </p:nvSpPr>
        <p:spPr>
          <a:xfrm>
            <a:off x="9473682" y="1206759"/>
            <a:ext cx="566245" cy="369332"/>
          </a:xfrm>
          <a:prstGeom prst="rect">
            <a:avLst/>
          </a:prstGeom>
          <a:noFill/>
        </p:spPr>
        <p:txBody>
          <a:bodyPr wrap="none" rtlCol="0">
            <a:spAutoFit/>
          </a:bodyPr>
          <a:lstStyle/>
          <a:p>
            <a:r>
              <a:rPr lang="en-US" dirty="0" smtClean="0"/>
              <a:t>rails</a:t>
            </a:r>
            <a:endParaRPr lang="en-US" dirty="0"/>
          </a:p>
        </p:txBody>
      </p:sp>
      <p:cxnSp>
        <p:nvCxnSpPr>
          <p:cNvPr id="10" name="Straight Arrow Connector 9"/>
          <p:cNvCxnSpPr/>
          <p:nvPr/>
        </p:nvCxnSpPr>
        <p:spPr>
          <a:xfrm flipH="1">
            <a:off x="8478416" y="1573763"/>
            <a:ext cx="1300066" cy="23637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778482" y="1573763"/>
            <a:ext cx="1480457" cy="2438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345373" y="2587351"/>
            <a:ext cx="2556588" cy="20713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25144" y="4558949"/>
            <a:ext cx="1843005" cy="646331"/>
          </a:xfrm>
          <a:prstGeom prst="rect">
            <a:avLst/>
          </a:prstGeom>
          <a:noFill/>
        </p:spPr>
        <p:txBody>
          <a:bodyPr wrap="none" rtlCol="0">
            <a:spAutoFit/>
          </a:bodyPr>
          <a:lstStyle/>
          <a:p>
            <a:r>
              <a:rPr lang="en-US" dirty="0" err="1" smtClean="0">
                <a:solidFill>
                  <a:srgbClr val="FF0000"/>
                </a:solidFill>
              </a:rPr>
              <a:t>Vertexing</a:t>
            </a:r>
            <a:r>
              <a:rPr lang="en-US" dirty="0" smtClean="0">
                <a:solidFill>
                  <a:srgbClr val="FF0000"/>
                </a:solidFill>
              </a:rPr>
              <a:t> layers </a:t>
            </a:r>
          </a:p>
          <a:p>
            <a:r>
              <a:rPr lang="en-US" dirty="0" smtClean="0">
                <a:solidFill>
                  <a:srgbClr val="FF0000"/>
                </a:solidFill>
              </a:rPr>
              <a:t>Support structure</a:t>
            </a:r>
            <a:endParaRPr lang="en-US" dirty="0">
              <a:solidFill>
                <a:srgbClr val="FF0000"/>
              </a:solidFill>
            </a:endParaRPr>
          </a:p>
        </p:txBody>
      </p:sp>
      <p:sp>
        <p:nvSpPr>
          <p:cNvPr id="12" name="TextBox 11"/>
          <p:cNvSpPr txBox="1"/>
          <p:nvPr/>
        </p:nvSpPr>
        <p:spPr>
          <a:xfrm>
            <a:off x="3811386" y="142477"/>
            <a:ext cx="3956211" cy="461665"/>
          </a:xfrm>
          <a:prstGeom prst="rect">
            <a:avLst/>
          </a:prstGeom>
          <a:noFill/>
        </p:spPr>
        <p:txBody>
          <a:bodyPr wrap="none" rtlCol="0">
            <a:spAutoFit/>
          </a:bodyPr>
          <a:lstStyle/>
          <a:p>
            <a:r>
              <a:rPr lang="en-US" sz="2400" u="sng" dirty="0" smtClean="0"/>
              <a:t>ITS2 Silicon support structures</a:t>
            </a:r>
            <a:endParaRPr lang="en-US" sz="2400" u="sng" dirty="0"/>
          </a:p>
        </p:txBody>
      </p:sp>
    </p:spTree>
    <p:extLst>
      <p:ext uri="{BB962C8B-B14F-4D97-AF65-F5344CB8AC3E}">
        <p14:creationId xmlns:p14="http://schemas.microsoft.com/office/powerpoint/2010/main" val="1749788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07704" y="3596965"/>
            <a:ext cx="4399871" cy="2438262"/>
          </a:xfrm>
          <a:prstGeom prst="rect">
            <a:avLst/>
          </a:prstGeom>
        </p:spPr>
      </p:pic>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l="15273" t="40656" r="49353" b="29698"/>
          <a:stretch/>
        </p:blipFill>
        <p:spPr>
          <a:xfrm>
            <a:off x="6956047" y="3607513"/>
            <a:ext cx="3837109" cy="2411895"/>
          </a:xfrm>
          <a:prstGeom prst="rect">
            <a:avLst/>
          </a:prstGeom>
        </p:spPr>
      </p:pic>
      <p:sp>
        <p:nvSpPr>
          <p:cNvPr id="6" name="TextBox 5"/>
          <p:cNvSpPr txBox="1"/>
          <p:nvPr/>
        </p:nvSpPr>
        <p:spPr>
          <a:xfrm>
            <a:off x="902410" y="3091176"/>
            <a:ext cx="5008935" cy="369332"/>
          </a:xfrm>
          <a:prstGeom prst="rect">
            <a:avLst/>
          </a:prstGeom>
          <a:noFill/>
        </p:spPr>
        <p:txBody>
          <a:bodyPr wrap="none" rtlCol="0">
            <a:spAutoFit/>
          </a:bodyPr>
          <a:lstStyle/>
          <a:p>
            <a:r>
              <a:rPr lang="en-US" dirty="0" smtClean="0"/>
              <a:t>Mated ALICE ITS support cylinder and services cone</a:t>
            </a:r>
            <a:endParaRPr lang="en-US" dirty="0"/>
          </a:p>
        </p:txBody>
      </p:sp>
      <p:sp>
        <p:nvSpPr>
          <p:cNvPr id="7" name="TextBox 6"/>
          <p:cNvSpPr txBox="1"/>
          <p:nvPr/>
        </p:nvSpPr>
        <p:spPr>
          <a:xfrm>
            <a:off x="6540257" y="3063213"/>
            <a:ext cx="4880631" cy="369332"/>
          </a:xfrm>
          <a:prstGeom prst="rect">
            <a:avLst/>
          </a:prstGeom>
          <a:noFill/>
        </p:spPr>
        <p:txBody>
          <a:bodyPr wrap="none" rtlCol="0">
            <a:spAutoFit/>
          </a:bodyPr>
          <a:lstStyle/>
          <a:p>
            <a:r>
              <a:rPr lang="en-US" dirty="0" smtClean="0"/>
              <a:t>Fully assembled ALICE ITS OL half-barrel (4 layers) </a:t>
            </a:r>
            <a:endParaRPr lang="en-US" dirty="0"/>
          </a:p>
        </p:txBody>
      </p:sp>
      <p:pic>
        <p:nvPicPr>
          <p:cNvPr id="8" name="Picture 7"/>
          <p:cNvPicPr>
            <a:picLocks noChangeAspect="1"/>
          </p:cNvPicPr>
          <p:nvPr/>
        </p:nvPicPr>
        <p:blipFill>
          <a:blip r:embed="rId5"/>
          <a:stretch>
            <a:fillRect/>
          </a:stretch>
        </p:blipFill>
        <p:spPr>
          <a:xfrm>
            <a:off x="8634153" y="597701"/>
            <a:ext cx="3008220" cy="2175848"/>
          </a:xfrm>
          <a:prstGeom prst="rect">
            <a:avLst/>
          </a:prstGeom>
        </p:spPr>
      </p:pic>
      <p:sp>
        <p:nvSpPr>
          <p:cNvPr id="9" name="TextBox 8"/>
          <p:cNvSpPr txBox="1"/>
          <p:nvPr/>
        </p:nvSpPr>
        <p:spPr>
          <a:xfrm>
            <a:off x="5935777" y="952540"/>
            <a:ext cx="2698376" cy="646331"/>
          </a:xfrm>
          <a:prstGeom prst="rect">
            <a:avLst/>
          </a:prstGeom>
          <a:noFill/>
        </p:spPr>
        <p:txBody>
          <a:bodyPr wrap="square" rtlCol="0">
            <a:spAutoFit/>
          </a:bodyPr>
          <a:lstStyle/>
          <a:p>
            <a:r>
              <a:rPr lang="en-US" dirty="0" smtClean="0"/>
              <a:t>Structural half-rings and spacers for stave mounting</a:t>
            </a:r>
            <a:endParaRPr lang="en-US" dirty="0"/>
          </a:p>
        </p:txBody>
      </p:sp>
      <p:sp>
        <p:nvSpPr>
          <p:cNvPr id="10" name="TextBox 9"/>
          <p:cNvSpPr txBox="1"/>
          <p:nvPr/>
        </p:nvSpPr>
        <p:spPr>
          <a:xfrm>
            <a:off x="1615633" y="100671"/>
            <a:ext cx="7795596" cy="461665"/>
          </a:xfrm>
          <a:prstGeom prst="rect">
            <a:avLst/>
          </a:prstGeom>
          <a:noFill/>
        </p:spPr>
        <p:txBody>
          <a:bodyPr wrap="none" rtlCol="0">
            <a:spAutoFit/>
          </a:bodyPr>
          <a:lstStyle/>
          <a:p>
            <a:r>
              <a:rPr lang="en-US" sz="2400" u="sng" dirty="0" smtClean="0"/>
              <a:t>ITS2 Silicon support structures to be mocked up in simulation</a:t>
            </a:r>
            <a:endParaRPr lang="en-US" sz="2400" u="sng" dirty="0"/>
          </a:p>
        </p:txBody>
      </p:sp>
      <p:sp>
        <p:nvSpPr>
          <p:cNvPr id="11" name="Footer Placeholder 10"/>
          <p:cNvSpPr>
            <a:spLocks noGrp="1"/>
          </p:cNvSpPr>
          <p:nvPr>
            <p:ph type="ftr" sz="quarter" idx="11"/>
          </p:nvPr>
        </p:nvSpPr>
        <p:spPr/>
        <p:txBody>
          <a:bodyPr/>
          <a:lstStyle/>
          <a:p>
            <a:r>
              <a:rPr lang="en-US" smtClean="0"/>
              <a:t>DRAFT 2020_05_15_EIC_Si_material_projections LG</a:t>
            </a:r>
            <a:endParaRPr lang="en-US"/>
          </a:p>
        </p:txBody>
      </p:sp>
      <p:sp>
        <p:nvSpPr>
          <p:cNvPr id="12" name="Slide Number Placeholder 11"/>
          <p:cNvSpPr>
            <a:spLocks noGrp="1"/>
          </p:cNvSpPr>
          <p:nvPr>
            <p:ph type="sldNum" sz="quarter" idx="12"/>
          </p:nvPr>
        </p:nvSpPr>
        <p:spPr/>
        <p:txBody>
          <a:bodyPr/>
          <a:lstStyle/>
          <a:p>
            <a:fld id="{4A076F53-2943-40AC-B10F-75B6AB273A27}" type="slidenum">
              <a:rPr lang="en-US" smtClean="0"/>
              <a:t>13</a:t>
            </a:fld>
            <a:endParaRPr lang="en-US"/>
          </a:p>
        </p:txBody>
      </p:sp>
      <p:sp>
        <p:nvSpPr>
          <p:cNvPr id="14" name="Oval 13"/>
          <p:cNvSpPr/>
          <p:nvPr/>
        </p:nvSpPr>
        <p:spPr>
          <a:xfrm>
            <a:off x="8395064" y="1171956"/>
            <a:ext cx="3676261" cy="15613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808098" y="4378036"/>
            <a:ext cx="1798942" cy="1374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586450" y="985323"/>
            <a:ext cx="3364790" cy="2125296"/>
          </a:xfrm>
          <a:prstGeom prst="rect">
            <a:avLst/>
          </a:prstGeom>
        </p:spPr>
      </p:pic>
      <p:sp>
        <p:nvSpPr>
          <p:cNvPr id="2" name="TextBox 1"/>
          <p:cNvSpPr txBox="1"/>
          <p:nvPr/>
        </p:nvSpPr>
        <p:spPr>
          <a:xfrm>
            <a:off x="3819066" y="2209351"/>
            <a:ext cx="4575998" cy="646331"/>
          </a:xfrm>
          <a:prstGeom prst="rect">
            <a:avLst/>
          </a:prstGeom>
          <a:noFill/>
          <a:ln w="19050">
            <a:solidFill>
              <a:srgbClr val="002060"/>
            </a:solidFill>
          </a:ln>
        </p:spPr>
        <p:txBody>
          <a:bodyPr wrap="square" rtlCol="0">
            <a:spAutoFit/>
          </a:bodyPr>
          <a:lstStyle/>
          <a:p>
            <a:r>
              <a:rPr lang="en-US" dirty="0" smtClean="0"/>
              <a:t>Idea is to represent these structures as simple geometric objects (cylinders, cones, bars, etc.)</a:t>
            </a:r>
            <a:endParaRPr lang="en-US" dirty="0"/>
          </a:p>
        </p:txBody>
      </p:sp>
    </p:spTree>
    <p:extLst>
      <p:ext uri="{BB962C8B-B14F-4D97-AF65-F5344CB8AC3E}">
        <p14:creationId xmlns:p14="http://schemas.microsoft.com/office/powerpoint/2010/main" val="517138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2020_05_15_EIC_Si_material_projections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14</a:t>
            </a:fld>
            <a:endParaRPr lang="en-US"/>
          </a:p>
        </p:txBody>
      </p:sp>
      <p:pic>
        <p:nvPicPr>
          <p:cNvPr id="6" name="Picture 5"/>
          <p:cNvPicPr>
            <a:picLocks noChangeAspect="1"/>
          </p:cNvPicPr>
          <p:nvPr/>
        </p:nvPicPr>
        <p:blipFill>
          <a:blip r:embed="rId2"/>
          <a:stretch>
            <a:fillRect/>
          </a:stretch>
        </p:blipFill>
        <p:spPr>
          <a:xfrm>
            <a:off x="1363288" y="635188"/>
            <a:ext cx="10219150" cy="5670408"/>
          </a:xfrm>
          <a:prstGeom prst="rect">
            <a:avLst/>
          </a:prstGeom>
        </p:spPr>
      </p:pic>
      <p:sp>
        <p:nvSpPr>
          <p:cNvPr id="7" name="TextBox 6"/>
          <p:cNvSpPr txBox="1"/>
          <p:nvPr/>
        </p:nvSpPr>
        <p:spPr>
          <a:xfrm>
            <a:off x="1363288" y="6305596"/>
            <a:ext cx="1430520" cy="307777"/>
          </a:xfrm>
          <a:prstGeom prst="rect">
            <a:avLst/>
          </a:prstGeom>
          <a:noFill/>
        </p:spPr>
        <p:txBody>
          <a:bodyPr wrap="none" rtlCol="0">
            <a:spAutoFit/>
          </a:bodyPr>
          <a:lstStyle/>
          <a:p>
            <a:r>
              <a:rPr lang="en-US" sz="1400" dirty="0" err="1" smtClean="0"/>
              <a:t>Corrado</a:t>
            </a:r>
            <a:r>
              <a:rPr lang="en-US" sz="1400" dirty="0" smtClean="0"/>
              <a:t> </a:t>
            </a:r>
            <a:r>
              <a:rPr lang="en-US" sz="1400" dirty="0" err="1" smtClean="0"/>
              <a:t>Gargiulo</a:t>
            </a:r>
            <a:endParaRPr lang="en-US" sz="1400" dirty="0"/>
          </a:p>
        </p:txBody>
      </p:sp>
      <p:sp>
        <p:nvSpPr>
          <p:cNvPr id="8" name="Oval 7"/>
          <p:cNvSpPr/>
          <p:nvPr/>
        </p:nvSpPr>
        <p:spPr>
          <a:xfrm>
            <a:off x="9360131" y="2515985"/>
            <a:ext cx="2455534" cy="318812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610600" y="2121276"/>
            <a:ext cx="2059603" cy="369332"/>
          </a:xfrm>
          <a:prstGeom prst="rect">
            <a:avLst/>
          </a:prstGeom>
          <a:noFill/>
        </p:spPr>
        <p:txBody>
          <a:bodyPr wrap="none" rtlCol="0">
            <a:spAutoFit/>
          </a:bodyPr>
          <a:lstStyle/>
          <a:p>
            <a:r>
              <a:rPr lang="en-US" dirty="0" smtClean="0">
                <a:solidFill>
                  <a:srgbClr val="FF0000"/>
                </a:solidFill>
              </a:rPr>
              <a:t>Rail support bracket</a:t>
            </a:r>
            <a:endParaRPr lang="en-US" dirty="0">
              <a:solidFill>
                <a:srgbClr val="FF0000"/>
              </a:solidFill>
            </a:endParaRPr>
          </a:p>
        </p:txBody>
      </p:sp>
      <p:sp>
        <p:nvSpPr>
          <p:cNvPr id="10" name="TextBox 9"/>
          <p:cNvSpPr txBox="1"/>
          <p:nvPr/>
        </p:nvSpPr>
        <p:spPr>
          <a:xfrm>
            <a:off x="1615633" y="100671"/>
            <a:ext cx="7795596" cy="461665"/>
          </a:xfrm>
          <a:prstGeom prst="rect">
            <a:avLst/>
          </a:prstGeom>
          <a:noFill/>
        </p:spPr>
        <p:txBody>
          <a:bodyPr wrap="none" rtlCol="0">
            <a:spAutoFit/>
          </a:bodyPr>
          <a:lstStyle/>
          <a:p>
            <a:r>
              <a:rPr lang="en-US" sz="2400" u="sng" dirty="0" smtClean="0"/>
              <a:t>ITS2 Silicon support structures to be mocked up in simulation</a:t>
            </a:r>
            <a:endParaRPr lang="en-US" sz="2400" u="sng" dirty="0"/>
          </a:p>
        </p:txBody>
      </p:sp>
    </p:spTree>
    <p:extLst>
      <p:ext uri="{BB962C8B-B14F-4D97-AF65-F5344CB8AC3E}">
        <p14:creationId xmlns:p14="http://schemas.microsoft.com/office/powerpoint/2010/main" val="2349937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837" y="156436"/>
            <a:ext cx="3364575" cy="461665"/>
          </a:xfrm>
          <a:prstGeom prst="rect">
            <a:avLst/>
          </a:prstGeom>
          <a:noFill/>
        </p:spPr>
        <p:txBody>
          <a:bodyPr wrap="none" rtlCol="0">
            <a:spAutoFit/>
          </a:bodyPr>
          <a:lstStyle/>
          <a:p>
            <a:r>
              <a:rPr lang="en-US" sz="2400" u="sng" dirty="0" smtClean="0"/>
              <a:t>Silicon support structures</a:t>
            </a:r>
            <a:endParaRPr lang="en-US" sz="2400" u="sng" dirty="0"/>
          </a:p>
        </p:txBody>
      </p:sp>
      <p:sp>
        <p:nvSpPr>
          <p:cNvPr id="5" name="Footer Placeholder 4"/>
          <p:cNvSpPr>
            <a:spLocks noGrp="1"/>
          </p:cNvSpPr>
          <p:nvPr>
            <p:ph type="ftr" sz="quarter" idx="11"/>
          </p:nvPr>
        </p:nvSpPr>
        <p:spPr/>
        <p:txBody>
          <a:bodyPr/>
          <a:lstStyle/>
          <a:p>
            <a:r>
              <a:rPr lang="en-US" smtClean="0"/>
              <a:t>DRAFT 2020_05_15_EIC_Si_material_projections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15</a:t>
            </a:fld>
            <a:endParaRPr lang="en-US"/>
          </a:p>
        </p:txBody>
      </p:sp>
      <p:sp>
        <p:nvSpPr>
          <p:cNvPr id="7" name="TextBox 6"/>
          <p:cNvSpPr txBox="1"/>
          <p:nvPr/>
        </p:nvSpPr>
        <p:spPr>
          <a:xfrm>
            <a:off x="1352938" y="895739"/>
            <a:ext cx="9486123" cy="5355312"/>
          </a:xfrm>
          <a:prstGeom prst="rect">
            <a:avLst/>
          </a:prstGeom>
          <a:noFill/>
        </p:spPr>
        <p:txBody>
          <a:bodyPr wrap="square" rtlCol="0">
            <a:spAutoFit/>
          </a:bodyPr>
          <a:lstStyle/>
          <a:p>
            <a:r>
              <a:rPr lang="en-US" dirty="0" smtClean="0"/>
              <a:t>Prudent to assign the major pieces of support to the simulations (all carbon fiber composite):</a:t>
            </a:r>
          </a:p>
          <a:p>
            <a:endParaRPr lang="en-US" dirty="0" smtClean="0"/>
          </a:p>
          <a:p>
            <a:r>
              <a:rPr lang="en-US" sz="1600" dirty="0" smtClean="0"/>
              <a:t>Barrel layers:</a:t>
            </a:r>
          </a:p>
          <a:p>
            <a:pPr marL="285750" indent="-285750">
              <a:buFont typeface="Arial" panose="020B0604020202020204" pitchFamily="34" charset="0"/>
              <a:buChar char="•"/>
            </a:pPr>
            <a:r>
              <a:rPr lang="en-US" sz="1600" dirty="0" smtClean="0"/>
              <a:t>2 x Support half-cylinders – carbon fiber cylinder 1.0 mm (0.24% X/X0) thick at the largest radius that supports the barrel with 1.5 cm x 4.0 cm (3.4% X/X0) flanges at each end. </a:t>
            </a:r>
          </a:p>
          <a:p>
            <a:pPr marL="285750" indent="-285750">
              <a:buFont typeface="Arial" panose="020B0604020202020204" pitchFamily="34" charset="0"/>
              <a:buChar char="•"/>
            </a:pPr>
            <a:r>
              <a:rPr lang="en-US" sz="1600" dirty="0" smtClean="0"/>
              <a:t>Stave support rings – hoop rings at the end of each barrel layer (except </a:t>
            </a:r>
            <a:r>
              <a:rPr lang="en-US" sz="1600" dirty="0" err="1" smtClean="0"/>
              <a:t>vertexing</a:t>
            </a:r>
            <a:r>
              <a:rPr lang="en-US" sz="1600" dirty="0" smtClean="0"/>
              <a:t>) 1.5 cm thick covering the gap between layers with a 70% fill factor.</a:t>
            </a:r>
          </a:p>
          <a:p>
            <a:pPr marL="285750" indent="-285750">
              <a:buFont typeface="Arial" panose="020B0604020202020204" pitchFamily="34" charset="0"/>
              <a:buChar char="•"/>
            </a:pPr>
            <a:r>
              <a:rPr lang="en-US" sz="1600" dirty="0" smtClean="0"/>
              <a:t>Services half-cones – bolts to the support cylinders with </a:t>
            </a:r>
            <a:r>
              <a:rPr lang="en-US" sz="1600" dirty="0" err="1"/>
              <a:t>with</a:t>
            </a:r>
            <a:r>
              <a:rPr lang="en-US" sz="1600" dirty="0"/>
              <a:t> 1.5 cm x 4.0 cm flanges at each </a:t>
            </a:r>
            <a:r>
              <a:rPr lang="en-US" sz="1600" dirty="0" smtClean="0"/>
              <a:t>end. Follows path for services out (eta = 1 surface?)</a:t>
            </a:r>
          </a:p>
          <a:p>
            <a:pPr marL="285750" indent="-285750">
              <a:buFont typeface="Arial" panose="020B0604020202020204" pitchFamily="34" charset="0"/>
              <a:buChar char="•"/>
            </a:pPr>
            <a:r>
              <a:rPr lang="en-US" sz="1600" dirty="0" smtClean="0"/>
              <a:t>Rails with 4 x 5cm titanium wheels 1 cm x 10 cm on each edge of each half cylinder support and services support</a:t>
            </a:r>
          </a:p>
          <a:p>
            <a:pPr marL="285750" indent="-285750">
              <a:buFont typeface="Arial" panose="020B0604020202020204" pitchFamily="34" charset="0"/>
              <a:buChar char="•"/>
            </a:pPr>
            <a:r>
              <a:rPr lang="en-US" sz="1600" dirty="0" smtClean="0"/>
              <a:t>Rails on the inside field cage of the TPC 1.5 cm x 25 cm extending the full length + rail support brackets.</a:t>
            </a:r>
          </a:p>
          <a:p>
            <a:pPr marL="285750" indent="-285750">
              <a:buFont typeface="Arial" panose="020B0604020202020204" pitchFamily="34" charset="0"/>
              <a:buChar char="•"/>
            </a:pPr>
            <a:endParaRPr lang="en-US" sz="1600" dirty="0"/>
          </a:p>
          <a:p>
            <a:r>
              <a:rPr lang="en-US" sz="1600" dirty="0" err="1" smtClean="0"/>
              <a:t>Vertexing</a:t>
            </a:r>
            <a:r>
              <a:rPr lang="en-US" sz="1600" dirty="0" smtClean="0"/>
              <a:t> layers:</a:t>
            </a:r>
          </a:p>
          <a:p>
            <a:pPr marL="285750" indent="-285750">
              <a:buFont typeface="Arial" panose="020B0604020202020204" pitchFamily="34" charset="0"/>
              <a:buChar char="•"/>
            </a:pPr>
            <a:r>
              <a:rPr lang="en-US" sz="1600" dirty="0"/>
              <a:t>Support cylinder – carbon fiber cylinder 1.0 mm thick at the largest radius that supports the barrel with </a:t>
            </a:r>
            <a:r>
              <a:rPr lang="en-US" sz="1600" dirty="0" smtClean="0"/>
              <a:t>1.0 </a:t>
            </a:r>
            <a:r>
              <a:rPr lang="en-US" sz="1600" dirty="0"/>
              <a:t>cm x 4.0 cm flanges at each end. </a:t>
            </a:r>
          </a:p>
          <a:p>
            <a:pPr marL="285750" indent="-285750">
              <a:buFont typeface="Arial" panose="020B0604020202020204" pitchFamily="34" charset="0"/>
              <a:buChar char="•"/>
            </a:pPr>
            <a:r>
              <a:rPr lang="en-US" sz="1600" dirty="0"/>
              <a:t>Stave support rings – hoop rings at the end of each </a:t>
            </a:r>
            <a:r>
              <a:rPr lang="en-US" sz="1600" dirty="0" err="1" smtClean="0"/>
              <a:t>vertexing</a:t>
            </a:r>
            <a:r>
              <a:rPr lang="en-US" sz="1600" dirty="0" smtClean="0"/>
              <a:t> </a:t>
            </a:r>
            <a:r>
              <a:rPr lang="en-US" sz="1600" dirty="0"/>
              <a:t>layer </a:t>
            </a:r>
            <a:r>
              <a:rPr lang="en-US" sz="1600" dirty="0" smtClean="0"/>
              <a:t>1.0 </a:t>
            </a:r>
            <a:r>
              <a:rPr lang="en-US" sz="1600" dirty="0"/>
              <a:t>cm thick covering the gap between layers with a 70% fill factor</a:t>
            </a:r>
            <a:r>
              <a:rPr lang="en-US" sz="1600" dirty="0" smtClean="0"/>
              <a:t>.</a:t>
            </a:r>
          </a:p>
          <a:p>
            <a:pPr marL="285750" indent="-285750">
              <a:buFont typeface="Arial" panose="020B0604020202020204" pitchFamily="34" charset="0"/>
              <a:buChar char="•"/>
            </a:pPr>
            <a:r>
              <a:rPr lang="en-US" sz="1600" dirty="0"/>
              <a:t>Services half-cones – bolts to the support cylinders with </a:t>
            </a:r>
            <a:r>
              <a:rPr lang="en-US" sz="1600" dirty="0" err="1"/>
              <a:t>with</a:t>
            </a:r>
            <a:r>
              <a:rPr lang="en-US" sz="1600" dirty="0"/>
              <a:t> </a:t>
            </a:r>
            <a:r>
              <a:rPr lang="en-US" sz="1600" dirty="0" smtClean="0"/>
              <a:t>1.0 </a:t>
            </a:r>
            <a:r>
              <a:rPr lang="en-US" sz="1600" dirty="0"/>
              <a:t>cm x 4.0 cm flanges at each end. Follows path for services out </a:t>
            </a:r>
            <a:r>
              <a:rPr lang="en-US" sz="1600" dirty="0" smtClean="0"/>
              <a:t>to join services path from barrel.</a:t>
            </a:r>
            <a:endParaRPr lang="en-US"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12789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837" y="156436"/>
            <a:ext cx="3364575" cy="461665"/>
          </a:xfrm>
          <a:prstGeom prst="rect">
            <a:avLst/>
          </a:prstGeom>
          <a:noFill/>
        </p:spPr>
        <p:txBody>
          <a:bodyPr wrap="none" rtlCol="0">
            <a:spAutoFit/>
          </a:bodyPr>
          <a:lstStyle/>
          <a:p>
            <a:r>
              <a:rPr lang="en-US" sz="2400" u="sng" dirty="0" smtClean="0"/>
              <a:t>Silicon support structures</a:t>
            </a:r>
            <a:endParaRPr lang="en-US" sz="2400" u="sng" dirty="0"/>
          </a:p>
        </p:txBody>
      </p:sp>
      <p:sp>
        <p:nvSpPr>
          <p:cNvPr id="5" name="Footer Placeholder 4"/>
          <p:cNvSpPr>
            <a:spLocks noGrp="1"/>
          </p:cNvSpPr>
          <p:nvPr>
            <p:ph type="ftr" sz="quarter" idx="11"/>
          </p:nvPr>
        </p:nvSpPr>
        <p:spPr/>
        <p:txBody>
          <a:bodyPr/>
          <a:lstStyle/>
          <a:p>
            <a:r>
              <a:rPr lang="en-US" smtClean="0"/>
              <a:t>DRAFT 2020_05_15_EIC_Si_material_projections LG</a:t>
            </a:r>
            <a:endParaRPr lang="en-US"/>
          </a:p>
        </p:txBody>
      </p:sp>
      <p:sp>
        <p:nvSpPr>
          <p:cNvPr id="6" name="Slide Number Placeholder 5"/>
          <p:cNvSpPr>
            <a:spLocks noGrp="1"/>
          </p:cNvSpPr>
          <p:nvPr>
            <p:ph type="sldNum" sz="quarter" idx="12"/>
          </p:nvPr>
        </p:nvSpPr>
        <p:spPr/>
        <p:txBody>
          <a:bodyPr/>
          <a:lstStyle/>
          <a:p>
            <a:fld id="{4A076F53-2943-40AC-B10F-75B6AB273A27}" type="slidenum">
              <a:rPr lang="en-US" smtClean="0"/>
              <a:t>16</a:t>
            </a:fld>
            <a:endParaRPr lang="en-US"/>
          </a:p>
        </p:txBody>
      </p:sp>
      <p:sp>
        <p:nvSpPr>
          <p:cNvPr id="7" name="TextBox 6"/>
          <p:cNvSpPr txBox="1"/>
          <p:nvPr/>
        </p:nvSpPr>
        <p:spPr>
          <a:xfrm>
            <a:off x="1352938" y="895739"/>
            <a:ext cx="9486123" cy="3631763"/>
          </a:xfrm>
          <a:prstGeom prst="rect">
            <a:avLst/>
          </a:prstGeom>
          <a:noFill/>
        </p:spPr>
        <p:txBody>
          <a:bodyPr wrap="square" rtlCol="0">
            <a:spAutoFit/>
          </a:bodyPr>
          <a:lstStyle/>
          <a:p>
            <a:r>
              <a:rPr lang="en-US" dirty="0" smtClean="0"/>
              <a:t>Prudent to assign the major pieces of support to the simulations (all carbon fiber composite):</a:t>
            </a:r>
          </a:p>
          <a:p>
            <a:endParaRPr lang="en-US" dirty="0" smtClean="0"/>
          </a:p>
          <a:p>
            <a:r>
              <a:rPr lang="en-US" sz="1600" dirty="0" smtClean="0"/>
              <a:t>Disc layers:</a:t>
            </a:r>
          </a:p>
          <a:p>
            <a:pPr marL="285750" indent="-285750">
              <a:buFont typeface="Arial" panose="020B0604020202020204" pitchFamily="34" charset="0"/>
              <a:buChar char="•"/>
            </a:pPr>
            <a:r>
              <a:rPr lang="en-US" sz="1600" dirty="0" smtClean="0"/>
              <a:t>2 x Support half-cylinder – carbon fiber cylinder 1.0 mm thick at the largest radius that supports the discs with 1.5 cm x 4.0 cm flanges at each end. </a:t>
            </a:r>
          </a:p>
          <a:p>
            <a:pPr marL="285750" indent="-285750">
              <a:buFont typeface="Arial" panose="020B0604020202020204" pitchFamily="34" charset="0"/>
              <a:buChar char="•"/>
            </a:pPr>
            <a:r>
              <a:rPr lang="en-US" sz="1600" dirty="0"/>
              <a:t>D</a:t>
            </a:r>
            <a:r>
              <a:rPr lang="en-US" sz="1600" dirty="0" smtClean="0"/>
              <a:t>isc support rings – hoop rings at the z position of end disc at the radius of the support half-cylinder 1.5 cm thick covering the gap between layers with a 70% fill factor extending to the radius of the disc at that location.</a:t>
            </a:r>
          </a:p>
          <a:p>
            <a:pPr marL="285750" indent="-285750">
              <a:buFont typeface="Arial" panose="020B0604020202020204" pitchFamily="34" charset="0"/>
              <a:buChar char="•"/>
            </a:pPr>
            <a:r>
              <a:rPr lang="en-US" sz="1600" dirty="0" smtClean="0"/>
              <a:t>Services half-cones – bolts to the support cylinders with </a:t>
            </a:r>
            <a:r>
              <a:rPr lang="en-US" sz="1600" dirty="0" err="1"/>
              <a:t>with</a:t>
            </a:r>
            <a:r>
              <a:rPr lang="en-US" sz="1600" dirty="0"/>
              <a:t> 1.5 cm x 4.0 cm flanges at each </a:t>
            </a:r>
            <a:r>
              <a:rPr lang="en-US" sz="1600" dirty="0" smtClean="0"/>
              <a:t>end 2 mm thick carbon fiber. Follows path for services out (eta = 1 surface?)</a:t>
            </a:r>
          </a:p>
          <a:p>
            <a:pPr marL="285750" indent="-285750">
              <a:buFont typeface="Arial" panose="020B0604020202020204" pitchFamily="34" charset="0"/>
              <a:buChar char="•"/>
            </a:pPr>
            <a:r>
              <a:rPr lang="en-US" sz="1600" dirty="0" smtClean="0"/>
              <a:t>Tubular rails (carbon fiber 2 mm thick) with corresponding supports and linear bearings placed on the barrel support half-cylinders for the discs to slide in 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87103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2020_05_15_EIC_Si_material_projections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17</a:t>
            </a:fld>
            <a:endParaRPr lang="en-US"/>
          </a:p>
        </p:txBody>
      </p:sp>
      <p:sp>
        <p:nvSpPr>
          <p:cNvPr id="6" name="TextBox 5"/>
          <p:cNvSpPr txBox="1"/>
          <p:nvPr/>
        </p:nvSpPr>
        <p:spPr>
          <a:xfrm>
            <a:off x="4735217" y="150215"/>
            <a:ext cx="2271135" cy="461665"/>
          </a:xfrm>
          <a:prstGeom prst="rect">
            <a:avLst/>
          </a:prstGeom>
          <a:noFill/>
        </p:spPr>
        <p:txBody>
          <a:bodyPr wrap="none" rtlCol="0">
            <a:spAutoFit/>
          </a:bodyPr>
          <a:lstStyle/>
          <a:p>
            <a:r>
              <a:rPr lang="en-US" sz="2400" u="sng" dirty="0" smtClean="0"/>
              <a:t>Some comments</a:t>
            </a:r>
            <a:endParaRPr lang="en-US" sz="2400" u="sng" dirty="0"/>
          </a:p>
        </p:txBody>
      </p:sp>
      <p:sp>
        <p:nvSpPr>
          <p:cNvPr id="7" name="TextBox 6"/>
          <p:cNvSpPr txBox="1"/>
          <p:nvPr/>
        </p:nvSpPr>
        <p:spPr>
          <a:xfrm>
            <a:off x="1156896" y="892821"/>
            <a:ext cx="10705322"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This work is intended to benefit the overall simulation by providing reasonable estimates for the amount of material and services required to support and service the inner silicon tracking system.</a:t>
            </a:r>
          </a:p>
          <a:p>
            <a:pPr marL="285750" indent="-285750">
              <a:buFont typeface="Arial" panose="020B0604020202020204" pitchFamily="34" charset="0"/>
              <a:buChar char="•"/>
            </a:pPr>
            <a:r>
              <a:rPr lang="en-US" dirty="0" smtClean="0"/>
              <a:t>Disclaimer – The estimates made are educated guesses as to what is possible for current detectors. </a:t>
            </a:r>
          </a:p>
          <a:p>
            <a:pPr marL="285750" indent="-285750">
              <a:buFont typeface="Arial" panose="020B0604020202020204" pitchFamily="34" charset="0"/>
              <a:buChar char="•"/>
            </a:pPr>
            <a:r>
              <a:rPr lang="en-US" dirty="0" smtClean="0"/>
              <a:t>Clearly most of the material in these examples is out of the eta ~ +/-1.1 precision tracking acceptance for ALICE, but not for EIC planned systems.</a:t>
            </a:r>
          </a:p>
          <a:p>
            <a:pPr marL="285750" indent="-285750">
              <a:buFont typeface="Arial" panose="020B0604020202020204" pitchFamily="34" charset="0"/>
              <a:buChar char="•"/>
            </a:pPr>
            <a:r>
              <a:rPr lang="en-US" dirty="0" smtClean="0"/>
              <a:t>The support material recommendations are an underestimate, but thickness can be varied to examine the effects of support services.</a:t>
            </a:r>
          </a:p>
          <a:p>
            <a:pPr marL="285750" indent="-285750">
              <a:buFont typeface="Arial" panose="020B0604020202020204" pitchFamily="34" charset="0"/>
              <a:buChar char="•"/>
            </a:pPr>
            <a:r>
              <a:rPr lang="en-US" dirty="0" smtClean="0"/>
              <a:t>This can then be used based on overall simulations to assess the impact on the physics. If there are degradations, this can help  indicate where we will need targeted R&amp;D to address mass issues. </a:t>
            </a:r>
          </a:p>
          <a:p>
            <a:pPr marL="285750" indent="-285750">
              <a:buFont typeface="Arial" panose="020B0604020202020204" pitchFamily="34" charset="0"/>
              <a:buChar char="•"/>
            </a:pPr>
            <a:r>
              <a:rPr lang="en-US" dirty="0" smtClean="0"/>
              <a:t>It would be useful to have these estimates for other proposed detector systems as a way of moving to a more complete simulation.</a:t>
            </a:r>
          </a:p>
        </p:txBody>
      </p:sp>
    </p:spTree>
    <p:extLst>
      <p:ext uri="{BB962C8B-B14F-4D97-AF65-F5344CB8AC3E}">
        <p14:creationId xmlns:p14="http://schemas.microsoft.com/office/powerpoint/2010/main" val="1547846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 2020_05_15_EIC_Si_material_projections LG</a:t>
            </a:r>
            <a:endParaRPr lang="en-US"/>
          </a:p>
        </p:txBody>
      </p:sp>
      <p:sp>
        <p:nvSpPr>
          <p:cNvPr id="5" name="Slide Number Placeholder 4"/>
          <p:cNvSpPr>
            <a:spLocks noGrp="1"/>
          </p:cNvSpPr>
          <p:nvPr>
            <p:ph type="sldNum" sz="quarter" idx="12"/>
          </p:nvPr>
        </p:nvSpPr>
        <p:spPr/>
        <p:txBody>
          <a:bodyPr/>
          <a:lstStyle/>
          <a:p>
            <a:fld id="{4A076F53-2943-40AC-B10F-75B6AB273A27}" type="slidenum">
              <a:rPr lang="en-US" smtClean="0"/>
              <a:t>18</a:t>
            </a:fld>
            <a:endParaRPr lang="en-US"/>
          </a:p>
        </p:txBody>
      </p:sp>
      <p:sp>
        <p:nvSpPr>
          <p:cNvPr id="6" name="TextBox 5"/>
          <p:cNvSpPr txBox="1"/>
          <p:nvPr/>
        </p:nvSpPr>
        <p:spPr>
          <a:xfrm>
            <a:off x="5293567" y="2936031"/>
            <a:ext cx="1083245" cy="461665"/>
          </a:xfrm>
          <a:prstGeom prst="rect">
            <a:avLst/>
          </a:prstGeom>
          <a:noFill/>
        </p:spPr>
        <p:txBody>
          <a:bodyPr wrap="none" rtlCol="0">
            <a:spAutoFit/>
          </a:bodyPr>
          <a:lstStyle/>
          <a:p>
            <a:r>
              <a:rPr lang="en-US" sz="2400" dirty="0" smtClean="0"/>
              <a:t>backup</a:t>
            </a:r>
            <a:endParaRPr lang="en-US" sz="2400" dirty="0"/>
          </a:p>
        </p:txBody>
      </p:sp>
    </p:spTree>
    <p:extLst>
      <p:ext uri="{BB962C8B-B14F-4D97-AF65-F5344CB8AC3E}">
        <p14:creationId xmlns:p14="http://schemas.microsoft.com/office/powerpoint/2010/main" val="1540285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8773" y="216605"/>
            <a:ext cx="8322215" cy="461665"/>
          </a:xfrm>
          <a:prstGeom prst="rect">
            <a:avLst/>
          </a:prstGeom>
          <a:noFill/>
        </p:spPr>
        <p:txBody>
          <a:bodyPr wrap="none" rtlCol="0">
            <a:spAutoFit/>
          </a:bodyPr>
          <a:lstStyle/>
          <a:p>
            <a:r>
              <a:rPr lang="en-US" sz="2400" dirty="0" smtClean="0"/>
              <a:t>What to expect for radiation lengths for EIC structures - </a:t>
            </a:r>
            <a:r>
              <a:rPr lang="en-US" sz="2400" dirty="0" err="1" smtClean="0"/>
              <a:t>Vertexing</a:t>
            </a:r>
            <a:endParaRPr lang="en-US" sz="2400" dirty="0"/>
          </a:p>
        </p:txBody>
      </p:sp>
      <p:sp>
        <p:nvSpPr>
          <p:cNvPr id="6" name="Rectangle 5"/>
          <p:cNvSpPr/>
          <p:nvPr/>
        </p:nvSpPr>
        <p:spPr>
          <a:xfrm>
            <a:off x="755152" y="218325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7" name="Rectangle 6"/>
          <p:cNvSpPr/>
          <p:nvPr/>
        </p:nvSpPr>
        <p:spPr>
          <a:xfrm>
            <a:off x="1109609" y="303087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8" name="Rectangle 7"/>
          <p:cNvSpPr/>
          <p:nvPr/>
        </p:nvSpPr>
        <p:spPr>
          <a:xfrm>
            <a:off x="392986" y="540934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9" name="TextBox 8"/>
          <p:cNvSpPr txBox="1"/>
          <p:nvPr/>
        </p:nvSpPr>
        <p:spPr>
          <a:xfrm>
            <a:off x="1751743" y="1133195"/>
            <a:ext cx="4736387" cy="369332"/>
          </a:xfrm>
          <a:prstGeom prst="rect">
            <a:avLst/>
          </a:prstGeom>
          <a:noFill/>
        </p:spPr>
        <p:txBody>
          <a:bodyPr wrap="square" rtlCol="0">
            <a:spAutoFit/>
          </a:bodyPr>
          <a:lstStyle/>
          <a:p>
            <a:r>
              <a:rPr lang="en-US" dirty="0" smtClean="0"/>
              <a:t>Average of 0.3 % X/X0 in simulation</a:t>
            </a:r>
            <a:endParaRPr lang="en-US" dirty="0"/>
          </a:p>
        </p:txBody>
      </p:sp>
      <p:sp>
        <p:nvSpPr>
          <p:cNvPr id="10" name="Rectangle 9"/>
          <p:cNvSpPr/>
          <p:nvPr/>
        </p:nvSpPr>
        <p:spPr>
          <a:xfrm>
            <a:off x="1846778" y="2286469"/>
            <a:ext cx="6362273" cy="646331"/>
          </a:xfrm>
          <a:prstGeom prst="rect">
            <a:avLst/>
          </a:prstGeom>
        </p:spPr>
        <p:txBody>
          <a:bodyPr wrap="square">
            <a:spAutoFit/>
          </a:bodyPr>
          <a:lstStyle/>
          <a:p>
            <a:r>
              <a:rPr lang="en-US" dirty="0" smtClean="0"/>
              <a:t>Area of (40.5 </a:t>
            </a:r>
            <a:r>
              <a:rPr lang="en-US" dirty="0"/>
              <a:t>cm^2</a:t>
            </a:r>
            <a:r>
              <a:rPr lang="en-US" dirty="0" smtClean="0"/>
              <a:t>) of sensor </a:t>
            </a:r>
            <a:r>
              <a:rPr lang="en-US" dirty="0"/>
              <a:t>requires </a:t>
            </a:r>
            <a:r>
              <a:rPr lang="en-US" dirty="0" smtClean="0"/>
              <a:t>3 </a:t>
            </a:r>
            <a:r>
              <a:rPr lang="en-US" dirty="0"/>
              <a:t>cm^3 </a:t>
            </a:r>
            <a:r>
              <a:rPr lang="en-US" dirty="0" smtClean="0"/>
              <a:t>material with an X/X0 of 0.0383 per traversed cm. </a:t>
            </a:r>
            <a:endParaRPr lang="en-US" dirty="0"/>
          </a:p>
        </p:txBody>
      </p:sp>
      <p:sp>
        <p:nvSpPr>
          <p:cNvPr id="11" name="TextBox 10"/>
          <p:cNvSpPr txBox="1"/>
          <p:nvPr/>
        </p:nvSpPr>
        <p:spPr>
          <a:xfrm>
            <a:off x="2272301" y="639505"/>
            <a:ext cx="7002558" cy="369332"/>
          </a:xfrm>
          <a:prstGeom prst="rect">
            <a:avLst/>
          </a:prstGeom>
          <a:noFill/>
        </p:spPr>
        <p:txBody>
          <a:bodyPr wrap="none" rtlCol="0">
            <a:spAutoFit/>
          </a:bodyPr>
          <a:lstStyle/>
          <a:p>
            <a:r>
              <a:rPr lang="en-US" u="sng" dirty="0" smtClean="0"/>
              <a:t>If we use ALPIDE (existing technology) we can estimate services as below</a:t>
            </a:r>
            <a:endParaRPr lang="en-US" u="sng" dirty="0"/>
          </a:p>
        </p:txBody>
      </p:sp>
      <p:sp>
        <p:nvSpPr>
          <p:cNvPr id="12" name="Rectangle 11"/>
          <p:cNvSpPr/>
          <p:nvPr/>
        </p:nvSpPr>
        <p:spPr>
          <a:xfrm>
            <a:off x="1930178" y="3561682"/>
            <a:ext cx="6096000" cy="1200329"/>
          </a:xfrm>
          <a:prstGeom prst="rect">
            <a:avLst/>
          </a:prstGeom>
        </p:spPr>
        <p:txBody>
          <a:bodyPr>
            <a:spAutoFit/>
          </a:bodyPr>
          <a:lstStyle/>
          <a:p>
            <a:r>
              <a:rPr lang="en-US" dirty="0"/>
              <a:t>Area of </a:t>
            </a:r>
            <a:r>
              <a:rPr lang="en-US" dirty="0" smtClean="0"/>
              <a:t>(40.5 </a:t>
            </a:r>
            <a:r>
              <a:rPr lang="en-US" dirty="0"/>
              <a:t>cm^2) of sensor </a:t>
            </a:r>
            <a:r>
              <a:rPr lang="en-US" dirty="0" smtClean="0"/>
              <a:t>requires a cross section of 1 cm^2 with a X/X0 of 0.007861 per traversed cm of length.</a:t>
            </a:r>
          </a:p>
          <a:p>
            <a:r>
              <a:rPr lang="en-US" dirty="0" smtClean="0"/>
              <a:t>(can be reduced to 1.5 cm^2 with X/X0 of ~0.002 per traversed cm of length with aluminum power conductors)</a:t>
            </a:r>
            <a:endParaRPr lang="en-US" dirty="0"/>
          </a:p>
        </p:txBody>
      </p:sp>
      <p:sp>
        <p:nvSpPr>
          <p:cNvPr id="13" name="Rectangle 12"/>
          <p:cNvSpPr/>
          <p:nvPr/>
        </p:nvSpPr>
        <p:spPr>
          <a:xfrm>
            <a:off x="2272301" y="5427795"/>
            <a:ext cx="6096000" cy="646331"/>
          </a:xfrm>
          <a:prstGeom prst="rect">
            <a:avLst/>
          </a:prstGeom>
        </p:spPr>
        <p:txBody>
          <a:bodyPr>
            <a:spAutoFit/>
          </a:bodyPr>
          <a:lstStyle/>
          <a:p>
            <a:r>
              <a:rPr lang="en-US" dirty="0"/>
              <a:t>Area of </a:t>
            </a:r>
            <a:r>
              <a:rPr lang="en-US" dirty="0" smtClean="0"/>
              <a:t>(40.5 </a:t>
            </a:r>
            <a:r>
              <a:rPr lang="en-US" dirty="0"/>
              <a:t>cm^2) of sensor </a:t>
            </a:r>
            <a:r>
              <a:rPr lang="en-US" dirty="0" smtClean="0"/>
              <a:t>requires </a:t>
            </a:r>
            <a:r>
              <a:rPr lang="en-US" dirty="0"/>
              <a:t>a block of 2cm x 1 cm x 1 cm with 0.03423 </a:t>
            </a:r>
            <a:r>
              <a:rPr lang="en-US" dirty="0" smtClean="0"/>
              <a:t>X/X0 per traversed cm.</a:t>
            </a:r>
            <a:endParaRPr lang="en-US" dirty="0"/>
          </a:p>
        </p:txBody>
      </p:sp>
      <p:sp>
        <p:nvSpPr>
          <p:cNvPr id="14" name="Rectangle 13"/>
          <p:cNvSpPr/>
          <p:nvPr/>
        </p:nvSpPr>
        <p:spPr>
          <a:xfrm>
            <a:off x="755151" y="72946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sp>
        <p:nvSpPr>
          <p:cNvPr id="15" name="Footer Placeholder 14"/>
          <p:cNvSpPr>
            <a:spLocks noGrp="1"/>
          </p:cNvSpPr>
          <p:nvPr>
            <p:ph type="ftr" sz="quarter" idx="11"/>
          </p:nvPr>
        </p:nvSpPr>
        <p:spPr/>
        <p:txBody>
          <a:bodyPr/>
          <a:lstStyle/>
          <a:p>
            <a:r>
              <a:rPr lang="en-US" smtClean="0"/>
              <a:t>DRAFT 2020_05_15_EIC_Si_material_projections LG</a:t>
            </a:r>
            <a:endParaRPr lang="en-US"/>
          </a:p>
        </p:txBody>
      </p:sp>
      <p:sp>
        <p:nvSpPr>
          <p:cNvPr id="16" name="Slide Number Placeholder 15"/>
          <p:cNvSpPr>
            <a:spLocks noGrp="1"/>
          </p:cNvSpPr>
          <p:nvPr>
            <p:ph type="sldNum" sz="quarter" idx="12"/>
          </p:nvPr>
        </p:nvSpPr>
        <p:spPr/>
        <p:txBody>
          <a:bodyPr/>
          <a:lstStyle/>
          <a:p>
            <a:fld id="{4A076F53-2943-40AC-B10F-75B6AB273A27}" type="slidenum">
              <a:rPr lang="en-US" smtClean="0"/>
              <a:t>19</a:t>
            </a:fld>
            <a:endParaRPr lang="en-US"/>
          </a:p>
        </p:txBody>
      </p:sp>
    </p:spTree>
    <p:extLst>
      <p:ext uri="{BB962C8B-B14F-4D97-AF65-F5344CB8AC3E}">
        <p14:creationId xmlns:p14="http://schemas.microsoft.com/office/powerpoint/2010/main" val="114232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5794" y="909685"/>
            <a:ext cx="9940412" cy="3139321"/>
          </a:xfrm>
          <a:prstGeom prst="rect">
            <a:avLst/>
          </a:prstGeom>
          <a:noFill/>
        </p:spPr>
        <p:txBody>
          <a:bodyPr wrap="square" rtlCol="0">
            <a:spAutoFit/>
          </a:bodyPr>
          <a:lstStyle/>
          <a:p>
            <a:r>
              <a:rPr lang="en-US" b="1" dirty="0" smtClean="0"/>
              <a:t>3 components to EIC tracking detector:</a:t>
            </a:r>
          </a:p>
          <a:p>
            <a:endParaRPr lang="en-US" dirty="0"/>
          </a:p>
          <a:p>
            <a:pPr marL="285750" indent="-285750">
              <a:buFont typeface="Arial" panose="020B0604020202020204" pitchFamily="34" charset="0"/>
              <a:buChar char="•"/>
            </a:pPr>
            <a:r>
              <a:rPr lang="en-US" dirty="0" err="1" smtClean="0"/>
              <a:t>Vertexing</a:t>
            </a:r>
            <a:r>
              <a:rPr lang="en-US" dirty="0" smtClean="0"/>
              <a:t> layers – 2-3 layers close to beam pipe with limited length (active area ~30 cm in z)</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Barrel layers – as many layers as needed. Generally built from “staves”. Lengths up to 2m.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Discs – usually constructed of overlapping “staves” . Diameters up to 1m.</a:t>
            </a:r>
          </a:p>
          <a:p>
            <a:pPr marL="285750" indent="-285750">
              <a:buFont typeface="Arial" panose="020B0604020202020204" pitchFamily="34" charset="0"/>
              <a:buChar char="•"/>
            </a:pPr>
            <a:endParaRPr lang="en-US" dirty="0"/>
          </a:p>
          <a:p>
            <a:endParaRPr lang="en-US" dirty="0" smtClean="0">
              <a:solidFill>
                <a:srgbClr val="0070C0"/>
              </a:solidFill>
            </a:endParaRPr>
          </a:p>
          <a:p>
            <a:r>
              <a:rPr lang="en-US" dirty="0" smtClean="0">
                <a:solidFill>
                  <a:srgbClr val="0070C0"/>
                </a:solidFill>
              </a:rPr>
              <a:t>For all of the above structures, the lowest radiation length Silicon based constructions have been made with MAPS.</a:t>
            </a:r>
            <a:endParaRPr lang="en-US" dirty="0">
              <a:solidFill>
                <a:srgbClr val="0070C0"/>
              </a:solidFill>
            </a:endParaRPr>
          </a:p>
        </p:txBody>
      </p:sp>
      <p:sp>
        <p:nvSpPr>
          <p:cNvPr id="5" name="TextBox 4"/>
          <p:cNvSpPr txBox="1"/>
          <p:nvPr/>
        </p:nvSpPr>
        <p:spPr>
          <a:xfrm>
            <a:off x="2323169" y="141918"/>
            <a:ext cx="6831486" cy="461665"/>
          </a:xfrm>
          <a:prstGeom prst="rect">
            <a:avLst/>
          </a:prstGeom>
          <a:noFill/>
        </p:spPr>
        <p:txBody>
          <a:bodyPr wrap="none" rtlCol="0">
            <a:spAutoFit/>
          </a:bodyPr>
          <a:lstStyle/>
          <a:p>
            <a:r>
              <a:rPr lang="en-US" sz="2400" u="sng" dirty="0" smtClean="0"/>
              <a:t>Estimates for material in for EIC Si structures/services</a:t>
            </a:r>
            <a:endParaRPr lang="en-US" sz="2400" u="sng" dirty="0"/>
          </a:p>
        </p:txBody>
      </p:sp>
      <p:sp>
        <p:nvSpPr>
          <p:cNvPr id="2" name="Footer Placeholder 1"/>
          <p:cNvSpPr>
            <a:spLocks noGrp="1"/>
          </p:cNvSpPr>
          <p:nvPr>
            <p:ph type="ftr" sz="quarter" idx="11"/>
          </p:nvPr>
        </p:nvSpPr>
        <p:spPr/>
        <p:txBody>
          <a:bodyPr/>
          <a:lstStyle/>
          <a:p>
            <a:r>
              <a:rPr lang="en-US" smtClean="0"/>
              <a:t>DRAFT 2020_05_15_EIC_Si_material_projections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2</a:t>
            </a:fld>
            <a:endParaRPr lang="en-US"/>
          </a:p>
        </p:txBody>
      </p:sp>
      <p:sp>
        <p:nvSpPr>
          <p:cNvPr id="7" name="TextBox 6"/>
          <p:cNvSpPr txBox="1"/>
          <p:nvPr/>
        </p:nvSpPr>
        <p:spPr>
          <a:xfrm>
            <a:off x="1331168" y="4820816"/>
            <a:ext cx="9274628" cy="923330"/>
          </a:xfrm>
          <a:prstGeom prst="rect">
            <a:avLst/>
          </a:prstGeom>
          <a:noFill/>
        </p:spPr>
        <p:txBody>
          <a:bodyPr wrap="square" rtlCol="0">
            <a:spAutoFit/>
          </a:bodyPr>
          <a:lstStyle/>
          <a:p>
            <a:r>
              <a:rPr lang="en-US" dirty="0" smtClean="0"/>
              <a:t>Estimates here follow the method used in the initial estimates described in:</a:t>
            </a:r>
          </a:p>
          <a:p>
            <a:r>
              <a:rPr lang="en-US" dirty="0">
                <a:hlinkClick r:id="rId2"/>
              </a:rPr>
              <a:t>https://indico.bnl.gov/event/7449/contributions/36038/attachments/27241/41530/2020_03_20_EIC_Si_services_parametrization_for_sim.pdf</a:t>
            </a:r>
            <a:endParaRPr lang="en-US" dirty="0"/>
          </a:p>
        </p:txBody>
      </p:sp>
    </p:spTree>
    <p:extLst>
      <p:ext uri="{BB962C8B-B14F-4D97-AF65-F5344CB8AC3E}">
        <p14:creationId xmlns:p14="http://schemas.microsoft.com/office/powerpoint/2010/main" val="1778807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8773" y="216605"/>
            <a:ext cx="8322215" cy="461665"/>
          </a:xfrm>
          <a:prstGeom prst="rect">
            <a:avLst/>
          </a:prstGeom>
          <a:noFill/>
        </p:spPr>
        <p:txBody>
          <a:bodyPr wrap="none" rtlCol="0">
            <a:spAutoFit/>
          </a:bodyPr>
          <a:lstStyle/>
          <a:p>
            <a:r>
              <a:rPr lang="en-US" sz="2400" dirty="0" smtClean="0"/>
              <a:t>What to expect for radiation lengths for EIC structures - </a:t>
            </a:r>
            <a:r>
              <a:rPr lang="en-US" sz="2400" dirty="0" err="1" smtClean="0"/>
              <a:t>Vertexing</a:t>
            </a:r>
            <a:endParaRPr lang="en-US" sz="2400" dirty="0"/>
          </a:p>
        </p:txBody>
      </p:sp>
      <p:sp>
        <p:nvSpPr>
          <p:cNvPr id="6" name="Rectangle 5"/>
          <p:cNvSpPr/>
          <p:nvPr/>
        </p:nvSpPr>
        <p:spPr>
          <a:xfrm>
            <a:off x="755152" y="218325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7" name="Rectangle 6"/>
          <p:cNvSpPr/>
          <p:nvPr/>
        </p:nvSpPr>
        <p:spPr>
          <a:xfrm>
            <a:off x="1109609" y="303087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8" name="Rectangle 7"/>
          <p:cNvSpPr/>
          <p:nvPr/>
        </p:nvSpPr>
        <p:spPr>
          <a:xfrm>
            <a:off x="392986" y="540934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9" name="TextBox 8"/>
          <p:cNvSpPr txBox="1"/>
          <p:nvPr/>
        </p:nvSpPr>
        <p:spPr>
          <a:xfrm>
            <a:off x="1751743" y="1133195"/>
            <a:ext cx="4736387" cy="369332"/>
          </a:xfrm>
          <a:prstGeom prst="rect">
            <a:avLst/>
          </a:prstGeom>
          <a:noFill/>
        </p:spPr>
        <p:txBody>
          <a:bodyPr wrap="square" rtlCol="0">
            <a:spAutoFit/>
          </a:bodyPr>
          <a:lstStyle/>
          <a:p>
            <a:r>
              <a:rPr lang="en-US" dirty="0" smtClean="0"/>
              <a:t>Average of 0.05 – 0.1 % X/X0 in simulation</a:t>
            </a:r>
            <a:endParaRPr lang="en-US" dirty="0"/>
          </a:p>
        </p:txBody>
      </p:sp>
      <p:sp>
        <p:nvSpPr>
          <p:cNvPr id="10" name="Rectangle 9"/>
          <p:cNvSpPr/>
          <p:nvPr/>
        </p:nvSpPr>
        <p:spPr>
          <a:xfrm>
            <a:off x="1846778" y="2286469"/>
            <a:ext cx="6362273" cy="923330"/>
          </a:xfrm>
          <a:prstGeom prst="rect">
            <a:avLst/>
          </a:prstGeom>
        </p:spPr>
        <p:txBody>
          <a:bodyPr wrap="square">
            <a:spAutoFit/>
          </a:bodyPr>
          <a:lstStyle/>
          <a:p>
            <a:r>
              <a:rPr lang="en-US" dirty="0" smtClean="0"/>
              <a:t>Area of (40.5 </a:t>
            </a:r>
            <a:r>
              <a:rPr lang="en-US" dirty="0"/>
              <a:t>cm^2</a:t>
            </a:r>
            <a:r>
              <a:rPr lang="en-US" dirty="0" smtClean="0"/>
              <a:t>) of sensor </a:t>
            </a:r>
            <a:r>
              <a:rPr lang="en-US" dirty="0"/>
              <a:t>requires </a:t>
            </a:r>
            <a:r>
              <a:rPr lang="en-US" dirty="0" smtClean="0"/>
              <a:t>3 </a:t>
            </a:r>
            <a:r>
              <a:rPr lang="en-US" dirty="0"/>
              <a:t>cm^3 </a:t>
            </a:r>
            <a:r>
              <a:rPr lang="en-US" dirty="0" smtClean="0"/>
              <a:t>material with an X/X0 of 0.0383 per traversed cm. (still requires capacitors and firefly cables)</a:t>
            </a:r>
            <a:endParaRPr lang="en-US" dirty="0"/>
          </a:p>
        </p:txBody>
      </p:sp>
      <p:sp>
        <p:nvSpPr>
          <p:cNvPr id="11" name="TextBox 10"/>
          <p:cNvSpPr txBox="1"/>
          <p:nvPr/>
        </p:nvSpPr>
        <p:spPr>
          <a:xfrm>
            <a:off x="2272301" y="639505"/>
            <a:ext cx="5896551" cy="369332"/>
          </a:xfrm>
          <a:prstGeom prst="rect">
            <a:avLst/>
          </a:prstGeom>
          <a:noFill/>
        </p:spPr>
        <p:txBody>
          <a:bodyPr wrap="none" rtlCol="0">
            <a:spAutoFit/>
          </a:bodyPr>
          <a:lstStyle/>
          <a:p>
            <a:r>
              <a:rPr lang="en-US" u="sng" dirty="0" smtClean="0"/>
              <a:t>If we use ITS3 technology we can estimate services as below</a:t>
            </a:r>
            <a:endParaRPr lang="en-US" u="sng" dirty="0"/>
          </a:p>
        </p:txBody>
      </p:sp>
      <p:sp>
        <p:nvSpPr>
          <p:cNvPr id="12" name="Rectangle 11"/>
          <p:cNvSpPr/>
          <p:nvPr/>
        </p:nvSpPr>
        <p:spPr>
          <a:xfrm>
            <a:off x="1930178" y="3561682"/>
            <a:ext cx="6096000" cy="923330"/>
          </a:xfrm>
          <a:prstGeom prst="rect">
            <a:avLst/>
          </a:prstGeom>
        </p:spPr>
        <p:txBody>
          <a:bodyPr>
            <a:spAutoFit/>
          </a:bodyPr>
          <a:lstStyle/>
          <a:p>
            <a:r>
              <a:rPr lang="en-US" dirty="0"/>
              <a:t>Area of </a:t>
            </a:r>
            <a:r>
              <a:rPr lang="en-US" dirty="0" smtClean="0"/>
              <a:t>(40.5 </a:t>
            </a:r>
            <a:r>
              <a:rPr lang="en-US" dirty="0"/>
              <a:t>cm^2) of sensor </a:t>
            </a:r>
            <a:r>
              <a:rPr lang="en-US" dirty="0" smtClean="0"/>
              <a:t>requires a cross section of 1 cm^2 with a X/X0 of 0.00132 per traversed cm of length.</a:t>
            </a:r>
          </a:p>
          <a:p>
            <a:r>
              <a:rPr lang="en-US" dirty="0" smtClean="0"/>
              <a:t>(with aluminum power conductors)</a:t>
            </a:r>
            <a:endParaRPr lang="en-US" dirty="0"/>
          </a:p>
        </p:txBody>
      </p:sp>
      <p:sp>
        <p:nvSpPr>
          <p:cNvPr id="13" name="Rectangle 12"/>
          <p:cNvSpPr/>
          <p:nvPr/>
        </p:nvSpPr>
        <p:spPr>
          <a:xfrm>
            <a:off x="2272301" y="5427795"/>
            <a:ext cx="6096000" cy="646331"/>
          </a:xfrm>
          <a:prstGeom prst="rect">
            <a:avLst/>
          </a:prstGeom>
        </p:spPr>
        <p:txBody>
          <a:bodyPr>
            <a:spAutoFit/>
          </a:bodyPr>
          <a:lstStyle/>
          <a:p>
            <a:r>
              <a:rPr lang="en-US" dirty="0"/>
              <a:t>Area of </a:t>
            </a:r>
            <a:r>
              <a:rPr lang="en-US" dirty="0" smtClean="0"/>
              <a:t>(40.5 </a:t>
            </a:r>
            <a:r>
              <a:rPr lang="en-US" dirty="0"/>
              <a:t>cm^2) of sensor </a:t>
            </a:r>
            <a:r>
              <a:rPr lang="en-US" dirty="0" smtClean="0"/>
              <a:t>requires </a:t>
            </a:r>
            <a:r>
              <a:rPr lang="en-US" dirty="0"/>
              <a:t>a block of 2cm x 1 cm x 1 cm with 0.03423 </a:t>
            </a:r>
            <a:r>
              <a:rPr lang="en-US" dirty="0" smtClean="0"/>
              <a:t>X/X0 per traversed cm.</a:t>
            </a:r>
            <a:endParaRPr lang="en-US" dirty="0"/>
          </a:p>
        </p:txBody>
      </p:sp>
      <p:sp>
        <p:nvSpPr>
          <p:cNvPr id="14" name="Rectangle 13"/>
          <p:cNvSpPr/>
          <p:nvPr/>
        </p:nvSpPr>
        <p:spPr>
          <a:xfrm>
            <a:off x="755151" y="72946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sp>
        <p:nvSpPr>
          <p:cNvPr id="2" name="Footer Placeholder 1"/>
          <p:cNvSpPr>
            <a:spLocks noGrp="1"/>
          </p:cNvSpPr>
          <p:nvPr>
            <p:ph type="ftr" sz="quarter" idx="11"/>
          </p:nvPr>
        </p:nvSpPr>
        <p:spPr/>
        <p:txBody>
          <a:bodyPr/>
          <a:lstStyle/>
          <a:p>
            <a:r>
              <a:rPr lang="en-US" smtClean="0"/>
              <a:t>DRAFT 2020_05_15_EIC_Si_material_projections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20</a:t>
            </a:fld>
            <a:endParaRPr lang="en-US"/>
          </a:p>
        </p:txBody>
      </p:sp>
    </p:spTree>
    <p:extLst>
      <p:ext uri="{BB962C8B-B14F-4D97-AF65-F5344CB8AC3E}">
        <p14:creationId xmlns:p14="http://schemas.microsoft.com/office/powerpoint/2010/main" val="192515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1333" y="1249309"/>
            <a:ext cx="1576714" cy="369332"/>
          </a:xfrm>
          <a:prstGeom prst="rect">
            <a:avLst/>
          </a:prstGeom>
          <a:noFill/>
        </p:spPr>
        <p:txBody>
          <a:bodyPr wrap="none" rtlCol="0">
            <a:spAutoFit/>
          </a:bodyPr>
          <a:lstStyle/>
          <a:p>
            <a:r>
              <a:rPr lang="en-US" dirty="0" smtClean="0"/>
              <a:t>ITS2 </a:t>
            </a:r>
            <a:r>
              <a:rPr lang="en-US" dirty="0" err="1" smtClean="0"/>
              <a:t>Vertexing</a:t>
            </a:r>
            <a:r>
              <a:rPr lang="en-US" dirty="0"/>
              <a:t>:</a:t>
            </a:r>
          </a:p>
        </p:txBody>
      </p:sp>
      <p:pic>
        <p:nvPicPr>
          <p:cNvPr id="8" name="Picture 7"/>
          <p:cNvPicPr>
            <a:picLocks noChangeAspect="1"/>
          </p:cNvPicPr>
          <p:nvPr/>
        </p:nvPicPr>
        <p:blipFill>
          <a:blip r:embed="rId2"/>
          <a:stretch>
            <a:fillRect/>
          </a:stretch>
        </p:blipFill>
        <p:spPr>
          <a:xfrm>
            <a:off x="391333" y="1710638"/>
            <a:ext cx="5143500" cy="3302669"/>
          </a:xfrm>
          <a:prstGeom prst="rect">
            <a:avLst/>
          </a:prstGeom>
        </p:spPr>
      </p:pic>
      <p:sp>
        <p:nvSpPr>
          <p:cNvPr id="9" name="TextBox 8"/>
          <p:cNvSpPr txBox="1"/>
          <p:nvPr/>
        </p:nvSpPr>
        <p:spPr>
          <a:xfrm>
            <a:off x="2472964" y="1018308"/>
            <a:ext cx="1988621" cy="646331"/>
          </a:xfrm>
          <a:prstGeom prst="rect">
            <a:avLst/>
          </a:prstGeom>
          <a:noFill/>
        </p:spPr>
        <p:txBody>
          <a:bodyPr wrap="none" rtlCol="0">
            <a:spAutoFit/>
          </a:bodyPr>
          <a:lstStyle/>
          <a:p>
            <a:r>
              <a:rPr lang="en-US" dirty="0" smtClean="0"/>
              <a:t>ALICE ITS layers 0-2</a:t>
            </a:r>
          </a:p>
          <a:p>
            <a:r>
              <a:rPr lang="en-US" dirty="0" smtClean="0"/>
              <a:t>0.3% per layer</a:t>
            </a:r>
            <a:endParaRPr lang="en-US" dirty="0"/>
          </a:p>
        </p:txBody>
      </p:sp>
      <p:sp>
        <p:nvSpPr>
          <p:cNvPr id="10" name="TextBox 9"/>
          <p:cNvSpPr txBox="1"/>
          <p:nvPr/>
        </p:nvSpPr>
        <p:spPr>
          <a:xfrm>
            <a:off x="697623" y="5147227"/>
            <a:ext cx="4530920"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50 um thick silicon</a:t>
            </a:r>
          </a:p>
          <a:p>
            <a:pPr marL="285750" indent="-285750">
              <a:buFont typeface="Arial" panose="020B0604020202020204" pitchFamily="34" charset="0"/>
              <a:buChar char="•"/>
            </a:pPr>
            <a:r>
              <a:rPr lang="en-US" dirty="0" smtClean="0"/>
              <a:t>Water cooled</a:t>
            </a:r>
          </a:p>
          <a:p>
            <a:pPr marL="285750" indent="-285750">
              <a:buFont typeface="Arial" panose="020B0604020202020204" pitchFamily="34" charset="0"/>
              <a:buChar char="•"/>
            </a:pPr>
            <a:r>
              <a:rPr lang="en-US" dirty="0" smtClean="0"/>
              <a:t>Aluminum conductor data/power flex-PCBs</a:t>
            </a:r>
            <a:endParaRPr lang="en-US" dirty="0"/>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val="0"/>
              </a:ext>
            </a:extLst>
          </a:blip>
          <a:srcRect l="4812" r="5129"/>
          <a:stretch/>
        </p:blipFill>
        <p:spPr>
          <a:xfrm rot="5400000">
            <a:off x="6793174" y="1693126"/>
            <a:ext cx="4124134" cy="3434543"/>
          </a:xfrm>
          <a:prstGeom prst="rect">
            <a:avLst/>
          </a:prstGeom>
        </p:spPr>
      </p:pic>
      <p:sp>
        <p:nvSpPr>
          <p:cNvPr id="13" name="TextBox 12"/>
          <p:cNvSpPr txBox="1"/>
          <p:nvPr/>
        </p:nvSpPr>
        <p:spPr>
          <a:xfrm>
            <a:off x="8670093" y="745385"/>
            <a:ext cx="1988621" cy="646331"/>
          </a:xfrm>
          <a:prstGeom prst="rect">
            <a:avLst/>
          </a:prstGeom>
          <a:noFill/>
        </p:spPr>
        <p:txBody>
          <a:bodyPr wrap="none" rtlCol="0">
            <a:spAutoFit/>
          </a:bodyPr>
          <a:lstStyle/>
          <a:p>
            <a:r>
              <a:rPr lang="en-US" dirty="0" smtClean="0"/>
              <a:t>ALICE ITS layers 3-6</a:t>
            </a:r>
          </a:p>
          <a:p>
            <a:r>
              <a:rPr lang="en-US" dirty="0" smtClean="0"/>
              <a:t>~1.1% per layer</a:t>
            </a:r>
            <a:endParaRPr lang="en-US" dirty="0"/>
          </a:p>
        </p:txBody>
      </p:sp>
      <p:sp>
        <p:nvSpPr>
          <p:cNvPr id="14" name="TextBox 13"/>
          <p:cNvSpPr txBox="1"/>
          <p:nvPr/>
        </p:nvSpPr>
        <p:spPr>
          <a:xfrm>
            <a:off x="7155111" y="5464328"/>
            <a:ext cx="3538148"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Silicon thinned to 100 um</a:t>
            </a:r>
          </a:p>
          <a:p>
            <a:pPr marL="285750" indent="-285750">
              <a:buFont typeface="Arial" panose="020B0604020202020204" pitchFamily="34" charset="0"/>
              <a:buChar char="•"/>
            </a:pPr>
            <a:r>
              <a:rPr lang="en-US" dirty="0" smtClean="0"/>
              <a:t>Water cooled</a:t>
            </a:r>
          </a:p>
          <a:p>
            <a:pPr marL="285750" indent="-285750">
              <a:buFont typeface="Arial" panose="020B0604020202020204" pitchFamily="34" charset="0"/>
              <a:buChar char="•"/>
            </a:pPr>
            <a:r>
              <a:rPr lang="en-US" dirty="0" smtClean="0"/>
              <a:t>Copper based signal flex-PCB</a:t>
            </a:r>
          </a:p>
          <a:p>
            <a:pPr marL="285750" indent="-285750">
              <a:buFont typeface="Arial" panose="020B0604020202020204" pitchFamily="34" charset="0"/>
              <a:buChar char="•"/>
            </a:pPr>
            <a:r>
              <a:rPr lang="en-US" dirty="0" smtClean="0"/>
              <a:t>Aluminum based power flex-PCB</a:t>
            </a:r>
            <a:endParaRPr lang="en-US" dirty="0"/>
          </a:p>
        </p:txBody>
      </p:sp>
      <p:sp>
        <p:nvSpPr>
          <p:cNvPr id="15" name="TextBox 14"/>
          <p:cNvSpPr txBox="1"/>
          <p:nvPr/>
        </p:nvSpPr>
        <p:spPr>
          <a:xfrm>
            <a:off x="7072737" y="945440"/>
            <a:ext cx="1252907" cy="369332"/>
          </a:xfrm>
          <a:prstGeom prst="rect">
            <a:avLst/>
          </a:prstGeom>
          <a:noFill/>
        </p:spPr>
        <p:txBody>
          <a:bodyPr wrap="none" rtlCol="0">
            <a:spAutoFit/>
          </a:bodyPr>
          <a:lstStyle/>
          <a:p>
            <a:r>
              <a:rPr lang="en-US" dirty="0" smtClean="0"/>
              <a:t>ITS2 Barrel:</a:t>
            </a:r>
            <a:endParaRPr lang="en-US" dirty="0"/>
          </a:p>
        </p:txBody>
      </p:sp>
      <p:sp>
        <p:nvSpPr>
          <p:cNvPr id="2" name="Footer Placeholder 1"/>
          <p:cNvSpPr>
            <a:spLocks noGrp="1"/>
          </p:cNvSpPr>
          <p:nvPr>
            <p:ph type="ftr" sz="quarter" idx="11"/>
          </p:nvPr>
        </p:nvSpPr>
        <p:spPr/>
        <p:txBody>
          <a:bodyPr/>
          <a:lstStyle/>
          <a:p>
            <a:r>
              <a:rPr lang="en-US" smtClean="0"/>
              <a:t>DRAFT 2020_05_15_EIC_Si_material_projections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3</a:t>
            </a:fld>
            <a:endParaRPr lang="en-US"/>
          </a:p>
        </p:txBody>
      </p:sp>
      <p:sp>
        <p:nvSpPr>
          <p:cNvPr id="16" name="TextBox 15"/>
          <p:cNvSpPr txBox="1"/>
          <p:nvPr/>
        </p:nvSpPr>
        <p:spPr>
          <a:xfrm>
            <a:off x="1220347" y="134591"/>
            <a:ext cx="8751114" cy="461665"/>
          </a:xfrm>
          <a:prstGeom prst="rect">
            <a:avLst/>
          </a:prstGeom>
          <a:noFill/>
        </p:spPr>
        <p:txBody>
          <a:bodyPr wrap="none" rtlCol="0">
            <a:spAutoFit/>
          </a:bodyPr>
          <a:lstStyle/>
          <a:p>
            <a:r>
              <a:rPr lang="en-US" sz="2400" u="sng" dirty="0" smtClean="0"/>
              <a:t>Estimates for material in for EIC Si structures/services – current SOTA</a:t>
            </a:r>
            <a:endParaRPr lang="en-US" sz="2400" u="sng" dirty="0"/>
          </a:p>
        </p:txBody>
      </p:sp>
    </p:spTree>
    <p:extLst>
      <p:ext uri="{BB962C8B-B14F-4D97-AF65-F5344CB8AC3E}">
        <p14:creationId xmlns:p14="http://schemas.microsoft.com/office/powerpoint/2010/main" val="2372591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3143" y="1088571"/>
            <a:ext cx="2804679" cy="369332"/>
          </a:xfrm>
          <a:prstGeom prst="rect">
            <a:avLst/>
          </a:prstGeom>
          <a:noFill/>
        </p:spPr>
        <p:txBody>
          <a:bodyPr wrap="none" rtlCol="0">
            <a:spAutoFit/>
          </a:bodyPr>
          <a:lstStyle/>
          <a:p>
            <a:r>
              <a:rPr lang="en-US" dirty="0" smtClean="0"/>
              <a:t>Three case types estimated:</a:t>
            </a:r>
          </a:p>
        </p:txBody>
      </p:sp>
      <p:sp>
        <p:nvSpPr>
          <p:cNvPr id="6" name="TextBox 5"/>
          <p:cNvSpPr txBox="1"/>
          <p:nvPr/>
        </p:nvSpPr>
        <p:spPr>
          <a:xfrm>
            <a:off x="827315" y="1691966"/>
            <a:ext cx="3135085" cy="3108543"/>
          </a:xfrm>
          <a:prstGeom prst="rect">
            <a:avLst/>
          </a:prstGeom>
          <a:noFill/>
        </p:spPr>
        <p:txBody>
          <a:bodyPr wrap="square" rtlCol="0">
            <a:spAutoFit/>
          </a:bodyPr>
          <a:lstStyle/>
          <a:p>
            <a:r>
              <a:rPr lang="en-US" u="sng" dirty="0" smtClean="0"/>
              <a:t>ITS2 like:</a:t>
            </a:r>
          </a:p>
          <a:p>
            <a:endParaRPr lang="en-US" dirty="0"/>
          </a:p>
          <a:p>
            <a:pPr marL="285750" indent="-285750">
              <a:buFont typeface="Arial" panose="020B0604020202020204" pitchFamily="34" charset="0"/>
              <a:buChar char="•"/>
            </a:pPr>
            <a:r>
              <a:rPr lang="en-US" sz="1600" dirty="0" smtClean="0"/>
              <a:t>Corresponds to the existing ALICE ITS2 detector using ALPIDE sensors</a:t>
            </a:r>
          </a:p>
          <a:p>
            <a:pPr marL="285750" indent="-285750">
              <a:buFont typeface="Arial" panose="020B0604020202020204" pitchFamily="34" charset="0"/>
              <a:buChar char="•"/>
            </a:pPr>
            <a:r>
              <a:rPr lang="en-US" sz="1600" dirty="0" smtClean="0"/>
              <a:t>Services and sensor barrel/</a:t>
            </a:r>
            <a:r>
              <a:rPr lang="en-US" sz="1600" dirty="0" err="1" smtClean="0"/>
              <a:t>vertexing</a:t>
            </a:r>
            <a:r>
              <a:rPr lang="en-US" sz="1600" dirty="0" smtClean="0"/>
              <a:t> layer X/X0 are as exist for ALPIDE ITS2</a:t>
            </a:r>
          </a:p>
          <a:p>
            <a:pPr marL="285750" indent="-285750">
              <a:buFont typeface="Arial" panose="020B0604020202020204" pitchFamily="34" charset="0"/>
              <a:buChar char="•"/>
            </a:pPr>
            <a:r>
              <a:rPr lang="en-US" sz="1600" dirty="0" smtClean="0"/>
              <a:t>Discs are based on extrapolation of ITS inner layer staves with appropriate scale up for diameter above 30 cm.</a:t>
            </a:r>
            <a:endParaRPr lang="en-US" sz="1600" dirty="0"/>
          </a:p>
        </p:txBody>
      </p:sp>
      <p:sp>
        <p:nvSpPr>
          <p:cNvPr id="7" name="TextBox 6"/>
          <p:cNvSpPr txBox="1"/>
          <p:nvPr/>
        </p:nvSpPr>
        <p:spPr>
          <a:xfrm>
            <a:off x="4357396" y="1691966"/>
            <a:ext cx="3135085" cy="3108543"/>
          </a:xfrm>
          <a:prstGeom prst="rect">
            <a:avLst/>
          </a:prstGeom>
          <a:noFill/>
        </p:spPr>
        <p:txBody>
          <a:bodyPr wrap="square" rtlCol="0">
            <a:spAutoFit/>
          </a:bodyPr>
          <a:lstStyle/>
          <a:p>
            <a:r>
              <a:rPr lang="en-US" u="sng" dirty="0" smtClean="0"/>
              <a:t>ITS2 like – reduced mass:</a:t>
            </a:r>
          </a:p>
          <a:p>
            <a:endParaRPr lang="en-US" dirty="0"/>
          </a:p>
          <a:p>
            <a:pPr marL="285750" indent="-285750">
              <a:buFont typeface="Arial" panose="020B0604020202020204" pitchFamily="34" charset="0"/>
              <a:buChar char="•"/>
            </a:pPr>
            <a:r>
              <a:rPr lang="en-US" sz="1600" dirty="0" smtClean="0"/>
              <a:t>Corresponds to the existing ALICE ITS2 detector using ALPIDE sensors</a:t>
            </a:r>
          </a:p>
          <a:p>
            <a:pPr marL="285750" indent="-285750">
              <a:buFont typeface="Arial" panose="020B0604020202020204" pitchFamily="34" charset="0"/>
              <a:buChar char="•"/>
            </a:pPr>
            <a:r>
              <a:rPr lang="en-US" sz="1600" dirty="0" smtClean="0"/>
              <a:t>Cu power supply cables replaced with Cu clad Al conductors</a:t>
            </a:r>
          </a:p>
          <a:p>
            <a:pPr marL="285750" indent="-285750">
              <a:buFont typeface="Arial" panose="020B0604020202020204" pitchFamily="34" charset="0"/>
              <a:buChar char="•"/>
            </a:pPr>
            <a:r>
              <a:rPr lang="en-US" sz="1600" dirty="0" smtClean="0"/>
              <a:t>Discs are based on extrapolation of ITS inner layer staves with appropriate scale up for diameter above 30 cm.</a:t>
            </a:r>
            <a:endParaRPr lang="en-US" sz="1600" dirty="0"/>
          </a:p>
        </p:txBody>
      </p:sp>
      <p:sp>
        <p:nvSpPr>
          <p:cNvPr id="8" name="TextBox 7"/>
          <p:cNvSpPr txBox="1"/>
          <p:nvPr/>
        </p:nvSpPr>
        <p:spPr>
          <a:xfrm>
            <a:off x="8102082" y="1691966"/>
            <a:ext cx="3135085" cy="3354765"/>
          </a:xfrm>
          <a:prstGeom prst="rect">
            <a:avLst/>
          </a:prstGeom>
          <a:noFill/>
        </p:spPr>
        <p:txBody>
          <a:bodyPr wrap="square" rtlCol="0">
            <a:spAutoFit/>
          </a:bodyPr>
          <a:lstStyle/>
          <a:p>
            <a:r>
              <a:rPr lang="en-US" u="sng" dirty="0" smtClean="0"/>
              <a:t>ITS3 like:</a:t>
            </a:r>
          </a:p>
          <a:p>
            <a:endParaRPr lang="en-US" dirty="0"/>
          </a:p>
          <a:p>
            <a:pPr marL="285750" indent="-285750">
              <a:buFont typeface="Arial" panose="020B0604020202020204" pitchFamily="34" charset="0"/>
              <a:buChar char="•"/>
            </a:pPr>
            <a:r>
              <a:rPr lang="en-US" sz="1600" dirty="0" smtClean="0"/>
              <a:t>Corresponds to using ITS3 type sensors</a:t>
            </a:r>
          </a:p>
          <a:p>
            <a:pPr marL="285750" indent="-285750">
              <a:buFont typeface="Arial" panose="020B0604020202020204" pitchFamily="34" charset="0"/>
              <a:buChar char="•"/>
            </a:pPr>
            <a:r>
              <a:rPr lang="en-US" sz="1600" dirty="0" smtClean="0"/>
              <a:t>Services and sensor barrel/</a:t>
            </a:r>
            <a:r>
              <a:rPr lang="en-US" sz="1600" dirty="0" err="1" smtClean="0"/>
              <a:t>vertexing</a:t>
            </a:r>
            <a:r>
              <a:rPr lang="en-US" sz="1600" dirty="0" smtClean="0"/>
              <a:t> layer X/X0 are scaled from ITS2 based on as power/cooling, sensor thickness, </a:t>
            </a:r>
            <a:r>
              <a:rPr lang="en-US" sz="1600" dirty="0" err="1" smtClean="0"/>
              <a:t>etc</a:t>
            </a:r>
            <a:endParaRPr lang="en-US" sz="1600" dirty="0" smtClean="0"/>
          </a:p>
          <a:p>
            <a:pPr marL="285750" indent="-285750">
              <a:buFont typeface="Arial" panose="020B0604020202020204" pitchFamily="34" charset="0"/>
              <a:buChar char="•"/>
            </a:pPr>
            <a:r>
              <a:rPr lang="en-US" sz="1600" dirty="0" smtClean="0"/>
              <a:t>Discs are still based on extrapolation of ITS2 inner layer staves with appropriate scale up for diameter above 30 cm.</a:t>
            </a:r>
            <a:endParaRPr lang="en-US" sz="1600" dirty="0"/>
          </a:p>
        </p:txBody>
      </p:sp>
      <p:sp>
        <p:nvSpPr>
          <p:cNvPr id="9" name="Footer Placeholder 8"/>
          <p:cNvSpPr>
            <a:spLocks noGrp="1"/>
          </p:cNvSpPr>
          <p:nvPr>
            <p:ph type="ftr" sz="quarter" idx="11"/>
          </p:nvPr>
        </p:nvSpPr>
        <p:spPr/>
        <p:txBody>
          <a:bodyPr/>
          <a:lstStyle/>
          <a:p>
            <a:r>
              <a:rPr lang="en-US" smtClean="0"/>
              <a:t>DRAFT 2020_05_15_EIC_Si_material_projections LG</a:t>
            </a:r>
            <a:endParaRPr lang="en-US"/>
          </a:p>
        </p:txBody>
      </p:sp>
      <p:sp>
        <p:nvSpPr>
          <p:cNvPr id="10" name="Slide Number Placeholder 9"/>
          <p:cNvSpPr>
            <a:spLocks noGrp="1"/>
          </p:cNvSpPr>
          <p:nvPr>
            <p:ph type="sldNum" sz="quarter" idx="12"/>
          </p:nvPr>
        </p:nvSpPr>
        <p:spPr/>
        <p:txBody>
          <a:bodyPr/>
          <a:lstStyle/>
          <a:p>
            <a:fld id="{4A076F53-2943-40AC-B10F-75B6AB273A27}" type="slidenum">
              <a:rPr lang="en-US" smtClean="0"/>
              <a:t>4</a:t>
            </a:fld>
            <a:endParaRPr lang="en-US"/>
          </a:p>
        </p:txBody>
      </p:sp>
      <p:sp>
        <p:nvSpPr>
          <p:cNvPr id="11" name="TextBox 10"/>
          <p:cNvSpPr txBox="1"/>
          <p:nvPr/>
        </p:nvSpPr>
        <p:spPr>
          <a:xfrm>
            <a:off x="1433858" y="5516874"/>
            <a:ext cx="9324284" cy="369332"/>
          </a:xfrm>
          <a:prstGeom prst="rect">
            <a:avLst/>
          </a:prstGeom>
          <a:noFill/>
        </p:spPr>
        <p:txBody>
          <a:bodyPr wrap="none" rtlCol="0">
            <a:spAutoFit/>
          </a:bodyPr>
          <a:lstStyle/>
          <a:p>
            <a:r>
              <a:rPr lang="en-US" dirty="0" smtClean="0"/>
              <a:t>Additional measures can be considered with targeted R&amp;D such as serial powering and air cooling.</a:t>
            </a:r>
            <a:endParaRPr lang="en-US" dirty="0"/>
          </a:p>
        </p:txBody>
      </p:sp>
      <p:sp>
        <p:nvSpPr>
          <p:cNvPr id="12" name="TextBox 11"/>
          <p:cNvSpPr txBox="1"/>
          <p:nvPr/>
        </p:nvSpPr>
        <p:spPr>
          <a:xfrm>
            <a:off x="2323169" y="141918"/>
            <a:ext cx="6831486" cy="461665"/>
          </a:xfrm>
          <a:prstGeom prst="rect">
            <a:avLst/>
          </a:prstGeom>
          <a:noFill/>
        </p:spPr>
        <p:txBody>
          <a:bodyPr wrap="none" rtlCol="0">
            <a:spAutoFit/>
          </a:bodyPr>
          <a:lstStyle/>
          <a:p>
            <a:r>
              <a:rPr lang="en-US" sz="2400" u="sng" dirty="0" smtClean="0"/>
              <a:t>Estimates for material in for EIC Si structures/services</a:t>
            </a:r>
            <a:endParaRPr lang="en-US" sz="2400" u="sng" dirty="0"/>
          </a:p>
        </p:txBody>
      </p:sp>
    </p:spTree>
    <p:extLst>
      <p:ext uri="{BB962C8B-B14F-4D97-AF65-F5344CB8AC3E}">
        <p14:creationId xmlns:p14="http://schemas.microsoft.com/office/powerpoint/2010/main" val="3409075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9500" y="1027153"/>
            <a:ext cx="1908471" cy="369332"/>
          </a:xfrm>
          <a:prstGeom prst="rect">
            <a:avLst/>
          </a:prstGeom>
          <a:noFill/>
          <a:ln>
            <a:solidFill>
              <a:srgbClr val="0070C0"/>
            </a:solidFill>
          </a:ln>
        </p:spPr>
        <p:txBody>
          <a:bodyPr wrap="none" rtlCol="0">
            <a:spAutoFit/>
          </a:bodyPr>
          <a:lstStyle/>
          <a:p>
            <a:r>
              <a:rPr lang="en-US" i="1" dirty="0" smtClean="0">
                <a:solidFill>
                  <a:srgbClr val="0070C0"/>
                </a:solidFill>
              </a:rPr>
              <a:t>Can we do better?</a:t>
            </a:r>
            <a:endParaRPr lang="en-US" i="1" dirty="0">
              <a:solidFill>
                <a:srgbClr val="0070C0"/>
              </a:solidFill>
            </a:endParaRPr>
          </a:p>
        </p:txBody>
      </p:sp>
      <p:sp>
        <p:nvSpPr>
          <p:cNvPr id="6" name="TextBox 5"/>
          <p:cNvSpPr txBox="1"/>
          <p:nvPr/>
        </p:nvSpPr>
        <p:spPr>
          <a:xfrm>
            <a:off x="1593931" y="1565160"/>
            <a:ext cx="1379608" cy="646331"/>
          </a:xfrm>
          <a:prstGeom prst="rect">
            <a:avLst/>
          </a:prstGeom>
          <a:noFill/>
        </p:spPr>
        <p:txBody>
          <a:bodyPr wrap="none" rtlCol="0">
            <a:spAutoFit/>
          </a:bodyPr>
          <a:lstStyle/>
          <a:p>
            <a:r>
              <a:rPr lang="en-US" dirty="0" err="1" smtClean="0"/>
              <a:t>Vertexing</a:t>
            </a:r>
            <a:r>
              <a:rPr lang="en-US" dirty="0" smtClean="0"/>
              <a:t>:</a:t>
            </a:r>
          </a:p>
          <a:p>
            <a:r>
              <a:rPr lang="en-US" dirty="0" smtClean="0"/>
              <a:t>ITS3 concept</a:t>
            </a:r>
            <a:endParaRPr lang="en-US" dirty="0"/>
          </a:p>
        </p:txBody>
      </p:sp>
      <p:pic>
        <p:nvPicPr>
          <p:cNvPr id="7" name="Picture 6"/>
          <p:cNvPicPr>
            <a:picLocks noChangeAspect="1"/>
          </p:cNvPicPr>
          <p:nvPr/>
        </p:nvPicPr>
        <p:blipFill>
          <a:blip r:embed="rId2"/>
          <a:stretch>
            <a:fillRect/>
          </a:stretch>
        </p:blipFill>
        <p:spPr>
          <a:xfrm>
            <a:off x="7102988" y="1097682"/>
            <a:ext cx="4408128" cy="3177510"/>
          </a:xfrm>
          <a:prstGeom prst="rect">
            <a:avLst/>
          </a:prstGeom>
        </p:spPr>
      </p:pic>
      <p:sp>
        <p:nvSpPr>
          <p:cNvPr id="8" name="TextBox 7"/>
          <p:cNvSpPr txBox="1"/>
          <p:nvPr/>
        </p:nvSpPr>
        <p:spPr>
          <a:xfrm>
            <a:off x="4749944" y="2211491"/>
            <a:ext cx="1982695" cy="646331"/>
          </a:xfrm>
          <a:prstGeom prst="rect">
            <a:avLst/>
          </a:prstGeom>
          <a:noFill/>
        </p:spPr>
        <p:txBody>
          <a:bodyPr wrap="square" rtlCol="0">
            <a:spAutoFit/>
          </a:bodyPr>
          <a:lstStyle/>
          <a:p>
            <a:r>
              <a:rPr lang="en-US" dirty="0" smtClean="0"/>
              <a:t>“bent” silicon</a:t>
            </a:r>
          </a:p>
          <a:p>
            <a:r>
              <a:rPr lang="en-US" dirty="0" smtClean="0"/>
              <a:t>Detector concept</a:t>
            </a:r>
            <a:endParaRPr lang="en-US" dirty="0"/>
          </a:p>
        </p:txBody>
      </p:sp>
      <p:sp>
        <p:nvSpPr>
          <p:cNvPr id="9" name="TextBox 8"/>
          <p:cNvSpPr txBox="1"/>
          <p:nvPr/>
        </p:nvSpPr>
        <p:spPr>
          <a:xfrm>
            <a:off x="4325446" y="1467994"/>
            <a:ext cx="2475742" cy="369332"/>
          </a:xfrm>
          <a:prstGeom prst="rect">
            <a:avLst/>
          </a:prstGeom>
          <a:noFill/>
        </p:spPr>
        <p:txBody>
          <a:bodyPr wrap="none" rtlCol="0">
            <a:spAutoFit/>
          </a:bodyPr>
          <a:lstStyle/>
          <a:p>
            <a:r>
              <a:rPr lang="en-US" dirty="0" smtClean="0"/>
              <a:t>Potentially X/X0 ~ 0.05%</a:t>
            </a:r>
            <a:endParaRPr lang="en-US" dirty="0"/>
          </a:p>
        </p:txBody>
      </p:sp>
      <p:sp>
        <p:nvSpPr>
          <p:cNvPr id="10" name="TextBox 9"/>
          <p:cNvSpPr txBox="1"/>
          <p:nvPr/>
        </p:nvSpPr>
        <p:spPr>
          <a:xfrm>
            <a:off x="7408357" y="4992329"/>
            <a:ext cx="4041684"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Silicon thinned to &lt;40um</a:t>
            </a:r>
          </a:p>
          <a:p>
            <a:pPr marL="285750" indent="-285750">
              <a:buFont typeface="Arial" panose="020B0604020202020204" pitchFamily="34" charset="0"/>
              <a:buChar char="•"/>
            </a:pPr>
            <a:r>
              <a:rPr lang="en-US" dirty="0" smtClean="0"/>
              <a:t>Air cooled</a:t>
            </a:r>
          </a:p>
          <a:p>
            <a:pPr marL="285750" indent="-285750">
              <a:buFont typeface="Arial" panose="020B0604020202020204" pitchFamily="34" charset="0"/>
              <a:buChar char="•"/>
            </a:pPr>
            <a:r>
              <a:rPr lang="en-US" dirty="0" smtClean="0"/>
              <a:t>Stitched – no connecting/power cable</a:t>
            </a:r>
          </a:p>
          <a:p>
            <a:pPr marL="285750" indent="-285750">
              <a:buFont typeface="Arial" panose="020B0604020202020204" pitchFamily="34" charset="0"/>
              <a:buChar char="•"/>
            </a:pPr>
            <a:r>
              <a:rPr lang="en-US" dirty="0" smtClean="0"/>
              <a:t>Carbon foam as support for layers</a:t>
            </a:r>
            <a:endParaRPr lang="en-US" dirty="0"/>
          </a:p>
        </p:txBody>
      </p:sp>
      <p:pic>
        <p:nvPicPr>
          <p:cNvPr id="11" name="Picture 10"/>
          <p:cNvPicPr>
            <a:picLocks noChangeAspect="1"/>
          </p:cNvPicPr>
          <p:nvPr/>
        </p:nvPicPr>
        <p:blipFill>
          <a:blip r:embed="rId3"/>
          <a:stretch>
            <a:fillRect/>
          </a:stretch>
        </p:blipFill>
        <p:spPr>
          <a:xfrm>
            <a:off x="595804" y="3511267"/>
            <a:ext cx="3577989" cy="2790609"/>
          </a:xfrm>
          <a:prstGeom prst="rect">
            <a:avLst/>
          </a:prstGeom>
        </p:spPr>
      </p:pic>
      <p:sp>
        <p:nvSpPr>
          <p:cNvPr id="12" name="Oval 11"/>
          <p:cNvSpPr/>
          <p:nvPr/>
        </p:nvSpPr>
        <p:spPr>
          <a:xfrm>
            <a:off x="1482213" y="4380271"/>
            <a:ext cx="1283110" cy="113562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211627" y="4253665"/>
            <a:ext cx="2777542" cy="2031325"/>
          </a:xfrm>
          <a:prstGeom prst="rect">
            <a:avLst/>
          </a:prstGeom>
          <a:noFill/>
        </p:spPr>
        <p:txBody>
          <a:bodyPr wrap="square" rtlCol="0">
            <a:spAutoFit/>
          </a:bodyPr>
          <a:lstStyle/>
          <a:p>
            <a:r>
              <a:rPr lang="en-US" dirty="0" smtClean="0"/>
              <a:t>We will still have material at the end of the </a:t>
            </a:r>
            <a:r>
              <a:rPr lang="en-US" dirty="0" err="1" smtClean="0"/>
              <a:t>vertexing</a:t>
            </a:r>
            <a:r>
              <a:rPr lang="en-US" dirty="0" smtClean="0"/>
              <a:t> layers.</a:t>
            </a:r>
          </a:p>
          <a:p>
            <a:r>
              <a:rPr lang="en-US" dirty="0" smtClean="0"/>
              <a:t>Reduced services compared to existing ITS layer 0-2 services. </a:t>
            </a:r>
            <a:r>
              <a:rPr lang="en-US" smtClean="0"/>
              <a:t>(less power needed)</a:t>
            </a:r>
            <a:endParaRPr lang="en-US" dirty="0"/>
          </a:p>
        </p:txBody>
      </p:sp>
      <p:sp>
        <p:nvSpPr>
          <p:cNvPr id="2" name="Footer Placeholder 1"/>
          <p:cNvSpPr>
            <a:spLocks noGrp="1"/>
          </p:cNvSpPr>
          <p:nvPr>
            <p:ph type="ftr" sz="quarter" idx="11"/>
          </p:nvPr>
        </p:nvSpPr>
        <p:spPr/>
        <p:txBody>
          <a:bodyPr/>
          <a:lstStyle/>
          <a:p>
            <a:r>
              <a:rPr lang="en-US" smtClean="0"/>
              <a:t>DRAFT 2020_05_15_EIC_Si_material_projections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5</a:t>
            </a:fld>
            <a:endParaRPr lang="en-US"/>
          </a:p>
        </p:txBody>
      </p:sp>
      <p:sp>
        <p:nvSpPr>
          <p:cNvPr id="14" name="TextBox 13"/>
          <p:cNvSpPr txBox="1"/>
          <p:nvPr/>
        </p:nvSpPr>
        <p:spPr>
          <a:xfrm>
            <a:off x="1694994" y="130986"/>
            <a:ext cx="8199360" cy="461665"/>
          </a:xfrm>
          <a:prstGeom prst="rect">
            <a:avLst/>
          </a:prstGeom>
          <a:noFill/>
        </p:spPr>
        <p:txBody>
          <a:bodyPr wrap="none" rtlCol="0">
            <a:spAutoFit/>
          </a:bodyPr>
          <a:lstStyle/>
          <a:p>
            <a:r>
              <a:rPr lang="en-US" sz="2400" u="sng" dirty="0" smtClean="0"/>
              <a:t>Estimates for material in for EIC Si structures/support - </a:t>
            </a:r>
            <a:r>
              <a:rPr lang="en-US" sz="2400" u="sng" dirty="0" err="1" smtClean="0"/>
              <a:t>vertexing</a:t>
            </a:r>
            <a:endParaRPr lang="en-US" sz="2400" u="sng" dirty="0"/>
          </a:p>
        </p:txBody>
      </p:sp>
    </p:spTree>
    <p:extLst>
      <p:ext uri="{BB962C8B-B14F-4D97-AF65-F5344CB8AC3E}">
        <p14:creationId xmlns:p14="http://schemas.microsoft.com/office/powerpoint/2010/main" val="3632596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0183" y="209963"/>
            <a:ext cx="8322215" cy="461665"/>
          </a:xfrm>
          <a:prstGeom prst="rect">
            <a:avLst/>
          </a:prstGeom>
          <a:noFill/>
        </p:spPr>
        <p:txBody>
          <a:bodyPr wrap="none" rtlCol="0">
            <a:spAutoFit/>
          </a:bodyPr>
          <a:lstStyle/>
          <a:p>
            <a:r>
              <a:rPr lang="en-US" sz="2400" dirty="0" smtClean="0"/>
              <a:t>What to expect for radiation lengths for EIC structures - </a:t>
            </a:r>
            <a:r>
              <a:rPr lang="en-US" sz="2400" dirty="0" err="1" smtClean="0"/>
              <a:t>Vertexing</a:t>
            </a:r>
            <a:endParaRPr lang="en-US" sz="2400" dirty="0"/>
          </a:p>
        </p:txBody>
      </p:sp>
      <p:sp>
        <p:nvSpPr>
          <p:cNvPr id="5" name="TextBox 4"/>
          <p:cNvSpPr txBox="1"/>
          <p:nvPr/>
        </p:nvSpPr>
        <p:spPr>
          <a:xfrm>
            <a:off x="1580183" y="1219199"/>
            <a:ext cx="9853352" cy="3139321"/>
          </a:xfrm>
          <a:prstGeom prst="rect">
            <a:avLst/>
          </a:prstGeom>
          <a:noFill/>
        </p:spPr>
        <p:txBody>
          <a:bodyPr wrap="square" rtlCol="0">
            <a:spAutoFit/>
          </a:bodyPr>
          <a:lstStyle/>
          <a:p>
            <a:r>
              <a:rPr lang="en-US" dirty="0" smtClean="0"/>
              <a:t>Reduction in services for lower power dissipation or ITS3 type structures:</a:t>
            </a:r>
          </a:p>
          <a:p>
            <a:pPr marL="285750" indent="-285750">
              <a:buFont typeface="Arial" panose="020B0604020202020204" pitchFamily="34" charset="0"/>
              <a:buChar char="•"/>
            </a:pPr>
            <a:r>
              <a:rPr lang="en-US" dirty="0" smtClean="0"/>
              <a:t>This is still a system where power is delivered at ~1.2V (ITS3) versus ~1.8V for ITS2</a:t>
            </a:r>
          </a:p>
          <a:p>
            <a:pPr marL="285750" indent="-285750">
              <a:buFont typeface="Arial" panose="020B0604020202020204" pitchFamily="34" charset="0"/>
              <a:buChar char="•"/>
            </a:pPr>
            <a:r>
              <a:rPr lang="en-US" dirty="0" smtClean="0"/>
              <a:t>The current will still be ~2/3 of the current needed for ITS2.</a:t>
            </a:r>
          </a:p>
          <a:p>
            <a:pPr marL="285750" indent="-285750">
              <a:buFont typeface="Arial" panose="020B0604020202020204" pitchFamily="34" charset="0"/>
              <a:buChar char="•"/>
            </a:pPr>
            <a:r>
              <a:rPr lang="en-US" dirty="0" smtClean="0"/>
              <a:t>Possible reduction of needed conductor by 1/3.</a:t>
            </a:r>
          </a:p>
          <a:p>
            <a:pPr marL="285750" indent="-285750">
              <a:buFont typeface="Arial" panose="020B0604020202020204" pitchFamily="34" charset="0"/>
              <a:buChar char="•"/>
            </a:pPr>
            <a:r>
              <a:rPr lang="en-US" dirty="0" smtClean="0"/>
              <a:t>Can still convert to Aluminum based power delivery to staves (Aluminum flex PCB delivers power on the staves already). </a:t>
            </a:r>
            <a:endParaRPr lang="en-US" dirty="0"/>
          </a:p>
          <a:p>
            <a:pPr marL="285750" indent="-285750">
              <a:buFont typeface="Arial" panose="020B0604020202020204" pitchFamily="34" charset="0"/>
              <a:buChar char="•"/>
            </a:pPr>
            <a:r>
              <a:rPr lang="en-US" dirty="0" smtClean="0"/>
              <a:t>Typical hybrid Aluminum/copper conductors can be ~80% Al jacketed in ~20% copper for making solder connections. Considering insulation and water propagation, reduce X/X0 factor of 4, increase volume by 1.4.</a:t>
            </a:r>
          </a:p>
          <a:p>
            <a:pPr marL="285750" indent="-285750">
              <a:buFont typeface="Arial" panose="020B0604020202020204" pitchFamily="34" charset="0"/>
              <a:buChar char="•"/>
            </a:pPr>
            <a:r>
              <a:rPr lang="en-US" dirty="0"/>
              <a:t>Disadvantages are larger conductor size, more difficult to work with, more expensive</a:t>
            </a:r>
            <a:r>
              <a:rPr lang="en-US" dirty="0" smtClean="0"/>
              <a:t>.</a:t>
            </a:r>
          </a:p>
          <a:p>
            <a:pPr marL="285750" indent="-285750">
              <a:buFont typeface="Arial" panose="020B0604020202020204" pitchFamily="34" charset="0"/>
              <a:buChar char="•"/>
            </a:pPr>
            <a:r>
              <a:rPr lang="en-US" dirty="0" smtClean="0"/>
              <a:t>Signal requirements still mandate highly engineered copper signal conductors like </a:t>
            </a:r>
            <a:r>
              <a:rPr lang="en-US" dirty="0" err="1" smtClean="0"/>
              <a:t>Samtec</a:t>
            </a:r>
            <a:r>
              <a:rPr lang="en-US" dirty="0" smtClean="0"/>
              <a:t> Firefly.</a:t>
            </a:r>
          </a:p>
        </p:txBody>
      </p:sp>
      <p:sp>
        <p:nvSpPr>
          <p:cNvPr id="7" name="Footer Placeholder 6"/>
          <p:cNvSpPr>
            <a:spLocks noGrp="1"/>
          </p:cNvSpPr>
          <p:nvPr>
            <p:ph type="ftr" sz="quarter" idx="11"/>
          </p:nvPr>
        </p:nvSpPr>
        <p:spPr/>
        <p:txBody>
          <a:bodyPr/>
          <a:lstStyle/>
          <a:p>
            <a:r>
              <a:rPr lang="en-US" smtClean="0"/>
              <a:t>DRAFT 2020_05_15_EIC_Si_material_projections LG</a:t>
            </a:r>
            <a:endParaRPr lang="en-US"/>
          </a:p>
        </p:txBody>
      </p:sp>
      <p:sp>
        <p:nvSpPr>
          <p:cNvPr id="8" name="Slide Number Placeholder 7"/>
          <p:cNvSpPr>
            <a:spLocks noGrp="1"/>
          </p:cNvSpPr>
          <p:nvPr>
            <p:ph type="sldNum" sz="quarter" idx="12"/>
          </p:nvPr>
        </p:nvSpPr>
        <p:spPr/>
        <p:txBody>
          <a:bodyPr/>
          <a:lstStyle/>
          <a:p>
            <a:fld id="{4A076F53-2943-40AC-B10F-75B6AB273A27}" type="slidenum">
              <a:rPr lang="en-US" smtClean="0"/>
              <a:t>6</a:t>
            </a:fld>
            <a:endParaRPr lang="en-US"/>
          </a:p>
        </p:txBody>
      </p:sp>
    </p:spTree>
    <p:extLst>
      <p:ext uri="{BB962C8B-B14F-4D97-AF65-F5344CB8AC3E}">
        <p14:creationId xmlns:p14="http://schemas.microsoft.com/office/powerpoint/2010/main" val="1234078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1867" y="186182"/>
            <a:ext cx="7773282" cy="461665"/>
          </a:xfrm>
          <a:prstGeom prst="rect">
            <a:avLst/>
          </a:prstGeom>
          <a:noFill/>
        </p:spPr>
        <p:txBody>
          <a:bodyPr wrap="none" rtlCol="0">
            <a:spAutoFit/>
          </a:bodyPr>
          <a:lstStyle/>
          <a:p>
            <a:r>
              <a:rPr lang="en-US" sz="2400" dirty="0" smtClean="0"/>
              <a:t>What to expect for radiation lengths for EIC structures - Discs</a:t>
            </a:r>
            <a:endParaRPr lang="en-US" sz="2400" dirty="0"/>
          </a:p>
        </p:txBody>
      </p:sp>
      <p:sp>
        <p:nvSpPr>
          <p:cNvPr id="7" name="TextBox 6"/>
          <p:cNvSpPr txBox="1"/>
          <p:nvPr/>
        </p:nvSpPr>
        <p:spPr>
          <a:xfrm>
            <a:off x="1138082" y="1023585"/>
            <a:ext cx="10128434" cy="3693319"/>
          </a:xfrm>
          <a:prstGeom prst="rect">
            <a:avLst/>
          </a:prstGeom>
          <a:noFill/>
        </p:spPr>
        <p:txBody>
          <a:bodyPr wrap="square" rtlCol="0">
            <a:spAutoFit/>
          </a:bodyPr>
          <a:lstStyle/>
          <a:p>
            <a:r>
              <a:rPr lang="en-US" u="sng" dirty="0" smtClean="0"/>
              <a:t>Using existing ALPIDE based ITS inner barrel staves as reference</a:t>
            </a:r>
          </a:p>
          <a:p>
            <a:endParaRPr lang="en-US" u="sng" dirty="0" smtClean="0"/>
          </a:p>
          <a:p>
            <a:r>
              <a:rPr lang="en-US" dirty="0" smtClean="0"/>
              <a:t>Discs up to ~60 cm diameter can be composed of existing ITS inner layer designs and can be expected to have approximately the same radiation length including overlap.</a:t>
            </a:r>
            <a:endParaRPr lang="en-US" u="sng" dirty="0" smtClean="0"/>
          </a:p>
          <a:p>
            <a:endParaRPr lang="en-US" dirty="0"/>
          </a:p>
          <a:p>
            <a:r>
              <a:rPr lang="en-US" u="sng" dirty="0" smtClean="0"/>
              <a:t>Discs larger than 60 cm diameter</a:t>
            </a:r>
          </a:p>
          <a:p>
            <a:endParaRPr lang="en-US" u="sng" dirty="0" smtClean="0"/>
          </a:p>
          <a:p>
            <a:pPr marL="285750" indent="-285750">
              <a:buFont typeface="Arial" panose="020B0604020202020204" pitchFamily="34" charset="0"/>
              <a:buChar char="•"/>
            </a:pPr>
            <a:r>
              <a:rPr lang="en-US" dirty="0" smtClean="0"/>
              <a:t>In this case one may expect that the voltage drops will start to become more significant over the length of the stave and will need correspondingly larger thickness of the Aluminum power distribution layer.</a:t>
            </a:r>
          </a:p>
          <a:p>
            <a:pPr marL="285750" indent="-285750">
              <a:buFont typeface="Arial" panose="020B0604020202020204" pitchFamily="34" charset="0"/>
              <a:buChar char="•"/>
            </a:pPr>
            <a:r>
              <a:rPr lang="en-US" dirty="0" smtClean="0"/>
              <a:t>Assume that we need to increase conductor thickness by 30% for every 10 cm increase in length. (we can also assume that the mass required to keep stave stable increases at the same rate)</a:t>
            </a:r>
          </a:p>
          <a:p>
            <a:pPr marL="285750" indent="-285750">
              <a:buFont typeface="Arial" panose="020B0604020202020204" pitchFamily="34" charset="0"/>
              <a:buChar char="•"/>
            </a:pPr>
            <a:r>
              <a:rPr lang="en-US" dirty="0" smtClean="0"/>
              <a:t>Services come from both sides of the disc and are still consistent with requirements/cm^2</a:t>
            </a:r>
          </a:p>
          <a:p>
            <a:pPr marL="285750" indent="-285750">
              <a:buFont typeface="Arial" panose="020B0604020202020204" pitchFamily="34" charset="0"/>
              <a:buChar char="•"/>
            </a:pPr>
            <a:endParaRPr lang="en-US" dirty="0"/>
          </a:p>
        </p:txBody>
      </p:sp>
      <p:sp>
        <p:nvSpPr>
          <p:cNvPr id="3" name="TextBox 2"/>
          <p:cNvSpPr txBox="1"/>
          <p:nvPr/>
        </p:nvSpPr>
        <p:spPr>
          <a:xfrm>
            <a:off x="1517780" y="4827037"/>
            <a:ext cx="4878130" cy="923330"/>
          </a:xfrm>
          <a:prstGeom prst="rect">
            <a:avLst/>
          </a:prstGeom>
          <a:noFill/>
        </p:spPr>
        <p:txBody>
          <a:bodyPr wrap="none" rtlCol="0">
            <a:spAutoFit/>
          </a:bodyPr>
          <a:lstStyle/>
          <a:p>
            <a:r>
              <a:rPr lang="en-US" dirty="0" smtClean="0"/>
              <a:t>Discs at 80 cm diameter =&gt; 0.4% radiation length</a:t>
            </a:r>
          </a:p>
          <a:p>
            <a:r>
              <a:rPr lang="en-US" dirty="0" smtClean="0"/>
              <a:t>Discs at 100 cm diameter =&gt; 0.5% radiation length</a:t>
            </a:r>
          </a:p>
          <a:p>
            <a:r>
              <a:rPr lang="en-US" smtClean="0"/>
              <a:t>etc</a:t>
            </a:r>
            <a:r>
              <a:rPr lang="en-US" dirty="0" smtClean="0"/>
              <a:t>.</a:t>
            </a:r>
            <a:endParaRPr lang="en-US" dirty="0"/>
          </a:p>
        </p:txBody>
      </p:sp>
      <p:sp>
        <p:nvSpPr>
          <p:cNvPr id="8" name="Footer Placeholder 7"/>
          <p:cNvSpPr>
            <a:spLocks noGrp="1"/>
          </p:cNvSpPr>
          <p:nvPr>
            <p:ph type="ftr" sz="quarter" idx="11"/>
          </p:nvPr>
        </p:nvSpPr>
        <p:spPr/>
        <p:txBody>
          <a:bodyPr/>
          <a:lstStyle/>
          <a:p>
            <a:r>
              <a:rPr lang="en-US" smtClean="0"/>
              <a:t>DRAFT 2020_05_15_EIC_Si_material_projections LG</a:t>
            </a:r>
            <a:endParaRPr lang="en-US"/>
          </a:p>
        </p:txBody>
      </p:sp>
      <p:sp>
        <p:nvSpPr>
          <p:cNvPr id="9" name="Slide Number Placeholder 8"/>
          <p:cNvSpPr>
            <a:spLocks noGrp="1"/>
          </p:cNvSpPr>
          <p:nvPr>
            <p:ph type="sldNum" sz="quarter" idx="12"/>
          </p:nvPr>
        </p:nvSpPr>
        <p:spPr/>
        <p:txBody>
          <a:bodyPr/>
          <a:lstStyle/>
          <a:p>
            <a:fld id="{4A076F53-2943-40AC-B10F-75B6AB273A27}" type="slidenum">
              <a:rPr lang="en-US" smtClean="0"/>
              <a:t>7</a:t>
            </a:fld>
            <a:endParaRPr lang="en-US"/>
          </a:p>
        </p:txBody>
      </p:sp>
    </p:spTree>
    <p:extLst>
      <p:ext uri="{BB962C8B-B14F-4D97-AF65-F5344CB8AC3E}">
        <p14:creationId xmlns:p14="http://schemas.microsoft.com/office/powerpoint/2010/main" val="3780996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67691008"/>
              </p:ext>
            </p:extLst>
          </p:nvPr>
        </p:nvGraphicFramePr>
        <p:xfrm>
          <a:off x="1978090" y="618101"/>
          <a:ext cx="9766040" cy="5913120"/>
        </p:xfrm>
        <a:graphic>
          <a:graphicData uri="http://schemas.openxmlformats.org/drawingml/2006/table">
            <a:tbl>
              <a:tblPr firstRow="1" bandRow="1">
                <a:tableStyleId>{5C22544A-7EE6-4342-B048-85BDC9FD1C3A}</a:tableStyleId>
              </a:tblPr>
              <a:tblGrid>
                <a:gridCol w="2748118">
                  <a:extLst>
                    <a:ext uri="{9D8B030D-6E8A-4147-A177-3AD203B41FA5}">
                      <a16:colId xmlns:a16="http://schemas.microsoft.com/office/drawing/2014/main" val="2660787128"/>
                    </a:ext>
                  </a:extLst>
                </a:gridCol>
                <a:gridCol w="1158298">
                  <a:extLst>
                    <a:ext uri="{9D8B030D-6E8A-4147-A177-3AD203B41FA5}">
                      <a16:colId xmlns:a16="http://schemas.microsoft.com/office/drawing/2014/main" val="1274661734"/>
                    </a:ext>
                  </a:extLst>
                </a:gridCol>
                <a:gridCol w="1953208">
                  <a:extLst>
                    <a:ext uri="{9D8B030D-6E8A-4147-A177-3AD203B41FA5}">
                      <a16:colId xmlns:a16="http://schemas.microsoft.com/office/drawing/2014/main" val="827605406"/>
                    </a:ext>
                  </a:extLst>
                </a:gridCol>
                <a:gridCol w="1953208">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r>
                        <a:rPr lang="en-US" sz="1600" baseline="0" dirty="0" smtClean="0"/>
                        <a:t>)*</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(per 100 cm^2 of Si</a:t>
                      </a:r>
                      <a:r>
                        <a:rPr lang="en-US" sz="1600" baseline="0" dirty="0" smtClean="0"/>
                        <a:t> surface</a:t>
                      </a:r>
                      <a:r>
                        <a:rPr lang="en-US" sz="1600" baseline="0" dirty="0" smtClean="0"/>
                        <a:t>)*</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(per 100 cm^2 of Si</a:t>
                      </a:r>
                      <a:r>
                        <a:rPr lang="en-US" sz="1600" baseline="0" dirty="0" smtClean="0"/>
                        <a:t> surface</a:t>
                      </a:r>
                      <a:r>
                        <a:rPr lang="en-US" sz="1600" baseline="0" dirty="0" smtClean="0"/>
                        <a:t>)*</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ITS2 like </a:t>
                      </a:r>
                      <a:r>
                        <a:rPr lang="en-US" sz="1600" dirty="0" err="1" smtClean="0"/>
                        <a:t>vertexing</a:t>
                      </a:r>
                      <a:endParaRPr lang="en-US" sz="1600" dirty="0"/>
                    </a:p>
                  </a:txBody>
                  <a:tcPr/>
                </a:tc>
                <a:tc>
                  <a:txBody>
                    <a:bodyPr/>
                    <a:lstStyle/>
                    <a:p>
                      <a:r>
                        <a:rPr lang="en-US" sz="1600" dirty="0" smtClean="0"/>
                        <a:t>0.3%</a:t>
                      </a:r>
                      <a:endParaRPr lang="en-US" sz="1600" dirty="0"/>
                    </a:p>
                  </a:txBody>
                  <a:tcPr/>
                </a:tc>
                <a:tc>
                  <a:txBody>
                    <a:bodyPr/>
                    <a:lstStyle/>
                    <a:p>
                      <a:r>
                        <a:rPr lang="en-US" sz="1600" dirty="0" smtClean="0"/>
                        <a:t>7.4 cm^3 of material with X/X0 of </a:t>
                      </a:r>
                      <a:r>
                        <a:rPr lang="en-US" sz="1600" dirty="0" smtClean="0"/>
                        <a:t>0.0874 </a:t>
                      </a:r>
                      <a:r>
                        <a:rPr lang="en-US" sz="1600" dirty="0" smtClean="0"/>
                        <a:t>per traversed cm</a:t>
                      </a:r>
                      <a:endParaRPr lang="en-US" sz="1600" dirty="0"/>
                    </a:p>
                  </a:txBody>
                  <a:tcPr/>
                </a:tc>
                <a:tc>
                  <a:txBody>
                    <a:bodyPr/>
                    <a:lstStyle/>
                    <a:p>
                      <a:r>
                        <a:rPr lang="en-US" sz="1600" dirty="0" smtClean="0"/>
                        <a:t>2.47 cm^2 cross section with X/X0 of </a:t>
                      </a:r>
                      <a:r>
                        <a:rPr lang="en-US" sz="1600" dirty="0" smtClean="0"/>
                        <a:t>0.0913 </a:t>
                      </a:r>
                      <a:r>
                        <a:rPr lang="en-US" sz="1600" dirty="0" smtClean="0"/>
                        <a:t>per traversed cm</a:t>
                      </a:r>
                      <a:endParaRPr lang="en-US" sz="1600" dirty="0"/>
                    </a:p>
                  </a:txBody>
                  <a:tcPr/>
                </a:tc>
                <a:tc>
                  <a:txBody>
                    <a:bodyPr/>
                    <a:lstStyle/>
                    <a:p>
                      <a:r>
                        <a:rPr lang="en-US" sz="1600" dirty="0" smtClean="0"/>
                        <a:t>4.94 cm^3</a:t>
                      </a:r>
                      <a:r>
                        <a:rPr lang="en-US" sz="1600" baseline="0" dirty="0" smtClean="0"/>
                        <a:t> </a:t>
                      </a:r>
                      <a:r>
                        <a:rPr lang="en-US" sz="1600" dirty="0" smtClean="0"/>
                        <a:t>with </a:t>
                      </a:r>
                      <a:r>
                        <a:rPr lang="en-US" sz="1600" dirty="0" smtClean="0"/>
                        <a:t>0.102 </a:t>
                      </a:r>
                      <a:r>
                        <a:rPr lang="en-US" sz="1600" dirty="0" smtClean="0"/>
                        <a:t>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ITS2 like barrel (up to 1.5m length)</a:t>
                      </a:r>
                      <a:endParaRPr lang="en-US" sz="1600" dirty="0"/>
                    </a:p>
                  </a:txBody>
                  <a:tcPr/>
                </a:tc>
                <a:tc>
                  <a:txBody>
                    <a:bodyPr/>
                    <a:lstStyle/>
                    <a:p>
                      <a:r>
                        <a:rPr lang="en-US" sz="1600" dirty="0" smtClean="0"/>
                        <a:t>1.0</a:t>
                      </a:r>
                      <a:r>
                        <a:rPr lang="en-US" sz="1600" baseline="0" dirty="0" smtClean="0"/>
                        <a:t> % </a:t>
                      </a:r>
                      <a:endParaRPr lang="en-US" sz="1600" dirty="0"/>
                    </a:p>
                  </a:txBody>
                  <a:tcPr/>
                </a:tc>
                <a:tc>
                  <a:txBody>
                    <a:bodyPr/>
                    <a:lstStyle/>
                    <a:p>
                      <a:r>
                        <a:rPr lang="en-US" sz="1600" dirty="0" smtClean="0"/>
                        <a:t>4.762 cm^3 of material with X/X0 of </a:t>
                      </a:r>
                      <a:r>
                        <a:rPr lang="en-US" sz="1600" dirty="0" smtClean="0"/>
                        <a:t>0.0874 </a:t>
                      </a:r>
                      <a:r>
                        <a:rPr lang="en-US" sz="1600" dirty="0" smtClean="0"/>
                        <a:t>per traversed cm</a:t>
                      </a:r>
                      <a:endParaRPr lang="en-US" sz="1600" dirty="0"/>
                    </a:p>
                  </a:txBody>
                  <a:tcPr/>
                </a:tc>
                <a:tc>
                  <a:txBody>
                    <a:bodyPr/>
                    <a:lstStyle/>
                    <a:p>
                      <a:r>
                        <a:rPr lang="en-US" sz="1600" dirty="0" smtClean="0"/>
                        <a:t>1.587 cm^2 cross section with X/X0 of </a:t>
                      </a:r>
                      <a:r>
                        <a:rPr lang="en-US" sz="1600" dirty="0" smtClean="0"/>
                        <a:t>0.0913 </a:t>
                      </a:r>
                      <a:r>
                        <a:rPr lang="en-US" sz="1600" dirty="0" smtClean="0"/>
                        <a:t>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3.175 cm^3 with </a:t>
                      </a:r>
                      <a:r>
                        <a:rPr lang="en-US" sz="1600" dirty="0" smtClean="0"/>
                        <a:t>0.102 </a:t>
                      </a:r>
                      <a:r>
                        <a:rPr lang="en-US" sz="1600" dirty="0" smtClean="0"/>
                        <a:t>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ITS2 like disc (up</a:t>
                      </a:r>
                      <a:r>
                        <a:rPr lang="en-US" sz="1600" baseline="0" dirty="0" smtClean="0"/>
                        <a:t> to 60 cm diameter)</a:t>
                      </a:r>
                      <a:endParaRPr lang="en-US" sz="1600" dirty="0"/>
                    </a:p>
                  </a:txBody>
                  <a:tcPr/>
                </a:tc>
                <a:tc>
                  <a:txBody>
                    <a:bodyPr/>
                    <a:lstStyle/>
                    <a:p>
                      <a:r>
                        <a:rPr lang="en-US" sz="1600" dirty="0" smtClean="0"/>
                        <a:t>0.3%</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7.4 cm^3 of material with X/X0 of </a:t>
                      </a:r>
                      <a:r>
                        <a:rPr lang="en-US" sz="1600" dirty="0" smtClean="0"/>
                        <a:t>0.0874 </a:t>
                      </a:r>
                      <a:r>
                        <a:rPr lang="en-US" sz="1600" dirty="0" smtClean="0"/>
                        <a:t>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2.47 cm^2 cross section with X/X0 of </a:t>
                      </a:r>
                      <a:r>
                        <a:rPr lang="en-US" sz="1600" dirty="0" smtClean="0"/>
                        <a:t>0.0913 </a:t>
                      </a:r>
                      <a:r>
                        <a:rPr lang="en-US" sz="1600" dirty="0" smtClean="0"/>
                        <a:t>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4.94 cm^3</a:t>
                      </a:r>
                      <a:r>
                        <a:rPr lang="en-US" sz="1600" baseline="0" dirty="0" smtClean="0"/>
                        <a:t> </a:t>
                      </a:r>
                      <a:r>
                        <a:rPr lang="en-US" sz="1600" dirty="0" smtClean="0"/>
                        <a:t>with </a:t>
                      </a:r>
                      <a:r>
                        <a:rPr lang="en-US" sz="1600" dirty="0" smtClean="0"/>
                        <a:t>0.102 </a:t>
                      </a:r>
                      <a:r>
                        <a:rPr lang="en-US" sz="1600" dirty="0" smtClean="0"/>
                        <a:t>X/X0 per traversed cm</a:t>
                      </a:r>
                    </a:p>
                    <a:p>
                      <a:endParaRPr lang="en-US" sz="1600" dirty="0"/>
                    </a:p>
                  </a:txBody>
                  <a:tcPr/>
                </a:tc>
                <a:extLst>
                  <a:ext uri="{0D108BD9-81ED-4DB2-BD59-A6C34878D82A}">
                    <a16:rowId xmlns:a16="http://schemas.microsoft.com/office/drawing/2014/main" val="23003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80 cm diameter)</a:t>
                      </a:r>
                      <a:endParaRPr lang="en-US" sz="1600" dirty="0" smtClean="0"/>
                    </a:p>
                    <a:p>
                      <a:endParaRPr lang="en-US" sz="1600" dirty="0"/>
                    </a:p>
                  </a:txBody>
                  <a:tcPr/>
                </a:tc>
                <a:tc>
                  <a:txBody>
                    <a:bodyPr/>
                    <a:lstStyle/>
                    <a:p>
                      <a:r>
                        <a:rPr lang="en-US" sz="1600" dirty="0" smtClean="0"/>
                        <a:t>0.4%</a:t>
                      </a:r>
                      <a:endParaRPr lang="en-US" sz="1600" dirty="0"/>
                    </a:p>
                  </a:txBody>
                  <a:tcPr/>
                </a:tc>
                <a:tc>
                  <a:txBody>
                    <a:bodyPr/>
                    <a:lstStyle/>
                    <a:p>
                      <a:r>
                        <a:rPr lang="en-US" sz="1600" dirty="0" smtClean="0"/>
                        <a:t>As</a:t>
                      </a:r>
                      <a:r>
                        <a:rPr lang="en-US" sz="1600" baseline="0" dirty="0" smtClean="0"/>
                        <a:t> above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4288862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100 cm diameter)</a:t>
                      </a:r>
                      <a:endParaRPr lang="en-US" sz="1600" dirty="0" smtClean="0"/>
                    </a:p>
                    <a:p>
                      <a:endParaRPr lang="en-US" sz="1600" dirty="0"/>
                    </a:p>
                  </a:txBody>
                  <a:tcPr/>
                </a:tc>
                <a:tc>
                  <a:txBody>
                    <a:bodyPr/>
                    <a:lstStyle/>
                    <a:p>
                      <a:r>
                        <a:rPr lang="en-US" sz="1600" dirty="0" smtClean="0"/>
                        <a:t>0.5%</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1390413980"/>
                  </a:ext>
                </a:extLst>
              </a:tr>
            </a:tbl>
          </a:graphicData>
        </a:graphic>
      </p:graphicFrame>
      <p:grpSp>
        <p:nvGrpSpPr>
          <p:cNvPr id="9" name="Group 8"/>
          <p:cNvGrpSpPr/>
          <p:nvPr/>
        </p:nvGrpSpPr>
        <p:grpSpPr>
          <a:xfrm>
            <a:off x="100627" y="723245"/>
            <a:ext cx="1633591" cy="5440166"/>
            <a:chOff x="100627" y="723245"/>
            <a:chExt cx="1633591" cy="5440166"/>
          </a:xfrm>
        </p:grpSpPr>
        <p:sp>
          <p:nvSpPr>
            <p:cNvPr id="5" name="Rectangle 4"/>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6" name="Rectangle 5"/>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7" name="Rectangle 6"/>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8" name="Rectangle 7"/>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grpSp>
      <p:sp>
        <p:nvSpPr>
          <p:cNvPr id="10" name="TextBox 9"/>
          <p:cNvSpPr txBox="1"/>
          <p:nvPr/>
        </p:nvSpPr>
        <p:spPr>
          <a:xfrm>
            <a:off x="4131837" y="156436"/>
            <a:ext cx="4131067" cy="461665"/>
          </a:xfrm>
          <a:prstGeom prst="rect">
            <a:avLst/>
          </a:prstGeom>
          <a:noFill/>
        </p:spPr>
        <p:txBody>
          <a:bodyPr wrap="none" rtlCol="0">
            <a:spAutoFit/>
          </a:bodyPr>
          <a:lstStyle/>
          <a:p>
            <a:r>
              <a:rPr lang="en-US" sz="2400" dirty="0" smtClean="0"/>
              <a:t>Summary of ITS2 like Si tracking</a:t>
            </a:r>
            <a:endParaRPr lang="en-US" sz="2400" dirty="0"/>
          </a:p>
        </p:txBody>
      </p:sp>
      <p:sp>
        <p:nvSpPr>
          <p:cNvPr id="11" name="Footer Placeholder 10"/>
          <p:cNvSpPr>
            <a:spLocks noGrp="1"/>
          </p:cNvSpPr>
          <p:nvPr>
            <p:ph type="ftr" sz="quarter" idx="11"/>
          </p:nvPr>
        </p:nvSpPr>
        <p:spPr/>
        <p:txBody>
          <a:bodyPr/>
          <a:lstStyle/>
          <a:p>
            <a:r>
              <a:rPr lang="en-US" smtClean="0"/>
              <a:t>DRAFT 2020_05_15_EIC_Si_material_projections LG</a:t>
            </a:r>
            <a:endParaRPr lang="en-US"/>
          </a:p>
        </p:txBody>
      </p:sp>
      <p:sp>
        <p:nvSpPr>
          <p:cNvPr id="12" name="Slide Number Placeholder 11"/>
          <p:cNvSpPr>
            <a:spLocks noGrp="1"/>
          </p:cNvSpPr>
          <p:nvPr>
            <p:ph type="sldNum" sz="quarter" idx="12"/>
          </p:nvPr>
        </p:nvSpPr>
        <p:spPr/>
        <p:txBody>
          <a:bodyPr/>
          <a:lstStyle/>
          <a:p>
            <a:fld id="{4A076F53-2943-40AC-B10F-75B6AB273A27}" type="slidenum">
              <a:rPr lang="en-US" smtClean="0"/>
              <a:t>8</a:t>
            </a:fld>
            <a:endParaRPr lang="en-US"/>
          </a:p>
        </p:txBody>
      </p:sp>
      <p:sp>
        <p:nvSpPr>
          <p:cNvPr id="13" name="TextBox 12"/>
          <p:cNvSpPr txBox="1"/>
          <p:nvPr/>
        </p:nvSpPr>
        <p:spPr>
          <a:xfrm>
            <a:off x="8677209" y="6441682"/>
            <a:ext cx="2500300" cy="369332"/>
          </a:xfrm>
          <a:prstGeom prst="rect">
            <a:avLst/>
          </a:prstGeom>
          <a:noFill/>
        </p:spPr>
        <p:txBody>
          <a:bodyPr wrap="none" rtlCol="0">
            <a:spAutoFit/>
          </a:bodyPr>
          <a:lstStyle/>
          <a:p>
            <a:r>
              <a:rPr lang="en-US" dirty="0" smtClean="0"/>
              <a:t>* Corrected 2021_03_13</a:t>
            </a:r>
            <a:endParaRPr lang="en-US" dirty="0"/>
          </a:p>
        </p:txBody>
      </p:sp>
    </p:spTree>
    <p:extLst>
      <p:ext uri="{BB962C8B-B14F-4D97-AF65-F5344CB8AC3E}">
        <p14:creationId xmlns:p14="http://schemas.microsoft.com/office/powerpoint/2010/main" val="924400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627" y="723245"/>
            <a:ext cx="1633591" cy="5440166"/>
            <a:chOff x="100627" y="723245"/>
            <a:chExt cx="1633591" cy="5440166"/>
          </a:xfrm>
        </p:grpSpPr>
        <p:sp>
          <p:nvSpPr>
            <p:cNvPr id="5" name="Rectangle 4"/>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Stave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transition</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services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Patch panel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stave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131837" y="156436"/>
            <a:ext cx="61516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Summary of ITS2 like Si tracking – reduced mass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1469867822"/>
              </p:ext>
            </p:extLst>
          </p:nvPr>
        </p:nvGraphicFramePr>
        <p:xfrm>
          <a:off x="1978090" y="618101"/>
          <a:ext cx="9766040" cy="5181600"/>
        </p:xfrm>
        <a:graphic>
          <a:graphicData uri="http://schemas.openxmlformats.org/drawingml/2006/table">
            <a:tbl>
              <a:tblPr firstRow="1" bandRow="1">
                <a:tableStyleId>{5C22544A-7EE6-4342-B048-85BDC9FD1C3A}</a:tableStyleId>
              </a:tblPr>
              <a:tblGrid>
                <a:gridCol w="2550367">
                  <a:extLst>
                    <a:ext uri="{9D8B030D-6E8A-4147-A177-3AD203B41FA5}">
                      <a16:colId xmlns:a16="http://schemas.microsoft.com/office/drawing/2014/main" val="2660787128"/>
                    </a:ext>
                  </a:extLst>
                </a:gridCol>
                <a:gridCol w="1107233">
                  <a:extLst>
                    <a:ext uri="{9D8B030D-6E8A-4147-A177-3AD203B41FA5}">
                      <a16:colId xmlns:a16="http://schemas.microsoft.com/office/drawing/2014/main" val="1274661734"/>
                    </a:ext>
                  </a:extLst>
                </a:gridCol>
                <a:gridCol w="1990530">
                  <a:extLst>
                    <a:ext uri="{9D8B030D-6E8A-4147-A177-3AD203B41FA5}">
                      <a16:colId xmlns:a16="http://schemas.microsoft.com/office/drawing/2014/main" val="827605406"/>
                    </a:ext>
                  </a:extLst>
                </a:gridCol>
                <a:gridCol w="2164702">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r>
                        <a:rPr lang="en-US" sz="1600" baseline="0" dirty="0" smtClean="0"/>
                        <a:t>)*</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(per 100 cm^2 of Si</a:t>
                      </a:r>
                      <a:r>
                        <a:rPr lang="en-US" sz="1600" baseline="0" dirty="0" smtClean="0"/>
                        <a:t> surface</a:t>
                      </a:r>
                      <a:r>
                        <a:rPr lang="en-US" sz="1600" baseline="0" dirty="0" smtClean="0"/>
                        <a:t>)*</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(per 100 cm^2 of Si</a:t>
                      </a:r>
                      <a:r>
                        <a:rPr lang="en-US" sz="1600" baseline="0" dirty="0" smtClean="0"/>
                        <a:t> surface</a:t>
                      </a:r>
                      <a:r>
                        <a:rPr lang="en-US" sz="1600" baseline="0" dirty="0" smtClean="0"/>
                        <a:t>)*</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ITS2 like </a:t>
                      </a:r>
                      <a:r>
                        <a:rPr lang="en-US" sz="1600" dirty="0" err="1" smtClean="0"/>
                        <a:t>vertexing</a:t>
                      </a:r>
                      <a:endParaRPr lang="en-US" sz="1600" dirty="0"/>
                    </a:p>
                  </a:txBody>
                  <a:tcPr/>
                </a:tc>
                <a:tc>
                  <a:txBody>
                    <a:bodyPr/>
                    <a:lstStyle/>
                    <a:p>
                      <a:r>
                        <a:rPr lang="en-US" sz="1600" dirty="0" smtClean="0"/>
                        <a:t>0.3%</a:t>
                      </a:r>
                      <a:endParaRPr lang="en-US" sz="1600" dirty="0"/>
                    </a:p>
                  </a:txBody>
                  <a:tcPr/>
                </a:tc>
                <a:tc>
                  <a:txBody>
                    <a:bodyPr/>
                    <a:lstStyle/>
                    <a:p>
                      <a:r>
                        <a:rPr lang="en-US" sz="1600" dirty="0" smtClean="0"/>
                        <a:t>7.41 cm^3 of material with X/X0 of </a:t>
                      </a:r>
                      <a:r>
                        <a:rPr lang="en-US" sz="1600" dirty="0" smtClean="0"/>
                        <a:t>0.0875 </a:t>
                      </a:r>
                      <a:r>
                        <a:rPr lang="en-US" sz="1600" dirty="0" smtClean="0"/>
                        <a:t>per traversed cm</a:t>
                      </a:r>
                      <a:endParaRPr lang="en-US" sz="1600" dirty="0"/>
                    </a:p>
                  </a:txBody>
                  <a:tcPr/>
                </a:tc>
                <a:tc>
                  <a:txBody>
                    <a:bodyPr/>
                    <a:lstStyle/>
                    <a:p>
                      <a:r>
                        <a:rPr lang="en-US" sz="1600" dirty="0" smtClean="0"/>
                        <a:t>3.46 cm^2 cross section with X/X0 of </a:t>
                      </a:r>
                      <a:r>
                        <a:rPr lang="en-US" sz="1600" dirty="0" smtClean="0"/>
                        <a:t>0.022 </a:t>
                      </a:r>
                      <a:r>
                        <a:rPr lang="en-US" sz="1600" dirty="0" smtClean="0"/>
                        <a:t>per traversed cm</a:t>
                      </a:r>
                      <a:endParaRPr lang="en-US" sz="1600" dirty="0"/>
                    </a:p>
                  </a:txBody>
                  <a:tcPr/>
                </a:tc>
                <a:tc>
                  <a:txBody>
                    <a:bodyPr/>
                    <a:lstStyle/>
                    <a:p>
                      <a:r>
                        <a:rPr lang="en-US" sz="1600" dirty="0" smtClean="0"/>
                        <a:t>6.17 cm^3</a:t>
                      </a:r>
                      <a:r>
                        <a:rPr lang="en-US" sz="1600" baseline="0" dirty="0" smtClean="0"/>
                        <a:t> </a:t>
                      </a:r>
                      <a:r>
                        <a:rPr lang="en-US" sz="1600" dirty="0" smtClean="0"/>
                        <a:t>with </a:t>
                      </a:r>
                      <a:r>
                        <a:rPr lang="en-US" sz="1600" dirty="0" smtClean="0"/>
                        <a:t>0.102 </a:t>
                      </a:r>
                      <a:r>
                        <a:rPr lang="en-US" sz="1600" dirty="0" smtClean="0"/>
                        <a:t>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ITS2 like barrel (up to 1.5m length)</a:t>
                      </a:r>
                      <a:endParaRPr lang="en-US" sz="1600" dirty="0"/>
                    </a:p>
                  </a:txBody>
                  <a:tcPr/>
                </a:tc>
                <a:tc>
                  <a:txBody>
                    <a:bodyPr/>
                    <a:lstStyle/>
                    <a:p>
                      <a:r>
                        <a:rPr lang="en-US" sz="1600" dirty="0" smtClean="0"/>
                        <a:t>1.0</a:t>
                      </a:r>
                      <a:r>
                        <a:rPr lang="en-US" sz="1600" baseline="0" dirty="0" smtClean="0"/>
                        <a:t> % </a:t>
                      </a:r>
                      <a:endParaRPr lang="en-US" sz="1600" dirty="0"/>
                    </a:p>
                  </a:txBody>
                  <a:tcPr/>
                </a:tc>
                <a:tc>
                  <a:txBody>
                    <a:bodyPr/>
                    <a:lstStyle/>
                    <a:p>
                      <a:r>
                        <a:rPr lang="en-US" sz="1600" dirty="0" smtClean="0"/>
                        <a:t>4.762 cm^3 of material with X/X0 of </a:t>
                      </a:r>
                      <a:r>
                        <a:rPr lang="en-US" sz="1600" dirty="0" smtClean="0"/>
                        <a:t>0.0874 </a:t>
                      </a:r>
                      <a:r>
                        <a:rPr lang="en-US" sz="1600" dirty="0" smtClean="0"/>
                        <a:t>per traversed cm</a:t>
                      </a:r>
                      <a:endParaRPr lang="en-US" sz="1600" dirty="0"/>
                    </a:p>
                  </a:txBody>
                  <a:tcPr/>
                </a:tc>
                <a:tc>
                  <a:txBody>
                    <a:bodyPr/>
                    <a:lstStyle/>
                    <a:p>
                      <a:r>
                        <a:rPr lang="en-US" sz="1600" dirty="0" smtClean="0"/>
                        <a:t>2.22 cm^2 cross section with X/X0 of </a:t>
                      </a:r>
                      <a:r>
                        <a:rPr lang="en-US" sz="1600" dirty="0" smtClean="0"/>
                        <a:t>0.022 </a:t>
                      </a:r>
                      <a:r>
                        <a:rPr lang="en-US" sz="1600" dirty="0" smtClean="0"/>
                        <a:t>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3.97 cm^3 with </a:t>
                      </a:r>
                      <a:r>
                        <a:rPr lang="en-US" sz="1600" dirty="0" smtClean="0"/>
                        <a:t>0.102 </a:t>
                      </a:r>
                      <a:r>
                        <a:rPr lang="en-US" sz="1600" dirty="0" smtClean="0"/>
                        <a:t>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ITS2 like disc (up</a:t>
                      </a:r>
                      <a:r>
                        <a:rPr lang="en-US" sz="1600" baseline="0" dirty="0" smtClean="0"/>
                        <a:t> to 60 cm diameter)</a:t>
                      </a:r>
                      <a:endParaRPr lang="en-US" sz="1600" dirty="0"/>
                    </a:p>
                  </a:txBody>
                  <a:tcPr/>
                </a:tc>
                <a:tc>
                  <a:txBody>
                    <a:bodyPr/>
                    <a:lstStyle/>
                    <a:p>
                      <a:r>
                        <a:rPr lang="en-US" sz="1600" dirty="0" smtClean="0"/>
                        <a:t>0.3%</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7.41 cm^3 of material with X/X0 of </a:t>
                      </a:r>
                      <a:r>
                        <a:rPr lang="en-US" sz="1600" dirty="0" smtClean="0"/>
                        <a:t>0.0874 </a:t>
                      </a:r>
                      <a:r>
                        <a:rPr lang="en-US" sz="1600" dirty="0" smtClean="0"/>
                        <a:t>per traversed 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3.46 cm^2 cross section with X/X0 of </a:t>
                      </a:r>
                      <a:r>
                        <a:rPr lang="en-US" sz="1600" dirty="0" smtClean="0"/>
                        <a:t>0.022 </a:t>
                      </a:r>
                      <a:r>
                        <a:rPr lang="en-US" sz="1600" dirty="0" smtClean="0"/>
                        <a:t>per traversed 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6.17 cm^3</a:t>
                      </a:r>
                      <a:r>
                        <a:rPr lang="en-US" sz="1600" baseline="0" dirty="0" smtClean="0"/>
                        <a:t> </a:t>
                      </a:r>
                      <a:r>
                        <a:rPr lang="en-US" sz="1600" dirty="0" smtClean="0"/>
                        <a:t>with </a:t>
                      </a:r>
                      <a:r>
                        <a:rPr lang="en-US" sz="1600" dirty="0" smtClean="0"/>
                        <a:t>0.102 </a:t>
                      </a:r>
                      <a:r>
                        <a:rPr lang="en-US" sz="1600" dirty="0" smtClean="0"/>
                        <a:t>X/X0 per traversed cm</a:t>
                      </a:r>
                    </a:p>
                  </a:txBody>
                  <a:tcPr/>
                </a:tc>
                <a:extLst>
                  <a:ext uri="{0D108BD9-81ED-4DB2-BD59-A6C34878D82A}">
                    <a16:rowId xmlns:a16="http://schemas.microsoft.com/office/drawing/2014/main" val="23003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80 cm diameter)</a:t>
                      </a:r>
                      <a:endParaRPr lang="en-US" sz="1600" dirty="0" smtClean="0"/>
                    </a:p>
                    <a:p>
                      <a:endParaRPr lang="en-US" sz="1600" dirty="0"/>
                    </a:p>
                  </a:txBody>
                  <a:tcPr/>
                </a:tc>
                <a:tc>
                  <a:txBody>
                    <a:bodyPr/>
                    <a:lstStyle/>
                    <a:p>
                      <a:r>
                        <a:rPr lang="en-US" sz="1600" dirty="0" smtClean="0"/>
                        <a:t>0.4%</a:t>
                      </a:r>
                      <a:endParaRPr lang="en-US" sz="1600" dirty="0"/>
                    </a:p>
                  </a:txBody>
                  <a:tcPr/>
                </a:tc>
                <a:tc>
                  <a:txBody>
                    <a:bodyPr/>
                    <a:lstStyle/>
                    <a:p>
                      <a:r>
                        <a:rPr lang="en-US" sz="1600" dirty="0" smtClean="0"/>
                        <a:t>As</a:t>
                      </a:r>
                      <a:r>
                        <a:rPr lang="en-US" sz="1600" baseline="0" dirty="0" smtClean="0"/>
                        <a:t> above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4288862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ITS2 like disc (up</a:t>
                      </a:r>
                      <a:r>
                        <a:rPr lang="en-US" sz="1600" baseline="0" dirty="0" smtClean="0"/>
                        <a:t> to 100 cm diameter)</a:t>
                      </a:r>
                      <a:endParaRPr lang="en-US" sz="1600" dirty="0" smtClean="0"/>
                    </a:p>
                    <a:p>
                      <a:endParaRPr lang="en-US" sz="1600" dirty="0"/>
                    </a:p>
                  </a:txBody>
                  <a:tcPr/>
                </a:tc>
                <a:tc>
                  <a:txBody>
                    <a:bodyPr/>
                    <a:lstStyle/>
                    <a:p>
                      <a:r>
                        <a:rPr lang="en-US" sz="1600" dirty="0" smtClean="0"/>
                        <a:t>0.5%</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a:t>
                      </a:r>
                      <a:r>
                        <a:rPr lang="en-US" sz="1600" baseline="0" dirty="0" smtClean="0"/>
                        <a:t> above</a:t>
                      </a:r>
                      <a:endParaRPr lang="en-US" sz="1600" dirty="0" smtClean="0"/>
                    </a:p>
                    <a:p>
                      <a:endParaRPr lang="en-US" sz="1600" dirty="0"/>
                    </a:p>
                  </a:txBody>
                  <a:tcPr/>
                </a:tc>
                <a:extLst>
                  <a:ext uri="{0D108BD9-81ED-4DB2-BD59-A6C34878D82A}">
                    <a16:rowId xmlns:a16="http://schemas.microsoft.com/office/drawing/2014/main" val="1390413980"/>
                  </a:ext>
                </a:extLst>
              </a:tr>
            </a:tbl>
          </a:graphicData>
        </a:graphic>
      </p:graphicFrame>
      <p:sp>
        <p:nvSpPr>
          <p:cNvPr id="2" name="Footer Placeholder 1"/>
          <p:cNvSpPr>
            <a:spLocks noGrp="1"/>
          </p:cNvSpPr>
          <p:nvPr>
            <p:ph type="ftr" sz="quarter" idx="11"/>
          </p:nvPr>
        </p:nvSpPr>
        <p:spPr/>
        <p:txBody>
          <a:bodyPr/>
          <a:lstStyle/>
          <a:p>
            <a:r>
              <a:rPr lang="en-US" smtClean="0"/>
              <a:t>DRAFT 2020_05_15_EIC_Si_material_projections LG</a:t>
            </a:r>
            <a:endParaRPr lang="en-US"/>
          </a:p>
        </p:txBody>
      </p:sp>
      <p:sp>
        <p:nvSpPr>
          <p:cNvPr id="3" name="Slide Number Placeholder 2"/>
          <p:cNvSpPr>
            <a:spLocks noGrp="1"/>
          </p:cNvSpPr>
          <p:nvPr>
            <p:ph type="sldNum" sz="quarter" idx="12"/>
          </p:nvPr>
        </p:nvSpPr>
        <p:spPr/>
        <p:txBody>
          <a:bodyPr/>
          <a:lstStyle/>
          <a:p>
            <a:fld id="{4A076F53-2943-40AC-B10F-75B6AB273A27}" type="slidenum">
              <a:rPr lang="en-US" smtClean="0"/>
              <a:t>9</a:t>
            </a:fld>
            <a:endParaRPr lang="en-US"/>
          </a:p>
        </p:txBody>
      </p:sp>
      <p:sp>
        <p:nvSpPr>
          <p:cNvPr id="12" name="TextBox 11"/>
          <p:cNvSpPr txBox="1"/>
          <p:nvPr/>
        </p:nvSpPr>
        <p:spPr>
          <a:xfrm>
            <a:off x="9243830" y="5783267"/>
            <a:ext cx="2500300" cy="369332"/>
          </a:xfrm>
          <a:prstGeom prst="rect">
            <a:avLst/>
          </a:prstGeom>
          <a:noFill/>
        </p:spPr>
        <p:txBody>
          <a:bodyPr wrap="none" rtlCol="0">
            <a:spAutoFit/>
          </a:bodyPr>
          <a:lstStyle/>
          <a:p>
            <a:r>
              <a:rPr lang="en-US" dirty="0" smtClean="0"/>
              <a:t>* Corrected 2021_03_13</a:t>
            </a:r>
            <a:endParaRPr lang="en-US" dirty="0"/>
          </a:p>
        </p:txBody>
      </p:sp>
    </p:spTree>
    <p:extLst>
      <p:ext uri="{BB962C8B-B14F-4D97-AF65-F5344CB8AC3E}">
        <p14:creationId xmlns:p14="http://schemas.microsoft.com/office/powerpoint/2010/main" val="2380357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30374</TotalTime>
  <Words>2580</Words>
  <Application>Microsoft Office PowerPoint</Application>
  <PresentationFormat>Widescreen</PresentationFormat>
  <Paragraphs>352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dc:creator>
  <cp:lastModifiedBy>leo</cp:lastModifiedBy>
  <cp:revision>101</cp:revision>
  <dcterms:created xsi:type="dcterms:W3CDTF">2020-04-14T14:41:28Z</dcterms:created>
  <dcterms:modified xsi:type="dcterms:W3CDTF">2021-03-14T04:26:50Z</dcterms:modified>
</cp:coreProperties>
</file>