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6"/>
  </p:notesMasterIdLst>
  <p:handoutMasterIdLst>
    <p:handoutMasterId r:id="rId7"/>
  </p:handoutMasterIdLst>
  <p:sldIdLst>
    <p:sldId id="296" r:id="rId2"/>
    <p:sldId id="1362" r:id="rId3"/>
    <p:sldId id="1363" r:id="rId4"/>
    <p:sldId id="32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008F00"/>
    <a:srgbClr val="FFFD78"/>
    <a:srgbClr val="2F528F"/>
    <a:srgbClr val="D883FF"/>
    <a:srgbClr val="FF40FF"/>
    <a:srgbClr val="00FA00"/>
    <a:srgbClr val="009051"/>
    <a:srgbClr val="011893"/>
    <a:srgbClr val="009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21"/>
    <p:restoredTop sz="94646"/>
  </p:normalViewPr>
  <p:slideViewPr>
    <p:cSldViewPr snapToGrid="0" snapToObjects="1">
      <p:cViewPr varScale="1">
        <p:scale>
          <a:sx n="123" d="100"/>
          <a:sy n="123" d="100"/>
        </p:scale>
        <p:origin x="568" y="184"/>
      </p:cViewPr>
      <p:guideLst>
        <p:guide orient="horz" pos="2160"/>
        <p:guide pos="2880"/>
      </p:guideLst>
    </p:cSldViewPr>
  </p:slideViewPr>
  <p:notesTextViewPr>
    <p:cViewPr>
      <p:scale>
        <a:sx n="1" d="1"/>
        <a:sy n="1" d="1"/>
      </p:scale>
      <p:origin x="0" y="0"/>
    </p:cViewPr>
  </p:notesTextViewPr>
  <p:sorterViewPr>
    <p:cViewPr>
      <p:scale>
        <a:sx n="65" d="100"/>
        <a:sy n="6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968C7C-DE0D-7744-9A0A-5A58AFDE7EDC}" type="datetimeFigureOut">
              <a:rPr lang="en-US" smtClean="0"/>
              <a:t>4/22/20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BE1642-F6EB-3F47-A209-1B38F78E7469}" type="slidenum">
              <a:rPr lang="en-US" smtClean="0"/>
              <a:t>‹#›</a:t>
            </a:fld>
            <a:endParaRPr lang="en-US"/>
          </a:p>
        </p:txBody>
      </p:sp>
    </p:spTree>
    <p:extLst>
      <p:ext uri="{BB962C8B-B14F-4D97-AF65-F5344CB8AC3E}">
        <p14:creationId xmlns:p14="http://schemas.microsoft.com/office/powerpoint/2010/main" val="2038348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6BA3CD-AB20-5043-9DFD-E54294A03D31}" type="datetimeFigureOut">
              <a:rPr lang="en-US" smtClean="0"/>
              <a:t>4/22/20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745EDC-326A-DC46-A236-B4FC4FF83B6F}" type="slidenum">
              <a:rPr lang="en-US" smtClean="0"/>
              <a:t>‹#›</a:t>
            </a:fld>
            <a:endParaRPr lang="en-US"/>
          </a:p>
        </p:txBody>
      </p:sp>
    </p:spTree>
    <p:extLst>
      <p:ext uri="{BB962C8B-B14F-4D97-AF65-F5344CB8AC3E}">
        <p14:creationId xmlns:p14="http://schemas.microsoft.com/office/powerpoint/2010/main" val="378602781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3460750" y="2235148"/>
            <a:ext cx="5657609" cy="1774948"/>
          </a:xfrm>
        </p:spPr>
        <p:txBody>
          <a:bodyPr anchor="b">
            <a:normAutofit/>
          </a:bodyPr>
          <a:lstStyle>
            <a:lvl1pPr algn="r">
              <a:defRPr sz="4400" b="0" i="0">
                <a:solidFill>
                  <a:schemeClr val="bg1"/>
                </a:solidFill>
                <a:effectLst>
                  <a:outerShdw blurRad="50800" dist="38100" dir="2700000" algn="tl" rotWithShape="0">
                    <a:srgbClr val="000000">
                      <a:alpha val="43000"/>
                    </a:srgbClr>
                  </a:outerShdw>
                  <a:reflection stA="50000" endPos="50000" dist="5080" dir="5400000" sy="-100000" algn="bl" rotWithShape="0"/>
                </a:effectLst>
                <a:latin typeface="Comic Sans MS"/>
                <a:ea typeface="Arial" charset="0"/>
                <a:cs typeface="Comic Sans MS"/>
              </a:defRPr>
            </a:lvl1pPr>
          </a:lstStyle>
          <a:p>
            <a:r>
              <a:rPr lang="en-US" dirty="0"/>
              <a:t>Click to edit Master </a:t>
            </a:r>
            <a:br>
              <a:rPr lang="en-US" dirty="0"/>
            </a:br>
            <a:br>
              <a:rPr lang="en-US" dirty="0"/>
            </a:br>
            <a:r>
              <a:rPr lang="en-US" dirty="0"/>
              <a:t>title style</a:t>
            </a:r>
          </a:p>
        </p:txBody>
      </p:sp>
      <p:sp>
        <p:nvSpPr>
          <p:cNvPr id="3" name="Subtitle 2"/>
          <p:cNvSpPr>
            <a:spLocks noGrp="1"/>
          </p:cNvSpPr>
          <p:nvPr>
            <p:ph type="subTitle" idx="1"/>
          </p:nvPr>
        </p:nvSpPr>
        <p:spPr>
          <a:xfrm>
            <a:off x="3703493" y="4642339"/>
            <a:ext cx="5414866" cy="580292"/>
          </a:xfrm>
        </p:spPr>
        <p:txBody>
          <a:bodyPr/>
          <a:lstStyle>
            <a:lvl1pPr marL="0" indent="0" algn="r">
              <a:buNone/>
              <a:defRPr sz="2400">
                <a:solidFill>
                  <a:schemeClr val="bg1"/>
                </a:solidFill>
                <a:effectLst>
                  <a:outerShdw blurRad="50800" dist="38100" dir="2700000" algn="tl" rotWithShape="0">
                    <a:srgbClr val="000000">
                      <a:alpha val="43000"/>
                    </a:srgbClr>
                  </a:outerShdw>
                  <a:reflection stA="50000" endPos="50000" dist="5080" dir="5400000" sy="-100000" algn="bl" rotWithShape="0"/>
                </a:effectLst>
                <a:latin typeface="Comic Sans MS"/>
                <a:ea typeface="Arial" charset="0"/>
                <a:cs typeface="Comic Sans M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cSld>
  <p:clrMapOvr>
    <a:masterClrMapping/>
  </p:clrMapOvr>
  <mc:AlternateContent xmlns:mc="http://schemas.openxmlformats.org/markup-compatibility/2006" xmlns:p14="http://schemas.microsoft.com/office/powerpoint/2010/main">
    <mc:Choice Requires="p14">
      <p:transition>
        <p14:prism/>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87689"/>
            <a:ext cx="9144000" cy="5886054"/>
          </a:xfrm>
        </p:spPr>
        <p:txBody>
          <a:bodyPr/>
          <a:lstStyle>
            <a:lvl1pPr marL="228600" indent="-228600">
              <a:buClr>
                <a:srgbClr val="0432FF"/>
              </a:buClr>
              <a:buFont typeface="Wingdings" charset="2"/>
              <a:buChar char="q"/>
              <a:defRPr sz="1800">
                <a:latin typeface="Comic Sans MS"/>
                <a:ea typeface="Arial" charset="0"/>
                <a:cs typeface="Comic Sans MS"/>
              </a:defRPr>
            </a:lvl1pPr>
            <a:lvl2pPr marL="685800" indent="-228600">
              <a:buClr>
                <a:srgbClr val="0432FF"/>
              </a:buClr>
              <a:buFont typeface="Wingdings" charset="2"/>
              <a:buChar char="Ø"/>
              <a:defRPr sz="1600">
                <a:latin typeface="Comic Sans MS"/>
                <a:ea typeface="Arial" charset="0"/>
                <a:cs typeface="Comic Sans MS"/>
              </a:defRPr>
            </a:lvl2pPr>
            <a:lvl3pPr marL="1143000" indent="-228600">
              <a:buClr>
                <a:srgbClr val="0432FF"/>
              </a:buClr>
              <a:buFont typeface="Arial"/>
              <a:buChar char="•"/>
              <a:defRPr sz="1400">
                <a:latin typeface="Comic Sans MS"/>
                <a:ea typeface="Arial" charset="0"/>
                <a:cs typeface="Comic Sans MS"/>
              </a:defRPr>
            </a:lvl3pPr>
            <a:lvl4pPr marL="1600200" indent="-228600">
              <a:buClr>
                <a:srgbClr val="0432FF"/>
              </a:buClr>
              <a:buFont typeface="Wingdings" charset="2"/>
              <a:buChar char="ü"/>
              <a:defRPr sz="1200">
                <a:latin typeface="Comic Sans MS"/>
                <a:ea typeface="Arial" charset="0"/>
                <a:cs typeface="Comic Sans MS"/>
              </a:defRPr>
            </a:lvl4pPr>
            <a:lvl5pPr marL="2057400" indent="-228600">
              <a:buClr>
                <a:srgbClr val="0432FF"/>
              </a:buClr>
              <a:buFont typeface="Wingdings" charset="2"/>
              <a:buChar char="§"/>
              <a:defRPr sz="1000">
                <a:latin typeface="Comic Sans MS"/>
                <a:ea typeface="Arial" charset="0"/>
                <a:cs typeface="Comic Sans MS"/>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7086600" y="6592566"/>
            <a:ext cx="2057400" cy="260515"/>
          </a:xfrm>
        </p:spPr>
        <p:txBody>
          <a:bodyPr/>
          <a:lstStyle>
            <a:lvl1pPr algn="r">
              <a:defRPr sz="1000">
                <a:latin typeface="Comic Sans MS"/>
                <a:cs typeface="Comic Sans MS"/>
              </a:defRPr>
            </a:lvl1pPr>
          </a:lstStyle>
          <a:p>
            <a:r>
              <a:rPr lang="en-US"/>
              <a:t>E.C. Aschenauer</a:t>
            </a:r>
            <a:endParaRPr lang="en-US" dirty="0"/>
          </a:p>
        </p:txBody>
      </p:sp>
      <p:sp>
        <p:nvSpPr>
          <p:cNvPr id="5" name="Footer Placeholder 4"/>
          <p:cNvSpPr>
            <a:spLocks noGrp="1"/>
          </p:cNvSpPr>
          <p:nvPr>
            <p:ph type="ftr" sz="quarter" idx="11"/>
          </p:nvPr>
        </p:nvSpPr>
        <p:spPr>
          <a:xfrm>
            <a:off x="3028950" y="6592568"/>
            <a:ext cx="3086100" cy="260514"/>
          </a:xfrm>
        </p:spPr>
        <p:txBody>
          <a:bodyPr/>
          <a:lstStyle>
            <a:lvl1pPr>
              <a:defRPr sz="1000">
                <a:latin typeface="Comic Sans MS"/>
                <a:cs typeface="Comic Sans MS"/>
              </a:defRPr>
            </a:lvl1pPr>
          </a:lstStyle>
          <a:p>
            <a:r>
              <a:rPr lang="en-US"/>
              <a:t>YR-WG Complementary Detectors, 22.04.2020</a:t>
            </a:r>
          </a:p>
        </p:txBody>
      </p:sp>
      <p:sp>
        <p:nvSpPr>
          <p:cNvPr id="6" name="Slide Number Placeholder 5"/>
          <p:cNvSpPr>
            <a:spLocks noGrp="1"/>
          </p:cNvSpPr>
          <p:nvPr>
            <p:ph type="sldNum" sz="quarter" idx="12"/>
          </p:nvPr>
        </p:nvSpPr>
        <p:spPr>
          <a:xfrm>
            <a:off x="0" y="6592567"/>
            <a:ext cx="2057400" cy="260515"/>
          </a:xfrm>
        </p:spPr>
        <p:txBody>
          <a:bodyPr/>
          <a:lstStyle>
            <a:lvl1pPr algn="l">
              <a:defRPr sz="1000">
                <a:latin typeface="Comic Sans MS"/>
                <a:cs typeface="Comic Sans MS"/>
              </a:defRPr>
            </a:lvl1pPr>
          </a:lstStyle>
          <a:p>
            <a:fld id="{893C5830-40F3-F04E-B2E3-10E6672BA8FF}" type="slidenum">
              <a:rPr lang="en-US" smtClean="0"/>
              <a:pPr/>
              <a:t>‹#›</a:t>
            </a:fld>
            <a:endParaRPr lang="en-US"/>
          </a:p>
        </p:txBody>
      </p:sp>
      <p:sp>
        <p:nvSpPr>
          <p:cNvPr id="7" name="Title 1"/>
          <p:cNvSpPr>
            <a:spLocks noGrp="1"/>
          </p:cNvSpPr>
          <p:nvPr>
            <p:ph type="title"/>
          </p:nvPr>
        </p:nvSpPr>
        <p:spPr>
          <a:xfrm>
            <a:off x="0" y="2283"/>
            <a:ext cx="9144000" cy="584669"/>
          </a:xfrm>
        </p:spPr>
        <p:txBody>
          <a:bodyPr>
            <a:normAutofit/>
          </a:bodyPr>
          <a:lstStyle>
            <a:lvl1pPr algn="r">
              <a:defRPr sz="2800" b="1" i="1">
                <a:solidFill>
                  <a:srgbClr val="011893"/>
                </a:solidFill>
                <a:effectLst>
                  <a:reflection stA="50000" endPos="50000" dist="5080" dir="5400000" sy="-100000" algn="bl" rotWithShape="0"/>
                </a:effectLst>
                <a:latin typeface="Comic Sans MS"/>
                <a:ea typeface="Arial" charset="0"/>
                <a:cs typeface="Comic Sans MS"/>
              </a:defRPr>
            </a:lvl1pPr>
          </a:lstStyle>
          <a:p>
            <a:r>
              <a:rPr lang="en-US" dirty="0"/>
              <a:t>Click to edit Master title style</a:t>
            </a:r>
          </a:p>
        </p:txBody>
      </p:sp>
    </p:spTree>
  </p:cSld>
  <p:clrMapOvr>
    <a:masterClrMapping/>
  </p:clrMapOvr>
  <mc:AlternateContent xmlns:mc="http://schemas.openxmlformats.org/markup-compatibility/2006" xmlns:p14="http://schemas.microsoft.com/office/powerpoint/2010/main">
    <mc:Choice Requires="p14">
      <p:transition>
        <p14:prism/>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0" y="2283"/>
            <a:ext cx="9144000" cy="584669"/>
          </a:xfrm>
        </p:spPr>
        <p:txBody>
          <a:bodyPr>
            <a:normAutofit/>
          </a:bodyPr>
          <a:lstStyle>
            <a:lvl1pPr algn="r">
              <a:defRPr sz="2800" b="1" i="1">
                <a:solidFill>
                  <a:srgbClr val="1200B4"/>
                </a:solidFill>
                <a:effectLst>
                  <a:reflection stA="50000" endPos="50000" dist="5080" dir="5400000" sy="-100000" algn="bl" rotWithShape="0"/>
                </a:effectLst>
                <a:latin typeface="Comic Sans MS"/>
                <a:ea typeface="Arial" charset="0"/>
                <a:cs typeface="Comic Sans MS"/>
              </a:defRPr>
            </a:lvl1pPr>
          </a:lstStyle>
          <a:p>
            <a:r>
              <a:rPr lang="en-US" dirty="0"/>
              <a:t>Click to edit Master title style</a:t>
            </a:r>
          </a:p>
        </p:txBody>
      </p:sp>
      <p:sp>
        <p:nvSpPr>
          <p:cNvPr id="7" name="Date Placeholder 3">
            <a:extLst>
              <a:ext uri="{FF2B5EF4-FFF2-40B4-BE49-F238E27FC236}">
                <a16:creationId xmlns:a16="http://schemas.microsoft.com/office/drawing/2014/main" id="{9F14D44D-CCE6-9649-A20F-3A57D51B5930}"/>
              </a:ext>
            </a:extLst>
          </p:cNvPr>
          <p:cNvSpPr>
            <a:spLocks noGrp="1"/>
          </p:cNvSpPr>
          <p:nvPr>
            <p:ph type="dt" sz="half" idx="10"/>
          </p:nvPr>
        </p:nvSpPr>
        <p:spPr>
          <a:xfrm>
            <a:off x="7086600" y="6581935"/>
            <a:ext cx="2057400" cy="260515"/>
          </a:xfrm>
        </p:spPr>
        <p:txBody>
          <a:bodyPr/>
          <a:lstStyle>
            <a:lvl1pPr algn="r">
              <a:defRPr sz="1000">
                <a:latin typeface="Comic Sans MS"/>
                <a:cs typeface="Comic Sans MS"/>
              </a:defRPr>
            </a:lvl1pPr>
          </a:lstStyle>
          <a:p>
            <a:r>
              <a:rPr lang="en-US"/>
              <a:t>E.C. Aschenauer</a:t>
            </a:r>
            <a:endParaRPr lang="en-US" dirty="0"/>
          </a:p>
        </p:txBody>
      </p:sp>
      <p:sp>
        <p:nvSpPr>
          <p:cNvPr id="8" name="Footer Placeholder 4">
            <a:extLst>
              <a:ext uri="{FF2B5EF4-FFF2-40B4-BE49-F238E27FC236}">
                <a16:creationId xmlns:a16="http://schemas.microsoft.com/office/drawing/2014/main" id="{373DE20D-7521-C048-99DE-9A7F0C0ABBD4}"/>
              </a:ext>
            </a:extLst>
          </p:cNvPr>
          <p:cNvSpPr>
            <a:spLocks noGrp="1"/>
          </p:cNvSpPr>
          <p:nvPr>
            <p:ph type="ftr" sz="quarter" idx="11"/>
          </p:nvPr>
        </p:nvSpPr>
        <p:spPr>
          <a:xfrm>
            <a:off x="3028950" y="6592568"/>
            <a:ext cx="3086100" cy="260514"/>
          </a:xfrm>
        </p:spPr>
        <p:txBody>
          <a:bodyPr/>
          <a:lstStyle>
            <a:lvl1pPr>
              <a:defRPr sz="1000">
                <a:latin typeface="Comic Sans MS"/>
                <a:cs typeface="Comic Sans MS"/>
              </a:defRPr>
            </a:lvl1pPr>
          </a:lstStyle>
          <a:p>
            <a:r>
              <a:rPr lang="en-US"/>
              <a:t>YR-WG Complementary Detectors, 22.04.2020</a:t>
            </a:r>
            <a:endParaRPr lang="en-US" dirty="0"/>
          </a:p>
        </p:txBody>
      </p:sp>
      <p:sp>
        <p:nvSpPr>
          <p:cNvPr id="9" name="Slide Number Placeholder 5">
            <a:extLst>
              <a:ext uri="{FF2B5EF4-FFF2-40B4-BE49-F238E27FC236}">
                <a16:creationId xmlns:a16="http://schemas.microsoft.com/office/drawing/2014/main" id="{45D4C779-986B-3B4D-8FBC-DBBC56204F66}"/>
              </a:ext>
            </a:extLst>
          </p:cNvPr>
          <p:cNvSpPr>
            <a:spLocks noGrp="1"/>
          </p:cNvSpPr>
          <p:nvPr>
            <p:ph type="sldNum" sz="quarter" idx="12"/>
          </p:nvPr>
        </p:nvSpPr>
        <p:spPr>
          <a:xfrm>
            <a:off x="0" y="6592567"/>
            <a:ext cx="2057400" cy="260515"/>
          </a:xfrm>
        </p:spPr>
        <p:txBody>
          <a:bodyPr/>
          <a:lstStyle>
            <a:lvl1pPr algn="l">
              <a:defRPr sz="1000">
                <a:latin typeface="Comic Sans MS"/>
                <a:cs typeface="Comic Sans MS"/>
              </a:defRPr>
            </a:lvl1pPr>
          </a:lstStyle>
          <a:p>
            <a:fld id="{893C5830-40F3-F04E-B2E3-10E6672BA8F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prism/>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3">
            <a:extLst>
              <a:ext uri="{FF2B5EF4-FFF2-40B4-BE49-F238E27FC236}">
                <a16:creationId xmlns:a16="http://schemas.microsoft.com/office/drawing/2014/main" id="{2F10ECB2-F125-BC44-B899-BE5323831661}"/>
              </a:ext>
            </a:extLst>
          </p:cNvPr>
          <p:cNvSpPr>
            <a:spLocks noGrp="1"/>
          </p:cNvSpPr>
          <p:nvPr>
            <p:ph type="dt" sz="half" idx="10"/>
          </p:nvPr>
        </p:nvSpPr>
        <p:spPr>
          <a:xfrm>
            <a:off x="7086600" y="6592567"/>
            <a:ext cx="2057400" cy="260515"/>
          </a:xfrm>
        </p:spPr>
        <p:txBody>
          <a:bodyPr/>
          <a:lstStyle>
            <a:lvl1pPr algn="r">
              <a:defRPr sz="1000">
                <a:latin typeface="Comic Sans MS"/>
                <a:cs typeface="Comic Sans MS"/>
              </a:defRPr>
            </a:lvl1pPr>
          </a:lstStyle>
          <a:p>
            <a:r>
              <a:rPr lang="en-US"/>
              <a:t>E.C. Aschenauer</a:t>
            </a:r>
            <a:endParaRPr lang="en-US" dirty="0"/>
          </a:p>
        </p:txBody>
      </p:sp>
      <p:sp>
        <p:nvSpPr>
          <p:cNvPr id="9" name="Footer Placeholder 4">
            <a:extLst>
              <a:ext uri="{FF2B5EF4-FFF2-40B4-BE49-F238E27FC236}">
                <a16:creationId xmlns:a16="http://schemas.microsoft.com/office/drawing/2014/main" id="{47491063-0D79-EE40-A1B0-BB4D4E615B9F}"/>
              </a:ext>
            </a:extLst>
          </p:cNvPr>
          <p:cNvSpPr>
            <a:spLocks noGrp="1"/>
          </p:cNvSpPr>
          <p:nvPr>
            <p:ph type="ftr" sz="quarter" idx="11"/>
          </p:nvPr>
        </p:nvSpPr>
        <p:spPr>
          <a:xfrm>
            <a:off x="3028950" y="6592568"/>
            <a:ext cx="3086100" cy="260514"/>
          </a:xfrm>
        </p:spPr>
        <p:txBody>
          <a:bodyPr/>
          <a:lstStyle>
            <a:lvl1pPr>
              <a:defRPr sz="1000">
                <a:latin typeface="Comic Sans MS"/>
                <a:cs typeface="Comic Sans MS"/>
              </a:defRPr>
            </a:lvl1pPr>
          </a:lstStyle>
          <a:p>
            <a:r>
              <a:rPr lang="en-US"/>
              <a:t>YR-WG Complementary Detectors, 22.04.2020</a:t>
            </a:r>
          </a:p>
        </p:txBody>
      </p:sp>
      <p:sp>
        <p:nvSpPr>
          <p:cNvPr id="10" name="Slide Number Placeholder 5">
            <a:extLst>
              <a:ext uri="{FF2B5EF4-FFF2-40B4-BE49-F238E27FC236}">
                <a16:creationId xmlns:a16="http://schemas.microsoft.com/office/drawing/2014/main" id="{2B93735D-ABCE-C340-B377-B62A585958E3}"/>
              </a:ext>
            </a:extLst>
          </p:cNvPr>
          <p:cNvSpPr>
            <a:spLocks noGrp="1"/>
          </p:cNvSpPr>
          <p:nvPr>
            <p:ph type="sldNum" sz="quarter" idx="12"/>
          </p:nvPr>
        </p:nvSpPr>
        <p:spPr>
          <a:xfrm>
            <a:off x="0" y="6592567"/>
            <a:ext cx="2057400" cy="260515"/>
          </a:xfrm>
        </p:spPr>
        <p:txBody>
          <a:bodyPr/>
          <a:lstStyle>
            <a:lvl1pPr algn="l">
              <a:defRPr sz="1000">
                <a:latin typeface="Comic Sans MS"/>
                <a:cs typeface="Comic Sans MS"/>
              </a:defRPr>
            </a:lvl1pPr>
          </a:lstStyle>
          <a:p>
            <a:fld id="{893C5830-40F3-F04E-B2E3-10E6672BA8FF}"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prism/>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8548"/>
            <a:ext cx="9144000" cy="685800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latin typeface="Arial" charset="0"/>
                <a:ea typeface="Arial" charset="0"/>
                <a:cs typeface="Arial" charset="0"/>
              </a:defRPr>
            </a:lvl1pPr>
          </a:lstStyle>
          <a:p>
            <a:r>
              <a:rPr lang="en-US"/>
              <a:t>E.C. Aschenauer</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latin typeface="Arial" charset="0"/>
                <a:ea typeface="Arial" charset="0"/>
                <a:cs typeface="Arial" charset="0"/>
              </a:defRPr>
            </a:lvl1pPr>
          </a:lstStyle>
          <a:p>
            <a:r>
              <a:rPr lang="en-US"/>
              <a:t>YR-WG Complementary Detectors, 22.04.2020</a:t>
            </a:r>
            <a:endParaRPr lang="en-US" dirty="0"/>
          </a:p>
        </p:txBody>
      </p:sp>
      <p:sp>
        <p:nvSpPr>
          <p:cNvPr id="6" name="Slide Number Placeholder 5"/>
          <p:cNvSpPr>
            <a:spLocks noGrp="1"/>
          </p:cNvSpPr>
          <p:nvPr>
            <p:ph type="sldNum" sz="quarter" idx="4"/>
          </p:nvPr>
        </p:nvSpPr>
        <p:spPr>
          <a:xfrm>
            <a:off x="6997212" y="6356351"/>
            <a:ext cx="2057400" cy="365125"/>
          </a:xfrm>
          <a:prstGeom prst="rect">
            <a:avLst/>
          </a:prstGeom>
        </p:spPr>
        <p:txBody>
          <a:bodyPr vert="horz" lIns="91440" tIns="45720" rIns="91440" bIns="45720" rtlCol="0" anchor="ctr"/>
          <a:lstStyle>
            <a:lvl1pPr algn="r">
              <a:defRPr sz="1200">
                <a:solidFill>
                  <a:schemeClr val="bg1"/>
                </a:solidFill>
                <a:latin typeface="Arial" charset="0"/>
                <a:ea typeface="Arial" charset="0"/>
                <a:cs typeface="Arial" charset="0"/>
              </a:defRPr>
            </a:lvl1pPr>
          </a:lstStyle>
          <a:p>
            <a:fld id="{893C5830-40F3-F04E-B2E3-10E6672BA8FF}" type="slidenum">
              <a:rPr lang="en-US" smtClean="0"/>
              <a:pPr/>
              <a:t>‹#›</a:t>
            </a:fld>
            <a:endParaRPr lang="en-US"/>
          </a:p>
        </p:txBody>
      </p:sp>
      <p:pic>
        <p:nvPicPr>
          <p:cNvPr id="8" name="Picture 7"/>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3" name="Footer Placeholder 4">
            <a:extLst>
              <a:ext uri="{FF2B5EF4-FFF2-40B4-BE49-F238E27FC236}">
                <a16:creationId xmlns:a16="http://schemas.microsoft.com/office/drawing/2014/main" id="{18291F7B-3135-8E46-B568-29F110F8E932}"/>
              </a:ext>
            </a:extLst>
          </p:cNvPr>
          <p:cNvSpPr txBox="1">
            <a:spLocks/>
          </p:cNvSpPr>
          <p:nvPr userDrawn="1"/>
        </p:nvSpPr>
        <p:spPr>
          <a:xfrm>
            <a:off x="3028950" y="6592568"/>
            <a:ext cx="3086100" cy="260514"/>
          </a:xfrm>
          <a:prstGeom prst="rect">
            <a:avLst/>
          </a:prstGeom>
        </p:spPr>
        <p:txBody>
          <a:bodyPr/>
          <a:lstStyle>
            <a:defPPr>
              <a:defRPr lang="en-US"/>
            </a:defPPr>
            <a:lvl1pPr marL="0" algn="l" defTabSz="914400" rtl="0" eaLnBrk="1" latinLnBrk="0" hangingPunct="1">
              <a:defRPr sz="1000" kern="1200">
                <a:solidFill>
                  <a:schemeClr val="tx1"/>
                </a:solidFill>
                <a:latin typeface="Comic Sans MS"/>
                <a:ea typeface="+mn-ea"/>
                <a:cs typeface="Comic Sans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dirty="0">
              <a:solidFill>
                <a:schemeClr val="bg1"/>
              </a:solidFill>
            </a:endParaRPr>
          </a:p>
        </p:txBody>
      </p:sp>
    </p:spTree>
    <p:extLst>
      <p:ext uri="{BB962C8B-B14F-4D97-AF65-F5344CB8AC3E}">
        <p14:creationId xmlns:p14="http://schemas.microsoft.com/office/powerpoint/2010/main" val="1092360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7" r:id="rId4"/>
  </p:sldLayoutIdLst>
  <mc:AlternateContent xmlns:mc="http://schemas.openxmlformats.org/markup-compatibility/2006" xmlns:p14="http://schemas.microsoft.com/office/powerpoint/2010/main">
    <mc:Choice Requires="p14">
      <p:transition>
        <p14:prism/>
      </p:transition>
    </mc:Choice>
    <mc:Fallback xmlns="">
      <p:transition>
        <p:fade/>
      </p:transition>
    </mc:Fallback>
  </mc:AlternateContent>
  <p:hf hdr="0"/>
  <p:txStyles>
    <p:titleStyle>
      <a:lvl1pPr algn="l" defTabSz="914400" rtl="0" eaLnBrk="1" latinLnBrk="0" hangingPunct="1">
        <a:lnSpc>
          <a:spcPct val="90000"/>
        </a:lnSpc>
        <a:spcBef>
          <a:spcPct val="0"/>
        </a:spcBef>
        <a:buNone/>
        <a:defRPr sz="4400" kern="1200">
          <a:solidFill>
            <a:srgbClr val="30519D"/>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250731"/>
            <a:ext cx="9144000" cy="2578991"/>
          </a:xfrm>
        </p:spPr>
        <p:txBody>
          <a:bodyPr>
            <a:normAutofit fontScale="90000"/>
          </a:bodyPr>
          <a:lstStyle/>
          <a:p>
            <a:br>
              <a:rPr lang="en-US" dirty="0">
                <a:effectLst/>
              </a:rPr>
            </a:br>
            <a:br>
              <a:rPr lang="en-US" dirty="0">
                <a:effectLst/>
              </a:rPr>
            </a:br>
            <a:r>
              <a:rPr lang="en-US" dirty="0">
                <a:effectLst/>
              </a:rPr>
              <a:t>Questions on IR and </a:t>
            </a:r>
            <a:br>
              <a:rPr lang="en-US" dirty="0">
                <a:effectLst/>
              </a:rPr>
            </a:br>
            <a:br>
              <a:rPr lang="en-US" dirty="0">
                <a:effectLst/>
              </a:rPr>
            </a:br>
            <a:r>
              <a:rPr lang="en-US" dirty="0">
                <a:effectLst/>
              </a:rPr>
              <a:t>EIC optimization</a:t>
            </a:r>
            <a:endParaRPr lang="en-US" dirty="0"/>
          </a:p>
        </p:txBody>
      </p:sp>
      <p:sp>
        <p:nvSpPr>
          <p:cNvPr id="3" name="Subtitle 2"/>
          <p:cNvSpPr>
            <a:spLocks noGrp="1"/>
          </p:cNvSpPr>
          <p:nvPr>
            <p:ph type="subTitle" idx="1"/>
          </p:nvPr>
        </p:nvSpPr>
        <p:spPr>
          <a:xfrm>
            <a:off x="4402016" y="4419431"/>
            <a:ext cx="4741984" cy="580292"/>
          </a:xfrm>
        </p:spPr>
        <p:txBody>
          <a:bodyPr/>
          <a:lstStyle/>
          <a:p>
            <a:r>
              <a:rPr lang="en-US" dirty="0"/>
              <a:t>E.C. Aschenauer</a:t>
            </a:r>
          </a:p>
        </p:txBody>
      </p:sp>
      <p:sp>
        <p:nvSpPr>
          <p:cNvPr id="8" name="TextBox 7"/>
          <p:cNvSpPr txBox="1"/>
          <p:nvPr/>
        </p:nvSpPr>
        <p:spPr>
          <a:xfrm>
            <a:off x="3460750" y="5554530"/>
            <a:ext cx="5683251" cy="538609"/>
          </a:xfrm>
          <a:prstGeom prst="rect">
            <a:avLst/>
          </a:prstGeom>
          <a:noFill/>
        </p:spPr>
        <p:txBody>
          <a:bodyPr wrap="square" rtlCol="0">
            <a:spAutoFit/>
          </a:bodyPr>
          <a:lstStyle/>
          <a:p>
            <a:pPr algn="r"/>
            <a:r>
              <a:rPr lang="en-US" sz="2800" dirty="0">
                <a:solidFill>
                  <a:srgbClr val="4EA5DB"/>
                </a:solidFill>
                <a:latin typeface="Comic Sans MS"/>
                <a:ea typeface="Arial" charset="0"/>
                <a:cs typeface="Comic Sans MS"/>
              </a:rPr>
              <a:t>Electron Ion Collider</a:t>
            </a:r>
          </a:p>
        </p:txBody>
      </p:sp>
      <p:pic>
        <p:nvPicPr>
          <p:cNvPr id="6" name="Picture 5">
            <a:extLst>
              <a:ext uri="{FF2B5EF4-FFF2-40B4-BE49-F238E27FC236}">
                <a16:creationId xmlns:a16="http://schemas.microsoft.com/office/drawing/2014/main" id="{6158CB62-BD2D-E649-8F64-BD3DCBB2205A}"/>
              </a:ext>
            </a:extLst>
          </p:cNvPr>
          <p:cNvPicPr>
            <a:picLocks noChangeAspect="1"/>
          </p:cNvPicPr>
          <p:nvPr/>
        </p:nvPicPr>
        <p:blipFill rotWithShape="1">
          <a:blip r:embed="rId2"/>
          <a:srcRect l="41384"/>
          <a:stretch/>
        </p:blipFill>
        <p:spPr>
          <a:xfrm>
            <a:off x="5559922" y="6149222"/>
            <a:ext cx="3556482" cy="381000"/>
          </a:xfrm>
          <a:prstGeom prst="rect">
            <a:avLst/>
          </a:prstGeom>
        </p:spPr>
      </p:pic>
    </p:spTree>
    <p:extLst>
      <p:ext uri="{BB962C8B-B14F-4D97-AF65-F5344CB8AC3E}">
        <p14:creationId xmlns:p14="http://schemas.microsoft.com/office/powerpoint/2010/main" val="3005032498"/>
      </p:ext>
    </p:extLst>
  </p:cSld>
  <p:clrMapOvr>
    <a:masterClrMapping/>
  </p:clrMapOvr>
  <mc:AlternateContent xmlns:mc="http://schemas.openxmlformats.org/markup-compatibility/2006" xmlns:p14="http://schemas.microsoft.com/office/powerpoint/2010/main">
    <mc:Choice Requires="p14">
      <p:transition>
        <p14:prism/>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C36944-C502-B545-8831-B8ADF147EE1C}"/>
              </a:ext>
            </a:extLst>
          </p:cNvPr>
          <p:cNvSpPr>
            <a:spLocks noGrp="1"/>
          </p:cNvSpPr>
          <p:nvPr>
            <p:ph idx="1"/>
          </p:nvPr>
        </p:nvSpPr>
        <p:spPr/>
        <p:txBody>
          <a:bodyPr>
            <a:normAutofit/>
          </a:bodyPr>
          <a:lstStyle/>
          <a:p>
            <a:pPr>
              <a:buFont typeface="Wingdings" pitchFamily="2" charset="2"/>
              <a:buChar char="q"/>
            </a:pPr>
            <a:r>
              <a:rPr lang="en-US" sz="1600"/>
              <a:t>The </a:t>
            </a:r>
            <a:r>
              <a:rPr lang="en-US" sz="1600" dirty="0"/>
              <a:t>optimizations indicated here means:</a:t>
            </a:r>
          </a:p>
          <a:p>
            <a:pPr lvl="1">
              <a:buFont typeface="Wingdings" pitchFamily="2" charset="2"/>
              <a:buChar char="Ø"/>
            </a:pPr>
            <a:r>
              <a:rPr lang="en-US" sz="1400" dirty="0"/>
              <a:t>no hardware modification, in particular IR, and </a:t>
            </a:r>
            <a:br>
              <a:rPr lang="en-US" sz="1400" dirty="0"/>
            </a:br>
            <a:r>
              <a:rPr lang="en-US" sz="1400" dirty="0"/>
              <a:t>only optics optimization</a:t>
            </a:r>
            <a:br>
              <a:rPr lang="en-US" sz="1400" dirty="0"/>
            </a:br>
            <a:r>
              <a:rPr lang="en-US" sz="1400" dirty="0"/>
              <a:t>OR</a:t>
            </a:r>
          </a:p>
          <a:p>
            <a:pPr lvl="1">
              <a:buFont typeface="Wingdings" pitchFamily="2" charset="2"/>
              <a:buChar char="Ø"/>
            </a:pPr>
            <a:r>
              <a:rPr lang="en-US" sz="1400" dirty="0"/>
              <a:t>different hardware, most likely with reference to IR?</a:t>
            </a:r>
            <a:br>
              <a:rPr lang="en-US" sz="1400" dirty="0"/>
            </a:br>
            <a:r>
              <a:rPr lang="en-US" sz="1400" dirty="0"/>
              <a:t>The question, differently phrased is:</a:t>
            </a:r>
            <a:br>
              <a:rPr lang="en-US" sz="1400" dirty="0"/>
            </a:br>
            <a:r>
              <a:rPr lang="en-US" sz="1400" dirty="0"/>
              <a:t>is the blue curve in the plot the default and the red </a:t>
            </a:r>
          </a:p>
          <a:p>
            <a:pPr marL="457200" lvl="1" indent="0">
              <a:buNone/>
            </a:pPr>
            <a:r>
              <a:rPr lang="en-US" sz="1400" dirty="0"/>
              <a:t>    one a further options or both blue and red are </a:t>
            </a:r>
          </a:p>
          <a:p>
            <a:pPr marL="457200" lvl="1" indent="0">
              <a:buNone/>
            </a:pPr>
            <a:r>
              <a:rPr lang="en-US" sz="1400" dirty="0"/>
              <a:t>    embedded in the project base-line? </a:t>
            </a:r>
          </a:p>
          <a:p>
            <a:pPr>
              <a:buFont typeface="Wingdings" pitchFamily="2" charset="2"/>
              <a:buChar char="q"/>
            </a:pPr>
            <a:r>
              <a:rPr lang="en-US" sz="1600" dirty="0"/>
              <a:t> In the hypothesis of two identical IR (same design) from the machine point of view, can both be served in parallel, namely dating data in parallel? If YES, the quoted luminosity is the total one, namely adding up the luminosity at the 2 interaction points or each experiment will the the design luminosity resulting in a total multiplied times 2?</a:t>
            </a:r>
          </a:p>
          <a:p>
            <a:pPr>
              <a:buFont typeface="Wingdings" pitchFamily="2" charset="2"/>
              <a:buChar char="q"/>
            </a:pPr>
            <a:r>
              <a:rPr lang="en-US" sz="1400" dirty="0"/>
              <a:t> </a:t>
            </a:r>
            <a:r>
              <a:rPr lang="en-US" sz="1600" dirty="0"/>
              <a:t>In the hypothesis of two different IR (different design)</a:t>
            </a:r>
            <a:r>
              <a:rPr lang="en-US" sz="1400" dirty="0"/>
              <a:t> </a:t>
            </a:r>
            <a:r>
              <a:rPr lang="en-US" sz="1600" dirty="0"/>
              <a:t>from the machine point of view, can both be served in parallel,</a:t>
            </a:r>
            <a:r>
              <a:rPr lang="en-US" sz="1400" dirty="0"/>
              <a:t> </a:t>
            </a:r>
            <a:r>
              <a:rPr lang="en-US" sz="1600" dirty="0"/>
              <a:t>namely dating data in parallel? If YES, what about the luminosity of each one?</a:t>
            </a:r>
          </a:p>
          <a:p>
            <a:pPr>
              <a:buFont typeface="Wingdings" pitchFamily="2" charset="2"/>
              <a:buChar char="q"/>
            </a:pPr>
            <a:r>
              <a:rPr lang="en-US" sz="1600" dirty="0"/>
              <a:t>Which realistic degrees of freedom do we have for scenarios of </a:t>
            </a:r>
            <a:r>
              <a:rPr lang="en-US" sz="1200" dirty="0"/>
              <a:t> </a:t>
            </a:r>
            <a:r>
              <a:rPr lang="en-US" sz="1600" dirty="0"/>
              <a:t>IRs different from the current design ( I refer to the presentations at the Temple meeting)?</a:t>
            </a:r>
            <a:br>
              <a:rPr lang="en-US" sz="1200" dirty="0"/>
            </a:br>
            <a:r>
              <a:rPr lang="en-US" sz="1600" dirty="0"/>
              <a:t>In particular, about the length that seems to impose sever constrains</a:t>
            </a:r>
            <a:r>
              <a:rPr lang="en-US" sz="1200" dirty="0"/>
              <a:t> </a:t>
            </a:r>
            <a:r>
              <a:rPr lang="en-US" sz="1600" dirty="0"/>
              <a:t>to the detectors in the forward direction, with the risk to limit the precision.</a:t>
            </a:r>
          </a:p>
          <a:p>
            <a:pPr>
              <a:buFont typeface="Wingdings" pitchFamily="2" charset="2"/>
              <a:buChar char="q"/>
            </a:pPr>
            <a:r>
              <a:rPr lang="en-US" sz="1600" dirty="0"/>
              <a:t>Assuming the current scenario, can we have a small compilation of luminosity vs energy also for 3He, D and some heavy nuclei, for instance those selected for the physics studies?</a:t>
            </a:r>
          </a:p>
        </p:txBody>
      </p:sp>
      <p:sp>
        <p:nvSpPr>
          <p:cNvPr id="3" name="Date Placeholder 2">
            <a:extLst>
              <a:ext uri="{FF2B5EF4-FFF2-40B4-BE49-F238E27FC236}">
                <a16:creationId xmlns:a16="http://schemas.microsoft.com/office/drawing/2014/main" id="{BC927DC9-657E-EC4F-AA75-03253250FF33}"/>
              </a:ext>
            </a:extLst>
          </p:cNvPr>
          <p:cNvSpPr>
            <a:spLocks noGrp="1"/>
          </p:cNvSpPr>
          <p:nvPr>
            <p:ph type="dt" sz="half" idx="10"/>
          </p:nvPr>
        </p:nvSpPr>
        <p:spPr/>
        <p:txBody>
          <a:bodyPr/>
          <a:lstStyle/>
          <a:p>
            <a:r>
              <a:rPr lang="en-US"/>
              <a:t>E.C. Aschenauer</a:t>
            </a:r>
            <a:endParaRPr lang="en-US" dirty="0"/>
          </a:p>
        </p:txBody>
      </p:sp>
      <p:sp>
        <p:nvSpPr>
          <p:cNvPr id="4" name="Footer Placeholder 3">
            <a:extLst>
              <a:ext uri="{FF2B5EF4-FFF2-40B4-BE49-F238E27FC236}">
                <a16:creationId xmlns:a16="http://schemas.microsoft.com/office/drawing/2014/main" id="{0A48016F-72C3-4341-A147-80D736163A45}"/>
              </a:ext>
            </a:extLst>
          </p:cNvPr>
          <p:cNvSpPr>
            <a:spLocks noGrp="1"/>
          </p:cNvSpPr>
          <p:nvPr>
            <p:ph type="ftr" sz="quarter" idx="11"/>
          </p:nvPr>
        </p:nvSpPr>
        <p:spPr/>
        <p:txBody>
          <a:bodyPr/>
          <a:lstStyle/>
          <a:p>
            <a:r>
              <a:rPr lang="en-US"/>
              <a:t>YR-WG Complementary Detectors, 22.04.2020</a:t>
            </a:r>
          </a:p>
        </p:txBody>
      </p:sp>
      <p:sp>
        <p:nvSpPr>
          <p:cNvPr id="5" name="Slide Number Placeholder 4">
            <a:extLst>
              <a:ext uri="{FF2B5EF4-FFF2-40B4-BE49-F238E27FC236}">
                <a16:creationId xmlns:a16="http://schemas.microsoft.com/office/drawing/2014/main" id="{DBA8ADA3-D53A-A444-902B-F693A591B9D6}"/>
              </a:ext>
            </a:extLst>
          </p:cNvPr>
          <p:cNvSpPr>
            <a:spLocks noGrp="1"/>
          </p:cNvSpPr>
          <p:nvPr>
            <p:ph type="sldNum" sz="quarter" idx="12"/>
          </p:nvPr>
        </p:nvSpPr>
        <p:spPr/>
        <p:txBody>
          <a:bodyPr/>
          <a:lstStyle/>
          <a:p>
            <a:fld id="{893C5830-40F3-F04E-B2E3-10E6672BA8FF}" type="slidenum">
              <a:rPr lang="en-US" smtClean="0"/>
              <a:pPr/>
              <a:t>2</a:t>
            </a:fld>
            <a:endParaRPr lang="en-US"/>
          </a:p>
        </p:txBody>
      </p:sp>
      <p:sp>
        <p:nvSpPr>
          <p:cNvPr id="6" name="Title 5">
            <a:extLst>
              <a:ext uri="{FF2B5EF4-FFF2-40B4-BE49-F238E27FC236}">
                <a16:creationId xmlns:a16="http://schemas.microsoft.com/office/drawing/2014/main" id="{561CCE37-DE6D-C844-8D21-9795B6C8CA3B}"/>
              </a:ext>
            </a:extLst>
          </p:cNvPr>
          <p:cNvSpPr>
            <a:spLocks noGrp="1"/>
          </p:cNvSpPr>
          <p:nvPr>
            <p:ph type="title"/>
          </p:nvPr>
        </p:nvSpPr>
        <p:spPr/>
        <p:txBody>
          <a:bodyPr/>
          <a:lstStyle/>
          <a:p>
            <a:r>
              <a:rPr lang="en-US" dirty="0"/>
              <a:t>Questions mailed to Paul and me</a:t>
            </a:r>
          </a:p>
        </p:txBody>
      </p:sp>
      <p:pic>
        <p:nvPicPr>
          <p:cNvPr id="8" name="Picture 7">
            <a:extLst>
              <a:ext uri="{FF2B5EF4-FFF2-40B4-BE49-F238E27FC236}">
                <a16:creationId xmlns:a16="http://schemas.microsoft.com/office/drawing/2014/main" id="{62D611B2-22E6-DE43-B809-2C96F50060E9}"/>
              </a:ext>
            </a:extLst>
          </p:cNvPr>
          <p:cNvPicPr>
            <a:picLocks noChangeAspect="1"/>
          </p:cNvPicPr>
          <p:nvPr/>
        </p:nvPicPr>
        <p:blipFill rotWithShape="1">
          <a:blip r:embed="rId2"/>
          <a:srcRect t="4205"/>
          <a:stretch/>
        </p:blipFill>
        <p:spPr>
          <a:xfrm>
            <a:off x="5541162" y="468863"/>
            <a:ext cx="3166532" cy="2280913"/>
          </a:xfrm>
          <a:prstGeom prst="rect">
            <a:avLst/>
          </a:prstGeom>
        </p:spPr>
      </p:pic>
    </p:spTree>
    <p:extLst>
      <p:ext uri="{BB962C8B-B14F-4D97-AF65-F5344CB8AC3E}">
        <p14:creationId xmlns:p14="http://schemas.microsoft.com/office/powerpoint/2010/main" val="2509356098"/>
      </p:ext>
    </p:extLst>
  </p:cSld>
  <p:clrMapOvr>
    <a:masterClrMapping/>
  </p:clrMapOvr>
  <mc:AlternateContent xmlns:mc="http://schemas.openxmlformats.org/markup-compatibility/2006" xmlns:p14="http://schemas.microsoft.com/office/powerpoint/2010/main">
    <mc:Choice Requires="p14">
      <p:transition>
        <p14:prism/>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E45869-B801-CF4E-9466-DA6131D110A5}"/>
              </a:ext>
            </a:extLst>
          </p:cNvPr>
          <p:cNvSpPr>
            <a:spLocks noGrp="1"/>
          </p:cNvSpPr>
          <p:nvPr>
            <p:ph idx="1"/>
          </p:nvPr>
        </p:nvSpPr>
        <p:spPr/>
        <p:txBody>
          <a:bodyPr/>
          <a:lstStyle/>
          <a:p>
            <a:pPr>
              <a:buFont typeface="Wingdings" pitchFamily="2" charset="2"/>
              <a:buChar char="q"/>
            </a:pPr>
            <a:r>
              <a:rPr lang="en-US" dirty="0"/>
              <a:t> What are the space limitations in both transverse and longitudinal dimensions for the tracking detectors?</a:t>
            </a:r>
          </a:p>
          <a:p>
            <a:pPr>
              <a:buFont typeface="Wingdings" pitchFamily="2" charset="2"/>
              <a:buChar char="q"/>
            </a:pPr>
            <a:r>
              <a:rPr lang="en-US" dirty="0"/>
              <a:t> What are the central magnet options and magnetic field range?</a:t>
            </a:r>
          </a:p>
          <a:p>
            <a:pPr>
              <a:buFont typeface="Wingdings" pitchFamily="2" charset="2"/>
              <a:buChar char="q"/>
            </a:pPr>
            <a:r>
              <a:rPr lang="en-US" dirty="0"/>
              <a:t> What are the forward magnet options and magnetic field range?</a:t>
            </a:r>
          </a:p>
          <a:p>
            <a:pPr>
              <a:buFont typeface="Wingdings" pitchFamily="2" charset="2"/>
              <a:buChar char="q"/>
            </a:pPr>
            <a:r>
              <a:rPr lang="en-US" dirty="0"/>
              <a:t> Are there any IR parameters that could be adjusted?</a:t>
            </a:r>
          </a:p>
          <a:p>
            <a:pPr>
              <a:buFont typeface="Wingdings" pitchFamily="2" charset="2"/>
              <a:buChar char="q"/>
            </a:pPr>
            <a:r>
              <a:rPr lang="en-US" dirty="0"/>
              <a:t> Could the central beam pipe radius be reduced from 3cm to 2cm to cover more forward rapidity region?</a:t>
            </a:r>
          </a:p>
          <a:p>
            <a:pPr>
              <a:buFont typeface="Wingdings" pitchFamily="2" charset="2"/>
              <a:buChar char="q"/>
            </a:pPr>
            <a:r>
              <a:rPr lang="en-US" dirty="0"/>
              <a:t> Is one actively considering an asymmetric collision point in z</a:t>
            </a:r>
          </a:p>
          <a:p>
            <a:r>
              <a:rPr lang="en-US" dirty="0"/>
              <a:t> How far from the center of the +/- 4.5 m zone can the collision Zed move?  </a:t>
            </a:r>
          </a:p>
          <a:p>
            <a:r>
              <a:rPr lang="en-US" dirty="0"/>
              <a:t> Is this motion coupled between interaction points around the ring? </a:t>
            </a:r>
          </a:p>
          <a:p>
            <a:r>
              <a:rPr lang="en-US" dirty="0"/>
              <a:t> An email by </a:t>
            </a:r>
            <a:r>
              <a:rPr lang="en-US" dirty="0" err="1"/>
              <a:t>Patrizia</a:t>
            </a:r>
            <a:r>
              <a:rPr lang="en-US" dirty="0"/>
              <a:t> with several more general points</a:t>
            </a:r>
          </a:p>
          <a:p>
            <a:pPr lvl="1"/>
            <a:r>
              <a:rPr lang="en-US" dirty="0"/>
              <a:t>A second interaction region optimized for higher luminosities and lower center of mass energies requires several changes: doubled number of bunches, double crossing angle, changing the magnetic element closer to IP, to cite some. Not being an expert in accelerator physics my simple question is “does the RHIC accelerator complex allow in principle such a flexibility?</a:t>
            </a:r>
          </a:p>
          <a:p>
            <a:pPr lvl="1"/>
            <a:endParaRPr lang="en-US" dirty="0"/>
          </a:p>
          <a:p>
            <a:r>
              <a:rPr lang="en-US" dirty="0"/>
              <a:t> Are (un)polarized positron beams possible and if yes on which timeline</a:t>
            </a:r>
          </a:p>
        </p:txBody>
      </p:sp>
      <p:sp>
        <p:nvSpPr>
          <p:cNvPr id="3" name="Date Placeholder 2">
            <a:extLst>
              <a:ext uri="{FF2B5EF4-FFF2-40B4-BE49-F238E27FC236}">
                <a16:creationId xmlns:a16="http://schemas.microsoft.com/office/drawing/2014/main" id="{C30B35EC-A5DB-7E46-A419-EBC85BCCF6C1}"/>
              </a:ext>
            </a:extLst>
          </p:cNvPr>
          <p:cNvSpPr>
            <a:spLocks noGrp="1"/>
          </p:cNvSpPr>
          <p:nvPr>
            <p:ph type="dt" sz="half" idx="10"/>
          </p:nvPr>
        </p:nvSpPr>
        <p:spPr/>
        <p:txBody>
          <a:bodyPr/>
          <a:lstStyle/>
          <a:p>
            <a:r>
              <a:rPr lang="en-US"/>
              <a:t>E.C. Aschenauer</a:t>
            </a:r>
            <a:endParaRPr lang="en-US" dirty="0"/>
          </a:p>
        </p:txBody>
      </p:sp>
      <p:sp>
        <p:nvSpPr>
          <p:cNvPr id="4" name="Footer Placeholder 3">
            <a:extLst>
              <a:ext uri="{FF2B5EF4-FFF2-40B4-BE49-F238E27FC236}">
                <a16:creationId xmlns:a16="http://schemas.microsoft.com/office/drawing/2014/main" id="{B58095AC-2AE0-0541-8DAF-75120C791D42}"/>
              </a:ext>
            </a:extLst>
          </p:cNvPr>
          <p:cNvSpPr>
            <a:spLocks noGrp="1"/>
          </p:cNvSpPr>
          <p:nvPr>
            <p:ph type="ftr" sz="quarter" idx="11"/>
          </p:nvPr>
        </p:nvSpPr>
        <p:spPr/>
        <p:txBody>
          <a:bodyPr/>
          <a:lstStyle/>
          <a:p>
            <a:r>
              <a:rPr lang="en-US"/>
              <a:t>YR-WG Complementary Detectors, 22.04.2020</a:t>
            </a:r>
          </a:p>
        </p:txBody>
      </p:sp>
      <p:sp>
        <p:nvSpPr>
          <p:cNvPr id="5" name="Slide Number Placeholder 4">
            <a:extLst>
              <a:ext uri="{FF2B5EF4-FFF2-40B4-BE49-F238E27FC236}">
                <a16:creationId xmlns:a16="http://schemas.microsoft.com/office/drawing/2014/main" id="{DFD2CF2D-4473-CA4E-98A0-234D2CEE1CF7}"/>
              </a:ext>
            </a:extLst>
          </p:cNvPr>
          <p:cNvSpPr>
            <a:spLocks noGrp="1"/>
          </p:cNvSpPr>
          <p:nvPr>
            <p:ph type="sldNum" sz="quarter" idx="12"/>
          </p:nvPr>
        </p:nvSpPr>
        <p:spPr/>
        <p:txBody>
          <a:bodyPr/>
          <a:lstStyle/>
          <a:p>
            <a:fld id="{893C5830-40F3-F04E-B2E3-10E6672BA8FF}" type="slidenum">
              <a:rPr lang="en-US" smtClean="0"/>
              <a:pPr/>
              <a:t>3</a:t>
            </a:fld>
            <a:endParaRPr lang="en-US"/>
          </a:p>
        </p:txBody>
      </p:sp>
      <p:sp>
        <p:nvSpPr>
          <p:cNvPr id="6" name="Title 5">
            <a:extLst>
              <a:ext uri="{FF2B5EF4-FFF2-40B4-BE49-F238E27FC236}">
                <a16:creationId xmlns:a16="http://schemas.microsoft.com/office/drawing/2014/main" id="{CEE9B2BC-7825-B44F-9EB4-D2E032DD2592}"/>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687174919"/>
      </p:ext>
    </p:extLst>
  </p:cSld>
  <p:clrMapOvr>
    <a:masterClrMapping/>
  </p:clrMapOvr>
  <mc:AlternateContent xmlns:mc="http://schemas.openxmlformats.org/markup-compatibility/2006" xmlns:p14="http://schemas.microsoft.com/office/powerpoint/2010/main">
    <mc:Choice Requires="p14">
      <p:transition>
        <p14:prism/>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p:cNvPicPr>
            <a:picLocks noChangeAspect="1" noChangeArrowheads="1"/>
          </p:cNvPicPr>
          <p:nvPr/>
        </p:nvPicPr>
        <p:blipFill>
          <a:blip r:embed="rId2" cstate="screen">
            <a:extLst>
              <a:ext uri="{28A0092B-C50C-407E-A947-70E740481C1C}">
                <a14:useLocalDpi xmlns:a14="http://schemas.microsoft.com/office/drawing/2010/main"/>
              </a:ext>
            </a:extLst>
          </a:blip>
          <a:stretch>
            <a:fillRect/>
          </a:stretch>
        </p:blipFill>
        <p:spPr bwMode="auto">
          <a:xfrm>
            <a:off x="-10274" y="3434872"/>
            <a:ext cx="9164478" cy="2657700"/>
          </a:xfrm>
          <a:prstGeom prst="rect">
            <a:avLst/>
          </a:prstGeom>
          <a:noFill/>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normAutofit/>
          </a:bodyPr>
          <a:lstStyle/>
          <a:p>
            <a:pPr>
              <a:spcAft>
                <a:spcPts val="600"/>
              </a:spcAft>
            </a:pPr>
            <a:r>
              <a:rPr lang="en-US"/>
              <a:t>E.C. Aschenauer</a:t>
            </a:r>
          </a:p>
        </p:txBody>
      </p:sp>
      <p:sp>
        <p:nvSpPr>
          <p:cNvPr id="3" name="Footer Placeholder 2"/>
          <p:cNvSpPr>
            <a:spLocks noGrp="1"/>
          </p:cNvSpPr>
          <p:nvPr>
            <p:ph type="ftr" sz="quarter" idx="11"/>
          </p:nvPr>
        </p:nvSpPr>
        <p:spPr/>
        <p:txBody>
          <a:bodyPr>
            <a:normAutofit/>
          </a:bodyPr>
          <a:lstStyle/>
          <a:p>
            <a:pPr>
              <a:spcAft>
                <a:spcPts val="600"/>
              </a:spcAft>
            </a:pPr>
            <a:r>
              <a:rPr lang="en-US"/>
              <a:t>YR-WG Complementary Detectors, 22.04.2020</a:t>
            </a:r>
          </a:p>
        </p:txBody>
      </p:sp>
      <p:sp>
        <p:nvSpPr>
          <p:cNvPr id="4" name="Slide Number Placeholder 3"/>
          <p:cNvSpPr>
            <a:spLocks noGrp="1"/>
          </p:cNvSpPr>
          <p:nvPr>
            <p:ph type="sldNum" sz="quarter" idx="12"/>
          </p:nvPr>
        </p:nvSpPr>
        <p:spPr/>
        <p:txBody>
          <a:bodyPr>
            <a:normAutofit/>
          </a:bodyPr>
          <a:lstStyle/>
          <a:p>
            <a:pPr>
              <a:spcAft>
                <a:spcPts val="600"/>
              </a:spcAft>
            </a:pPr>
            <a:fld id="{893C5830-40F3-F04E-B2E3-10E6672BA8FF}" type="slidenum">
              <a:rPr lang="en-US" smtClean="0"/>
              <a:pPr>
                <a:spcAft>
                  <a:spcPts val="600"/>
                </a:spcAft>
              </a:pPr>
              <a:t>4</a:t>
            </a:fld>
            <a:endParaRPr lang="en-US"/>
          </a:p>
        </p:txBody>
      </p:sp>
    </p:spTree>
    <p:extLst>
      <p:ext uri="{BB962C8B-B14F-4D97-AF65-F5344CB8AC3E}">
        <p14:creationId xmlns:p14="http://schemas.microsoft.com/office/powerpoint/2010/main" val="443278062"/>
      </p:ext>
    </p:extLst>
  </p:cSld>
  <p:clrMapOvr>
    <a:masterClrMapping/>
  </p:clrMapOvr>
  <mc:AlternateContent xmlns:mc="http://schemas.openxmlformats.org/markup-compatibility/2006" xmlns:p14="http://schemas.microsoft.com/office/powerpoint/2010/main">
    <mc:Choice Requires="p14">
      <p:transition>
        <p14:prism/>
      </p:transition>
    </mc:Choice>
    <mc:Fallback xmlns="">
      <p:transition>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spAutoFit/>
      </a:bodyPr>
      <a:lstStyle>
        <a:defPPr algn="l">
          <a:defRPr sz="1600" dirty="0" smtClean="0">
            <a:latin typeface="Comic Sans MS" panose="030F0902030302020204" pitchFamily="66" charset="0"/>
          </a:defRPr>
        </a:defPPr>
      </a:lstStyle>
    </a:txDef>
  </a:objectDefaults>
  <a:extraClrSchemeLst/>
  <a:extLst>
    <a:ext uri="{05A4C25C-085E-4340-85A3-A5531E510DB2}">
      <thm15:themeFamily xmlns:thm15="http://schemas.microsoft.com/office/thememl/2012/main" name="EIC_PPT_Template_EditableTextLogos" id="{00FAD509-D349-8A47-998B-D6A9B09DAFE7}" vid="{C82AAD2E-8960-DB40-8700-990D4EEA0A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TotalTime>
  <Words>531</Words>
  <Application>Microsoft Macintosh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Comic Sans MS</vt:lpstr>
      <vt:lpstr>Wingdings</vt:lpstr>
      <vt:lpstr>Office Theme</vt:lpstr>
      <vt:lpstr>  Questions on IR and   EIC optimization</vt:lpstr>
      <vt:lpstr>Questions mailed to Paul and 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Questions on IR and   EIC optimization</dc:title>
  <dc:creator>Elke-Caroline Aschenauer</dc:creator>
  <cp:lastModifiedBy>Elke-Caroline Aschenauer</cp:lastModifiedBy>
  <cp:revision>17</cp:revision>
  <dcterms:created xsi:type="dcterms:W3CDTF">2020-04-22T00:36:14Z</dcterms:created>
  <dcterms:modified xsi:type="dcterms:W3CDTF">2020-04-22T14:10:25Z</dcterms:modified>
</cp:coreProperties>
</file>