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010" r:id="rId2"/>
    <p:sldId id="2140" r:id="rId3"/>
    <p:sldId id="2141" r:id="rId4"/>
    <p:sldId id="2143" r:id="rId5"/>
    <p:sldId id="2144" r:id="rId6"/>
    <p:sldId id="2146" r:id="rId7"/>
    <p:sldId id="2148" r:id="rId8"/>
    <p:sldId id="2149" r:id="rId9"/>
    <p:sldId id="2147" r:id="rId10"/>
    <p:sldId id="2150" r:id="rId11"/>
    <p:sldId id="2151" r:id="rId12"/>
    <p:sldId id="2152" r:id="rId13"/>
    <p:sldId id="2153" r:id="rId14"/>
    <p:sldId id="2154" r:id="rId15"/>
    <p:sldId id="2155" r:id="rId16"/>
    <p:sldId id="2124" r:id="rId17"/>
    <p:sldId id="2125" r:id="rId18"/>
    <p:sldId id="2126" r:id="rId19"/>
    <p:sldId id="2128" r:id="rId20"/>
    <p:sldId id="2129" r:id="rId21"/>
    <p:sldId id="2130" r:id="rId22"/>
    <p:sldId id="2131" r:id="rId23"/>
    <p:sldId id="2132" r:id="rId24"/>
    <p:sldId id="2159" r:id="rId25"/>
    <p:sldId id="2160" r:id="rId26"/>
    <p:sldId id="2161" r:id="rId27"/>
    <p:sldId id="2133" r:id="rId28"/>
    <p:sldId id="2136" r:id="rId29"/>
    <p:sldId id="2163" r:id="rId30"/>
    <p:sldId id="2016" r:id="rId31"/>
    <p:sldId id="2164" r:id="rId32"/>
    <p:sldId id="2165" r:id="rId33"/>
    <p:sldId id="2166" r:id="rId34"/>
    <p:sldId id="2167" r:id="rId35"/>
    <p:sldId id="2169" r:id="rId36"/>
    <p:sldId id="2170" r:id="rId37"/>
    <p:sldId id="2171" r:id="rId38"/>
    <p:sldId id="2172" r:id="rId39"/>
    <p:sldId id="2168" r:id="rId40"/>
    <p:sldId id="2009" r:id="rId41"/>
  </p:sldIdLst>
  <p:sldSz cx="12192000" cy="6858000"/>
  <p:notesSz cx="7315200" cy="96012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99"/>
    <a:srgbClr val="FFFFCC"/>
    <a:srgbClr val="0000FF"/>
    <a:srgbClr val="008000"/>
    <a:srgbClr val="FF6600"/>
    <a:srgbClr val="33CC33"/>
    <a:srgbClr val="9933FF"/>
    <a:srgbClr val="FFA52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974" autoAdjust="0"/>
  </p:normalViewPr>
  <p:slideViewPr>
    <p:cSldViewPr>
      <p:cViewPr>
        <p:scale>
          <a:sx n="85" d="100"/>
          <a:sy n="85" d="100"/>
        </p:scale>
        <p:origin x="507" y="48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0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8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" y="-1278447"/>
            <a:ext cx="12192000" cy="10424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451" y="1671639"/>
            <a:ext cx="102616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451" y="312578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title footer_Blue_646.jp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794500"/>
            <a:ext cx="12192000" cy="63500"/>
          </a:xfrm>
          <a:prstGeom prst="rect">
            <a:avLst/>
          </a:prstGeom>
          <a:gradFill flip="none"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067274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53964" y="228600"/>
            <a:ext cx="13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NANJING</a:t>
            </a:r>
            <a:r>
              <a:rPr kumimoji="1" lang="zh-CN" altLang="en-US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 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240506" y="515035"/>
            <a:ext cx="181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UNIVERSITY</a:t>
            </a:r>
            <a:endParaRPr kumimoji="1" lang="zh-CN" altLang="en-US" b="1" dirty="0">
              <a:solidFill>
                <a:schemeClr val="accent1">
                  <a:lumMod val="50000"/>
                </a:schemeClr>
              </a:solidFill>
              <a:latin typeface="Adobe Hebrew" charset="0"/>
              <a:ea typeface="Adobe Hebrew" charset="0"/>
              <a:cs typeface="Adobe Hebre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Pion and Kaon Structure Functions at the EIC                     (43)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pi &amp; K structure - window onto EHM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Pion and Kaon Structure Functions at the EIC                     (43)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pi &amp; K structure - window onto EHM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684" y="6611938"/>
            <a:ext cx="4523316" cy="25501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5400" y="6629400"/>
            <a:ext cx="4704744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pi &amp; K structure - window onto EHM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8358" y="6629400"/>
            <a:ext cx="4394201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Pion and Kaon Structure Functions at the EIC                     (43)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pi &amp; K structure - window onto EHM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Pion and Kaon Structure Functions at the EIC                     (43)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pi &amp; K structure - window onto EHM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Pion and Kaon Structure Functions at the EIC                     (43)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pi &amp; K structure - window onto EHM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3357" y="6596148"/>
            <a:ext cx="486802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Pion and Kaon Structure Functions at the EIC                     (43)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pi &amp; K structure - window onto EHM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Pion and Kaon Structure Functions at the EIC                     (43)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pi &amp; K structure - window onto EHM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699"/>
            <a:ext cx="12192000" cy="53035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631" y="1018446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7110" y="6505575"/>
            <a:ext cx="27961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1" y="6307138"/>
            <a:ext cx="7922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1" y="6489701"/>
            <a:ext cx="51223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p.nju.edu.c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hep.net/record/1504060?ln=en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arxiv.org/abs/2003.1412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" y="1737192"/>
            <a:ext cx="12202082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700" i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509838" y="1447801"/>
            <a:ext cx="7696200" cy="10699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09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6219B-A32E-476C-A7F0-797C04FF6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39696"/>
            <a:ext cx="12202082" cy="5818304"/>
          </a:xfrm>
          <a:prstGeom prst="rect">
            <a:avLst/>
          </a:prstGeom>
        </p:spPr>
      </p:pic>
      <p:sp>
        <p:nvSpPr>
          <p:cNvPr id="9" name="Subtitle 7"/>
          <p:cNvSpPr txBox="1">
            <a:spLocks/>
          </p:cNvSpPr>
          <p:nvPr/>
        </p:nvSpPr>
        <p:spPr bwMode="auto">
          <a:xfrm>
            <a:off x="2667000" y="685800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bg1"/>
                </a:solidFill>
              </a:rPr>
              <a:t>Craig Roberts … </a:t>
            </a: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http://inp.nju.edu.cn/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CD000EE-0D0D-4F96-8253-6D55DF13EF80}"/>
              </a:ext>
            </a:extLst>
          </p:cNvPr>
          <p:cNvSpPr txBox="1">
            <a:spLocks/>
          </p:cNvSpPr>
          <p:nvPr/>
        </p:nvSpPr>
        <p:spPr bwMode="auto">
          <a:xfrm>
            <a:off x="2590800" y="2464361"/>
            <a:ext cx="10152000" cy="16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latin typeface="Freestyle Script" panose="030804020302050B0404" pitchFamily="66" charset="0"/>
              </a:rPr>
              <a:t>Pion &amp; Kaon Structure </a:t>
            </a:r>
          </a:p>
          <a:p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latin typeface="Freestyle Script" panose="030804020302050B0404" pitchFamily="66" charset="0"/>
              </a:rPr>
              <a:t>– Window onto EHM</a:t>
            </a:r>
            <a:endParaRPr lang="en-GB" sz="8800" kern="0" dirty="0">
              <a:solidFill>
                <a:schemeClr val="accent2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D90A-7633-4028-95FB-75E31B3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QCD is full of surprises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9FDE-1AE2-495B-884F-18434C46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017452"/>
          </a:xfrm>
        </p:spPr>
        <p:txBody>
          <a:bodyPr/>
          <a:lstStyle/>
          <a:p>
            <a:r>
              <a:rPr lang="en-US" dirty="0"/>
              <a:t>In trying to match QCD with Nature, one confronts the many complexities of strong, nonlinear dynamics in relativistic quantum field theory, </a:t>
            </a:r>
            <a:r>
              <a:rPr lang="en-US" i="1" dirty="0"/>
              <a:t>e.g</a:t>
            </a:r>
            <a:r>
              <a:rPr lang="en-US" dirty="0"/>
              <a:t>.:</a:t>
            </a: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A66B6-2FCB-4EC3-8063-C6BDEC1E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6D05-C4A9-4EBA-A6D6-DC47B4F3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E9406-3A43-4E50-9733-FE3A76EA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615BA0-CAE9-4F36-9A27-A7F0FBF82F89}"/>
                  </a:ext>
                </a:extLst>
              </p:cNvPr>
              <p:cNvSpPr/>
              <p:nvPr/>
            </p:nvSpPr>
            <p:spPr>
              <a:xfrm>
                <a:off x="6248401" y="304800"/>
                <a:ext cx="5791200" cy="1447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𝑖𝑔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</m:sup>
                      </m:s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615BA0-CAE9-4F36-9A27-A7F0FBF82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304800"/>
                <a:ext cx="5791200" cy="1447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87FE06-2E72-41D1-B76E-DAE77F2334D0}"/>
              </a:ext>
            </a:extLst>
          </p:cNvPr>
          <p:cNvSpPr txBox="1">
            <a:spLocks/>
          </p:cNvSpPr>
          <p:nvPr/>
        </p:nvSpPr>
        <p:spPr bwMode="auto">
          <a:xfrm>
            <a:off x="609600" y="2362200"/>
            <a:ext cx="10972800" cy="501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200" kern="0" dirty="0"/>
              <a:t>loss of particle number conservation</a:t>
            </a:r>
          </a:p>
          <a:p>
            <a:pPr lvl="1"/>
            <a:r>
              <a:rPr lang="en-US" sz="2200" kern="0" dirty="0"/>
              <a:t>frame and scale dependence of the explanations and interpretations of observable processes</a:t>
            </a:r>
          </a:p>
          <a:p>
            <a:pPr lvl="1"/>
            <a:r>
              <a:rPr lang="en-US" sz="2200" kern="0" dirty="0"/>
              <a:t>evolving character of the relevant degrees-of-freedom</a:t>
            </a:r>
          </a:p>
          <a:p>
            <a:r>
              <a:rPr lang="en-US" kern="0" dirty="0"/>
              <a:t>Electroweak theory and phenomena are essentially perturbative; hence, possess little of this complexity. </a:t>
            </a:r>
          </a:p>
          <a:p>
            <a:r>
              <a:rPr lang="en-US" kern="0" dirty="0"/>
              <a:t>Science has never before encountered an interaction such as that at work in QCD.</a:t>
            </a:r>
          </a:p>
          <a:p>
            <a:r>
              <a:rPr lang="en-US" kern="0" dirty="0"/>
              <a:t>Understanding this interaction, explaining everything of which it is capable, can potentially change the way we look at the Universe.</a:t>
            </a:r>
          </a:p>
        </p:txBody>
      </p:sp>
    </p:spTree>
    <p:extLst>
      <p:ext uri="{BB962C8B-B14F-4D97-AF65-F5344CB8AC3E}">
        <p14:creationId xmlns:p14="http://schemas.microsoft.com/office/powerpoint/2010/main" val="10116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D90A-7633-4028-95FB-75E31B3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QCD is full of surprises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9FDE-1AE2-495B-884F-18434C46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017452"/>
          </a:xfrm>
        </p:spPr>
        <p:txBody>
          <a:bodyPr/>
          <a:lstStyle/>
          <a:p>
            <a:r>
              <a:rPr lang="en-US" dirty="0"/>
              <a:t>Comparison with QED</a:t>
            </a:r>
          </a:p>
          <a:p>
            <a:pPr lvl="1"/>
            <a:r>
              <a:rPr lang="en-US" sz="2200" dirty="0"/>
              <a:t>One essential difference = circled term, describing gluon self-interactions.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A66B6-2FCB-4EC3-8063-C6BDEC1E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6D05-C4A9-4EBA-A6D6-DC47B4F3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E9406-3A43-4E50-9733-FE3A76EA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615BA0-CAE9-4F36-9A27-A7F0FBF82F89}"/>
                  </a:ext>
                </a:extLst>
              </p:cNvPr>
              <p:cNvSpPr/>
              <p:nvPr/>
            </p:nvSpPr>
            <p:spPr>
              <a:xfrm>
                <a:off x="6248401" y="304800"/>
                <a:ext cx="5791200" cy="1447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𝑖𝑔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</m:sup>
                      </m:s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615BA0-CAE9-4F36-9A27-A7F0FBF82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304800"/>
                <a:ext cx="5791200" cy="1447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95BADA5E-4663-4DBA-98E0-98F7FE8A7D79}"/>
              </a:ext>
            </a:extLst>
          </p:cNvPr>
          <p:cNvSpPr/>
          <p:nvPr/>
        </p:nvSpPr>
        <p:spPr bwMode="auto">
          <a:xfrm>
            <a:off x="9677400" y="1047117"/>
            <a:ext cx="1676400" cy="47688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87FE06-2E72-41D1-B76E-DAE77F2334D0}"/>
              </a:ext>
            </a:extLst>
          </p:cNvPr>
          <p:cNvSpPr txBox="1">
            <a:spLocks/>
          </p:cNvSpPr>
          <p:nvPr/>
        </p:nvSpPr>
        <p:spPr bwMode="auto">
          <a:xfrm>
            <a:off x="609600" y="2362200"/>
            <a:ext cx="10972800" cy="501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If QCD is correct, then this term must hold the answers to an enormous number of Nature's basic questions, e.g.: </a:t>
            </a:r>
          </a:p>
          <a:p>
            <a:pPr lvl="1"/>
            <a:r>
              <a:rPr lang="en-US" sz="2200" kern="0" dirty="0"/>
              <a:t>what is the origin of visible mass?</a:t>
            </a:r>
          </a:p>
          <a:p>
            <a:pPr lvl="1"/>
            <a:r>
              <a:rPr lang="en-US" sz="2200" kern="0" dirty="0"/>
              <a:t>how is mass distributed within atomic nuclei?</a:t>
            </a:r>
          </a:p>
          <a:p>
            <a:pPr lvl="1"/>
            <a:r>
              <a:rPr lang="en-US" sz="2200" kern="0" dirty="0"/>
              <a:t>what carries the proton's spin?</a:t>
            </a:r>
          </a:p>
          <a:p>
            <a:pPr lvl="1"/>
            <a:r>
              <a:rPr lang="en-US" sz="2200" kern="0" dirty="0"/>
              <a:t>how can the same degrees-of-freedom combine to ensure the pion is </a:t>
            </a:r>
            <a:r>
              <a:rPr lang="en-US" sz="2200" kern="0" dirty="0" err="1"/>
              <a:t>spinless</a:t>
            </a:r>
            <a:r>
              <a:rPr lang="en-US" sz="2200" kern="0" dirty="0"/>
              <a:t>? </a:t>
            </a:r>
          </a:p>
          <a:p>
            <a:r>
              <a:rPr lang="en-US" kern="0" dirty="0"/>
              <a:t>Nowhere are there more basic expressions of </a:t>
            </a:r>
            <a:r>
              <a:rPr lang="en-US" i="1" kern="0" dirty="0"/>
              <a:t>emergence</a:t>
            </a:r>
            <a:r>
              <a:rPr lang="en-US" kern="0" dirty="0"/>
              <a:t> in Nature</a:t>
            </a:r>
          </a:p>
        </p:txBody>
      </p:sp>
    </p:spTree>
    <p:extLst>
      <p:ext uri="{BB962C8B-B14F-4D97-AF65-F5344CB8AC3E}">
        <p14:creationId xmlns:p14="http://schemas.microsoft.com/office/powerpoint/2010/main" val="15823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D90A-7633-4028-95FB-75E31B3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QCD is full of surprises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9FDE-1AE2-495B-884F-18434C46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017452"/>
          </a:xfrm>
        </p:spPr>
        <p:txBody>
          <a:bodyPr/>
          <a:lstStyle/>
          <a:p>
            <a:r>
              <a:rPr lang="en-US" dirty="0"/>
              <a:t>Treated as a classical theory, chromodynamics is a non-Abelian local gauge field theory.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A66B6-2FCB-4EC3-8063-C6BDEC1E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6D05-C4A9-4EBA-A6D6-DC47B4F3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E9406-3A43-4E50-9733-FE3A76EA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615BA0-CAE9-4F36-9A27-A7F0FBF82F89}"/>
                  </a:ext>
                </a:extLst>
              </p:cNvPr>
              <p:cNvSpPr/>
              <p:nvPr/>
            </p:nvSpPr>
            <p:spPr>
              <a:xfrm>
                <a:off x="6248401" y="304800"/>
                <a:ext cx="5791200" cy="1447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𝑖𝑔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</m:sup>
                      </m:s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615BA0-CAE9-4F36-9A27-A7F0FBF82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304800"/>
                <a:ext cx="5791200" cy="1447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87FE06-2E72-41D1-B76E-DAE77F2334D0}"/>
              </a:ext>
            </a:extLst>
          </p:cNvPr>
          <p:cNvSpPr txBox="1">
            <a:spLocks/>
          </p:cNvSpPr>
          <p:nvPr/>
        </p:nvSpPr>
        <p:spPr bwMode="auto">
          <a:xfrm>
            <a:off x="609600" y="2057400"/>
            <a:ext cx="10972800" cy="501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Formulated in four spacetime dimensions, such theories do not possess any mass-scale in the absence of Lagrangian masses for the quarks. </a:t>
            </a:r>
          </a:p>
          <a:p>
            <a:pPr lvl="1"/>
            <a:r>
              <a:rPr lang="en-US" sz="2200" kern="0" dirty="0"/>
              <a:t>There is no dynamics in a scale-invariant theory, only kinematics. </a:t>
            </a:r>
          </a:p>
          <a:p>
            <a:pPr lvl="1"/>
            <a:r>
              <a:rPr lang="en-US" sz="2200" kern="0" dirty="0"/>
              <a:t>Bound states are therefore impossible</a:t>
            </a:r>
          </a:p>
          <a:p>
            <a:pPr lvl="1"/>
            <a:r>
              <a:rPr lang="en-US" sz="2200" kern="0" dirty="0"/>
              <a:t>Accordingly, our Universe cannot exist.  </a:t>
            </a:r>
          </a:p>
          <a:p>
            <a:r>
              <a:rPr lang="en-US" kern="0" dirty="0"/>
              <a:t>A Spontaneous breaking of symmetry - Higgs mechanism - does not solve this problem</a:t>
            </a:r>
          </a:p>
          <a:p>
            <a:pPr lvl="1"/>
            <a:r>
              <a:rPr lang="en-US" sz="2200" kern="0" dirty="0" err="1"/>
              <a:t>m</a:t>
            </a:r>
            <a:r>
              <a:rPr lang="en-US" sz="2200" kern="0" baseline="-25000" dirty="0" err="1"/>
              <a:t>N</a:t>
            </a:r>
            <a:r>
              <a:rPr lang="en-US" sz="2200" kern="0" dirty="0"/>
              <a:t> </a:t>
            </a:r>
            <a:r>
              <a:rPr lang="en-GB" sz="2200" dirty="0"/>
              <a:t>≈ 100-times larger than </a:t>
            </a:r>
            <a:r>
              <a:rPr lang="en-US" sz="2200" kern="0" dirty="0"/>
              <a:t>Higgs-generated current-masses of the light </a:t>
            </a:r>
            <a:r>
              <a:rPr lang="en-US" sz="2200" i="1" kern="0" dirty="0"/>
              <a:t>u</a:t>
            </a:r>
            <a:r>
              <a:rPr lang="en-US" sz="2200" kern="0" dirty="0"/>
              <a:t>- and </a:t>
            </a:r>
            <a:r>
              <a:rPr lang="en-US" sz="2200" i="1" kern="0" dirty="0"/>
              <a:t>d</a:t>
            </a:r>
            <a:r>
              <a:rPr lang="en-US" sz="2200" kern="0" dirty="0"/>
              <a:t>-quarks, the valence constituents of nucleons</a:t>
            </a:r>
          </a:p>
        </p:txBody>
      </p:sp>
    </p:spTree>
    <p:extLst>
      <p:ext uri="{BB962C8B-B14F-4D97-AF65-F5344CB8AC3E}">
        <p14:creationId xmlns:p14="http://schemas.microsoft.com/office/powerpoint/2010/main" val="26088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D90A-7633-4028-95FB-75E31B3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QCD is full of surprises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9FDE-1AE2-495B-884F-18434C46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017452"/>
          </a:xfrm>
        </p:spPr>
        <p:txBody>
          <a:bodyPr/>
          <a:lstStyle/>
          <a:p>
            <a:r>
              <a:rPr lang="en-US" dirty="0"/>
              <a:t>On the other hand … NG bosons are (nearly) massless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A66B6-2FCB-4EC3-8063-C6BDEC1E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6D05-C4A9-4EBA-A6D6-DC47B4F3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E9406-3A43-4E50-9733-FE3A76EA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615BA0-CAE9-4F36-9A27-A7F0FBF82F89}"/>
                  </a:ext>
                </a:extLst>
              </p:cNvPr>
              <p:cNvSpPr/>
              <p:nvPr/>
            </p:nvSpPr>
            <p:spPr>
              <a:xfrm>
                <a:off x="6248401" y="304800"/>
                <a:ext cx="5791200" cy="1447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𝑖𝑔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</m:sup>
                      </m:s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615BA0-CAE9-4F36-9A27-A7F0FBF82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304800"/>
                <a:ext cx="5791200" cy="1447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87FE06-2E72-41D1-B76E-DAE77F2334D0}"/>
              </a:ext>
            </a:extLst>
          </p:cNvPr>
          <p:cNvSpPr txBox="1">
            <a:spLocks/>
          </p:cNvSpPr>
          <p:nvPr/>
        </p:nvSpPr>
        <p:spPr bwMode="auto">
          <a:xfrm>
            <a:off x="609600" y="1752600"/>
            <a:ext cx="11201400" cy="501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 these systems, the strong interaction’s </a:t>
            </a:r>
            <a:r>
              <a:rPr lang="en-US" kern="0" dirty="0" err="1"/>
              <a:t>m</a:t>
            </a:r>
            <a:r>
              <a:rPr lang="en-US" kern="0" baseline="-25000" dirty="0" err="1"/>
              <a:t>N</a:t>
            </a:r>
            <a:r>
              <a:rPr lang="en-US" kern="0" dirty="0"/>
              <a:t> </a:t>
            </a:r>
            <a:r>
              <a:rPr lang="en-GB" dirty="0"/>
              <a:t>≈ </a:t>
            </a:r>
            <a:r>
              <a:rPr lang="en-US" kern="0" dirty="0"/>
              <a:t>1 GeV mass-scale is </a:t>
            </a:r>
            <a:r>
              <a:rPr lang="en-US" u="sng" kern="0" dirty="0"/>
              <a:t>hidden</a:t>
            </a:r>
            <a:r>
              <a:rPr lang="en-US" kern="0" dirty="0"/>
              <a:t>. </a:t>
            </a:r>
          </a:p>
          <a:p>
            <a:r>
              <a:rPr lang="en-US" kern="0" dirty="0"/>
              <a:t>Chiral limit, when Higgs-generated masses are omitted, NG modes are massless</a:t>
            </a:r>
          </a:p>
          <a:p>
            <a:pPr lvl="1">
              <a:spcBef>
                <a:spcPts val="0"/>
              </a:spcBef>
            </a:pPr>
            <a:r>
              <a:rPr lang="en-US" sz="2200" kern="0" dirty="0"/>
              <a:t>Exactly massless … no fine tuning … no danger of tachyons</a:t>
            </a:r>
          </a:p>
          <a:p>
            <a:r>
              <a:rPr lang="en-US" kern="0" dirty="0"/>
              <a:t>In this case, perturbative QCD predicts that strong interactions cannot distinguish between quarks with negative or positive helicity – </a:t>
            </a:r>
            <a:r>
              <a:rPr lang="en-US" u="sng" kern="0" dirty="0"/>
              <a:t>chiral symmetry</a:t>
            </a:r>
          </a:p>
          <a:p>
            <a:r>
              <a:rPr lang="en-US" kern="0" dirty="0"/>
              <a:t>Such a chiral symmetry would have numerous corollaries, </a:t>
            </a:r>
            <a:r>
              <a:rPr lang="en-US" i="1" kern="0" dirty="0"/>
              <a:t>e.g</a:t>
            </a:r>
            <a:r>
              <a:rPr lang="en-US" kern="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2200" kern="0" dirty="0"/>
              <a:t>pion would be partnered with a scalar meson of equal mass. </a:t>
            </a:r>
          </a:p>
          <a:p>
            <a:r>
              <a:rPr lang="en-US" kern="0" dirty="0"/>
              <a:t>However, no such state is observed </a:t>
            </a:r>
          </a:p>
          <a:p>
            <a:r>
              <a:rPr lang="en-US" kern="0" dirty="0"/>
              <a:t>No consequences of this chiral symmetry found in Nature – symmetry broken by interactions. </a:t>
            </a:r>
          </a:p>
          <a:p>
            <a:r>
              <a:rPr lang="en-US" kern="0" dirty="0"/>
              <a:t>Dynamical chiral symmetry breaking (DCSB) ensures both </a:t>
            </a:r>
          </a:p>
          <a:p>
            <a:pPr lvl="1"/>
            <a:r>
              <a:rPr lang="en-US" sz="2200" kern="0" dirty="0"/>
              <a:t>massless quarks in QCD's Lagrangian acquire large effective masses </a:t>
            </a:r>
          </a:p>
          <a:p>
            <a:pPr lvl="1"/>
            <a:r>
              <a:rPr lang="en-US" sz="2200" kern="0" dirty="0"/>
              <a:t>interaction energy between those quarks cancels their masses exactly so that </a:t>
            </a:r>
            <a:r>
              <a:rPr lang="en-GB" sz="2200" dirty="0"/>
              <a:t>m</a:t>
            </a:r>
            <a:r>
              <a:rPr lang="en-GB" sz="2200" baseline="-25000" dirty="0"/>
              <a:t>π</a:t>
            </a:r>
            <a:r>
              <a:rPr lang="en-GB" sz="2200" dirty="0"/>
              <a:t> = 0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302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D90A-7633-4028-95FB-75E31B3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QCD is full of surprises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9FDE-1AE2-495B-884F-18434C46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017452"/>
          </a:xfrm>
        </p:spPr>
        <p:txBody>
          <a:bodyPr/>
          <a:lstStyle/>
          <a:p>
            <a:r>
              <a:rPr lang="en-US" dirty="0"/>
              <a:t>Restore the Higgs mechanism = add realistic current-quark masses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A66B6-2FCB-4EC3-8063-C6BDEC1E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6D05-C4A9-4EBA-A6D6-DC47B4F3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E9406-3A43-4E50-9733-FE3A76EA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615BA0-CAE9-4F36-9A27-A7F0FBF82F89}"/>
                  </a:ext>
                </a:extLst>
              </p:cNvPr>
              <p:cNvSpPr/>
              <p:nvPr/>
            </p:nvSpPr>
            <p:spPr>
              <a:xfrm>
                <a:off x="6248401" y="304800"/>
                <a:ext cx="5791200" cy="1447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𝑖𝑔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</m:sup>
                      </m:s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615BA0-CAE9-4F36-9A27-A7F0FBF82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304800"/>
                <a:ext cx="5791200" cy="1447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87FE06-2E72-41D1-B76E-DAE77F2334D0}"/>
              </a:ext>
            </a:extLst>
          </p:cNvPr>
          <p:cNvSpPr txBox="1">
            <a:spLocks/>
          </p:cNvSpPr>
          <p:nvPr/>
        </p:nvSpPr>
        <p:spPr bwMode="auto">
          <a:xfrm>
            <a:off x="609600" y="1752600"/>
            <a:ext cx="11201400" cy="501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DCSB is responsible for, </a:t>
            </a:r>
            <a:r>
              <a:rPr lang="en-US" i="1" kern="0" dirty="0"/>
              <a:t>inter alia</a:t>
            </a:r>
            <a:r>
              <a:rPr lang="en-US" kern="0" dirty="0"/>
              <a:t>: </a:t>
            </a:r>
          </a:p>
          <a:p>
            <a:pPr lvl="1"/>
            <a:r>
              <a:rPr lang="en-US" sz="2200" kern="0" dirty="0"/>
              <a:t>physical size of the pion mass </a:t>
            </a:r>
          </a:p>
          <a:p>
            <a:pPr lvl="2"/>
            <a:r>
              <a:rPr lang="en-GB" sz="2000" dirty="0"/>
              <a:t>m</a:t>
            </a:r>
            <a:r>
              <a:rPr lang="en-GB" sz="2000" baseline="-25000" dirty="0"/>
              <a:t>π</a:t>
            </a:r>
            <a:r>
              <a:rPr lang="en-GB" sz="2000" dirty="0"/>
              <a:t> ≈ 0.15 </a:t>
            </a:r>
            <a:r>
              <a:rPr lang="en-GB" sz="2000" dirty="0" err="1"/>
              <a:t>m</a:t>
            </a:r>
            <a:r>
              <a:rPr lang="en-GB" sz="2000" baseline="-25000" dirty="0" err="1"/>
              <a:t>N</a:t>
            </a:r>
            <a:endParaRPr lang="en-GB" sz="2000" baseline="-25000" dirty="0"/>
          </a:p>
          <a:p>
            <a:pPr lvl="1"/>
            <a:r>
              <a:rPr lang="en-US" sz="2200" kern="0" dirty="0"/>
              <a:t>large mass-splitting between pion and its valence-quark spin-flip partner, </a:t>
            </a:r>
            <a:r>
              <a:rPr lang="en-GB" sz="2200" dirty="0"/>
              <a:t>ρ</a:t>
            </a:r>
            <a:r>
              <a:rPr lang="en-US" sz="2200" kern="0" dirty="0"/>
              <a:t>-meson </a:t>
            </a:r>
          </a:p>
          <a:p>
            <a:pPr lvl="2"/>
            <a:r>
              <a:rPr lang="en-US" sz="2000" kern="0" dirty="0"/>
              <a:t>m</a:t>
            </a:r>
            <a:r>
              <a:rPr lang="en-GB" sz="2000" baseline="-25000" dirty="0"/>
              <a:t>ρ</a:t>
            </a:r>
            <a:r>
              <a:rPr lang="en-US" sz="2000" kern="0" dirty="0"/>
              <a:t> &gt;</a:t>
            </a:r>
            <a:r>
              <a:rPr lang="en-GB" sz="2000" dirty="0"/>
              <a:t> 5 m</a:t>
            </a:r>
            <a:r>
              <a:rPr lang="en-GB" sz="2000" baseline="-25000" dirty="0"/>
              <a:t>π</a:t>
            </a:r>
            <a:r>
              <a:rPr lang="en-US" sz="2000" kern="0" dirty="0"/>
              <a:t> </a:t>
            </a:r>
          </a:p>
          <a:p>
            <a:pPr lvl="1"/>
            <a:r>
              <a:rPr lang="en-US" sz="2200" kern="0" dirty="0"/>
              <a:t>neutron and proton possessing masses </a:t>
            </a:r>
          </a:p>
          <a:p>
            <a:pPr lvl="2"/>
            <a:r>
              <a:rPr lang="en-US" sz="2000" kern="0" dirty="0" err="1"/>
              <a:t>m</a:t>
            </a:r>
            <a:r>
              <a:rPr lang="en-US" sz="2000" kern="0" baseline="-25000" dirty="0" err="1"/>
              <a:t>N</a:t>
            </a:r>
            <a:r>
              <a:rPr lang="en-US" sz="2000" kern="0" dirty="0"/>
              <a:t> </a:t>
            </a:r>
            <a:r>
              <a:rPr lang="en-GB" sz="2000" dirty="0"/>
              <a:t>≈ 1 GeV</a:t>
            </a:r>
            <a:endParaRPr lang="en-US" sz="2000" kern="0" dirty="0"/>
          </a:p>
          <a:p>
            <a:pPr lvl="1"/>
            <a:r>
              <a:rPr lang="en-US" sz="2200" kern="0" dirty="0"/>
              <a:t>Interesting things also happen to the kaon</a:t>
            </a:r>
          </a:p>
          <a:p>
            <a:pPr lvl="2"/>
            <a:r>
              <a:rPr lang="en-US" sz="2000" kern="0" dirty="0"/>
              <a:t>Like a pion, but with one light quark replaced by </a:t>
            </a:r>
            <a:r>
              <a:rPr lang="en-US" sz="2000" i="1" kern="0" dirty="0"/>
              <a:t>s</a:t>
            </a:r>
            <a:r>
              <a:rPr lang="en-US" sz="2000" kern="0" dirty="0"/>
              <a:t>-quark, K possesses a mass </a:t>
            </a:r>
            <a:r>
              <a:rPr lang="en-US" sz="2000" kern="0" dirty="0" err="1"/>
              <a:t>m</a:t>
            </a:r>
            <a:r>
              <a:rPr lang="en-US" sz="2000" kern="0" baseline="-25000" dirty="0" err="1"/>
              <a:t>K</a:t>
            </a:r>
            <a:r>
              <a:rPr lang="en-US" sz="2000" kern="0" dirty="0"/>
              <a:t> </a:t>
            </a:r>
            <a:r>
              <a:rPr lang="en-GB" sz="2000" dirty="0"/>
              <a:t>≈</a:t>
            </a:r>
            <a:r>
              <a:rPr lang="en-US" sz="2000" kern="0" dirty="0"/>
              <a:t> 0.5 GeV</a:t>
            </a:r>
          </a:p>
          <a:p>
            <a:pPr lvl="2"/>
            <a:r>
              <a:rPr lang="en-US" sz="2000" kern="0" dirty="0"/>
              <a:t>Here a competition is taking place, between dynamical and Higgs-driven mass-generation.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37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F3E8-9655-4A0C-8970-A87D2500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Fundamental Mysteries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E29E6-8C2F-4A7F-908C-C7F7680A0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These phenomena and features, their origins and corollaries, entail that the question </a:t>
            </a:r>
          </a:p>
          <a:p>
            <a:pPr lvl="1"/>
            <a:r>
              <a:rPr lang="en-US" sz="2400" dirty="0"/>
              <a:t>how did the Universe evolve? </a:t>
            </a:r>
          </a:p>
          <a:p>
            <a:pPr marL="0" indent="0">
              <a:buNone/>
            </a:pPr>
            <a:r>
              <a:rPr lang="en-US" sz="2400" dirty="0"/>
              <a:t>     is inseparable from the questions</a:t>
            </a:r>
          </a:p>
          <a:p>
            <a:pPr lvl="1"/>
            <a:r>
              <a:rPr lang="en-US" sz="2400" dirty="0"/>
              <a:t>how does the </a:t>
            </a:r>
            <a:r>
              <a:rPr lang="en-US" sz="2400" dirty="0" err="1"/>
              <a:t>m</a:t>
            </a:r>
            <a:r>
              <a:rPr lang="en-US" sz="2400" baseline="-25000" dirty="0" err="1"/>
              <a:t>N</a:t>
            </a:r>
            <a:r>
              <a:rPr lang="en-US" sz="2400" dirty="0"/>
              <a:t> </a:t>
            </a:r>
            <a:r>
              <a:rPr lang="en-GB" sz="2400" dirty="0"/>
              <a:t>≈ 1 GeV</a:t>
            </a:r>
            <a:r>
              <a:rPr lang="en-US" sz="2400" dirty="0"/>
              <a:t> mass-scale that </a:t>
            </a:r>
            <a:r>
              <a:rPr lang="en-US" sz="2400" dirty="0" err="1"/>
              <a:t>characterises</a:t>
            </a:r>
            <a:r>
              <a:rPr lang="en-US" sz="2400" dirty="0"/>
              <a:t> atomic nuclei appear?</a:t>
            </a:r>
          </a:p>
          <a:p>
            <a:pPr lvl="1"/>
            <a:r>
              <a:rPr lang="en-US" sz="2400" dirty="0"/>
              <a:t>why does it have the observed value? </a:t>
            </a:r>
          </a:p>
          <a:p>
            <a:pPr lvl="1"/>
            <a:r>
              <a:rPr lang="en-US" sz="2400" dirty="0"/>
              <a:t>and, enigmatically, why does the dynamical generation of </a:t>
            </a:r>
            <a:r>
              <a:rPr lang="en-US" sz="2400" dirty="0" err="1"/>
              <a:t>m</a:t>
            </a:r>
            <a:r>
              <a:rPr lang="en-US" sz="2400" baseline="-25000" dirty="0" err="1"/>
              <a:t>N</a:t>
            </a:r>
            <a:r>
              <a:rPr lang="en-US" sz="2400" dirty="0"/>
              <a:t> have seemingly no effect on the composite NG bosons in QCD? </a:t>
            </a:r>
          </a:p>
          <a:p>
            <a:pPr lvl="2"/>
            <a:r>
              <a:rPr lang="en-US" sz="2400" i="1" dirty="0"/>
              <a:t>i.e</a:t>
            </a:r>
            <a:r>
              <a:rPr lang="en-US" sz="2400" dirty="0"/>
              <a:t>. whence the near-absence of the pion mass?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1395B-AB6B-4850-9810-3202659F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DEBED-1152-41BE-BF6B-C5051697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1EA0B-75C0-45DF-9D17-66F157EE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3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Confinement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1125200" cy="542290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300" dirty="0"/>
              <a:t>Confinement is one of the most fascinating aspects of QCD 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At issue is the definition.  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When communicating about confinement, a typical practitioner has a notion in mind; yet the perspectives of any two different practitioners are often distinct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e.g., [Wilson:1974sk, Gribov:1998kb, Cornwall:1981zr].  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The proof of one expression of confinement will be contained within demonstration that quantum </a:t>
            </a:r>
            <a:r>
              <a:rPr lang="en-US" sz="2300" dirty="0" err="1"/>
              <a:t>SU</a:t>
            </a:r>
            <a:r>
              <a:rPr lang="en-US" sz="2300" baseline="-25000" dirty="0" err="1"/>
              <a:t>c</a:t>
            </a:r>
            <a:r>
              <a:rPr lang="en-US" sz="2300" dirty="0"/>
              <a:t>(3) gauge field theory is mathematically well-defined, </a:t>
            </a:r>
          </a:p>
          <a:p>
            <a:pPr lvl="1">
              <a:spcBef>
                <a:spcPts val="0"/>
              </a:spcBef>
            </a:pPr>
            <a:r>
              <a:rPr lang="en-US" sz="2300" i="1" dirty="0"/>
              <a:t>i.e</a:t>
            </a:r>
            <a:r>
              <a:rPr lang="en-US" sz="2300" dirty="0"/>
              <a:t>. a solution to the “Millennium Problem” [Clay Mathematics Institute $1,000,000]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However, that may be of limited utility because </a:t>
            </a:r>
          </a:p>
          <a:p>
            <a:pPr lvl="1">
              <a:spcBef>
                <a:spcPts val="600"/>
              </a:spcBef>
            </a:pPr>
            <a:r>
              <a:rPr lang="en-US" sz="2300" dirty="0"/>
              <a:t>Nature has provided light-quark degrees-of-freedom</a:t>
            </a:r>
          </a:p>
          <a:p>
            <a:pPr lvl="1">
              <a:spcBef>
                <a:spcPts val="600"/>
              </a:spcBef>
            </a:pPr>
            <a:r>
              <a:rPr lang="en-US" sz="2300" dirty="0"/>
              <a:t>They seemingly play a crucial role in the empirical </a:t>
            </a:r>
            <a:r>
              <a:rPr lang="en-US" sz="2300" dirty="0" err="1"/>
              <a:t>realisation</a:t>
            </a:r>
            <a:r>
              <a:rPr lang="en-US" sz="2300" dirty="0"/>
              <a:t> of confinement, </a:t>
            </a:r>
          </a:p>
          <a:p>
            <a:pPr lvl="1">
              <a:spcBef>
                <a:spcPts val="600"/>
              </a:spcBef>
            </a:pPr>
            <a:r>
              <a:rPr lang="en-US" sz="2300" dirty="0"/>
              <a:t>Perhaps because they enable screening of </a:t>
            </a:r>
            <a:r>
              <a:rPr lang="en-US" sz="2300" dirty="0" err="1"/>
              <a:t>colour</a:t>
            </a:r>
            <a:r>
              <a:rPr lang="en-US" sz="2300" dirty="0"/>
              <a:t> at low couplings [Gribov:1998kb].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F8611A-1BEF-47C1-B63B-DCC17BA45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00" y="1066800"/>
            <a:ext cx="5722933" cy="3757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IR Behaviour of QCD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A0E6-4537-4799-AE8B-CD74847C53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4400"/>
                <a:ext cx="5257800" cy="5422901"/>
              </a:xfrm>
            </p:spPr>
            <p:txBody>
              <a:bodyPr/>
              <a:lstStyle/>
              <a:p>
                <a:r>
                  <a:rPr lang="en-US" sz="2400" dirty="0"/>
                  <a:t>Gluons are </a:t>
                </a:r>
                <a:r>
                  <a:rPr lang="en-US" sz="2400" i="1" dirty="0"/>
                  <a:t>supposed</a:t>
                </a:r>
                <a:r>
                  <a:rPr lang="en-US" sz="2400" dirty="0"/>
                  <a:t> to be massless … This is true in perturbation theory</a:t>
                </a:r>
              </a:p>
              <a:p>
                <a:r>
                  <a:rPr lang="en-US" sz="2400" b="1" i="1" dirty="0">
                    <a:solidFill>
                      <a:srgbClr val="FF0000"/>
                    </a:solidFill>
                  </a:rPr>
                  <a:t>Not preserved non-perturbatively!</a:t>
                </a:r>
              </a:p>
              <a:p>
                <a:pPr marL="400050" lvl="1" indent="0">
                  <a:buNone/>
                </a:pPr>
                <a:r>
                  <a:rPr lang="en-US" sz="2400" i="1" dirty="0"/>
                  <a:t>No symmetry in Nature protects four-transverse gluon modes …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400" i="1" baseline="-250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GB" sz="2400" i="1" baseline="-25000">
                        <a:latin typeface="Cambria Math" panose="02040503050406030204" pitchFamily="18" charset="0"/>
                      </a:rPr>
                      <m:t>𝜇𝜈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endParaRPr lang="en-GB" sz="2400" i="1" dirty="0"/>
              </a:p>
              <a:p>
                <a:r>
                  <a:rPr lang="en-US" sz="2400" dirty="0"/>
                  <a:t>Gluons acquire a running mass, which is large at </a:t>
                </a:r>
                <a:r>
                  <a:rPr lang="en-US" sz="2400" dirty="0" err="1"/>
                  <a:t>infared</a:t>
                </a:r>
                <a:r>
                  <a:rPr lang="en-US" sz="2400" dirty="0"/>
                  <a:t> momenta</a:t>
                </a:r>
              </a:p>
              <a:p>
                <a:pPr marL="0" indent="0">
                  <a:buNone/>
                </a:pPr>
                <a:r>
                  <a:rPr lang="en-GB" dirty="0"/>
                  <a:t>	⇒ Prediction: Gluon two-point 			function is nonzero and 			finite at </a:t>
                </a:r>
                <a:r>
                  <a:rPr lang="en-GB" i="1" dirty="0"/>
                  <a:t>q</a:t>
                </a:r>
                <a:r>
                  <a:rPr lang="en-GB" baseline="30000" dirty="0"/>
                  <a:t>2</a:t>
                </a:r>
                <a:r>
                  <a:rPr lang="en-GB" dirty="0"/>
                  <a:t> = 0</a:t>
                </a:r>
                <a:endParaRPr lang="en-US" sz="2200" i="1" dirty="0"/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A0E6-4537-4799-AE8B-CD74847C5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4400"/>
                <a:ext cx="5257800" cy="5422901"/>
              </a:xfrm>
              <a:blipFill>
                <a:blip r:embed="rId4"/>
                <a:stretch>
                  <a:fillRect l="-1506" t="-899" r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AAED5-BF43-4E40-B83C-EA23B81FF8B3}"/>
              </a:ext>
            </a:extLst>
          </p:cNvPr>
          <p:cNvSpPr txBox="1"/>
          <p:nvPr/>
        </p:nvSpPr>
        <p:spPr>
          <a:xfrm>
            <a:off x="0" y="5572780"/>
            <a:ext cx="5543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Dynamical mass generation in continuum quantum chromodynamics</a:t>
            </a:r>
          </a:p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J.M. Cornwall, Phys. Rev. D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</a:rPr>
              <a:t>26 (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1981) 1453 … ~ 1000 citations … approach modernized and sketched results are confirmed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6EEDCD-F2E0-4DA4-A784-715CB2032BD5}"/>
                  </a:ext>
                </a:extLst>
              </p:cNvPr>
              <p:cNvSpPr txBox="1"/>
              <p:nvPr/>
            </p:nvSpPr>
            <p:spPr>
              <a:xfrm>
                <a:off x="7086600" y="1087718"/>
                <a:ext cx="3780504" cy="2033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>
                        <a:lumMod val="50000"/>
                      </a:schemeClr>
                    </a:solidFill>
                  </a:rPr>
                  <a:t>Continuum and lattice studies agree that this true</a:t>
                </a:r>
              </a:p>
              <a:p>
                <a:endParaRPr lang="en-GB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GB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      RGI mass-scale</a:t>
                </a:r>
              </a:p>
              <a:p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=0.43(1) </m:t>
                    </m:r>
                    <m:r>
                      <m:rPr>
                        <m:sty m:val="p"/>
                      </m:rPr>
                      <a:rPr lang="en-GB" sz="2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box>
                      <m:boxPr>
                        <m:ctrlP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box>
                  </m:oMath>
                </a14:m>
                <a:endParaRPr lang="en-US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6EEDCD-F2E0-4DA4-A784-715CB2032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087718"/>
                <a:ext cx="3780504" cy="2033505"/>
              </a:xfrm>
              <a:prstGeom prst="rect">
                <a:avLst/>
              </a:prstGeom>
              <a:blipFill>
                <a:blip r:embed="rId5"/>
                <a:stretch>
                  <a:fillRect l="-2097" t="-1497" b="-3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8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F8611A-1BEF-47C1-B63B-DCC17BA45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8279" y="1106129"/>
            <a:ext cx="5356807" cy="3757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RGI PI Effective Charge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257800" cy="5422901"/>
          </a:xfrm>
        </p:spPr>
        <p:txBody>
          <a:bodyPr/>
          <a:lstStyle/>
          <a:p>
            <a:r>
              <a:rPr lang="en-US" sz="2400" dirty="0"/>
              <a:t>Gluon vacuum polarization can be translated into a RGI process independent effective charge for QCD</a:t>
            </a:r>
          </a:p>
          <a:p>
            <a:pPr lvl="1"/>
            <a:r>
              <a:rPr lang="en-US" sz="2400" dirty="0"/>
              <a:t>Use pinch technique and background field method</a:t>
            </a:r>
          </a:p>
          <a:p>
            <a:r>
              <a:rPr lang="en-US" sz="2400" dirty="0"/>
              <a:t>Unique analogue of Gell-Mann – Low running coupling in QED</a:t>
            </a:r>
          </a:p>
          <a:p>
            <a:r>
              <a:rPr lang="en-US" sz="2400" dirty="0"/>
              <a:t>Parameter-free prediction</a:t>
            </a:r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DB6118-701E-4E62-932E-E8F91248965F}"/>
                  </a:ext>
                </a:extLst>
              </p:cNvPr>
              <p:cNvSpPr txBox="1"/>
              <p:nvPr/>
            </p:nvSpPr>
            <p:spPr>
              <a:xfrm>
                <a:off x="7540113" y="753892"/>
                <a:ext cx="3048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RGI PI strong coupling</a:t>
                </a:r>
              </a:p>
              <a:p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97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DB6118-701E-4E62-932E-E8F912489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113" y="753892"/>
                <a:ext cx="3048000" cy="769441"/>
              </a:xfrm>
              <a:prstGeom prst="rect">
                <a:avLst/>
              </a:prstGeom>
              <a:blipFill>
                <a:blip r:embed="rId4"/>
                <a:stretch>
                  <a:fillRect l="-2600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FEFF318-CF4C-484E-AADB-AE0B4B9C73E0}"/>
              </a:ext>
            </a:extLst>
          </p:cNvPr>
          <p:cNvSpPr txBox="1"/>
          <p:nvPr/>
        </p:nvSpPr>
        <p:spPr>
          <a:xfrm>
            <a:off x="0" y="4617945"/>
            <a:ext cx="61279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QCD Running Coupling, </a:t>
            </a:r>
          </a:p>
          <a:p>
            <a:pPr>
              <a:spcAft>
                <a:spcPts val="300"/>
              </a:spcAft>
            </a:pP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Prog. Part.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</a:t>
            </a:r>
          </a:p>
          <a:p>
            <a:r>
              <a:rPr lang="en-GB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Daniele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., </a:t>
            </a:r>
            <a:r>
              <a:rPr lang="en-GB" sz="1200" dirty="0">
                <a:hlinkClick r:id="rId5"/>
              </a:rPr>
              <a:t>arXiv:1612.04835 [</a:t>
            </a:r>
            <a:r>
              <a:rPr lang="en-GB" sz="1200" dirty="0" err="1">
                <a:hlinkClick r:id="rId5"/>
              </a:rPr>
              <a:t>nucl-th</a:t>
            </a:r>
            <a:r>
              <a:rPr lang="en-GB" sz="1200" dirty="0">
                <a:hlinkClick r:id="rId5"/>
              </a:rPr>
              <a:t>]</a:t>
            </a:r>
            <a:r>
              <a:rPr lang="en-GB" sz="1200" dirty="0"/>
              <a:t>, 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  <a:endParaRPr lang="en-GB" sz="1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AU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Process-independent effective coupling. From QCD Green functions to phenomenology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Jose Rodríguez-Quintero </a:t>
            </a:r>
            <a:r>
              <a:rPr lang="en-AU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., arXiv:1801.10164 [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nucl-th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]. Few Body Syst. </a:t>
            </a:r>
            <a:r>
              <a:rPr lang="en-A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59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(2018) 121/1-9</a:t>
            </a:r>
          </a:p>
          <a:p>
            <a:pPr>
              <a:spcBef>
                <a:spcPts val="600"/>
              </a:spcBef>
            </a:pPr>
            <a:r>
              <a:rPr lang="en-AU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Effective charge from lattice QCD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Zhu-Fang Cui,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Jin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-Li Zhang et al., NJU-INP 014/19, arXiv:1912.08232 [hep-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]. Chin. Phys. C 44 (2020) 083102/1-10 </a:t>
            </a:r>
          </a:p>
          <a:p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F8611A-1BEF-47C1-B63B-DCC17BA45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8279" y="1106129"/>
            <a:ext cx="5356807" cy="3757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RGI PI Effective Charge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A0E6-4537-4799-AE8B-CD74847C53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4400"/>
                <a:ext cx="5257800" cy="5422901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sz="2400" dirty="0"/>
                  <a:t>Also,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is:</a:t>
                </a:r>
              </a:p>
              <a:p>
                <a:pPr marL="571500" indent="-514350">
                  <a:spcBef>
                    <a:spcPts val="600"/>
                  </a:spcBef>
                  <a:buFont typeface="+mj-lt"/>
                  <a:buAutoNum type="romanLcPeriod"/>
                </a:pPr>
                <a:r>
                  <a:rPr lang="en-US" sz="2400" dirty="0"/>
                  <a:t>pointwise (almost) identical to the process-dependent (PD) effective charge,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, defined via the </a:t>
                </a:r>
                <a:r>
                  <a:rPr lang="en-US" sz="2400" dirty="0" err="1"/>
                  <a:t>Bjorken</a:t>
                </a:r>
                <a:r>
                  <a:rPr lang="en-US" sz="2400" dirty="0"/>
                  <a:t> sum rule;</a:t>
                </a:r>
              </a:p>
              <a:p>
                <a:pPr marL="571500" indent="-514350">
                  <a:spcBef>
                    <a:spcPts val="600"/>
                  </a:spcBef>
                  <a:buFont typeface="+mj-lt"/>
                  <a:buAutoNum type="romanLcPeriod"/>
                </a:pPr>
                <a:r>
                  <a:rPr lang="en-US" sz="2400" dirty="0"/>
                  <a:t>capable of marking the boundary between soft and hard physics; </a:t>
                </a:r>
              </a:p>
              <a:p>
                <a:pPr marL="571500" indent="-514350">
                  <a:spcBef>
                    <a:spcPts val="600"/>
                  </a:spcBef>
                  <a:buFont typeface="+mj-lt"/>
                  <a:buAutoNum type="romanLcPeriod"/>
                </a:pPr>
                <a:r>
                  <a:rPr lang="en-US" sz="2400" dirty="0"/>
                  <a:t>that PD charge which, used at one-loop in the QCD evolution equations, delivers agreement between pion parton distribution functions calculated at the hadronic scale and experiment.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A0E6-4537-4799-AE8B-CD74847C5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4400"/>
                <a:ext cx="5257800" cy="5422901"/>
              </a:xfrm>
              <a:blipFill>
                <a:blip r:embed="rId4"/>
                <a:stretch>
                  <a:fillRect l="-1506" t="-899" r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DB6118-701E-4E62-932E-E8F91248965F}"/>
                  </a:ext>
                </a:extLst>
              </p:cNvPr>
              <p:cNvSpPr txBox="1"/>
              <p:nvPr/>
            </p:nvSpPr>
            <p:spPr>
              <a:xfrm>
                <a:off x="7540113" y="753892"/>
                <a:ext cx="3048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RGI PI strong coupling</a:t>
                </a:r>
              </a:p>
              <a:p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97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DB6118-701E-4E62-932E-E8F912489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113" y="753892"/>
                <a:ext cx="3048000" cy="769441"/>
              </a:xfrm>
              <a:prstGeom prst="rect">
                <a:avLst/>
              </a:prstGeom>
              <a:blipFill>
                <a:blip r:embed="rId5"/>
                <a:stretch>
                  <a:fillRect l="-2600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03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9F7A88-6FCD-4E6A-AF12-BCD8AF8C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205338"/>
            <a:ext cx="7954297" cy="1208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37E11C-7845-4C27-B768-E9C8EDB6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3657600" cy="1143000"/>
          </a:xfrm>
        </p:spPr>
        <p:txBody>
          <a:bodyPr/>
          <a:lstStyle/>
          <a:p>
            <a:r>
              <a:rPr lang="en-GB" sz="3200" dirty="0"/>
              <a:t>Character </a:t>
            </a:r>
            <a:br>
              <a:rPr lang="en-GB" sz="3200" dirty="0"/>
            </a:br>
            <a:r>
              <a:rPr lang="en-GB" sz="3200" dirty="0"/>
              <a:t>of Mass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474E3-A8B1-4A06-814D-5EEBD236B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65" y="1493837"/>
            <a:ext cx="7954297" cy="4525963"/>
          </a:xfrm>
        </p:spPr>
        <p:txBody>
          <a:bodyPr/>
          <a:lstStyle/>
          <a:p>
            <a:r>
              <a:rPr lang="en-US" dirty="0"/>
              <a:t>Key questions posed to modern science:</a:t>
            </a:r>
          </a:p>
          <a:p>
            <a:pPr lvl="1"/>
            <a:r>
              <a:rPr lang="en-US" sz="2200" dirty="0"/>
              <a:t>What is the origin of mass? </a:t>
            </a:r>
          </a:p>
          <a:p>
            <a:pPr lvl="1"/>
            <a:r>
              <a:rPr lang="en-US" sz="2200" dirty="0"/>
              <a:t>What are the consequences of the appearance of mass?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3E4F4-CDBE-4896-8525-7B8D0779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A7FDA-B1A7-4C46-BA7D-AD3D5346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0FC94-4B18-4413-96C2-7126FF3B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E11342-DC72-4F09-B8D1-468E99D8EC8C}"/>
              </a:ext>
            </a:extLst>
          </p:cNvPr>
          <p:cNvSpPr txBox="1">
            <a:spLocks/>
          </p:cNvSpPr>
          <p:nvPr/>
        </p:nvSpPr>
        <p:spPr bwMode="auto">
          <a:xfrm>
            <a:off x="272844" y="2819401"/>
            <a:ext cx="1104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When considering the source of mass, many people think of explicit mass, generated via the Higgs-mechanism</a:t>
            </a:r>
          </a:p>
          <a:p>
            <a:pPr lvl="1"/>
            <a:r>
              <a:rPr lang="en-US" sz="2200" kern="0" dirty="0"/>
              <a:t>especially because the Higgs boson was discovered relatively recently at CERN (2012) </a:t>
            </a:r>
          </a:p>
          <a:p>
            <a:pPr lvl="1"/>
            <a:r>
              <a:rPr lang="en-US" sz="2200" kern="0" dirty="0"/>
              <a:t>importance acknowledged by the Nobel Prize awarded to Englert and Higgs: </a:t>
            </a:r>
          </a:p>
          <a:p>
            <a:pPr lvl="2"/>
            <a:r>
              <a:rPr lang="en-US" sz="2200" i="1" kern="0" dirty="0"/>
              <a:t>for the theoretical discovery of a mechanism that contributes to our understanding of the origin of mass of subatomic particles</a:t>
            </a:r>
            <a:r>
              <a:rPr lang="en-US" sz="1800" kern="0" dirty="0"/>
              <a:t> … </a:t>
            </a:r>
          </a:p>
        </p:txBody>
      </p:sp>
    </p:spTree>
    <p:extLst>
      <p:ext uri="{BB962C8B-B14F-4D97-AF65-F5344CB8AC3E}">
        <p14:creationId xmlns:p14="http://schemas.microsoft.com/office/powerpoint/2010/main" val="15805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F8611A-1BEF-47C1-B63B-DCC17BA45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8279" y="1106129"/>
            <a:ext cx="5356807" cy="3757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RGI PI Effective Charge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A0E6-4537-4799-AE8B-CD74847C53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4400"/>
                <a:ext cx="5257800" cy="5422901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sz="2400" dirty="0"/>
                  <a:t>In playing so many diverse roles,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strong candidate for that object which properly represents the interaction strength in QCD at any given momentum scale.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Landau pole, a prominent feature of perturbation theory, is screened (eliminated) in QCD by the dynamical generation of a gluon mass-scale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Theory possesses an infrared stable fixed point.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A0E6-4537-4799-AE8B-CD74847C5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4400"/>
                <a:ext cx="5257800" cy="5422901"/>
              </a:xfrm>
              <a:blipFill>
                <a:blip r:embed="rId4"/>
                <a:stretch>
                  <a:fillRect l="-1506" t="-899" r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DB6118-701E-4E62-932E-E8F91248965F}"/>
                  </a:ext>
                </a:extLst>
              </p:cNvPr>
              <p:cNvSpPr txBox="1"/>
              <p:nvPr/>
            </p:nvSpPr>
            <p:spPr>
              <a:xfrm>
                <a:off x="7540113" y="753892"/>
                <a:ext cx="3048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RGI PI strong coupling</a:t>
                </a:r>
              </a:p>
              <a:p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=0.97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DB6118-701E-4E62-932E-E8F912489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113" y="753892"/>
                <a:ext cx="3048000" cy="769441"/>
              </a:xfrm>
              <a:prstGeom prst="rect">
                <a:avLst/>
              </a:prstGeom>
              <a:blipFill>
                <a:blip r:embed="rId5"/>
                <a:stretch>
                  <a:fillRect l="-2600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CD1CA0-E5DF-4832-8A9B-5B5884F2FC16}"/>
              </a:ext>
            </a:extLst>
          </p:cNvPr>
          <p:cNvSpPr txBox="1">
            <a:spLocks/>
          </p:cNvSpPr>
          <p:nvPr/>
        </p:nvSpPr>
        <p:spPr bwMode="auto">
          <a:xfrm>
            <a:off x="609600" y="5168899"/>
            <a:ext cx="11095486" cy="113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kern="0" dirty="0"/>
              <a:t>Accordingly, with standard </a:t>
            </a:r>
            <a:r>
              <a:rPr lang="en-US" sz="2400" kern="0" dirty="0" err="1"/>
              <a:t>renormalisation</a:t>
            </a:r>
            <a:r>
              <a:rPr lang="en-US" sz="2400" kern="0" dirty="0"/>
              <a:t> theory ensuring that QCD's ultraviolet </a:t>
            </a:r>
            <a:r>
              <a:rPr lang="en-US" sz="2400" kern="0" dirty="0" err="1"/>
              <a:t>behaviour</a:t>
            </a:r>
            <a:r>
              <a:rPr lang="en-US" sz="2400" kern="0" dirty="0"/>
              <a:t> is under control, </a:t>
            </a:r>
            <a:r>
              <a:rPr lang="en-US" sz="2400" b="1" i="1" kern="0" dirty="0">
                <a:solidFill>
                  <a:srgbClr val="009900"/>
                </a:solidFill>
              </a:rPr>
              <a:t>QCD emerges as a mathematically well-defined quantum field theory in four dimensions.</a:t>
            </a:r>
          </a:p>
        </p:txBody>
      </p:sp>
    </p:spTree>
    <p:extLst>
      <p:ext uri="{BB962C8B-B14F-4D97-AF65-F5344CB8AC3E}">
        <p14:creationId xmlns:p14="http://schemas.microsoft.com/office/powerpoint/2010/main" val="3185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A0E6-4537-4799-AE8B-CD74847C53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1125200" cy="4737101"/>
              </a:xfrm>
            </p:spPr>
            <p:txBody>
              <a:bodyPr/>
              <a:lstStyle/>
              <a:p>
                <a:r>
                  <a:rPr lang="en-US" sz="2400" dirty="0"/>
                  <a:t>Dynamical violation of scale invariance in QCD enables emergence of gluon mass</a:t>
                </a:r>
              </a:p>
              <a:p>
                <a:r>
                  <a:rPr lang="en-US" sz="2400" dirty="0"/>
                  <a:t>What about the matter sector?</a:t>
                </a:r>
              </a:p>
              <a:p>
                <a:r>
                  <a:rPr lang="en-US" sz="2400" dirty="0"/>
                  <a:t>Inspired by BCS theory, </a:t>
                </a:r>
                <a:r>
                  <a:rPr lang="en-US" sz="2400" dirty="0" err="1"/>
                  <a:t>Nambu</a:t>
                </a:r>
                <a:r>
                  <a:rPr lang="en-US" sz="2400" dirty="0"/>
                  <a:t> developed simple model … won him Nobel Prize</a:t>
                </a:r>
              </a:p>
              <a:p>
                <a:pPr lvl="1"/>
                <a:r>
                  <a:rPr lang="en-US" sz="2200" dirty="0"/>
                  <a:t>fermion &amp; antifermion form a “Cooper pair” so long as coupling is strong enough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400" dirty="0"/>
                  <a:t>Studied via Dyson’s Gap Equation – describes emergence of quasiparticle in many body systems &amp; quantum field theories are systems with infinitely many bodies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≥0.3</m:t>
                    </m:r>
                    <m:r>
                      <a:rPr lang="en-GB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, then this gap equation produces a nonzero fermion mass even in the absence of a Higgs coupling</a:t>
                </a:r>
              </a:p>
              <a:p>
                <a:r>
                  <a:rPr lang="en-US" sz="2400" dirty="0"/>
                  <a:t>Dynamical chiral symmetry breaking – emergence of a fermion mass </a:t>
                </a:r>
                <a:r>
                  <a:rPr lang="en-US" sz="2400" i="1" dirty="0"/>
                  <a:t>from nothing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A0E6-4537-4799-AE8B-CD74847C5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1125200" cy="4737101"/>
              </a:xfrm>
              <a:blipFill>
                <a:blip r:embed="rId2"/>
                <a:stretch>
                  <a:fillRect l="-712" t="-1030" b="-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1E89E4-15A8-4654-8E2D-379A232DB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85411"/>
            <a:ext cx="5410200" cy="1138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Matter Sector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C07D4B8F-3EAA-46E8-B943-DFA1121C2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46" y="996853"/>
            <a:ext cx="5768731" cy="4413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Matter Sector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A0E6-4537-4799-AE8B-CD74847C53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4400"/>
                <a:ext cx="5562600" cy="473710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0.97 </m:t>
                    </m:r>
                    <m:r>
                      <a:rPr lang="en-GB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i="1" dirty="0"/>
                  <a:t> </a:t>
                </a:r>
              </a:p>
              <a:p>
                <a:r>
                  <a:rPr lang="en-US" sz="2400" dirty="0"/>
                  <a:t>Dressed-quark quasiparticles emerge</a:t>
                </a:r>
              </a:p>
              <a:p>
                <a:r>
                  <a:rPr lang="en-US" sz="2400" dirty="0" err="1"/>
                  <a:t>Characterised</a:t>
                </a:r>
                <a:r>
                  <a:rPr lang="en-US" sz="2400" dirty="0"/>
                  <a:t> by a running mass M(k)</a:t>
                </a:r>
              </a:p>
              <a:p>
                <a:pPr lvl="1"/>
                <a:r>
                  <a:rPr lang="en-US" sz="2400" dirty="0"/>
                  <a:t>Vanishes in ultraviolet, following the pattern predicted by Lane (1974) and </a:t>
                </a:r>
                <a:r>
                  <a:rPr lang="en-US" sz="2400" dirty="0" err="1"/>
                  <a:t>Politzer</a:t>
                </a:r>
                <a:r>
                  <a:rPr lang="en-US" sz="2400" dirty="0"/>
                  <a:t> (1976)</a:t>
                </a:r>
              </a:p>
              <a:p>
                <a:pPr lvl="1"/>
                <a:r>
                  <a:rPr lang="en-US" sz="2400" dirty="0"/>
                  <a:t>Large at infrared momenta</a:t>
                </a:r>
                <a:r>
                  <a:rPr lang="en-US" sz="2400" i="1" dirty="0"/>
                  <a:t>, i.e.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≈</m:t>
                    </m:r>
                    <m:box>
                      <m:box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i="1" dirty="0"/>
              </a:p>
              <a:p>
                <a:pPr lvl="1"/>
                <a:r>
                  <a:rPr lang="en-US" sz="2400" dirty="0"/>
                  <a:t>Just like constituent quark</a:t>
                </a:r>
              </a:p>
              <a:p>
                <a:r>
                  <a:rPr lang="en-US" sz="2600" dirty="0"/>
                  <a:t>Dressed-quark is a bare parton at ultraviolet momenta </a:t>
                </a:r>
              </a:p>
              <a:p>
                <a:r>
                  <a:rPr lang="en-US" sz="2600" dirty="0"/>
                  <a:t>But that parton carries a cloud of sea and glue with it in the infrared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A0E6-4537-4799-AE8B-CD74847C5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4400"/>
                <a:ext cx="5562600" cy="4737101"/>
              </a:xfrm>
              <a:blipFill>
                <a:blip r:embed="rId3"/>
                <a:stretch>
                  <a:fillRect l="-1643" r="-2410" b="-20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1AEF8F-1FC2-4B66-8170-B3508432CE02}"/>
              </a:ext>
            </a:extLst>
          </p:cNvPr>
          <p:cNvSpPr/>
          <p:nvPr/>
        </p:nvSpPr>
        <p:spPr bwMode="auto">
          <a:xfrm>
            <a:off x="3158326" y="2070022"/>
            <a:ext cx="3893635" cy="2138245"/>
          </a:xfrm>
          <a:custGeom>
            <a:avLst/>
            <a:gdLst>
              <a:gd name="connsiteX0" fmla="*/ 0 w 3893635"/>
              <a:gd name="connsiteY0" fmla="*/ 1946606 h 2138245"/>
              <a:gd name="connsiteX1" fmla="*/ 3276133 w 3893635"/>
              <a:gd name="connsiteY1" fmla="*/ 1952216 h 2138245"/>
              <a:gd name="connsiteX2" fmla="*/ 3887603 w 3893635"/>
              <a:gd name="connsiteY2" fmla="*/ 0 h 21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3635" h="2138245">
                <a:moveTo>
                  <a:pt x="0" y="1946606"/>
                </a:moveTo>
                <a:cubicBezTo>
                  <a:pt x="1314099" y="2111628"/>
                  <a:pt x="2628199" y="2276650"/>
                  <a:pt x="3276133" y="1952216"/>
                </a:cubicBezTo>
                <a:cubicBezTo>
                  <a:pt x="3924067" y="1627782"/>
                  <a:pt x="3905835" y="813891"/>
                  <a:pt x="3887603" y="0"/>
                </a:cubicBezTo>
              </a:path>
            </a:pathLst>
          </a:cu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Empirical Consequences of EHM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A0E6-4537-4799-AE8B-CD74847C53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1125200" cy="5422901"/>
              </a:xfrm>
            </p:spPr>
            <p:txBody>
              <a:bodyPr/>
              <a:lstStyle/>
              <a:p>
                <a:r>
                  <a:rPr lang="en-AU" dirty="0"/>
                  <a:t>QCD's interactions are universal … same in all hadrons</a:t>
                </a:r>
              </a:p>
              <a:p>
                <a:r>
                  <a:rPr lang="en-AU" dirty="0"/>
                  <a:t>However, expression need not be the same in all hadrons</a:t>
                </a:r>
              </a:p>
              <a:p>
                <a:r>
                  <a:rPr lang="en-AU" dirty="0"/>
                  <a:t>DCSB in chiral limit ensures </a:t>
                </a:r>
                <a:r>
                  <a:rPr lang="en-AU" u="sng" dirty="0"/>
                  <a:t>SUM</a:t>
                </a:r>
                <a:r>
                  <a:rPr lang="en-AU" dirty="0"/>
                  <a:t> of different trace-anomaly operator-contributions cancel amongst each other to yield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dirty="0"/>
                  <a:t> </a:t>
                </a:r>
              </a:p>
              <a:p>
                <a:pPr lvl="1"/>
                <a:r>
                  <a:rPr lang="en-AU" sz="2200" dirty="0"/>
                  <a:t>Individual terms do not vanish separately</a:t>
                </a:r>
              </a:p>
              <a:p>
                <a:r>
                  <a:rPr lang="en-AU" dirty="0"/>
                  <a:t>In proton, no symmetry requires cancellations to be complete</a:t>
                </a:r>
              </a:p>
              <a:p>
                <a:pPr marL="400050" lvl="1" indent="0">
                  <a:buNone/>
                </a:pPr>
                <a:r>
                  <a:rPr lang="en-AU" sz="2200" dirty="0"/>
                  <a:t>Thus, value of proton's mass is typical of the magnitude of scale breaking in one body sectors = dressed-gluon and -quark mass scales</a:t>
                </a:r>
              </a:p>
              <a:p>
                <a:r>
                  <a:rPr lang="en-AU" dirty="0"/>
                  <a:t>This “DCSB paradigm” provides basis for understanding why: </a:t>
                </a:r>
              </a:p>
              <a:p>
                <a:pPr lvl="1"/>
                <a:r>
                  <a:rPr lang="en-AU" dirty="0"/>
                  <a:t>mass-scale for strong interactions is vastly different to that of electromagnetism</a:t>
                </a:r>
              </a:p>
              <a:p>
                <a:pPr lvl="1"/>
                <a:r>
                  <a:rPr lang="en-AU" dirty="0"/>
                  <a:t>proton mass expresses that scale</a:t>
                </a:r>
              </a:p>
              <a:p>
                <a:pPr lvl="1"/>
                <a:r>
                  <a:rPr lang="en-AU" dirty="0"/>
                  <a:t>pion is nevertheless unnaturally light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A0E6-4537-4799-AE8B-CD74847C5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1125200" cy="5422901"/>
              </a:xfrm>
              <a:blipFill>
                <a:blip r:embed="rId3"/>
                <a:stretch>
                  <a:fillRect l="-603" t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3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9D921-97A2-4731-BFB1-1B2474B3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Pion mass – a decomposition?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5065B-BB4C-4A82-9009-0FB406B8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/>
          <a:lstStyle/>
          <a:p>
            <a:r>
              <a:rPr lang="en-GB" dirty="0"/>
              <a:t>Rest frame decomposition of the trace anomaly has been used [Yang:2014qna] to separate the pion’s mass into contributions from pieces defined as the </a:t>
            </a:r>
          </a:p>
          <a:p>
            <a:pPr lvl="1"/>
            <a:r>
              <a:rPr lang="en-GB" dirty="0" err="1"/>
              <a:t>m</a:t>
            </a:r>
            <a:r>
              <a:rPr lang="en-GB" baseline="-25000" dirty="0" err="1"/>
              <a:t>q</a:t>
            </a:r>
            <a:r>
              <a:rPr lang="en-GB" dirty="0"/>
              <a:t>-term, </a:t>
            </a:r>
          </a:p>
          <a:p>
            <a:pPr lvl="1"/>
            <a:r>
              <a:rPr lang="en-GB" dirty="0"/>
              <a:t>H</a:t>
            </a:r>
            <a:r>
              <a:rPr lang="en-GB" baseline="-25000" dirty="0"/>
              <a:t>A</a:t>
            </a:r>
            <a:r>
              <a:rPr lang="en-GB" dirty="0"/>
              <a:t> = trace-anomaly, </a:t>
            </a:r>
          </a:p>
          <a:p>
            <a:pPr lvl="1"/>
            <a:r>
              <a:rPr lang="en-GB" dirty="0"/>
              <a:t>H</a:t>
            </a:r>
            <a:r>
              <a:rPr lang="en-GB" baseline="-25000" dirty="0"/>
              <a:t>KU </a:t>
            </a:r>
            <a:r>
              <a:rPr lang="en-GB" dirty="0"/>
              <a:t>= quark E</a:t>
            </a:r>
            <a:r>
              <a:rPr lang="en-GB" baseline="-25000" dirty="0"/>
              <a:t>K</a:t>
            </a:r>
            <a:r>
              <a:rPr lang="en-GB" dirty="0"/>
              <a:t>+E</a:t>
            </a:r>
            <a:r>
              <a:rPr lang="en-GB" baseline="-25000" dirty="0"/>
              <a:t>U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H</a:t>
            </a:r>
            <a:r>
              <a:rPr lang="en-GB" baseline="-25000" dirty="0"/>
              <a:t>g</a:t>
            </a:r>
            <a:r>
              <a:rPr lang="en-GB" dirty="0"/>
              <a:t> = gluon energy</a:t>
            </a:r>
          </a:p>
          <a:p>
            <a:r>
              <a:rPr lang="en-US" dirty="0"/>
              <a:t>Conclusion:</a:t>
            </a:r>
          </a:p>
          <a:p>
            <a:pPr marL="400050" lvl="1" indent="0">
              <a:buNone/>
            </a:pPr>
            <a:r>
              <a:rPr lang="en-US" dirty="0"/>
              <a:t>“</a:t>
            </a:r>
            <a:r>
              <a:rPr lang="en-US" i="1" dirty="0"/>
              <a:t>For the light PS mesons, the </a:t>
            </a:r>
            <a:r>
              <a:rPr lang="en-GB" i="1" dirty="0" err="1"/>
              <a:t>m</a:t>
            </a:r>
            <a:r>
              <a:rPr lang="en-GB" i="1" baseline="-25000" dirty="0" err="1"/>
              <a:t>q</a:t>
            </a:r>
            <a:r>
              <a:rPr lang="en-GB" i="1" dirty="0"/>
              <a:t>-term</a:t>
            </a:r>
            <a:r>
              <a:rPr lang="en-US" i="1" dirty="0"/>
              <a:t> is about 50% of the total mass. This implies that </a:t>
            </a:r>
            <a:r>
              <a:rPr lang="en-GB" i="1" dirty="0"/>
              <a:t>H</a:t>
            </a:r>
            <a:r>
              <a:rPr lang="en-GB" i="1" baseline="-25000" dirty="0"/>
              <a:t>A </a:t>
            </a:r>
            <a:r>
              <a:rPr lang="en-US" i="1" dirty="0"/>
              <a:t>contributes ∼ 12% of the mass. </a:t>
            </a:r>
          </a:p>
          <a:p>
            <a:pPr marL="400050" lvl="1" indent="0">
              <a:buNone/>
            </a:pPr>
            <a:r>
              <a:rPr lang="en-US" i="1" dirty="0"/>
              <a:t>The remaining contributions from </a:t>
            </a:r>
            <a:r>
              <a:rPr lang="en-GB" i="1" dirty="0"/>
              <a:t>H</a:t>
            </a:r>
            <a:r>
              <a:rPr lang="en-GB" i="1" baseline="-25000" dirty="0"/>
              <a:t>g</a:t>
            </a:r>
            <a:r>
              <a:rPr lang="en-US" i="1" dirty="0"/>
              <a:t> and </a:t>
            </a:r>
            <a:r>
              <a:rPr lang="en-GB" i="1" dirty="0"/>
              <a:t>H</a:t>
            </a:r>
            <a:r>
              <a:rPr lang="en-GB" i="1" baseline="-25000" dirty="0"/>
              <a:t>KU</a:t>
            </a:r>
            <a:r>
              <a:rPr lang="en-US" i="1" dirty="0"/>
              <a:t> are ∼ 30% and ∼ 8% respectively. </a:t>
            </a:r>
          </a:p>
          <a:p>
            <a:pPr marL="400050" lvl="1" indent="0">
              <a:buNone/>
            </a:pPr>
            <a:r>
              <a:rPr lang="en-US" i="1" dirty="0"/>
              <a:t>It is interesting to observe that all these contributions are positive which suggests that they all approach zero at the chiral limit when the pion mass approaches zero</a:t>
            </a:r>
            <a:r>
              <a:rPr lang="en-US" dirty="0"/>
              <a:t>.”</a:t>
            </a:r>
          </a:p>
          <a:p>
            <a:r>
              <a:rPr lang="en-US" dirty="0"/>
              <a:t>Unfortunately … none of this makes sense.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239CB-16E7-4EEB-9833-B7503A2D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B969E-15B7-4830-9A07-D9185110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E305F-6EE5-45A8-95DB-75A774FC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C5065B-BB4C-4A82-9009-0FB406B812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0"/>
                <a:ext cx="10972800" cy="4525963"/>
              </a:xfrm>
            </p:spPr>
            <p:txBody>
              <a:bodyPr/>
              <a:lstStyle/>
              <a:p>
                <a:r>
                  <a:rPr lang="en-GB" dirty="0"/>
                  <a:t>Rest frame decomposition in this form leads to a precarious position because</a:t>
                </a:r>
              </a:p>
              <a:p>
                <a:pPr marL="914400" lvl="1" indent="-514350">
                  <a:buFont typeface="+mj-lt"/>
                  <a:buAutoNum type="romanLcPeriod"/>
                </a:pPr>
                <a:r>
                  <a:rPr lang="en-US" dirty="0"/>
                  <a:t>Any conclusions are frame- and scale-dependent </a:t>
                </a:r>
              </a:p>
              <a:p>
                <a:pPr marL="914400" lvl="1" indent="-514350">
                  <a:buFont typeface="+mj-lt"/>
                  <a:buAutoNum type="romanLcPeriod"/>
                </a:pPr>
                <a:r>
                  <a:rPr lang="en-US" dirty="0"/>
                  <a:t>the gluons in the trace anomaly and in the kinetic and potential energy are seemingly being treated as separate entities, which, of course, they’re not</a:t>
                </a:r>
              </a:p>
              <a:p>
                <a:pPr marL="914400" lvl="1" indent="-514350">
                  <a:buFont typeface="+mj-lt"/>
                  <a:buAutoNum type="romanLcPeriod"/>
                </a:pPr>
                <a:r>
                  <a:rPr lang="en-US" dirty="0"/>
                  <a:t>chiral limit – massless particle does not have a rest frame – no simple-minded limit of separate terms is meaningful</a:t>
                </a:r>
              </a:p>
              <a:p>
                <a:r>
                  <a:rPr lang="en-US" dirty="0"/>
                  <a:t>No quantum mechanics picture of a bound-state’s mass has all terms positive: </a:t>
                </a:r>
              </a:p>
              <a:p>
                <a:pPr lvl="1"/>
                <a:r>
                  <a:rPr lang="en-US" dirty="0"/>
                  <a:t>kinetic energy and mass terms are positive</a:t>
                </a:r>
              </a:p>
              <a:p>
                <a:pPr lvl="1"/>
                <a:r>
                  <a:rPr lang="en-US" dirty="0"/>
                  <a:t>binding energy is negative</a:t>
                </a:r>
              </a:p>
              <a:p>
                <a:r>
                  <a:rPr lang="en-US" dirty="0"/>
                  <a:t>Gell-Mann – Oakes – Renner [GellMann:1968rz] … known for &gt; 50 years: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𝐷𝐶𝑆𝐵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𝑎𝑛𝑐𝑒𝑚𝑒𝑛𝑡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𝑓𝑎𝑐𝑡𝑜𝑟</m:t>
                    </m:r>
                  </m:oMath>
                </a14:m>
                <a:r>
                  <a:rPr lang="en-US" sz="1800" dirty="0"/>
                  <a:t>     …        </a:t>
                </a:r>
                <a:r>
                  <a:rPr lang="en-US" sz="2200" dirty="0"/>
                  <a:t>explicitly,</a:t>
                </a:r>
                <a:r>
                  <a:rPr lang="en-US" sz="1800" dirty="0"/>
                  <a:t> </a:t>
                </a:r>
              </a:p>
              <a:p>
                <a:pPr marL="400050" lvl="1" indent="0">
                  <a:spcBef>
                    <a:spcPts val="1800"/>
                  </a:spcBef>
                  <a:buNone/>
                </a:pPr>
                <a:r>
                  <a:rPr lang="en-US" sz="2200" dirty="0"/>
                  <a:t>If ALL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/>
                  <a:t> owes to the current-quark mass term in a </a:t>
                </a:r>
                <a:r>
                  <a:rPr lang="en-US" sz="2200" dirty="0" err="1"/>
                  <a:t>Poincaré</a:t>
                </a:r>
                <a:r>
                  <a:rPr lang="en-US" sz="2200" dirty="0"/>
                  <a:t>-invariance statement</a:t>
                </a:r>
              </a:p>
              <a:p>
                <a:pPr marL="400050" lvl="1" indent="0">
                  <a:buNone/>
                </a:pPr>
                <a:r>
                  <a:rPr lang="en-US" sz="2200" dirty="0"/>
                  <a:t>Then what possible meaning can one associate with “rest frame” statement that only half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200" dirty="0"/>
                  <a:t> comes from the quark mass term, </a:t>
                </a:r>
                <a:r>
                  <a:rPr lang="en-US" sz="2200" i="1" dirty="0"/>
                  <a:t>i.e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m</a:t>
                </a:r>
                <a:r>
                  <a:rPr lang="en-US" sz="2200" baseline="-25000" dirty="0" err="1"/>
                  <a:t>q</a:t>
                </a:r>
                <a:r>
                  <a:rPr lang="en-US" sz="2200" dirty="0"/>
                  <a:t>-term produces 0.25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/>
                  <a:t> ?!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C5065B-BB4C-4A82-9009-0FB406B812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0"/>
                <a:ext cx="10972800" cy="4525963"/>
              </a:xfrm>
              <a:blipFill>
                <a:blip r:embed="rId2"/>
                <a:stretch>
                  <a:fillRect l="-611" t="-943" r="-222" b="-2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DA9D921-97A2-4731-BFB1-1B2474B3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Pion mass </a:t>
            </a:r>
            <a:r>
              <a:rPr lang="en-US" sz="3200" dirty="0"/>
              <a:t>– problems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239CB-16E7-4EEB-9833-B7503A2D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B969E-15B7-4830-9A07-D9185110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E305F-6EE5-45A8-95DB-75A774FC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8E6BFF-BDA5-48BB-AF49-86069783C885}"/>
                  </a:ext>
                </a:extLst>
              </p:cNvPr>
              <p:cNvSpPr/>
              <p:nvPr/>
            </p:nvSpPr>
            <p:spPr>
              <a:xfrm>
                <a:off x="8034085" y="4557252"/>
                <a:ext cx="2862515" cy="73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0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−⟨</m:t>
                          </m:r>
                          <m:acc>
                            <m:accPr>
                              <m:chr m:val="̅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8E6BFF-BDA5-48BB-AF49-86069783C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085" y="4557252"/>
                <a:ext cx="2862515" cy="731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26F360A-E505-4CC7-8398-C6C3CE15977E}"/>
              </a:ext>
            </a:extLst>
          </p:cNvPr>
          <p:cNvSpPr/>
          <p:nvPr/>
        </p:nvSpPr>
        <p:spPr bwMode="auto">
          <a:xfrm>
            <a:off x="9930342" y="3657600"/>
            <a:ext cx="1194858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E524EF-4A59-44A2-BD66-EDE1CB500BF5}"/>
                  </a:ext>
                </a:extLst>
              </p:cNvPr>
              <p:cNvSpPr txBox="1"/>
              <p:nvPr/>
            </p:nvSpPr>
            <p:spPr>
              <a:xfrm>
                <a:off x="9930342" y="3576935"/>
                <a:ext cx="2133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Huge EHM enhancement factor ≈ 200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E524EF-4A59-44A2-BD66-EDE1CB500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342" y="3576935"/>
                <a:ext cx="2133600" cy="923330"/>
              </a:xfrm>
              <a:prstGeom prst="rect">
                <a:avLst/>
              </a:prstGeom>
              <a:blipFill>
                <a:blip r:embed="rId4"/>
                <a:stretch>
                  <a:fillRect l="-2571" t="-3974" r="-171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BFEC40A-C144-4A50-A620-C0AD6BCFC89C}"/>
              </a:ext>
            </a:extLst>
          </p:cNvPr>
          <p:cNvSpPr/>
          <p:nvPr/>
        </p:nvSpPr>
        <p:spPr bwMode="auto">
          <a:xfrm>
            <a:off x="10043652" y="4497358"/>
            <a:ext cx="838200" cy="90547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9D921-97A2-4731-BFB1-1B2474B3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Decompositions of mass – Solution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5065B-BB4C-4A82-9009-0FB406B8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/>
          <a:lstStyle/>
          <a:p>
            <a:r>
              <a:rPr lang="en-GB" sz="2400" dirty="0"/>
              <a:t>Avoid a Mass Crisis</a:t>
            </a:r>
          </a:p>
          <a:p>
            <a:r>
              <a:rPr lang="en-GB" sz="2400" dirty="0"/>
              <a:t>Stay away from decompositions whose definitions and interpretations are muddled by frame- and scale- dependence</a:t>
            </a:r>
          </a:p>
          <a:p>
            <a:r>
              <a:rPr lang="en-GB" sz="2400" dirty="0"/>
              <a:t>Cleanest statement of the origin of mass</a:t>
            </a:r>
          </a:p>
          <a:p>
            <a:pPr lvl="1"/>
            <a:r>
              <a:rPr lang="en-GB" sz="2400" dirty="0"/>
              <a:t>There is a trace anomaly: </a:t>
            </a:r>
            <a:r>
              <a:rPr lang="en-GB" sz="2400" i="1" dirty="0"/>
              <a:t>Θ</a:t>
            </a:r>
            <a:r>
              <a:rPr lang="en-GB" sz="2400" i="1" baseline="-25000" dirty="0"/>
              <a:t>0 </a:t>
            </a:r>
            <a:r>
              <a:rPr lang="en-GB" sz="2400" dirty="0"/>
              <a:t>= β</a:t>
            </a:r>
            <a:r>
              <a:rPr lang="en-GB" sz="2400" i="1" dirty="0"/>
              <a:t>(α)</a:t>
            </a:r>
            <a:r>
              <a:rPr lang="en-GB" sz="2400" dirty="0"/>
              <a:t> </a:t>
            </a:r>
            <a:r>
              <a:rPr lang="en-GB" sz="2400" i="1" dirty="0"/>
              <a:t>¼G</a:t>
            </a:r>
            <a:r>
              <a:rPr lang="en-GB" sz="2400" i="1" baseline="-25000" dirty="0"/>
              <a:t>μν</a:t>
            </a:r>
            <a:r>
              <a:rPr lang="en-GB" sz="2400" i="1" dirty="0"/>
              <a:t> </a:t>
            </a:r>
            <a:r>
              <a:rPr lang="en-GB" sz="2400" i="1" dirty="0" err="1"/>
              <a:t>G</a:t>
            </a:r>
            <a:r>
              <a:rPr lang="en-GB" sz="2400" i="1" baseline="-25000" dirty="0" err="1"/>
              <a:t>μν</a:t>
            </a:r>
            <a:r>
              <a:rPr lang="en-GB" sz="2400" i="1" dirty="0"/>
              <a:t> = </a:t>
            </a:r>
            <a:r>
              <a:rPr lang="en-GB" sz="2400" i="1" dirty="0" err="1"/>
              <a:t>T</a:t>
            </a:r>
            <a:r>
              <a:rPr lang="en-GB" sz="2400" i="1" baseline="-25000" dirty="0" err="1"/>
              <a:t>ρρ</a:t>
            </a:r>
            <a:r>
              <a:rPr lang="en-GB" sz="2400" dirty="0"/>
              <a:t> </a:t>
            </a:r>
          </a:p>
          <a:p>
            <a:pPr lvl="1"/>
            <a:r>
              <a:rPr lang="en-GB" sz="2400" dirty="0"/>
              <a:t>In the chiral limit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Understand, explain and explicate how this dichotomy is resolved.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239CB-16E7-4EEB-9833-B7503A2D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B969E-15B7-4830-9A07-D9185110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E305F-6EE5-45A8-95DB-75A774FC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8FB7C-3D19-43DE-9133-A9A561025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13" y="4093278"/>
            <a:ext cx="8077200" cy="554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9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Empirical Consequences of EHM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1125200" cy="5422901"/>
          </a:xfrm>
        </p:spPr>
        <p:txBody>
          <a:bodyPr/>
          <a:lstStyle/>
          <a:p>
            <a:r>
              <a:rPr lang="en-AU" dirty="0"/>
              <a:t>No significant mass-scale is possible unless one of similar size is expressed in the dressed-propagators of gluons and quarks. </a:t>
            </a:r>
          </a:p>
          <a:p>
            <a:r>
              <a:rPr lang="en-AU" dirty="0"/>
              <a:t>Follows that the mechanism(s) responsible for emergence of mass can be exposed by measurements sensitive to such dressing </a:t>
            </a:r>
          </a:p>
          <a:p>
            <a:r>
              <a:rPr lang="en-AU" dirty="0"/>
              <a:t>This potential is offered by many observables:</a:t>
            </a:r>
          </a:p>
          <a:p>
            <a:pPr lvl="1"/>
            <a:r>
              <a:rPr lang="en-AU" dirty="0"/>
              <a:t>Spectra and static properties</a:t>
            </a:r>
          </a:p>
          <a:p>
            <a:pPr lvl="1"/>
            <a:r>
              <a:rPr lang="en-AU" dirty="0"/>
              <a:t>Form factors, elastic and transition</a:t>
            </a:r>
          </a:p>
          <a:p>
            <a:pPr lvl="1"/>
            <a:r>
              <a:rPr lang="en-AU" dirty="0"/>
              <a:t>All types of parton distributions</a:t>
            </a:r>
          </a:p>
          <a:p>
            <a:r>
              <a:rPr lang="en-AU" dirty="0">
                <a:solidFill>
                  <a:srgbClr val="008000"/>
                </a:solidFill>
              </a:rPr>
              <a:t>Describe some examples … </a:t>
            </a:r>
            <a:r>
              <a:rPr lang="el-GR" dirty="0">
                <a:solidFill>
                  <a:srgbClr val="008000"/>
                </a:solidFill>
              </a:rPr>
              <a:t>π &amp; </a:t>
            </a:r>
            <a:r>
              <a:rPr lang="en-AU" dirty="0">
                <a:solidFill>
                  <a:srgbClr val="008000"/>
                </a:solidFill>
              </a:rPr>
              <a:t>K structure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11D5FF-D7F7-44F5-BB7E-61FB2ECFA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078" y="1439069"/>
            <a:ext cx="2753832" cy="1600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1125200" cy="5422901"/>
          </a:xfrm>
        </p:spPr>
        <p:txBody>
          <a:bodyPr/>
          <a:lstStyle/>
          <a:p>
            <a:r>
              <a:rPr lang="en-US" dirty="0"/>
              <a:t>Owing to absence of stable pion targets, the pion’s valence-quark distribution functions have hitherto been measured via the </a:t>
            </a:r>
            <a:r>
              <a:rPr lang="en-US" dirty="0" err="1"/>
              <a:t>Drell</a:t>
            </a:r>
            <a:r>
              <a:rPr lang="en-US" dirty="0"/>
              <a:t>-Yan process: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l-GR" dirty="0"/>
              <a:t> </a:t>
            </a:r>
            <a:r>
              <a:rPr lang="en-US" dirty="0"/>
              <a:t>				</a:t>
            </a:r>
            <a:r>
              <a:rPr lang="el-GR" i="1" dirty="0"/>
              <a:t>π </a:t>
            </a:r>
            <a:r>
              <a:rPr lang="en-US" i="1" dirty="0"/>
              <a:t>p → </a:t>
            </a:r>
            <a:r>
              <a:rPr lang="el-GR" i="1" dirty="0"/>
              <a:t>μ</a:t>
            </a:r>
            <a:r>
              <a:rPr lang="el-GR" i="1" baseline="30000" dirty="0"/>
              <a:t>+</a:t>
            </a:r>
            <a:r>
              <a:rPr lang="en-US" i="1" dirty="0"/>
              <a:t> </a:t>
            </a:r>
            <a:r>
              <a:rPr lang="el-GR" i="1" dirty="0"/>
              <a:t>μ</a:t>
            </a:r>
            <a:r>
              <a:rPr lang="el-GR" i="1" baseline="30000" dirty="0"/>
              <a:t>−</a:t>
            </a:r>
            <a:r>
              <a:rPr lang="en-US" i="1" dirty="0"/>
              <a:t> X</a:t>
            </a:r>
          </a:p>
          <a:p>
            <a:pPr>
              <a:spcBef>
                <a:spcPts val="7800"/>
              </a:spcBef>
            </a:pPr>
            <a:r>
              <a:rPr lang="en-US" dirty="0"/>
              <a:t>Consider a theory in which quarks scatter via a vector-boson exchange interaction whose</a:t>
            </a:r>
            <a:r>
              <a:rPr lang="en-US" i="1" dirty="0"/>
              <a:t>  </a:t>
            </a:r>
            <a:r>
              <a:rPr lang="en-US" i="1" dirty="0">
                <a:solidFill>
                  <a:srgbClr val="C00000"/>
                </a:solidFill>
              </a:rPr>
              <a:t>k</a:t>
            </a:r>
            <a:r>
              <a:rPr lang="en-US" i="1" baseline="30000" dirty="0">
                <a:solidFill>
                  <a:srgbClr val="C00000"/>
                </a:solidFill>
              </a:rPr>
              <a:t>2</a:t>
            </a:r>
            <a:r>
              <a:rPr lang="en-US" i="1" dirty="0">
                <a:solidFill>
                  <a:srgbClr val="C00000"/>
                </a:solidFill>
              </a:rPr>
              <a:t>&gt;&gt;m</a:t>
            </a:r>
            <a:r>
              <a:rPr lang="en-US" i="1" baseline="-25000" dirty="0">
                <a:solidFill>
                  <a:srgbClr val="C00000"/>
                </a:solidFill>
              </a:rPr>
              <a:t>G</a:t>
            </a:r>
            <a:r>
              <a:rPr lang="en-US" i="1" baseline="30000" dirty="0">
                <a:solidFill>
                  <a:srgbClr val="C00000"/>
                </a:solidFill>
              </a:rPr>
              <a:t>2</a:t>
            </a:r>
            <a:r>
              <a:rPr lang="en-US" i="1" dirty="0"/>
              <a:t>  </a:t>
            </a:r>
            <a:r>
              <a:rPr lang="en-US" dirty="0" err="1"/>
              <a:t>behaviour</a:t>
            </a:r>
            <a:r>
              <a:rPr lang="en-US" dirty="0"/>
              <a:t> is</a:t>
            </a:r>
            <a:r>
              <a:rPr lang="en-US" i="1" dirty="0"/>
              <a:t>  </a:t>
            </a:r>
            <a:r>
              <a:rPr lang="en-US" i="1" dirty="0">
                <a:solidFill>
                  <a:srgbClr val="C00000"/>
                </a:solidFill>
              </a:rPr>
              <a:t>(1/k</a:t>
            </a:r>
            <a:r>
              <a:rPr lang="en-US" i="1" baseline="30000" dirty="0">
                <a:solidFill>
                  <a:srgbClr val="C00000"/>
                </a:solidFill>
              </a:rPr>
              <a:t>2</a:t>
            </a:r>
            <a:r>
              <a:rPr lang="en-US" i="1" dirty="0">
                <a:solidFill>
                  <a:srgbClr val="C00000"/>
                </a:solidFill>
              </a:rPr>
              <a:t>)</a:t>
            </a:r>
            <a:r>
              <a:rPr lang="el-GR" baseline="30000" dirty="0">
                <a:solidFill>
                  <a:srgbClr val="C00000"/>
                </a:solidFill>
              </a:rPr>
              <a:t>β</a:t>
            </a:r>
            <a:r>
              <a:rPr lang="en-US" i="1" dirty="0"/>
              <a:t> </a:t>
            </a:r>
          </a:p>
          <a:p>
            <a:r>
              <a:rPr lang="en-US" dirty="0"/>
              <a:t>Then at a resolving scale</a:t>
            </a:r>
            <a:r>
              <a:rPr lang="en-US" i="1" dirty="0"/>
              <a:t> </a:t>
            </a:r>
            <a:r>
              <a:rPr lang="en-US" dirty="0" err="1"/>
              <a:t>ζ</a:t>
            </a:r>
            <a:r>
              <a:rPr lang="en-US" baseline="-25000" dirty="0" err="1"/>
              <a:t>H</a:t>
            </a:r>
            <a:r>
              <a:rPr lang="en-US" i="1" dirty="0"/>
              <a:t> …  </a:t>
            </a:r>
            <a:r>
              <a:rPr lang="en-US" i="1" dirty="0">
                <a:solidFill>
                  <a:srgbClr val="C00000"/>
                </a:solidFill>
              </a:rPr>
              <a:t>u</a:t>
            </a:r>
            <a:r>
              <a:rPr lang="el-GR" i="1" baseline="-25000" dirty="0">
                <a:solidFill>
                  <a:srgbClr val="C00000"/>
                </a:solidFill>
              </a:rPr>
              <a:t>π</a:t>
            </a:r>
            <a:r>
              <a:rPr lang="en-US" i="1" dirty="0">
                <a:solidFill>
                  <a:srgbClr val="C00000"/>
                </a:solidFill>
              </a:rPr>
              <a:t>(x;</a:t>
            </a:r>
            <a:r>
              <a:rPr lang="el-GR" i="1" dirty="0">
                <a:solidFill>
                  <a:srgbClr val="C00000"/>
                </a:solidFill>
              </a:rPr>
              <a:t> ζ</a:t>
            </a:r>
            <a:r>
              <a:rPr lang="en-US" i="1" baseline="-25000" dirty="0">
                <a:solidFill>
                  <a:srgbClr val="C00000"/>
                </a:solidFill>
              </a:rPr>
              <a:t>H</a:t>
            </a:r>
            <a:r>
              <a:rPr lang="en-US" i="1" dirty="0">
                <a:solidFill>
                  <a:srgbClr val="C00000"/>
                </a:solidFill>
              </a:rPr>
              <a:t>) ~ (1-x)</a:t>
            </a:r>
            <a:r>
              <a:rPr lang="en-US" i="1" baseline="30000" dirty="0">
                <a:solidFill>
                  <a:srgbClr val="C00000"/>
                </a:solidFill>
              </a:rPr>
              <a:t>2</a:t>
            </a:r>
            <a:r>
              <a:rPr lang="el-GR" baseline="30000" dirty="0">
                <a:solidFill>
                  <a:srgbClr val="C00000"/>
                </a:solidFill>
              </a:rPr>
              <a:t>β</a:t>
            </a:r>
            <a:endParaRPr lang="en-US" i="1" baseline="30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/>
              <a:t>	</a:t>
            </a:r>
            <a:r>
              <a:rPr lang="en-US" dirty="0"/>
              <a:t>Namely, the large-x </a:t>
            </a:r>
            <a:r>
              <a:rPr lang="en-US" dirty="0" err="1"/>
              <a:t>behaviour</a:t>
            </a:r>
            <a:r>
              <a:rPr lang="en-US" dirty="0"/>
              <a:t> of the quark distribution function is a direct measure of the momentum-dependence of the underlying interaction.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C00000"/>
                </a:solidFill>
              </a:rPr>
              <a:t>Q</a:t>
            </a: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6600FF"/>
                </a:solidFill>
              </a:rPr>
              <a:t>D</a:t>
            </a:r>
            <a:r>
              <a:rPr lang="en-US" dirty="0"/>
              <a:t>, </a:t>
            </a:r>
            <a:r>
              <a:rPr lang="el-GR" dirty="0"/>
              <a:t>β</a:t>
            </a:r>
            <a:r>
              <a:rPr lang="en-US" dirty="0"/>
              <a:t>=1 and hence 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QCD prediction of </a:t>
            </a:r>
            <a:r>
              <a:rPr lang="en-GB" sz="3400" i="1" dirty="0"/>
              <a:t>meson</a:t>
            </a:r>
            <a:r>
              <a:rPr lang="en-GB" sz="3400" dirty="0"/>
              <a:t> </a:t>
            </a:r>
            <a:r>
              <a:rPr lang="en-US" sz="3400" dirty="0"/>
              <a:t>valence-quark distributions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21BED1-9B96-40A0-BA14-D59B576DD951}"/>
              </a:ext>
            </a:extLst>
          </p:cNvPr>
          <p:cNvSpPr/>
          <p:nvPr/>
        </p:nvSpPr>
        <p:spPr>
          <a:xfrm>
            <a:off x="2743200" y="5355959"/>
            <a:ext cx="2980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>
                <a:solidFill>
                  <a:srgbClr val="C00000"/>
                </a:solidFill>
              </a:rPr>
              <a:t> </a:t>
            </a:r>
            <a:r>
              <a:rPr lang="en-US" sz="2800" i="1" baseline="30000" dirty="0">
                <a:solidFill>
                  <a:srgbClr val="C00000"/>
                </a:solidFill>
              </a:rPr>
              <a:t>Q</a:t>
            </a:r>
            <a:r>
              <a:rPr lang="en-US" sz="2800" i="1" baseline="30000" dirty="0">
                <a:solidFill>
                  <a:srgbClr val="008000"/>
                </a:solidFill>
              </a:rPr>
              <a:t>C</a:t>
            </a:r>
            <a:r>
              <a:rPr lang="en-US" sz="2800" i="1" baseline="30000" dirty="0">
                <a:solidFill>
                  <a:srgbClr val="6600FF"/>
                </a:solidFill>
              </a:rPr>
              <a:t>D</a:t>
            </a:r>
            <a:r>
              <a:rPr lang="en-US" sz="2800" i="1" baseline="30000" dirty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C00000"/>
                </a:solidFill>
              </a:rPr>
              <a:t>u</a:t>
            </a:r>
            <a:r>
              <a:rPr lang="el-GR" sz="2800" i="1" baseline="-25000" dirty="0">
                <a:solidFill>
                  <a:srgbClr val="C00000"/>
                </a:solidFill>
              </a:rPr>
              <a:t>π</a:t>
            </a:r>
            <a:r>
              <a:rPr lang="en-US" sz="2800" i="1" dirty="0">
                <a:solidFill>
                  <a:srgbClr val="C00000"/>
                </a:solidFill>
              </a:rPr>
              <a:t>(x;</a:t>
            </a:r>
            <a:r>
              <a:rPr lang="el-GR" sz="2800" i="1" dirty="0">
                <a:solidFill>
                  <a:srgbClr val="C00000"/>
                </a:solidFill>
              </a:rPr>
              <a:t> ζ</a:t>
            </a:r>
            <a:r>
              <a:rPr lang="en-US" sz="2800" i="1" baseline="-25000" dirty="0">
                <a:solidFill>
                  <a:srgbClr val="C00000"/>
                </a:solidFill>
              </a:rPr>
              <a:t>H</a:t>
            </a:r>
            <a:r>
              <a:rPr lang="en-US" sz="2800" i="1" dirty="0">
                <a:solidFill>
                  <a:srgbClr val="C00000"/>
                </a:solidFill>
              </a:rPr>
              <a:t>) ~ (1-x)</a:t>
            </a:r>
            <a:r>
              <a:rPr lang="en-US" sz="2800" i="1" baseline="30000" dirty="0">
                <a:solidFill>
                  <a:srgbClr val="C00000"/>
                </a:solidFill>
              </a:rPr>
              <a:t>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48B60-F8D0-4C91-A83E-3DEB91519740}"/>
              </a:ext>
            </a:extLst>
          </p:cNvPr>
          <p:cNvSpPr txBox="1"/>
          <p:nvPr/>
        </p:nvSpPr>
        <p:spPr>
          <a:xfrm>
            <a:off x="5638800" y="5002889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C00000"/>
                </a:solidFill>
              </a:rPr>
              <a:t>Q</a:t>
            </a:r>
            <a:r>
              <a:rPr lang="en-GB" sz="2400" i="1" dirty="0">
                <a:solidFill>
                  <a:srgbClr val="008000"/>
                </a:solidFill>
              </a:rPr>
              <a:t>C</a:t>
            </a:r>
            <a:r>
              <a:rPr lang="en-GB" sz="2400" i="1" dirty="0">
                <a:solidFill>
                  <a:srgbClr val="0000FF"/>
                </a:solidFill>
              </a:rPr>
              <a:t>D</a:t>
            </a:r>
            <a:r>
              <a:rPr lang="en-GB" sz="2400" dirty="0">
                <a:solidFill>
                  <a:srgbClr val="C00000"/>
                </a:solidFill>
              </a:rPr>
              <a:t>: Q &gt;</a:t>
            </a:r>
            <a:r>
              <a:rPr lang="el-GR" sz="2400" i="1" dirty="0">
                <a:solidFill>
                  <a:srgbClr val="C00000"/>
                </a:solidFill>
              </a:rPr>
              <a:t> ζ</a:t>
            </a:r>
            <a:r>
              <a:rPr lang="en-US" sz="2400" i="1" baseline="-25000" dirty="0">
                <a:solidFill>
                  <a:srgbClr val="C00000"/>
                </a:solidFill>
              </a:rPr>
              <a:t>H</a:t>
            </a:r>
            <a:r>
              <a:rPr lang="en-GB" sz="2400" dirty="0">
                <a:solidFill>
                  <a:srgbClr val="C00000"/>
                </a:solidFill>
              </a:rPr>
              <a:t> ⇒ 2</a:t>
            </a:r>
            <a:r>
              <a:rPr lang="en-GB" dirty="0"/>
              <a:t> </a:t>
            </a:r>
            <a:r>
              <a:rPr lang="en-GB" dirty="0">
                <a:solidFill>
                  <a:srgbClr val="C00000"/>
                </a:solidFill>
              </a:rPr>
              <a:t>→ </a:t>
            </a:r>
            <a:r>
              <a:rPr lang="en-GB" sz="2400" dirty="0">
                <a:solidFill>
                  <a:srgbClr val="C00000"/>
                </a:solidFill>
              </a:rPr>
              <a:t>2+γ, γ &gt; 0</a:t>
            </a:r>
          </a:p>
        </p:txBody>
      </p:sp>
    </p:spTree>
    <p:extLst>
      <p:ext uri="{BB962C8B-B14F-4D97-AF65-F5344CB8AC3E}">
        <p14:creationId xmlns:p14="http://schemas.microsoft.com/office/powerpoint/2010/main" val="26701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1748-5842-4408-A8F8-E742016F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QCD prediction of </a:t>
            </a:r>
            <a:r>
              <a:rPr lang="en-GB" sz="3200" i="1" dirty="0"/>
              <a:t>meson</a:t>
            </a:r>
            <a:r>
              <a:rPr lang="en-GB" sz="3200" dirty="0"/>
              <a:t> </a:t>
            </a:r>
            <a:r>
              <a:rPr lang="en-US" sz="3200" dirty="0"/>
              <a:t>valence-quark distributions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8E196-17F4-4685-A80F-008FF2798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6324600" cy="4525963"/>
          </a:xfrm>
        </p:spPr>
        <p:txBody>
          <a:bodyPr/>
          <a:lstStyle/>
          <a:p>
            <a:r>
              <a:rPr lang="en-GB" sz="2100" b="1" dirty="0"/>
              <a:t>Fact 1</a:t>
            </a:r>
            <a:r>
              <a:rPr lang="en-GB" sz="2100" dirty="0"/>
              <a:t>: After 40 years, no flaw has been found in the proof</a:t>
            </a:r>
          </a:p>
          <a:p>
            <a:r>
              <a:rPr lang="en-GB" sz="2100" b="1" dirty="0"/>
              <a:t>Fact 2</a:t>
            </a:r>
            <a:r>
              <a:rPr lang="en-GB" sz="2100" dirty="0"/>
              <a:t>: Power law fixed by asymptotic behaviour of bound-state wave function</a:t>
            </a:r>
          </a:p>
          <a:p>
            <a:r>
              <a:rPr lang="en-GB" sz="2100" b="1" dirty="0"/>
              <a:t>Fact 3</a:t>
            </a:r>
            <a:r>
              <a:rPr lang="en-GB" sz="2100" dirty="0"/>
              <a:t>: Gluon corrections do NOT change power laws.  </a:t>
            </a:r>
          </a:p>
          <a:p>
            <a:pPr marL="400050" lvl="1" indent="0">
              <a:buNone/>
            </a:pPr>
            <a:r>
              <a:rPr lang="en-GB" sz="2100" dirty="0"/>
              <a:t>They only modify anomalous dimensions.  </a:t>
            </a:r>
          </a:p>
          <a:p>
            <a:pPr marL="400050" lvl="1" indent="0">
              <a:buNone/>
            </a:pPr>
            <a:r>
              <a:rPr lang="en-GB" sz="2100" dirty="0"/>
              <a:t>Again, proof is 40 years old and no flaw has been found.  Rather, it has been confirmed in numerous continuum calculations.</a:t>
            </a:r>
          </a:p>
          <a:p>
            <a:r>
              <a:rPr lang="en-GB" sz="2100" dirty="0"/>
              <a:t>Exact statement – in textbooks, but often overlooked: </a:t>
            </a:r>
          </a:p>
          <a:p>
            <a:pPr lvl="1"/>
            <a:r>
              <a:rPr lang="en-GB" sz="2100" dirty="0">
                <a:solidFill>
                  <a:srgbClr val="009900"/>
                </a:solidFill>
              </a:rPr>
              <a:t>β</a:t>
            </a:r>
            <a:r>
              <a:rPr lang="en-GB" sz="2100" i="1" dirty="0">
                <a:solidFill>
                  <a:srgbClr val="009900"/>
                </a:solidFill>
              </a:rPr>
              <a:t>(ζ) increases logarithmically with inverse of valence-quark momentum fraction </a:t>
            </a:r>
          </a:p>
          <a:p>
            <a:pPr lvl="1"/>
            <a:r>
              <a:rPr lang="en-GB" sz="2100" dirty="0"/>
              <a:t>Coefficient decreases also, but at a different rate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28618-4C90-4296-914C-0B2E2C0E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69F24-64C0-4A85-85D4-F4EB0200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24622-C6FB-46AB-BFA3-03DCB7E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B9BC99B2-410B-4895-ABEF-16D8F0B0F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06937"/>
            <a:ext cx="5055175" cy="3757630"/>
          </a:xfrm>
          <a:prstGeom prst="rect">
            <a:avLst/>
          </a:prstGeom>
        </p:spPr>
      </p:pic>
      <p:pic>
        <p:nvPicPr>
          <p:cNvPr id="10" name="Picture 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A58E44E-9BCC-439B-B8C4-63CBBC7BC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60" y="5270264"/>
            <a:ext cx="2105040" cy="60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E11C-7845-4C27-B768-E9C8EDB6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Character of Mass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474E3-A8B1-4A06-814D-5EEBD236B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5334000" cy="5164138"/>
          </a:xfrm>
        </p:spPr>
        <p:txBody>
          <a:bodyPr/>
          <a:lstStyle/>
          <a:p>
            <a:r>
              <a:rPr lang="en-US" dirty="0"/>
              <a:t>Discovery of the Higgs was a watershed.  </a:t>
            </a:r>
          </a:p>
          <a:p>
            <a:r>
              <a:rPr lang="en-US" dirty="0"/>
              <a:t>However, it should be placed in context.  </a:t>
            </a:r>
          </a:p>
          <a:p>
            <a:r>
              <a:rPr lang="en-US" dirty="0"/>
              <a:t>Therefore, consider the mass-energy budget of the Universe</a:t>
            </a:r>
          </a:p>
          <a:p>
            <a:pPr lvl="1"/>
            <a:r>
              <a:rPr lang="en-US" dirty="0"/>
              <a:t>Dark energy = 71%</a:t>
            </a:r>
          </a:p>
          <a:p>
            <a:pPr lvl="1"/>
            <a:r>
              <a:rPr lang="en-US" dirty="0"/>
              <a:t>Dark Matter = 24%</a:t>
            </a:r>
          </a:p>
          <a:p>
            <a:pPr lvl="1"/>
            <a:r>
              <a:rPr lang="en-US" dirty="0"/>
              <a:t>Visible material = 5% </a:t>
            </a:r>
          </a:p>
          <a:p>
            <a:pPr lvl="2"/>
            <a:r>
              <a:rPr lang="en-US" sz="1800" dirty="0"/>
              <a:t>Higgs effect is just 0.1% of the visible matter</a:t>
            </a:r>
            <a:r>
              <a:rPr lang="en-US" dirty="0"/>
              <a:t>  </a:t>
            </a:r>
          </a:p>
          <a:p>
            <a:r>
              <a:rPr lang="en-US" dirty="0"/>
              <a:t>Little is known about the first two</a:t>
            </a:r>
          </a:p>
          <a:p>
            <a:pPr marL="400050" lvl="1" indent="0">
              <a:buNone/>
            </a:pPr>
            <a:r>
              <a:rPr lang="en-US" sz="2200" dirty="0"/>
              <a:t>Science can say almost nothing about 95% of the mass-energy in the Universe.  </a:t>
            </a:r>
          </a:p>
          <a:p>
            <a:r>
              <a:rPr lang="en-US" dirty="0"/>
              <a:t>The explanation lies outside the Standard Model.  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3E4F4-CDBE-4896-8525-7B8D0779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A7FDA-B1A7-4C46-BA7D-AD3D5346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0FC94-4B18-4413-96C2-7126FF3B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BF7701-7F90-440E-826F-5DE6619AD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33399"/>
            <a:ext cx="5614219" cy="58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E6CE12-B77B-4D08-A2D1-E8727555D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6071" y="1799294"/>
            <a:ext cx="4997329" cy="3239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20 Years of Evolution → 2019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C677A6-447E-4725-ABF0-33FBF1DF83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6553199" cy="5596732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chemeClr val="tx2">
                        <a:lumMod val="75000"/>
                      </a:schemeClr>
                    </a:solidFill>
                  </a:rPr>
                  <a:t>Novel lattice-QCD algorithms beginning to yield results for </a:t>
                </a:r>
                <a:r>
                  <a:rPr lang="en-GB" sz="2000" u="sng" dirty="0">
                    <a:solidFill>
                      <a:schemeClr val="tx2">
                        <a:lumMod val="75000"/>
                      </a:schemeClr>
                    </a:solidFill>
                  </a:rPr>
                  <a:t>pointwise</a:t>
                </a:r>
                <a:r>
                  <a:rPr lang="en-GB" sz="2000" dirty="0">
                    <a:solidFill>
                      <a:schemeClr val="tx2">
                        <a:lumMod val="75000"/>
                      </a:schemeClr>
                    </a:solidFill>
                  </a:rPr>
                  <a:t> behaviour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000" b="0" i="1" baseline="3000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/>
                  <a:t>Developments in continuum-QCD have enabled 1</a:t>
                </a:r>
                <a:r>
                  <a:rPr lang="en-GB" sz="2000" baseline="30000" dirty="0"/>
                  <a:t>st</a:t>
                </a:r>
                <a:r>
                  <a:rPr lang="en-GB" sz="2000" dirty="0"/>
                  <a:t> parameter-free predictions of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      valence, </a:t>
                </a:r>
                <a:r>
                  <a:rPr lang="en-GB" sz="2000" dirty="0">
                    <a:solidFill>
                      <a:srgbClr val="008000"/>
                    </a:solidFill>
                  </a:rPr>
                  <a:t>glue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/>
                  <a:t>and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>
                    <a:solidFill>
                      <a:srgbClr val="C00000"/>
                    </a:solidFill>
                  </a:rPr>
                  <a:t>sea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/>
                  <a:t>distributions within the pion 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dirty="0">
                    <a:solidFill>
                      <a:srgbClr val="0000FF"/>
                    </a:solidFill>
                  </a:rPr>
                  <a:t>Reveal that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FF"/>
                    </a:solidFill>
                  </a:rPr>
                  <a:t>is </a:t>
                </a:r>
                <a:r>
                  <a:rPr lang="en-GB" u="sng" dirty="0">
                    <a:solidFill>
                      <a:srgbClr val="0000FF"/>
                    </a:solidFill>
                  </a:rPr>
                  <a:t>hardened</a:t>
                </a:r>
                <a:r>
                  <a:rPr lang="en-GB" dirty="0">
                    <a:solidFill>
                      <a:srgbClr val="0000FF"/>
                    </a:solidFill>
                  </a:rPr>
                  <a:t> by emergent mass</a:t>
                </a:r>
                <a:endParaRPr lang="en-GB" sz="1800" dirty="0">
                  <a:solidFill>
                    <a:srgbClr val="0000FF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/>
                  <a:t>Agreement between </a:t>
                </a:r>
              </a:p>
              <a:p>
                <a:pPr marL="40005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dirty="0"/>
                  <a:t>new </a:t>
                </a:r>
                <a:r>
                  <a:rPr lang="en-GB" dirty="0">
                    <a:solidFill>
                      <a:srgbClr val="0000FF"/>
                    </a:solidFill>
                  </a:rPr>
                  <a:t>continuum prediction for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FF"/>
                    </a:solidFill>
                  </a:rPr>
                  <a:t> [Ding:2019lwe] </a:t>
                </a:r>
                <a:r>
                  <a:rPr lang="en-GB" dirty="0"/>
                  <a:t>and recent </a:t>
                </a:r>
                <a:r>
                  <a:rPr lang="en-GB" dirty="0">
                    <a:solidFill>
                      <a:schemeClr val="bg2">
                        <a:lumMod val="25000"/>
                      </a:schemeClr>
                    </a:solidFill>
                  </a:rPr>
                  <a:t>lattice-QCD result [Sufian:2019bol]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sz="2000" dirty="0"/>
                  <a:t>R</a:t>
                </a:r>
                <a:r>
                  <a:rPr lang="en-GB" dirty="0"/>
                  <a:t>eal strides being made toward understanding pion structure.  </a:t>
                </a:r>
                <a:r>
                  <a:rPr lang="en-GB" sz="1800" dirty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sz="2000" dirty="0"/>
                  <a:t>Standard Model prediction is stronger than ever before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C677A6-447E-4725-ABF0-33FBF1DF8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6553199" cy="5596732"/>
              </a:xfrm>
              <a:blipFill>
                <a:blip r:embed="rId3"/>
                <a:stretch>
                  <a:fillRect l="-930" t="-654" r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561D1-34A5-42F8-B384-79CD0DC5248D}"/>
              </a:ext>
            </a:extLst>
          </p:cNvPr>
          <p:cNvSpPr txBox="1"/>
          <p:nvPr/>
        </p:nvSpPr>
        <p:spPr>
          <a:xfrm>
            <a:off x="9677400" y="1008857"/>
            <a:ext cx="2012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β</a:t>
            </a:r>
            <a:r>
              <a:rPr lang="en-GB" baseline="30000" dirty="0" err="1">
                <a:solidFill>
                  <a:srgbClr val="0000FF"/>
                </a:solidFill>
              </a:rPr>
              <a:t>contm</a:t>
            </a:r>
            <a:r>
              <a:rPr lang="en-GB" dirty="0">
                <a:solidFill>
                  <a:srgbClr val="0000FF"/>
                </a:solidFill>
              </a:rPr>
              <a:t>(ζ</a:t>
            </a:r>
            <a:r>
              <a:rPr lang="en-GB" baseline="-25000" dirty="0">
                <a:solidFill>
                  <a:srgbClr val="0000FF"/>
                </a:solidFill>
              </a:rPr>
              <a:t>5</a:t>
            </a:r>
            <a:r>
              <a:rPr lang="en-GB" dirty="0">
                <a:solidFill>
                  <a:srgbClr val="0000FF"/>
                </a:solidFill>
              </a:rPr>
              <a:t>) = 2.66(12)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β</a:t>
            </a:r>
            <a:r>
              <a:rPr lang="en-GB" baseline="30000" dirty="0">
                <a:solidFill>
                  <a:schemeClr val="tx1">
                    <a:lumMod val="75000"/>
                  </a:schemeClr>
                </a:solidFill>
              </a:rPr>
              <a:t>lattice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(ζ</a:t>
            </a:r>
            <a:r>
              <a:rPr lang="en-GB" baseline="-25000" dirty="0">
                <a:solidFill>
                  <a:schemeClr val="tx1">
                    <a:lumMod val="75000"/>
                  </a:schemeClr>
                </a:solidFill>
              </a:rPr>
              <a:t>5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) = 2.45(58)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E3742B-4C8C-4C1E-9838-399DC5E317B1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1200" y="3003948"/>
            <a:ext cx="3689471" cy="133945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6BE3EA-0126-4F8E-B429-BD5CC327028E}"/>
              </a:ext>
            </a:extLst>
          </p:cNvPr>
          <p:cNvCxnSpPr>
            <a:cxnSpLocks/>
          </p:cNvCxnSpPr>
          <p:nvPr/>
        </p:nvCxnSpPr>
        <p:spPr bwMode="auto">
          <a:xfrm flipV="1">
            <a:off x="6647392" y="2303463"/>
            <a:ext cx="2420408" cy="1629568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56437F2-7A3E-4442-99D2-7B64F3C94737}"/>
              </a:ext>
            </a:extLst>
          </p:cNvPr>
          <p:cNvSpPr txBox="1">
            <a:spLocks/>
          </p:cNvSpPr>
          <p:nvPr/>
        </p:nvSpPr>
        <p:spPr bwMode="auto">
          <a:xfrm>
            <a:off x="457199" y="5619936"/>
            <a:ext cx="11506201" cy="68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kern="0" dirty="0">
                <a:solidFill>
                  <a:srgbClr val="C00000"/>
                </a:solidFill>
              </a:rPr>
              <a:t>Now – after 30 years – new era dawning in which the ultimate experimental checks can be made</a:t>
            </a:r>
            <a:endParaRPr lang="en-GB" sz="2000" kern="0" dirty="0"/>
          </a:p>
          <a:p>
            <a:pPr>
              <a:spcBef>
                <a:spcPts val="0"/>
              </a:spcBef>
            </a:pPr>
            <a:endParaRPr lang="en-GB" sz="2000" kern="0" dirty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269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7314-268D-4B1A-98ED-2C7B22F7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109728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sz="2800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Comparison with JAM 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82438-8628-482E-8DAE-84F02067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7265880" cy="49831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000099"/>
                </a:solidFill>
              </a:rPr>
              <a:t>Valence: 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0099"/>
                </a:solidFill>
              </a:rPr>
              <a:t>momentum fraction similar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0099"/>
                </a:solidFill>
              </a:rPr>
              <a:t>JAM profile much harder &amp; inconsistent with QCD prediction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Glue: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Pointwise agreement on x </a:t>
            </a:r>
            <a:r>
              <a:rPr lang="en-GB" dirty="0">
                <a:solidFill>
                  <a:srgbClr val="009900"/>
                </a:solidFill>
              </a:rPr>
              <a:t>≥ 0.05, but marked disagreement on </a:t>
            </a:r>
            <a:r>
              <a:rPr lang="en-GB" u="sng" dirty="0">
                <a:solidFill>
                  <a:srgbClr val="009900"/>
                </a:solidFill>
              </a:rPr>
              <a:t>important</a:t>
            </a:r>
            <a:r>
              <a:rPr lang="en-GB" dirty="0">
                <a:solidFill>
                  <a:srgbClr val="009900"/>
                </a:solidFill>
              </a:rPr>
              <a:t> complementary domain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Both continuum prediction and JAM fit are very different from early phenomenology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Should be tested in new experiments that are directly sensitive to the pion’s gluon content.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Perhaps, prompt photon &amp; J/Ψ production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Sea: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Prediction and fit disagree on entire x-domain 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If pion’s gluon content is considered uncertain, then fair to describe sea-quark distribution as empirically unknown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Motivation for the collection and analysis of DY data with π</a:t>
            </a:r>
            <a:r>
              <a:rPr lang="en-US" baseline="30000" dirty="0">
                <a:solidFill>
                  <a:srgbClr val="C00000"/>
                </a:solidFill>
              </a:rPr>
              <a:t>± </a:t>
            </a:r>
            <a:r>
              <a:rPr lang="en-US" dirty="0">
                <a:solidFill>
                  <a:srgbClr val="C00000"/>
                </a:solidFill>
              </a:rPr>
              <a:t>beams on </a:t>
            </a:r>
            <a:r>
              <a:rPr lang="en-US" dirty="0" err="1">
                <a:solidFill>
                  <a:srgbClr val="C00000"/>
                </a:solidFill>
              </a:rPr>
              <a:t>isoscalar</a:t>
            </a:r>
            <a:r>
              <a:rPr lang="en-US" dirty="0">
                <a:solidFill>
                  <a:srgbClr val="C00000"/>
                </a:solidFill>
              </a:rPr>
              <a:t> targets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8AEB1-086B-4DD6-9F7D-D75149F7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89EAF-832B-4C4E-AF8C-B6805BE0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Craig Roberts. pi &amp; K structure - window onto EHM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1602F-34F4-4BD8-9C5E-71FE45D2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F4BEF06-F7EB-4670-B099-D4F1A38B2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95300"/>
            <a:ext cx="4129174" cy="586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0CC9EB-A161-41C3-95CA-80253705CD1E}"/>
              </a:ext>
            </a:extLst>
          </p:cNvPr>
          <p:cNvSpPr txBox="1"/>
          <p:nvPr/>
        </p:nvSpPr>
        <p:spPr>
          <a:xfrm flipH="1">
            <a:off x="10688319" y="1371600"/>
            <a:ext cx="89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JAM valence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59AB1-5F24-465D-BF28-AF2611FAE70C}"/>
              </a:ext>
            </a:extLst>
          </p:cNvPr>
          <p:cNvSpPr txBox="1"/>
          <p:nvPr/>
        </p:nvSpPr>
        <p:spPr>
          <a:xfrm flipH="1">
            <a:off x="10040619" y="4419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JAM: 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glue &amp; sea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86D9-4323-4129-AD73-F2C5F93FD11A}"/>
              </a:ext>
            </a:extLst>
          </p:cNvPr>
          <p:cNvSpPr txBox="1"/>
          <p:nvPr/>
        </p:nvSpPr>
        <p:spPr>
          <a:xfrm flipH="1">
            <a:off x="8534400" y="685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DSE prediction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4E5D27-E38F-45A8-9980-42470399D252}"/>
              </a:ext>
            </a:extLst>
          </p:cNvPr>
          <p:cNvCxnSpPr/>
          <p:nvPr/>
        </p:nvCxnSpPr>
        <p:spPr bwMode="auto">
          <a:xfrm flipH="1">
            <a:off x="9208980" y="4913730"/>
            <a:ext cx="914400" cy="457200"/>
          </a:xfrm>
          <a:prstGeom prst="straightConnector1">
            <a:avLst/>
          </a:prstGeom>
          <a:noFill/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4F6069-56DC-492C-A464-9E9A4676FFB3}"/>
              </a:ext>
            </a:extLst>
          </p:cNvPr>
          <p:cNvCxnSpPr>
            <a:cxnSpLocks/>
          </p:cNvCxnSpPr>
          <p:nvPr/>
        </p:nvCxnSpPr>
        <p:spPr bwMode="auto">
          <a:xfrm flipH="1">
            <a:off x="8839200" y="4961950"/>
            <a:ext cx="1981201" cy="639128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C3E4790-4153-4605-BF22-5CC344B8E01E}"/>
              </a:ext>
            </a:extLst>
          </p:cNvPr>
          <p:cNvSpPr txBox="1"/>
          <p:nvPr/>
        </p:nvSpPr>
        <p:spPr>
          <a:xfrm flipH="1">
            <a:off x="9088119" y="373225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DSE prediction</a:t>
            </a:r>
          </a:p>
          <a:p>
            <a:r>
              <a:rPr lang="en-GB" dirty="0">
                <a:solidFill>
                  <a:srgbClr val="009900"/>
                </a:solidFill>
              </a:rPr>
              <a:t>glue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GB" dirty="0">
                <a:solidFill>
                  <a:srgbClr val="C00000"/>
                </a:solidFill>
              </a:rPr>
              <a:t>sea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AC04-6DF9-4996-B91F-AAE0ECF7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0972800" cy="1143000"/>
          </a:xfrm>
        </p:spPr>
        <p:txBody>
          <a:bodyPr/>
          <a:lstStyle/>
          <a:p>
            <a:r>
              <a:rPr lang="en-GB" sz="2800" dirty="0"/>
              <a:t>Kaon Distribution Functions</a:t>
            </a:r>
            <a:endParaRPr lang="en-US" sz="2800" dirty="0"/>
          </a:p>
        </p:txBody>
      </p:sp>
      <p:pic>
        <p:nvPicPr>
          <p:cNvPr id="8" name="Content Placeholder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F5942D5-3EFC-4605-95E4-756579AD7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34" y="457200"/>
            <a:ext cx="5253566" cy="55626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897FC-16BF-49DE-A6E9-28F71BEB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39FBA-60DE-4C65-80AB-FEE34B06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93DFC-CFB2-4C5F-A562-6F35404B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3044F8-CAF1-4003-BDEB-4E3E1F5725DA}"/>
              </a:ext>
            </a:extLst>
          </p:cNvPr>
          <p:cNvSpPr txBox="1">
            <a:spLocks/>
          </p:cNvSpPr>
          <p:nvPr/>
        </p:nvSpPr>
        <p:spPr bwMode="auto">
          <a:xfrm>
            <a:off x="304800" y="731836"/>
            <a:ext cx="6781800" cy="498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kern="0" dirty="0">
                <a:solidFill>
                  <a:schemeClr val="accent1">
                    <a:lumMod val="75000"/>
                  </a:schemeClr>
                </a:solidFill>
              </a:rPr>
              <a:t>Improved &amp; extended approach used for pion DFs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kern="0" dirty="0">
                <a:solidFill>
                  <a:schemeClr val="accent1">
                    <a:lumMod val="75000"/>
                  </a:schemeClr>
                </a:solidFill>
              </a:rPr>
              <a:t>Unified distribution amplitudes and functions for pion and kaon – connect with pion and kaon form factors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kern="0" dirty="0">
                <a:solidFill>
                  <a:schemeClr val="accent1">
                    <a:lumMod val="75000"/>
                  </a:schemeClr>
                </a:solidFill>
              </a:rPr>
              <a:t>Introduced mass-dependence into splitting functions</a:t>
            </a:r>
          </a:p>
          <a:p>
            <a:pPr>
              <a:spcBef>
                <a:spcPts val="0"/>
              </a:spcBef>
            </a:pPr>
            <a:endParaRPr lang="en-GB" kern="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GB" kern="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GB" kern="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GB" kern="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kern="0" dirty="0">
                <a:solidFill>
                  <a:schemeClr val="accent1">
                    <a:lumMod val="75000"/>
                  </a:schemeClr>
                </a:solidFill>
              </a:rPr>
              <a:t>valence momentum fraction at </a:t>
            </a:r>
            <a:r>
              <a:rPr lang="en-GB" dirty="0"/>
              <a:t>ζ</a:t>
            </a:r>
            <a:r>
              <a:rPr lang="en-GB" baseline="-25000" dirty="0"/>
              <a:t>5</a:t>
            </a:r>
            <a:r>
              <a:rPr lang="en-GB" dirty="0"/>
              <a:t> </a:t>
            </a:r>
            <a:r>
              <a:rPr lang="pl-PL" kern="0" dirty="0">
                <a:solidFill>
                  <a:schemeClr val="accent1">
                    <a:lumMod val="75000"/>
                  </a:schemeClr>
                </a:solidFill>
              </a:rPr>
              <a:t>= 0.39(3)</a:t>
            </a:r>
            <a:endParaRPr lang="en-GB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kern="0" dirty="0">
                <a:solidFill>
                  <a:schemeClr val="accent1">
                    <a:lumMod val="75000"/>
                  </a:schemeClr>
                </a:solidFill>
              </a:rPr>
              <a:t>💣 One lQCD calculation (</a:t>
            </a:r>
            <a:r>
              <a:rPr lang="en-US" dirty="0">
                <a:hlinkClick r:id="rId4"/>
              </a:rPr>
              <a:t>2003.14128</a:t>
            </a:r>
            <a:r>
              <a:rPr lang="en-US" dirty="0"/>
              <a:t> [hep-</a:t>
            </a:r>
            <a:r>
              <a:rPr lang="en-US" dirty="0" err="1"/>
              <a:t>lat</a:t>
            </a:r>
            <a:r>
              <a:rPr lang="en-US" dirty="0"/>
              <a:t>]</a:t>
            </a:r>
            <a:r>
              <a:rPr lang="en-GB" kern="0" dirty="0">
                <a:solidFill>
                  <a:schemeClr val="accent1">
                    <a:lumMod val="75000"/>
                  </a:schemeClr>
                </a:solidFill>
              </a:rPr>
              <a:t>):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kern="0" dirty="0">
                <a:solidFill>
                  <a:schemeClr val="accent1">
                    <a:lumMod val="75000"/>
                  </a:schemeClr>
                </a:solidFill>
              </a:rPr>
              <a:t>Fractions systematically larger than continuum predictions, especially for </a:t>
            </a:r>
            <a:r>
              <a:rPr lang="en-GB" dirty="0"/>
              <a:t>s̅:</a:t>
            </a:r>
            <a:endParaRPr lang="en-GB" kern="0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1800" kern="0" dirty="0">
                <a:solidFill>
                  <a:schemeClr val="accent1">
                    <a:lumMod val="75000"/>
                  </a:schemeClr>
                </a:solidFill>
              </a:rPr>
              <a:t>u – 5.6(5)%, 30(6)%, 55(4)%</a:t>
            </a:r>
          </a:p>
          <a:p>
            <a:pPr lvl="2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s̅</a:t>
            </a:r>
            <a:r>
              <a:rPr lang="en-US" sz="1800" kern="0" dirty="0">
                <a:solidFill>
                  <a:schemeClr val="accent1">
                    <a:lumMod val="75000"/>
                  </a:schemeClr>
                </a:solidFill>
              </a:rPr>
              <a:t> – 31(7)%, 67(12)%, 106(16)%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kern="0" dirty="0" err="1">
                <a:solidFill>
                  <a:schemeClr val="accent1">
                    <a:lumMod val="75000"/>
                  </a:schemeClr>
                </a:solidFill>
              </a:rPr>
              <a:t>lQCD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kern="0" dirty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. with DSE predictions, </a:t>
            </a:r>
            <a:r>
              <a:rPr lang="en-US" kern="0" dirty="0" err="1">
                <a:solidFill>
                  <a:schemeClr val="accent1">
                    <a:lumMod val="75000"/>
                  </a:schemeClr>
                </a:solidFill>
              </a:rPr>
              <a:t>lQCD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 DFs = </a:t>
            </a:r>
            <a:r>
              <a:rPr lang="en-US" i="1" u="sng" kern="0" dirty="0">
                <a:solidFill>
                  <a:schemeClr val="accent1">
                    <a:lumMod val="75000"/>
                  </a:schemeClr>
                </a:solidFill>
              </a:rPr>
              <a:t>much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 harder. 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kern="0" dirty="0" err="1">
                <a:solidFill>
                  <a:schemeClr val="accent1">
                    <a:lumMod val="75000"/>
                  </a:schemeClr>
                </a:solidFill>
              </a:rPr>
              <a:t>lQCD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 DFs inconsistent with QCD prediction</a:t>
            </a:r>
          </a:p>
        </p:txBody>
      </p:sp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CADB3D4E-DBC7-48C8-8ACD-537067A20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7" y="2286000"/>
            <a:ext cx="3867178" cy="10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B1AE55-1B52-4BF1-A7FF-766A3C5724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28600"/>
                <a:ext cx="10972800" cy="902916"/>
              </a:xfrm>
            </p:spPr>
            <p:txBody>
              <a:bodyPr/>
              <a:lstStyle/>
              <a:p>
                <a:r>
                  <a:rPr lang="en-GB" sz="2800" dirty="0"/>
                  <a:t>Kaon Distribution Functions: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b>
                        </m:sSub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B1AE55-1B52-4BF1-A7FF-766A3C572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28600"/>
                <a:ext cx="10972800" cy="902916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7DA61-1F77-4637-9E8A-E8EEB7A786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838200"/>
                <a:ext cx="5791200" cy="5059364"/>
              </a:xfrm>
            </p:spPr>
            <p:txBody>
              <a:bodyPr/>
              <a:lstStyle/>
              <a:p>
                <a:r>
                  <a:rPr lang="en-US" dirty="0"/>
                  <a:t>Uncertainty in continuum predictions for DFs cancels in ratio</a:t>
                </a:r>
              </a:p>
              <a:p>
                <a:r>
                  <a:rPr lang="en-US" dirty="0"/>
                  <a:t>First </a:t>
                </a:r>
                <a:r>
                  <a:rPr lang="en-US" dirty="0" err="1"/>
                  <a:t>lQCD</a:t>
                </a:r>
                <a:r>
                  <a:rPr lang="en-US" dirty="0"/>
                  <a:t> results for ratio also drawn</a:t>
                </a:r>
              </a:p>
              <a:p>
                <a:r>
                  <a:rPr lang="en-US" dirty="0"/>
                  <a:t>Relative difference between the central </a:t>
                </a:r>
                <a:r>
                  <a:rPr lang="en-US" dirty="0" err="1"/>
                  <a:t>lQCD</a:t>
                </a:r>
                <a:r>
                  <a:rPr lang="en-US" dirty="0"/>
                  <a:t> result and DSE prediction is ≈ 5% … despite fact that individual </a:t>
                </a:r>
                <a:r>
                  <a:rPr lang="en-US" dirty="0" err="1"/>
                  <a:t>lQCD</a:t>
                </a:r>
                <a:r>
                  <a:rPr lang="en-US" dirty="0"/>
                  <a:t> DFs are very different from continuum results</a:t>
                </a:r>
              </a:p>
              <a:p>
                <a:r>
                  <a:rPr lang="en-US" dirty="0"/>
                  <a:t>Long known fact, </a:t>
                </a:r>
                <a:r>
                  <a:rPr lang="en-US" i="1" dirty="0"/>
                  <a:t>i.e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b>
                        </m:sSub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is very forgiving of even large differences between the individual DFs used to produce the ratio</a:t>
                </a:r>
              </a:p>
              <a:p>
                <a:r>
                  <a:rPr lang="en-US" dirty="0"/>
                  <a:t>More precise data crucial if ratio is to be used effectively to inform and test the modern understanding of SM NG modes</a:t>
                </a:r>
              </a:p>
              <a:p>
                <a:r>
                  <a:rPr lang="en-US" dirty="0"/>
                  <a:t>Results for u</a:t>
                </a:r>
                <a:r>
                  <a:rPr lang="en-US" baseline="-25000" dirty="0"/>
                  <a:t>π</a:t>
                </a:r>
                <a:r>
                  <a:rPr lang="en-US" dirty="0"/>
                  <a:t>(x;ζ</a:t>
                </a:r>
                <a:r>
                  <a:rPr lang="en-US" baseline="-25000" dirty="0"/>
                  <a:t>5</a:t>
                </a:r>
                <a:r>
                  <a:rPr lang="en-US" dirty="0"/>
                  <a:t>), </a:t>
                </a:r>
                <a:r>
                  <a:rPr lang="en-US" dirty="0" err="1"/>
                  <a:t>u</a:t>
                </a:r>
                <a:r>
                  <a:rPr lang="en-US" baseline="-25000" dirty="0" err="1"/>
                  <a:t>K</a:t>
                </a:r>
                <a:r>
                  <a:rPr lang="en-US" dirty="0"/>
                  <a:t>(x;ζ</a:t>
                </a:r>
                <a:r>
                  <a:rPr lang="en-US" baseline="-25000" dirty="0"/>
                  <a:t>5</a:t>
                </a:r>
                <a:r>
                  <a:rPr lang="en-US" dirty="0"/>
                  <a:t>) separately have greater discriminating power.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7DA61-1F77-4637-9E8A-E8EEB7A78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38200"/>
                <a:ext cx="5791200" cy="5059364"/>
              </a:xfrm>
              <a:blipFill>
                <a:blip r:embed="rId3"/>
                <a:stretch>
                  <a:fillRect l="-1158" t="-844" r="-947" b="-13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CA8B1-9951-406E-BA6B-BD13F112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7FB40-A26F-4B4E-97CF-2F05906B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Craig Roberts. pi &amp; K structure - window onto EHM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3DA58-82D4-4CA7-9B12-12529FE6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5244B378-3EC6-46B4-94E5-10064BD1E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53048"/>
            <a:ext cx="5639702" cy="4953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7CB787-53E3-41AA-B4B2-F9326D3423E6}"/>
              </a:ext>
            </a:extLst>
          </p:cNvPr>
          <p:cNvSpPr txBox="1"/>
          <p:nvPr/>
        </p:nvSpPr>
        <p:spPr>
          <a:xfrm flipH="1">
            <a:off x="6694380" y="120771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DSE prediction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80105-3A2F-43F8-A6A1-983A5F5909FF}"/>
              </a:ext>
            </a:extLst>
          </p:cNvPr>
          <p:cNvSpPr txBox="1"/>
          <p:nvPr/>
        </p:nvSpPr>
        <p:spPr>
          <a:xfrm flipH="1">
            <a:off x="8798985" y="243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lQCD prediction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2FF8-81F0-41C2-857E-10177E79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Glue and Sea in Kaon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B0834-46F6-49E3-85D1-418D27F5D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6378782" cy="4525963"/>
          </a:xfrm>
        </p:spPr>
        <p:txBody>
          <a:bodyPr/>
          <a:lstStyle/>
          <a:p>
            <a:r>
              <a:rPr lang="en-GB" dirty="0"/>
              <a:t>Glue and sea distributions in the kaon </a:t>
            </a:r>
            <a:r>
              <a:rPr lang="en-US" dirty="0"/>
              <a:t>differ from those of the pion only on the valence region x &gt; 0.25. </a:t>
            </a:r>
          </a:p>
          <a:p>
            <a:r>
              <a:rPr lang="en-US" dirty="0"/>
              <a:t>Not surprising</a:t>
            </a:r>
          </a:p>
          <a:p>
            <a:pPr lvl="1"/>
            <a:r>
              <a:rPr lang="en-US" sz="2200" dirty="0"/>
              <a:t>Mass-dependent splitting functions act primarily to modify valence DF of heavier quark</a:t>
            </a:r>
          </a:p>
          <a:p>
            <a:pPr lvl="1"/>
            <a:r>
              <a:rPr lang="en-US" sz="2200" dirty="0"/>
              <a:t>Valence DFs are negligible at low-x, where glue and sea distributions are large, and vice versa</a:t>
            </a:r>
          </a:p>
          <a:p>
            <a:pPr lvl="1"/>
            <a:r>
              <a:rPr lang="en-US" sz="2200" dirty="0"/>
              <a:t>Hence biggest impact of a change in the valence DFs must lie at large-x.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912F8-E8BA-4AC9-A461-2BD9DE4D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E00A-0E18-4206-AED5-96E10140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47A59-F22F-4DA8-940E-41926B17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C0AA7C51-666D-4155-A230-ADA39B226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82" y="675192"/>
            <a:ext cx="5508418" cy="5420808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38C9EDA-F3B8-4B8E-A53C-860039DA1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90302"/>
              </p:ext>
            </p:extLst>
          </p:nvPr>
        </p:nvGraphicFramePr>
        <p:xfrm>
          <a:off x="609600" y="4949687"/>
          <a:ext cx="580571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3250049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9210165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00978538"/>
                    </a:ext>
                  </a:extLst>
                </a:gridCol>
                <a:gridCol w="1063172">
                  <a:extLst>
                    <a:ext uri="{9D8B030D-6E8A-4147-A177-3AD203B41FA5}">
                      <a16:colId xmlns:a16="http://schemas.microsoft.com/office/drawing/2014/main" val="319964821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928954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valence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valence antiquark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glue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76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Kaon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0.18(2)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0.22(2)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0.45(1)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0.15(2)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611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0.19(2)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0.19(2)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0.46(1)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0.15(2)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1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6093-20C3-434C-A334-C4690F30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Status: pion and kaon structure functions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647F6-2EB9-4182-AA14-AEED9CA37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Pion</a:t>
            </a:r>
          </a:p>
          <a:p>
            <a:r>
              <a:rPr lang="en-US" dirty="0"/>
              <a:t>Pointwise </a:t>
            </a:r>
            <a:r>
              <a:rPr lang="en-US" dirty="0" err="1"/>
              <a:t>behaviour</a:t>
            </a:r>
            <a:r>
              <a:rPr lang="en-US" dirty="0"/>
              <a:t> of pion’s valence-quark distribution function: agreement between predictions from </a:t>
            </a:r>
            <a:r>
              <a:rPr lang="en-US" dirty="0" err="1"/>
              <a:t>lQCD</a:t>
            </a:r>
            <a:r>
              <a:rPr lang="en-US" dirty="0"/>
              <a:t> and symmetry-preserving QCD-consistent continuum analyses</a:t>
            </a:r>
          </a:p>
          <a:p>
            <a:r>
              <a:rPr lang="en-US" dirty="0"/>
              <a:t>Amongst existing phenomenological studies of pion structure functions, only one employs a next-to-leading-order analysis that includes threshold </a:t>
            </a:r>
            <a:r>
              <a:rPr lang="en-US" dirty="0" err="1"/>
              <a:t>resummation</a:t>
            </a:r>
            <a:r>
              <a:rPr lang="en-US" dirty="0"/>
              <a:t>.  This study is unique in producing a valence-quark DF that is consistent with large-</a:t>
            </a:r>
            <a:r>
              <a:rPr lang="en-US" i="1" dirty="0"/>
              <a:t>x</a:t>
            </a:r>
            <a:r>
              <a:rPr lang="en-US" dirty="0"/>
              <a:t> QCD and matches continuum and lattice prediction</a:t>
            </a:r>
          </a:p>
          <a:p>
            <a:r>
              <a:rPr lang="en-US" dirty="0"/>
              <a:t>General disagreement between phenomenological results and theory predictions for the pion’s valence-quark DF feeds into uncertainty about pion’s glue and sea distributions</a:t>
            </a:r>
          </a:p>
          <a:p>
            <a:r>
              <a:rPr lang="en-US" dirty="0"/>
              <a:t>Resolution of these conflicts must await </a:t>
            </a:r>
          </a:p>
          <a:p>
            <a:pPr lvl="1"/>
            <a:r>
              <a:rPr lang="en-US" sz="2200" dirty="0"/>
              <a:t>Improved phenomenological analyses that include threshold </a:t>
            </a:r>
            <a:r>
              <a:rPr lang="en-US" sz="2200" dirty="0" err="1"/>
              <a:t>resummation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New data that constrains the pion’s glue and sea distributions.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5AA09-B9E5-4382-AEBE-685DCDEF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96558-EA6C-4259-AA55-F3337BD9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FAFC-A77E-420B-A136-22383A25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6093-20C3-434C-A334-C4690F30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Status: pion and kaon structure functions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647F6-2EB9-4182-AA14-AEED9CA377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0"/>
                <a:ext cx="109728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Kaon</a:t>
                </a:r>
              </a:p>
              <a:p>
                <a:r>
                  <a:rPr lang="en-US" dirty="0"/>
                  <a:t>Very little empirical information available on K DFs </a:t>
                </a:r>
                <a:r>
                  <a:rPr lang="en-GB" dirty="0"/>
                  <a:t>⇒ </a:t>
                </a:r>
                <a:r>
                  <a:rPr lang="en-US" dirty="0"/>
                  <a:t>no recent phenom. inferences. </a:t>
                </a:r>
              </a:p>
              <a:p>
                <a:pPr lvl="1"/>
                <a:r>
                  <a:rPr lang="en-US" dirty="0"/>
                  <a:t>Valence-quark distributions: results from models and a single, recent </a:t>
                </a:r>
                <a:r>
                  <a:rPr lang="en-US" dirty="0" err="1"/>
                  <a:t>lQCD</a:t>
                </a:r>
                <a:r>
                  <a:rPr lang="en-US" dirty="0"/>
                  <a:t> study</a:t>
                </a:r>
              </a:p>
              <a:p>
                <a:pPr lvl="1"/>
                <a:r>
                  <a:rPr lang="en-US" dirty="0"/>
                  <a:t>Kaon’s glue and sea distributions: </a:t>
                </a:r>
                <a:r>
                  <a:rPr lang="en-US" u="sng" dirty="0"/>
                  <a:t>no results</a:t>
                </a:r>
              </a:p>
              <a:p>
                <a:r>
                  <a:rPr lang="en-US" dirty="0"/>
                  <a:t>Hence, symmetry-preserving continuum QCD predictions sketched here for entire array of kaon DFs currently stand alone. </a:t>
                </a:r>
              </a:p>
              <a:p>
                <a:r>
                  <a:rPr lang="en-US" dirty="0"/>
                  <a:t>One piece of available experimental information: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b>
                        </m:sSub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Continuum prediction for ratio is consistent with the data. </a:t>
                </a:r>
              </a:p>
              <a:p>
                <a:pPr lvl="1"/>
                <a:r>
                  <a:rPr lang="en-US" dirty="0"/>
                  <a:t>But, given the large errors, this ratio is very forgiving of even large differences between various calculations of the individual DFs used to produce the ratio. </a:t>
                </a:r>
              </a:p>
              <a:p>
                <a:pPr lvl="2"/>
                <a:r>
                  <a:rPr lang="en-US" sz="2000" dirty="0"/>
                  <a:t>Modern, precise data is critical if this ratio is to be used as a path to understanding the Standard Model’s </a:t>
                </a:r>
                <a:r>
                  <a:rPr lang="en-US" sz="2000" dirty="0" err="1"/>
                  <a:t>Nambu</a:t>
                </a:r>
                <a:r>
                  <a:rPr lang="en-US" sz="2000" dirty="0"/>
                  <a:t>-Goldstone modes; </a:t>
                </a:r>
              </a:p>
              <a:p>
                <a:pPr lvl="2"/>
                <a:r>
                  <a:rPr lang="en-US" sz="2000" dirty="0"/>
                  <a:t>Results for u</a:t>
                </a:r>
                <a:r>
                  <a:rPr lang="en-US" sz="2000" baseline="-25000" dirty="0"/>
                  <a:t>π</a:t>
                </a:r>
                <a:r>
                  <a:rPr lang="en-US" sz="2000" dirty="0"/>
                  <a:t>(x;ζ</a:t>
                </a:r>
                <a:r>
                  <a:rPr lang="en-US" sz="2000" baseline="-25000" dirty="0"/>
                  <a:t>5</a:t>
                </a:r>
                <a:r>
                  <a:rPr lang="en-US" sz="2000" dirty="0"/>
                  <a:t>), </a:t>
                </a:r>
                <a:r>
                  <a:rPr lang="en-US" sz="2000" dirty="0" err="1"/>
                  <a:t>u</a:t>
                </a:r>
                <a:r>
                  <a:rPr lang="en-US" sz="2000" baseline="-25000" dirty="0" err="1"/>
                  <a:t>K</a:t>
                </a:r>
                <a:r>
                  <a:rPr lang="en-US" sz="2000" dirty="0"/>
                  <a:t>(x;ζ</a:t>
                </a:r>
                <a:r>
                  <a:rPr lang="en-US" sz="2000" baseline="-25000" dirty="0"/>
                  <a:t>5</a:t>
                </a:r>
                <a:r>
                  <a:rPr lang="en-US" sz="2000" dirty="0"/>
                  <a:t>) separately would be better.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647F6-2EB9-4182-AA14-AEED9CA377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0"/>
                <a:ext cx="10972800" cy="5105400"/>
              </a:xfrm>
              <a:blipFill>
                <a:blip r:embed="rId2"/>
                <a:stretch>
                  <a:fillRect l="-1111" t="-1074" b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5AA09-B9E5-4382-AEBE-685DCDEF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96558-EA6C-4259-AA55-F3337BD9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Craig Roberts. pi &amp; K structure - window onto EHM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FAFC-A77E-420B-A136-22383A25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6093-20C3-434C-A334-C4690F30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Status: pion and kaon structure functions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647F6-2EB9-4182-AA14-AEED9CA37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1054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Kaon</a:t>
            </a:r>
          </a:p>
          <a:p>
            <a:r>
              <a:rPr lang="en-US" dirty="0"/>
              <a:t>Glue and Sea – Predictions:</a:t>
            </a:r>
          </a:p>
          <a:p>
            <a:pPr lvl="1"/>
            <a:r>
              <a:rPr lang="en-US" dirty="0"/>
              <a:t>DFs very similar to those in the pion</a:t>
            </a:r>
          </a:p>
          <a:p>
            <a:pPr lvl="1"/>
            <a:r>
              <a:rPr lang="en-US" dirty="0"/>
              <a:t>Detailed comparison requires the use of mass-dependent splitting functions. </a:t>
            </a:r>
          </a:p>
          <a:p>
            <a:pPr lvl="1"/>
            <a:r>
              <a:rPr lang="en-US" dirty="0"/>
              <a:t>Development underway … Preliminary conclusions: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sz="2000" dirty="0"/>
              <a:t>Light-front momentum fraction carried by s-quarks in the kaon increases by ∼ 10%;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sz="2000" dirty="0"/>
              <a:t>Compensated by a commensurate decrease in fractions carried by glue (−1%) and sea (−2%). 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5AA09-B9E5-4382-AEBE-685DCDEF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96558-EA6C-4259-AA55-F3337BD9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Craig Roberts. pi &amp; K structure - window onto EHM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FAFC-A77E-420B-A136-22383A25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6093-20C3-434C-A334-C4690F30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NEEDS: pion and kaon structure functions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647F6-2EB9-4182-AA14-AEED9CA37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799"/>
            <a:ext cx="10972800" cy="5228215"/>
          </a:xfrm>
        </p:spPr>
        <p:txBody>
          <a:bodyPr/>
          <a:lstStyle/>
          <a:p>
            <a:r>
              <a:rPr lang="en-US" dirty="0"/>
              <a:t>Standard Model’s (pseudo-) </a:t>
            </a:r>
            <a:r>
              <a:rPr lang="en-US" dirty="0" err="1"/>
              <a:t>Nambu</a:t>
            </a:r>
            <a:r>
              <a:rPr lang="en-US" dirty="0"/>
              <a:t>-Goldstone modes – </a:t>
            </a:r>
            <a:r>
              <a:rPr lang="en-US" dirty="0" err="1"/>
              <a:t>pions</a:t>
            </a:r>
            <a:r>
              <a:rPr lang="en-US" dirty="0"/>
              <a:t> and kaons – are basic to the formation of everything from nucleons, to nuclei, and on to neutron stars. </a:t>
            </a:r>
          </a:p>
          <a:p>
            <a:r>
              <a:rPr lang="en-US" dirty="0"/>
              <a:t>Hence, new-era experiments capable of discriminating between the results from models, phenomenology and QCD-connected predictions should have high priority. </a:t>
            </a:r>
          </a:p>
          <a:p>
            <a:r>
              <a:rPr lang="en-US" dirty="0"/>
              <a:t>Phenomenological methods needed to proceed from data to DFs must match modern experiments in precision. </a:t>
            </a:r>
          </a:p>
          <a:p>
            <a:r>
              <a:rPr lang="en-US" dirty="0"/>
              <a:t>Theory: continuum and lattice analyses of the pion’s valence-quark DF are converging on the same form, confirming the longstanding QCD expectation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But, lattice results for the pion’s glue and sea distributions would be very valuable. </a:t>
            </a:r>
          </a:p>
          <a:p>
            <a:r>
              <a:rPr lang="en-US" dirty="0"/>
              <a:t>Even more true for the kaon.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dirty="0"/>
              <a:t>Only one extant lattice study of kaon DFs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Addressing solely valence distributions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Disagreeing in many respects with continuum predictions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Conflict with large-x QCD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⇒ </a:t>
            </a:r>
            <a:r>
              <a:rPr lang="en-US" sz="2200" dirty="0"/>
              <a:t>Many opportunities are available.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5AA09-B9E5-4382-AEBE-685DCDEF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96558-EA6C-4259-AA55-F3337BD9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Craig Roberts. pi &amp; K structure - window onto EHM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FAFC-A77E-420B-A136-22383A25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5AB64-9210-46FC-BEB6-3C26943FD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19200"/>
            <a:ext cx="7848599" cy="5257800"/>
          </a:xfrm>
        </p:spPr>
        <p:txBody>
          <a:bodyPr/>
          <a:lstStyle/>
          <a:p>
            <a:r>
              <a:rPr lang="en-US" sz="2300" dirty="0"/>
              <a:t>Challenge: </a:t>
            </a:r>
            <a:r>
              <a:rPr lang="en-US" sz="2300" u="sng" dirty="0"/>
              <a:t>Explain</a:t>
            </a:r>
            <a:r>
              <a:rPr lang="en-US" sz="2300" dirty="0"/>
              <a:t> the Origin &amp; Distribution of the Bulk of Visible Mass</a:t>
            </a:r>
          </a:p>
          <a:p>
            <a:pPr>
              <a:spcBef>
                <a:spcPts val="600"/>
              </a:spcBef>
            </a:pPr>
            <a:r>
              <a:rPr lang="en-US" sz="2300" i="1" dirty="0">
                <a:solidFill>
                  <a:srgbClr val="008000"/>
                </a:solidFill>
              </a:rPr>
              <a:t>Progress </a:t>
            </a:r>
            <a:r>
              <a:rPr lang="en-US" sz="2300" dirty="0"/>
              <a:t>and </a:t>
            </a:r>
            <a:r>
              <a:rPr lang="en-US" sz="2300" i="1" dirty="0">
                <a:solidFill>
                  <a:srgbClr val="008000"/>
                </a:solidFill>
              </a:rPr>
              <a:t>Insights</a:t>
            </a:r>
            <a:r>
              <a:rPr lang="en-US" sz="2300" dirty="0"/>
              <a:t> being delivered by amalgam of 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Experiment … Phenomenology …Theory 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Continued exploitation of synergies essential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to </a:t>
            </a:r>
            <a:r>
              <a:rPr lang="en-US" sz="2300" dirty="0" err="1"/>
              <a:t>capitalise</a:t>
            </a:r>
            <a:r>
              <a:rPr lang="en-US" sz="2300" dirty="0"/>
              <a:t> on new opportunities provided by existing 	&amp; planned facilities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This Discussion … join theorists from high-energy nuclear &amp; particle physics in dialogue with the experimentalists … address the Emergence of Hadron Mass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CFCE2-9423-4A59-801B-24672C10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76"/>
            <a:ext cx="10972800" cy="1143000"/>
          </a:xfrm>
        </p:spPr>
        <p:txBody>
          <a:bodyPr/>
          <a:lstStyle/>
          <a:p>
            <a:r>
              <a:rPr lang="en-GB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Future</a:t>
            </a:r>
            <a:endParaRPr lang="en-US" sz="4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EC1D5-945D-482B-9EC4-4F5D3FF0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46539-15FE-4B77-9E52-278C7354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99BFC-EFBE-4EFD-8B11-7C918E3B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7F0D0D-3041-4274-9AD7-8ADBC2D2E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67870"/>
            <a:ext cx="3340696" cy="4724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970570-1258-4009-A51A-F6AC8BD6DBE8}"/>
              </a:ext>
            </a:extLst>
          </p:cNvPr>
          <p:cNvSpPr txBox="1">
            <a:spLocks/>
          </p:cNvSpPr>
          <p:nvPr/>
        </p:nvSpPr>
        <p:spPr bwMode="auto">
          <a:xfrm>
            <a:off x="609600" y="5181600"/>
            <a:ext cx="1150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300" kern="0" dirty="0"/>
              <a:t>Consolidate &amp; expand collaboration between experimentalists proposing new measurements, phenomenologists doing global data analyses, &amp; hadron-structure theorists.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F7C44E-E955-4C4E-AD70-25CAFE4D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269943"/>
            <a:ext cx="6477000" cy="9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E11C-7845-4C27-B768-E9C8EDB6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Character of Mass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474E3-A8B1-4A06-814D-5EEBD236B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5334000" cy="5164138"/>
          </a:xfrm>
        </p:spPr>
        <p:txBody>
          <a:bodyPr/>
          <a:lstStyle/>
          <a:p>
            <a:r>
              <a:rPr lang="en-US" dirty="0"/>
              <a:t>Little is known about Dark Energy and Dark Matter …</a:t>
            </a:r>
          </a:p>
          <a:p>
            <a:pPr marL="400050" lvl="1" indent="0">
              <a:buNone/>
            </a:pPr>
            <a:r>
              <a:rPr lang="en-US" sz="2200" dirty="0"/>
              <a:t>Science can say almost nothing about 95% of the mass-energy in the Universe.  </a:t>
            </a:r>
          </a:p>
          <a:p>
            <a:r>
              <a:rPr lang="en-US" dirty="0"/>
              <a:t>On the other hand, the remaining 5% has forever been the source of everything tangible.  </a:t>
            </a:r>
          </a:p>
          <a:p>
            <a:r>
              <a:rPr lang="en-US" dirty="0"/>
              <a:t>Yet, amongst this 5%, less-than 0.1% is tied directly to the Higgs boson</a:t>
            </a:r>
          </a:p>
          <a:p>
            <a:r>
              <a:rPr lang="en-US" dirty="0"/>
              <a:t>Hence, even concerning visible material, too much remains unknown. 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3E4F4-CDBE-4896-8525-7B8D0779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A7FDA-B1A7-4C46-BA7D-AD3D5346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0FC94-4B18-4413-96C2-7126FF3B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CE1EAAB-46B7-4A3A-A9AB-0BEBA2A72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33399"/>
            <a:ext cx="5614219" cy="58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5AB64-9210-46FC-BEB6-3C26943FD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19200"/>
            <a:ext cx="7848599" cy="3962400"/>
          </a:xfrm>
        </p:spPr>
        <p:txBody>
          <a:bodyPr/>
          <a:lstStyle/>
          <a:p>
            <a:r>
              <a:rPr lang="en-US" sz="2300" dirty="0"/>
              <a:t>Challenge: </a:t>
            </a:r>
            <a:r>
              <a:rPr lang="en-US" sz="2300" u="sng" dirty="0"/>
              <a:t>Explain</a:t>
            </a:r>
            <a:r>
              <a:rPr lang="en-US" sz="2300" dirty="0"/>
              <a:t> the Origin &amp; Distribution of the Bulk of Visible Mass</a:t>
            </a:r>
          </a:p>
          <a:p>
            <a:pPr>
              <a:spcBef>
                <a:spcPts val="600"/>
              </a:spcBef>
            </a:pPr>
            <a:r>
              <a:rPr lang="en-US" sz="2300" i="1" dirty="0">
                <a:solidFill>
                  <a:srgbClr val="008000"/>
                </a:solidFill>
              </a:rPr>
              <a:t>Progress </a:t>
            </a:r>
            <a:r>
              <a:rPr lang="en-US" sz="2300" dirty="0"/>
              <a:t>and </a:t>
            </a:r>
            <a:r>
              <a:rPr lang="en-US" sz="2300" i="1" dirty="0">
                <a:solidFill>
                  <a:srgbClr val="008000"/>
                </a:solidFill>
              </a:rPr>
              <a:t>Insights</a:t>
            </a:r>
            <a:r>
              <a:rPr lang="en-US" sz="2300" dirty="0"/>
              <a:t> being delivered by amalgam of 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Experiment … Phenomenology …Theory </a:t>
            </a:r>
          </a:p>
          <a:p>
            <a:pPr>
              <a:spcBef>
                <a:spcPts val="0"/>
              </a:spcBef>
            </a:pPr>
            <a:r>
              <a:rPr lang="en-US" sz="2300" dirty="0"/>
              <a:t>Next Steps … 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Ongoing efforts/meetings toward 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Entering a significant new element into the EIC User Group Physics and Detector Handbook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Developing contributions as part of Yellow Report Initiative.</a:t>
            </a:r>
            <a:r>
              <a:rPr lang="en-US" sz="21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Discussions to explore </a:t>
            </a:r>
            <a:r>
              <a:rPr lang="en-US" sz="2100" dirty="0" err="1"/>
              <a:t>EicC</a:t>
            </a:r>
            <a:r>
              <a:rPr lang="en-US" sz="2100" dirty="0"/>
              <a:t> reach into pion and kaon structure</a:t>
            </a:r>
          </a:p>
          <a:p>
            <a:pPr lvl="1">
              <a:spcBef>
                <a:spcPts val="0"/>
              </a:spcBef>
            </a:pPr>
            <a:r>
              <a:rPr lang="en-GB" sz="2100" dirty="0"/>
              <a:t>∼ 20</a:t>
            </a:r>
            <a:r>
              <a:rPr lang="en-GB" sz="2100" baseline="30000" dirty="0"/>
              <a:t>th</a:t>
            </a:r>
            <a:r>
              <a:rPr lang="en-GB" sz="2100" dirty="0"/>
              <a:t> July … </a:t>
            </a:r>
            <a:r>
              <a:rPr lang="en-US" sz="2100" dirty="0"/>
              <a:t>Tele-conversation: EHM through AMBER @ CERN</a:t>
            </a:r>
            <a:endParaRPr lang="en-GB" sz="2100" dirty="0"/>
          </a:p>
          <a:p>
            <a:pPr lvl="1">
              <a:spcBef>
                <a:spcPts val="0"/>
              </a:spcBef>
            </a:pPr>
            <a:r>
              <a:rPr lang="en-US" sz="2100" dirty="0"/>
              <a:t>Oct. 2020 … 1-week workshop </a:t>
            </a:r>
            <a:r>
              <a:rPr lang="en-US" sz="2100" i="1" dirty="0"/>
              <a:t>Exploring QCD with Tagged Processes</a:t>
            </a:r>
            <a:r>
              <a:rPr lang="en-US" sz="2100" dirty="0"/>
              <a:t> – </a:t>
            </a:r>
            <a:r>
              <a:rPr lang="en-US" sz="2100" dirty="0" err="1"/>
              <a:t>Université</a:t>
            </a:r>
            <a:r>
              <a:rPr lang="en-US" sz="2100" dirty="0"/>
              <a:t> Paris-</a:t>
            </a:r>
            <a:r>
              <a:rPr lang="en-US" sz="2100" dirty="0" err="1"/>
              <a:t>Saclay</a:t>
            </a:r>
            <a:endParaRPr lang="en-US" sz="2100" dirty="0"/>
          </a:p>
          <a:p>
            <a:pPr lvl="2">
              <a:spcBef>
                <a:spcPts val="0"/>
              </a:spcBef>
            </a:pPr>
            <a:endParaRPr lang="en-US" sz="2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CFCE2-9423-4A59-801B-24672C10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76"/>
            <a:ext cx="10972800" cy="1143000"/>
          </a:xfrm>
        </p:spPr>
        <p:txBody>
          <a:bodyPr/>
          <a:lstStyle/>
          <a:p>
            <a:r>
              <a:rPr lang="en-GB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Future</a:t>
            </a:r>
            <a:endParaRPr lang="en-US" sz="4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EC1D5-945D-482B-9EC4-4F5D3FF0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46539-15FE-4B77-9E52-278C7354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99BFC-EFBE-4EFD-8B11-7C918E3B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E06C8-7606-45A6-8A6D-E9140286F93F}"/>
              </a:ext>
            </a:extLst>
          </p:cNvPr>
          <p:cNvSpPr txBox="1"/>
          <p:nvPr/>
        </p:nvSpPr>
        <p:spPr>
          <a:xfrm>
            <a:off x="8991600" y="5442481"/>
            <a:ext cx="2941319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Brush Script MT" panose="03060802040406070304" pitchFamily="66" charset="0"/>
              </a:rPr>
              <a:t>Thank you</a:t>
            </a:r>
            <a:endParaRPr lang="en-US" sz="4800" dirty="0">
              <a:latin typeface="Brush Script MT" panose="03060802040406070304" pitchFamily="66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7F0D0D-3041-4274-9AD7-8ADBC2D2E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71140"/>
            <a:ext cx="3340696" cy="4724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970570-1258-4009-A51A-F6AC8BD6DBE8}"/>
              </a:ext>
            </a:extLst>
          </p:cNvPr>
          <p:cNvSpPr txBox="1">
            <a:spLocks/>
          </p:cNvSpPr>
          <p:nvPr/>
        </p:nvSpPr>
        <p:spPr bwMode="auto">
          <a:xfrm>
            <a:off x="598380" y="5486400"/>
            <a:ext cx="1150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GB" kern="0" dirty="0"/>
              <a:t>Autumn 2020 … H</a:t>
            </a:r>
            <a:r>
              <a:rPr lang="en-US" kern="0" dirty="0" err="1"/>
              <a:t>opefully</a:t>
            </a:r>
            <a:r>
              <a:rPr lang="en-US" kern="0" dirty="0"/>
              <a:t>, a face-to-face meeting at CERN in Autumn.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April 2021 … ECT* Trento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42AF3D-936D-4367-93D5-51073EF4A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269943"/>
            <a:ext cx="6477000" cy="9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6CE7-8685-44C5-ABCF-F7A5C703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Visible Mass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6D99C-981E-4238-9CD4-ABCB1B6E9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98% of visible mass is contained within nuclei.  </a:t>
            </a:r>
          </a:p>
          <a:p>
            <a:r>
              <a:rPr lang="en-US" dirty="0"/>
              <a:t>First approximation: </a:t>
            </a:r>
          </a:p>
          <a:p>
            <a:pPr lvl="1"/>
            <a:r>
              <a:rPr lang="en-US" sz="2200" dirty="0"/>
              <a:t>atomic weights = sum of the masses of all the nucleons they contain.  </a:t>
            </a:r>
          </a:p>
          <a:p>
            <a:r>
              <a:rPr lang="en-US" dirty="0"/>
              <a:t>Each nucleon has a mass </a:t>
            </a:r>
            <a:r>
              <a:rPr lang="en-US" dirty="0" err="1"/>
              <a:t>m</a:t>
            </a:r>
            <a:r>
              <a:rPr lang="en-US" baseline="-25000" dirty="0" err="1"/>
              <a:t>N</a:t>
            </a:r>
            <a:r>
              <a:rPr lang="en-US" dirty="0"/>
              <a:t> </a:t>
            </a:r>
            <a:r>
              <a:rPr lang="en-GB" dirty="0"/>
              <a:t>∼ </a:t>
            </a:r>
            <a:r>
              <a:rPr lang="en-US" dirty="0"/>
              <a:t>1 GeV </a:t>
            </a:r>
            <a:r>
              <a:rPr lang="en-GB" dirty="0"/>
              <a:t>≈ 2000 m</a:t>
            </a:r>
            <a:r>
              <a:rPr lang="en-GB" baseline="-25000" dirty="0"/>
              <a:t>e</a:t>
            </a:r>
            <a:endParaRPr lang="en-US" baseline="-25000" dirty="0"/>
          </a:p>
          <a:p>
            <a:r>
              <a:rPr lang="en-US" dirty="0"/>
              <a:t>Higgs boson produces </a:t>
            </a:r>
            <a:r>
              <a:rPr lang="en-GB" dirty="0"/>
              <a:t>m</a:t>
            </a:r>
            <a:r>
              <a:rPr lang="en-GB" baseline="-25000" dirty="0"/>
              <a:t>e </a:t>
            </a:r>
            <a:r>
              <a:rPr lang="en-US" dirty="0"/>
              <a:t>the latter, but what produces </a:t>
            </a:r>
            <a:r>
              <a:rPr lang="en-US" dirty="0" err="1"/>
              <a:t>m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? </a:t>
            </a:r>
          </a:p>
          <a:p>
            <a:r>
              <a:rPr lang="en-US" dirty="0"/>
              <a:t>This question is the crux of modern physics</a:t>
            </a:r>
          </a:p>
          <a:p>
            <a:pPr lvl="1"/>
            <a:r>
              <a:rPr lang="en-US" sz="2200" dirty="0"/>
              <a:t>How can science explain the emergence of hadronic mass (EHM)?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BB7C8-5703-4E23-B5D5-30F5F206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C3943-1F0E-400F-9ECB-433A4D21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4D797-2E48-4926-8619-0F70D88E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943A-1B44-4A82-9B83-61BBAA55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Standard Model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FC615-602A-4EC3-BCC8-C987E812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395882" cy="4525963"/>
          </a:xfrm>
        </p:spPr>
        <p:txBody>
          <a:bodyPr/>
          <a:lstStyle/>
          <a:p>
            <a:r>
              <a:rPr lang="en-US" dirty="0"/>
              <a:t>Strong interactions are described by quantum chromodynamics (QCD).  </a:t>
            </a:r>
          </a:p>
          <a:p>
            <a:r>
              <a:rPr lang="en-US" dirty="0"/>
              <a:t>QCD: hadrons are composites, </a:t>
            </a:r>
          </a:p>
          <a:p>
            <a:pPr lvl="1"/>
            <a:r>
              <a:rPr lang="en-US" dirty="0"/>
              <a:t>built from quarks and/or antiquarks (matter fields)</a:t>
            </a:r>
          </a:p>
          <a:p>
            <a:pPr lvl="1"/>
            <a:r>
              <a:rPr lang="en-US" dirty="0"/>
              <a:t>held together by forces produced by the exchange of gluons (gauge fields).  </a:t>
            </a:r>
          </a:p>
          <a:p>
            <a:r>
              <a:rPr lang="en-US" dirty="0"/>
              <a:t>These forces are unlike any previously encountered.  </a:t>
            </a:r>
          </a:p>
          <a:p>
            <a:pPr lvl="1"/>
            <a:r>
              <a:rPr lang="en-US" dirty="0"/>
              <a:t>become very weak when two quarks are brought close together within a nucleon</a:t>
            </a:r>
          </a:p>
          <a:p>
            <a:pPr lvl="1"/>
            <a:r>
              <a:rPr lang="en-US" dirty="0"/>
              <a:t>but all experimental attempts to remove a single quark from within a nucleon and isolate it in a detector have failed.  </a:t>
            </a:r>
          </a:p>
          <a:p>
            <a:r>
              <a:rPr lang="en-US" dirty="0"/>
              <a:t>Seemingly, then, the forces become enormously strong as the separation between quarks is increased</a:t>
            </a:r>
          </a:p>
          <a:p>
            <a:r>
              <a:rPr lang="en-US" dirty="0"/>
              <a:t>Modern science is encumbered with The Confinement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71C95-43B3-43CD-A388-28C721BC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C26AB-D9D2-4D97-996F-F1C7B665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005F4-115D-45C1-9F86-BAC4F303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D841D2-24CD-49F7-8830-1DD9C780C880}"/>
              </a:ext>
            </a:extLst>
          </p:cNvPr>
          <p:cNvSpPr/>
          <p:nvPr/>
        </p:nvSpPr>
        <p:spPr bwMode="auto">
          <a:xfrm>
            <a:off x="8763000" y="1600200"/>
            <a:ext cx="2426028" cy="8088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confinement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B092EE-2855-43CC-B683-8C9A0F030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82" y="3790150"/>
            <a:ext cx="800100" cy="78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725BE-849B-45CA-9ECA-075E32727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868039"/>
            <a:ext cx="876300" cy="855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3910C-40A0-448F-B754-ACE266778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82" y="2812730"/>
            <a:ext cx="876300" cy="85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EA997-F6E6-452C-8962-4285B702D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30" y="2158723"/>
            <a:ext cx="3790670" cy="32188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796989-E58F-40D3-AE2B-B258ADB76B23}"/>
              </a:ext>
            </a:extLst>
          </p:cNvPr>
          <p:cNvSpPr/>
          <p:nvPr/>
        </p:nvSpPr>
        <p:spPr bwMode="auto">
          <a:xfrm>
            <a:off x="7879081" y="5562600"/>
            <a:ext cx="3474719" cy="3430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1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Google Scholar: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1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25,000 mentions of quark confinement since 2000</a:t>
            </a:r>
            <a:endParaRPr kumimoji="0" lang="en-US" sz="2400" i="1" u="none" strike="noStrike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943A-1B44-4A82-9B83-61BBAA55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Confinement Problem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FC615-602A-4EC3-BCC8-C987E812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391400" cy="4525963"/>
          </a:xfrm>
        </p:spPr>
        <p:txBody>
          <a:bodyPr/>
          <a:lstStyle/>
          <a:p>
            <a:r>
              <a:rPr lang="en-US" dirty="0"/>
              <a:t>Modern science is encumbered with The Confinement Problem</a:t>
            </a:r>
          </a:p>
          <a:p>
            <a:r>
              <a:rPr lang="en-US" dirty="0"/>
              <a:t>Confinement is crucial because it ensures absolute stability of the proton.  </a:t>
            </a:r>
          </a:p>
          <a:p>
            <a:r>
              <a:rPr lang="en-US" dirty="0"/>
              <a:t>In the absence of confinement:</a:t>
            </a:r>
          </a:p>
          <a:p>
            <a:pPr lvl="1"/>
            <a:r>
              <a:rPr lang="en-US" sz="2200" dirty="0"/>
              <a:t>protons in isolation could decay; </a:t>
            </a:r>
          </a:p>
          <a:p>
            <a:pPr lvl="1"/>
            <a:r>
              <a:rPr lang="en-US" sz="2200" dirty="0"/>
              <a:t>the hydrogen atom would be unstable; </a:t>
            </a:r>
          </a:p>
          <a:p>
            <a:pPr lvl="1"/>
            <a:r>
              <a:rPr lang="en-US" sz="2200" dirty="0"/>
              <a:t>nucleosynthesis would be a chance event, having no lasting consequences; </a:t>
            </a:r>
          </a:p>
          <a:p>
            <a:pPr lvl="1"/>
            <a:r>
              <a:rPr lang="en-US" sz="2200" dirty="0"/>
              <a:t>and without nuclei, there would be no stars and no living Universe.  </a:t>
            </a:r>
          </a:p>
          <a:p>
            <a:r>
              <a:rPr lang="en-US" dirty="0"/>
              <a:t>Without confinement, our Universe could not exist.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71C95-43B3-43CD-A388-28C721BC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C26AB-D9D2-4D97-996F-F1C7B665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005F4-115D-45C1-9F86-BAC4F303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50E37-DC20-4B36-A20D-23D598C0DB55}"/>
              </a:ext>
            </a:extLst>
          </p:cNvPr>
          <p:cNvSpPr/>
          <p:nvPr/>
        </p:nvSpPr>
        <p:spPr bwMode="auto">
          <a:xfrm>
            <a:off x="8763000" y="1600200"/>
            <a:ext cx="2426028" cy="8088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confinement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1C011D-054E-478D-B6E0-15F8DBE7D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82" y="3790150"/>
            <a:ext cx="800100" cy="78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CC3C4C-6E1D-4460-A732-46CDEDF02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868039"/>
            <a:ext cx="876300" cy="855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555FFD-71A9-4523-ABCC-4A223C3EF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82" y="2812730"/>
            <a:ext cx="876300" cy="855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3142C-C7E5-4A2C-8165-1A1729919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30" y="2158723"/>
            <a:ext cx="3790670" cy="32188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BECDD1-E168-4647-B13E-348046F68898}"/>
              </a:ext>
            </a:extLst>
          </p:cNvPr>
          <p:cNvSpPr/>
          <p:nvPr/>
        </p:nvSpPr>
        <p:spPr bwMode="auto">
          <a:xfrm>
            <a:off x="7879081" y="5562600"/>
            <a:ext cx="3474719" cy="3430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1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Google Scholar: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1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25,000 mentions of quark confinement since 2000</a:t>
            </a:r>
            <a:endParaRPr kumimoji="0" lang="en-US" sz="2400" i="1" u="none" strike="noStrike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7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943A-1B44-4A82-9B83-61BBAA55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Confinement Problem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FC615-602A-4EC3-BCC8-C987E812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391400" cy="4525963"/>
          </a:xfrm>
        </p:spPr>
        <p:txBody>
          <a:bodyPr/>
          <a:lstStyle/>
          <a:p>
            <a:r>
              <a:rPr lang="en-US" dirty="0"/>
              <a:t>Modern science is encumbered with The Confinement Problem</a:t>
            </a:r>
          </a:p>
          <a:p>
            <a:r>
              <a:rPr lang="en-US" dirty="0"/>
              <a:t>As the 21st Century began, the Clay Mathematics Institute established seven Millennium Prize Problems  </a:t>
            </a:r>
          </a:p>
          <a:p>
            <a:pPr lvl="1"/>
            <a:r>
              <a:rPr lang="en-US" dirty="0"/>
              <a:t>Each represents one of the toughest challenges in mathematics.  </a:t>
            </a:r>
          </a:p>
          <a:p>
            <a:pPr lvl="1"/>
            <a:r>
              <a:rPr lang="en-US" dirty="0"/>
              <a:t>The set contains the problem of confinement; and presenting a sound solution will win its discoverer $1,000,000  </a:t>
            </a:r>
          </a:p>
          <a:p>
            <a:r>
              <a:rPr lang="en-US" dirty="0"/>
              <a:t>Even with such motivation, today, almost 50 years after the discovery of quarks, no rigorous solution has been found</a:t>
            </a:r>
          </a:p>
          <a:p>
            <a:r>
              <a:rPr lang="en-US" dirty="0"/>
              <a:t>Confinement and EHM are inextricably linked</a:t>
            </a:r>
          </a:p>
          <a:p>
            <a:r>
              <a:rPr lang="en-US" dirty="0"/>
              <a:t>Consequently, as science plans for the next thirty years, solving the problem of EHM has become a Grand Challenge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71C95-43B3-43CD-A388-28C721BC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C26AB-D9D2-4D97-996F-F1C7B665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005F4-115D-45C1-9F86-BAC4F303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50E37-DC20-4B36-A20D-23D598C0DB55}"/>
              </a:ext>
            </a:extLst>
          </p:cNvPr>
          <p:cNvSpPr/>
          <p:nvPr/>
        </p:nvSpPr>
        <p:spPr bwMode="auto">
          <a:xfrm>
            <a:off x="8763000" y="1600200"/>
            <a:ext cx="2426028" cy="8088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confinement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1C011D-054E-478D-B6E0-15F8DBE7D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82" y="3790150"/>
            <a:ext cx="800100" cy="78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CC3C4C-6E1D-4460-A732-46CDEDF02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868039"/>
            <a:ext cx="876300" cy="855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555FFD-71A9-4523-ABCC-4A223C3EF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82" y="2812730"/>
            <a:ext cx="876300" cy="855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3142C-C7E5-4A2C-8165-1A1729919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30" y="2158723"/>
            <a:ext cx="3790670" cy="32188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B14CF4-274D-4153-9278-39E038D5C74F}"/>
              </a:ext>
            </a:extLst>
          </p:cNvPr>
          <p:cNvSpPr/>
          <p:nvPr/>
        </p:nvSpPr>
        <p:spPr bwMode="auto">
          <a:xfrm>
            <a:off x="7879081" y="5562600"/>
            <a:ext cx="3474719" cy="3430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1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Google Scholar: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1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25,000 mentions of quark confinement since 2000</a:t>
            </a:r>
            <a:endParaRPr kumimoji="0" lang="en-US" sz="2400" i="1" u="none" strike="noStrike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D90A-7633-4028-95FB-75E31B3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QCD is full of surprises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9FDE-1AE2-495B-884F-18434C46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017452"/>
          </a:xfrm>
        </p:spPr>
        <p:txBody>
          <a:bodyPr/>
          <a:lstStyle/>
          <a:p>
            <a:r>
              <a:rPr lang="en-US" dirty="0"/>
              <a:t>In appearance, QCD is simple.  </a:t>
            </a:r>
          </a:p>
          <a:p>
            <a:r>
              <a:rPr lang="en-US" dirty="0"/>
              <a:t>QCD is also unique. </a:t>
            </a:r>
          </a:p>
          <a:p>
            <a:r>
              <a:rPr lang="en-US" dirty="0"/>
              <a:t>Fundamental theory with the capacity to sustain massless elementary degrees-of-freedom, </a:t>
            </a:r>
            <a:r>
              <a:rPr lang="en-US" i="1" dirty="0"/>
              <a:t>viz</a:t>
            </a:r>
            <a:r>
              <a:rPr lang="en-US" dirty="0"/>
              <a:t>. gluons and quarks; </a:t>
            </a:r>
          </a:p>
          <a:p>
            <a:pPr lvl="1"/>
            <a:r>
              <a:rPr lang="en-US" sz="2200" dirty="0"/>
              <a:t>Yet gluons and quarks are predicted to acquire mass dynamically</a:t>
            </a:r>
          </a:p>
          <a:p>
            <a:pPr lvl="1"/>
            <a:r>
              <a:rPr lang="en-US" sz="2200" dirty="0"/>
              <a:t>And nucleons and almost all other hadrons likewise</a:t>
            </a:r>
          </a:p>
          <a:p>
            <a:r>
              <a:rPr lang="en-US" dirty="0"/>
              <a:t>Only massless systems in QCD = composite </a:t>
            </a:r>
            <a:r>
              <a:rPr lang="en-US" dirty="0" err="1"/>
              <a:t>Nambu</a:t>
            </a:r>
            <a:r>
              <a:rPr lang="en-US" dirty="0"/>
              <a:t>-Goldstone (NG) bosons,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	e.g</a:t>
            </a:r>
            <a:r>
              <a:rPr lang="en-US" dirty="0"/>
              <a:t>. </a:t>
            </a:r>
            <a:r>
              <a:rPr lang="en-US" dirty="0" err="1"/>
              <a:t>pions</a:t>
            </a:r>
            <a:r>
              <a:rPr lang="en-US" dirty="0"/>
              <a:t> and kaons.  </a:t>
            </a:r>
          </a:p>
          <a:p>
            <a:r>
              <a:rPr lang="en-US" dirty="0" err="1"/>
              <a:t>Pions</a:t>
            </a:r>
            <a:r>
              <a:rPr lang="en-US" dirty="0"/>
              <a:t> responsible for binding systems as diverse as atomic nuclei and neutron stars</a:t>
            </a:r>
          </a:p>
          <a:p>
            <a:r>
              <a:rPr lang="en-US" dirty="0"/>
              <a:t>Energy associated with the gluons and quarks within the NG modes is not readily apparent.  </a:t>
            </a:r>
          </a:p>
          <a:p>
            <a:r>
              <a:rPr lang="en-US" dirty="0"/>
              <a:t>Stark contrast with all other “everyday” hadrons:</a:t>
            </a:r>
          </a:p>
          <a:p>
            <a:pPr lvl="1"/>
            <a:r>
              <a:rPr lang="en-US" sz="2200" dirty="0"/>
              <a:t>systems constituted from </a:t>
            </a:r>
            <a:r>
              <a:rPr lang="en-US" sz="2200" i="1" dirty="0"/>
              <a:t>u</a:t>
            </a:r>
            <a:r>
              <a:rPr lang="en-US" sz="2200" dirty="0"/>
              <a:t>, </a:t>
            </a:r>
            <a:r>
              <a:rPr lang="en-US" sz="2200" i="1" dirty="0"/>
              <a:t>d</a:t>
            </a:r>
            <a:r>
              <a:rPr lang="en-US" sz="2200" dirty="0"/>
              <a:t>, </a:t>
            </a:r>
            <a:r>
              <a:rPr lang="en-US" sz="2200" i="1" dirty="0"/>
              <a:t>s</a:t>
            </a:r>
            <a:r>
              <a:rPr lang="en-US" sz="2200" dirty="0"/>
              <a:t> quarks possess nuclear-size masses </a:t>
            </a:r>
          </a:p>
          <a:p>
            <a:pPr lvl="1"/>
            <a:r>
              <a:rPr lang="en-US" sz="2200" dirty="0"/>
              <a:t>masses far in excess of anything that can directly be tied to the Higgs boson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A66B6-2FCB-4EC3-8063-C6BDEC1E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Pion and Kaon Structure Functions at the EIC                     (43)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6D05-C4A9-4EBA-A6D6-DC47B4F3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pi &amp; K structure - window onto EHM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E9406-3A43-4E50-9733-FE3A76EA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615BA0-CAE9-4F36-9A27-A7F0FBF82F89}"/>
                  </a:ext>
                </a:extLst>
              </p:cNvPr>
              <p:cNvSpPr/>
              <p:nvPr/>
            </p:nvSpPr>
            <p:spPr>
              <a:xfrm>
                <a:off x="6248401" y="304800"/>
                <a:ext cx="5791200" cy="1447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𝑖𝑔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</m:sup>
                      </m:s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615BA0-CAE9-4F36-9A27-A7F0FBF82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304800"/>
                <a:ext cx="5791200" cy="1447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1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32332</TotalTime>
  <Words>5616</Words>
  <Application>Microsoft Office PowerPoint</Application>
  <PresentationFormat>Widescreen</PresentationFormat>
  <Paragraphs>565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Adobe Hebrew</vt:lpstr>
      <vt:lpstr>Arial</vt:lpstr>
      <vt:lpstr>Brush Script MT</vt:lpstr>
      <vt:lpstr>Calibri</vt:lpstr>
      <vt:lpstr>Cambria Math</vt:lpstr>
      <vt:lpstr>Courier New</vt:lpstr>
      <vt:lpstr>Freestyle Script</vt:lpstr>
      <vt:lpstr>Lucida Handwriting</vt:lpstr>
      <vt:lpstr>Mistral</vt:lpstr>
      <vt:lpstr>Trebuchet MS</vt:lpstr>
      <vt:lpstr>Wingdings</vt:lpstr>
      <vt:lpstr>blue_2007</vt:lpstr>
      <vt:lpstr> </vt:lpstr>
      <vt:lpstr>Character  of Mass</vt:lpstr>
      <vt:lpstr>Character of Mass</vt:lpstr>
      <vt:lpstr>Character of Mass</vt:lpstr>
      <vt:lpstr>Visible Mass</vt:lpstr>
      <vt:lpstr>Standard Model</vt:lpstr>
      <vt:lpstr>Confinement Problem</vt:lpstr>
      <vt:lpstr>Confinement Problem</vt:lpstr>
      <vt:lpstr>QCD is full of surprises</vt:lpstr>
      <vt:lpstr>QCD is full of surprises</vt:lpstr>
      <vt:lpstr>QCD is full of surprises</vt:lpstr>
      <vt:lpstr>QCD is full of surprises</vt:lpstr>
      <vt:lpstr>QCD is full of surprises</vt:lpstr>
      <vt:lpstr>QCD is full of surprises</vt:lpstr>
      <vt:lpstr>Fundamental Mysteries</vt:lpstr>
      <vt:lpstr>Confinement</vt:lpstr>
      <vt:lpstr>IR Behaviour of QCD</vt:lpstr>
      <vt:lpstr>RGI PI Effective Charge</vt:lpstr>
      <vt:lpstr>RGI PI Effective Charge</vt:lpstr>
      <vt:lpstr>RGI PI Effective Charge</vt:lpstr>
      <vt:lpstr>Matter Sector</vt:lpstr>
      <vt:lpstr>Matter Sector</vt:lpstr>
      <vt:lpstr>Empirical Consequences of EHM</vt:lpstr>
      <vt:lpstr>Pion mass – a decomposition?</vt:lpstr>
      <vt:lpstr>Pion mass – problems</vt:lpstr>
      <vt:lpstr>Decompositions of mass – Solution</vt:lpstr>
      <vt:lpstr>Empirical Consequences of EHM</vt:lpstr>
      <vt:lpstr>QCD prediction of meson valence-quark distributions</vt:lpstr>
      <vt:lpstr>QCD prediction of meson valence-quark distributions</vt:lpstr>
      <vt:lpstr>π valence-quark distributions 20 Years of Evolution → 2019</vt:lpstr>
      <vt:lpstr>π valence-quark distributions Comparison with JAM fits</vt:lpstr>
      <vt:lpstr>Kaon Distribution Functions</vt:lpstr>
      <vt:lpstr>Kaon Distribution Functions: (u_K (x))⁄(u_π (x) )</vt:lpstr>
      <vt:lpstr>Glue and Sea in Kaon</vt:lpstr>
      <vt:lpstr>Status: pion and kaon structure functions</vt:lpstr>
      <vt:lpstr>Status: pion and kaon structure functions</vt:lpstr>
      <vt:lpstr>Status: pion and kaon structure functions</vt:lpstr>
      <vt:lpstr>NEEDS: pion and kaon structure functions</vt:lpstr>
      <vt:lpstr>Future</vt:lpstr>
      <vt:lpstr>Future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Roberts</dc:creator>
  <cp:lastModifiedBy>Craig Roberts</cp:lastModifiedBy>
  <cp:revision>6302</cp:revision>
  <cp:lastPrinted>2020-06-01T22:51:09Z</cp:lastPrinted>
  <dcterms:created xsi:type="dcterms:W3CDTF">2011-04-14T18:17:37Z</dcterms:created>
  <dcterms:modified xsi:type="dcterms:W3CDTF">2020-06-02T02:38:02Z</dcterms:modified>
</cp:coreProperties>
</file>