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418" r:id="rId2"/>
  </p:sldMasterIdLst>
  <p:notesMasterIdLst>
    <p:notesMasterId r:id="rId24"/>
  </p:notesMasterIdLst>
  <p:sldIdLst>
    <p:sldId id="256" r:id="rId3"/>
    <p:sldId id="1371" r:id="rId4"/>
    <p:sldId id="1372" r:id="rId5"/>
    <p:sldId id="1345" r:id="rId6"/>
    <p:sldId id="1367" r:id="rId7"/>
    <p:sldId id="1177" r:id="rId8"/>
    <p:sldId id="1291" r:id="rId9"/>
    <p:sldId id="1090" r:id="rId10"/>
    <p:sldId id="1092" r:id="rId11"/>
    <p:sldId id="1093" r:id="rId12"/>
    <p:sldId id="1292" r:id="rId13"/>
    <p:sldId id="1294" r:id="rId14"/>
    <p:sldId id="1163" r:id="rId15"/>
    <p:sldId id="1171" r:id="rId16"/>
    <p:sldId id="542" r:id="rId17"/>
    <p:sldId id="293" r:id="rId18"/>
    <p:sldId id="1339" r:id="rId19"/>
    <p:sldId id="1147" r:id="rId20"/>
    <p:sldId id="1161" r:id="rId21"/>
    <p:sldId id="1336" r:id="rId22"/>
    <p:sldId id="1146" r:id="rId23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ja" initials="t" lastIdx="1" clrIdx="0">
    <p:extLst>
      <p:ext uri="{19B8F6BF-5375-455C-9EA6-DF929625EA0E}">
        <p15:presenceInfo xmlns:p15="http://schemas.microsoft.com/office/powerpoint/2012/main" userId="ta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FFFFCC"/>
    <a:srgbClr val="FFFF75"/>
    <a:srgbClr val="993300"/>
    <a:srgbClr val="E0F8F7"/>
    <a:srgbClr val="FFF3FF"/>
    <a:srgbClr val="008000"/>
    <a:srgbClr val="A8EAE8"/>
    <a:srgbClr val="7CE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3867" autoAdjust="0"/>
  </p:normalViewPr>
  <p:slideViewPr>
    <p:cSldViewPr>
      <p:cViewPr varScale="1">
        <p:scale>
          <a:sx n="56" d="100"/>
          <a:sy n="56" d="100"/>
        </p:scale>
        <p:origin x="1384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086" y="48"/>
      </p:cViewPr>
      <p:guideLst>
        <p:guide orient="horz" pos="285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2F51D230-3146-4B55-9BB1-0A91E690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0D0F9C19-7E7A-42CB-B7E7-50F1C771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489BB897-333B-4175-8E04-43895232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602B9D2B-E77F-43B1-B51B-D2567481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45436E0E-2282-45F6-AE50-E6EC3065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B522169B-A3A8-4061-A3E9-B531E123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24EEEE7D-9B31-416B-A716-595E81B94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7777FE9F-0E63-4DD8-8E3B-B3C7CB3B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47053536-7BF3-449C-B34B-4D494656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07AEFE4F-7CFD-40AA-89E8-4B6C8123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8" name="Text Box 11">
            <a:extLst>
              <a:ext uri="{FF2B5EF4-FFF2-40B4-BE49-F238E27FC236}">
                <a16:creationId xmlns:a16="http://schemas.microsoft.com/office/drawing/2014/main" id="{97885878-B81C-460C-8589-98A608A6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9" name="Text Box 12">
            <a:extLst>
              <a:ext uri="{FF2B5EF4-FFF2-40B4-BE49-F238E27FC236}">
                <a16:creationId xmlns:a16="http://schemas.microsoft.com/office/drawing/2014/main" id="{9219576A-F10C-44F0-9586-AFEA97AF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50" name="Rectangle 13">
            <a:extLst>
              <a:ext uri="{FF2B5EF4-FFF2-40B4-BE49-F238E27FC236}">
                <a16:creationId xmlns:a16="http://schemas.microsoft.com/office/drawing/2014/main" id="{D014EBAF-633A-49B2-9930-F0B06010851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696913"/>
            <a:ext cx="4625975" cy="34702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20BDB57C-B138-482D-AD7D-361C50B3E63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3263" y="4416425"/>
            <a:ext cx="5591175" cy="416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8326" tIns="45930" rIns="88326" bIns="4593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4352" name="Text Box 15">
            <a:extLst>
              <a:ext uri="{FF2B5EF4-FFF2-40B4-BE49-F238E27FC236}">
                <a16:creationId xmlns:a16="http://schemas.microsoft.com/office/drawing/2014/main" id="{A2D6CCA2-FDBD-44B2-8EB6-831AF811E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FDCB7491-B586-491D-8DD2-42B1BB30AD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8088"/>
            <a:ext cx="3024187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8326" tIns="45930" rIns="88326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397ABA0-E97D-43B6-B288-702EF9240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>
            <a:extLst>
              <a:ext uri="{FF2B5EF4-FFF2-40B4-BE49-F238E27FC236}">
                <a16:creationId xmlns:a16="http://schemas.microsoft.com/office/drawing/2014/main" id="{C33ECFF3-7503-40CB-B85A-F4997EE677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E37B9C-4707-4586-AFA5-BF8F4988BE3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56DD8124-CE4B-4B21-880B-BF18C71E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829675"/>
            <a:ext cx="3040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26" tIns="45930" rIns="88326" bIns="4593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888D-365F-4B45-A580-5DC698A0C58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2A57BF4C-1900-4E2F-B2E2-18CD5067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696913"/>
            <a:ext cx="4700588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2C44E8DD-5FED-4EB6-B2EC-4949C952603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3263" y="4416425"/>
            <a:ext cx="5592762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DAB86D6-DDCE-44D3-9EA9-900726B138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789" tIns="44399" rIns="88789" bIns="44399"/>
          <a:lstStyle>
            <a:lvl1pPr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fld id="{DDC814FE-4D5C-4890-B867-D856CCE631B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D989AD8D-F3CE-4DF9-8BBB-F260C74D55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fld id="{05695DEA-43EA-4042-8098-8D95D577ECCE}" type="slidenum">
              <a:rPr lang="en-US" altLang="en-US">
                <a:solidFill>
                  <a:srgbClr val="000000"/>
                </a:solidFill>
                <a:cs typeface="+mn-cs"/>
              </a:rPr>
              <a:pPr algn="r" fontAlgn="auto">
                <a:spcBef>
                  <a:spcPct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F0018F8F-1999-4958-B226-2B6716A7A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1C06572F-76C4-4B4C-83F3-99A18B31C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/>
          <a:lstStyle/>
          <a:p>
            <a:pPr defTabSz="1185863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3AADB068-1179-49AD-A7D1-C90640AB61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789" tIns="44399" rIns="88789" bIns="44399"/>
          <a:lstStyle>
            <a:lvl1pPr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fld id="{1D1E1E45-94AB-49F4-9E7C-88FBE683549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06CB2D9F-170F-4515-A01F-2B58B59930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fld id="{79ECEF5F-57E8-45C9-9F47-098B5B0A5B17}" type="slidenum">
              <a:rPr lang="en-US" altLang="en-US">
                <a:solidFill>
                  <a:srgbClr val="000000"/>
                </a:solidFill>
                <a:cs typeface="+mn-cs"/>
              </a:rPr>
              <a:pPr algn="r" fontAlgn="auto">
                <a:spcBef>
                  <a:spcPct val="0"/>
                </a:spcBef>
                <a:spcAft>
                  <a:spcPts val="0"/>
                </a:spcAft>
                <a:defRPr/>
              </a:pPr>
              <a:t>20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22842877-303F-428D-8C5C-53CE3B422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81AE7D92-1D5E-4117-943C-2E7E54D79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/>
          <a:lstStyle/>
          <a:p>
            <a:pPr defTabSz="1185863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ADFEC61-29CC-4519-B2A6-AABFF9167A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789" tIns="44399" rIns="88789" bIns="44399"/>
          <a:lstStyle>
            <a:lvl1pPr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fld id="{825873DF-42B3-4FF3-AC44-C35EE580BE92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21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17CC010E-C8CC-416A-BEF8-B85C607FAE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923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923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923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9239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D1B28C6-D073-4557-AD66-939A8339B3F4}" type="slidenum">
              <a:rPr lang="en-US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25AECE05-DF2C-4860-8A3C-6F013AC1E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EB25F23A-227A-4FC2-A1C5-042649CA2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/>
          <a:lstStyle/>
          <a:p>
            <a:pPr defTabSz="1185863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216AD744-D156-4668-AA08-3A27676227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A549B3DB-B45E-41BF-88FD-B11E56E0BF1F}" type="slidenum">
              <a:rPr lang="en-US" altLang="en-US" smtClean="0">
                <a:latin typeface="Arial" panose="020B0604020202020204" pitchFamily="34" charset="0"/>
                <a:cs typeface="+mn-cs"/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A223A48D-B2CB-4D78-BB87-48BF85DE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721475"/>
            <a:ext cx="4060825" cy="354013"/>
          </a:xfrm>
          <a:prstGeom prst="rect">
            <a:avLst/>
          </a:prstGeom>
          <a:noFill/>
          <a:ln>
            <a:noFill/>
          </a:ln>
        </p:spPr>
        <p:txBody>
          <a:bodyPr lIns="89041" tIns="46302" rIns="89041" bIns="4630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160CEB4A-2081-4DF2-867D-E6B4B7A57844}" type="slidenum">
              <a:rPr lang="en-US" altLang="en-US">
                <a:latin typeface="Arial" panose="020B0604020202020204" pitchFamily="34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BA3DAB58-4169-4E42-9604-C7BE3680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0225"/>
            <a:ext cx="6278563" cy="2654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466" tIns="45233" rIns="90466" bIns="45233" anchor="ctr"/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0E749E40-F4DA-4E98-BF0A-3F6BE48B197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9800" y="3362325"/>
            <a:ext cx="7469188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216AD744-D156-4668-AA08-3A27676227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A549B3DB-B45E-41BF-88FD-B11E56E0BF1F}" type="slidenum">
              <a:rPr lang="en-US" altLang="en-US" smtClean="0">
                <a:latin typeface="Arial" panose="020B0604020202020204" pitchFamily="34" charset="0"/>
                <a:cs typeface="+mn-cs"/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A223A48D-B2CB-4D78-BB87-48BF85DE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721475"/>
            <a:ext cx="4060825" cy="354013"/>
          </a:xfrm>
          <a:prstGeom prst="rect">
            <a:avLst/>
          </a:prstGeom>
          <a:noFill/>
          <a:ln>
            <a:noFill/>
          </a:ln>
        </p:spPr>
        <p:txBody>
          <a:bodyPr lIns="89041" tIns="46302" rIns="89041" bIns="4630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160CEB4A-2081-4DF2-867D-E6B4B7A57844}" type="slidenum">
              <a:rPr lang="en-US" altLang="en-US">
                <a:latin typeface="Arial" panose="020B0604020202020204" pitchFamily="34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BA3DAB58-4169-4E42-9604-C7BE3680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0225"/>
            <a:ext cx="6278563" cy="2654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466" tIns="45233" rIns="90466" bIns="45233" anchor="ctr"/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0E749E40-F4DA-4E98-BF0A-3F6BE48B197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9800" y="3362325"/>
            <a:ext cx="7469188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4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C4F08C92-6E8F-4710-B11F-ADE8D67425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3F6A5D03-A18B-46BD-9729-CB3F1CE5984F}" type="slidenum">
              <a:rPr lang="en-US" altLang="en-US" smtClean="0">
                <a:latin typeface="Arial" panose="020B0604020202020204" pitchFamily="34" charset="0"/>
                <a:cs typeface="+mn-cs"/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AB997D04-AEF4-4113-8CF1-70B1EA270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721475"/>
            <a:ext cx="4060825" cy="354013"/>
          </a:xfrm>
          <a:prstGeom prst="rect">
            <a:avLst/>
          </a:prstGeom>
          <a:noFill/>
          <a:ln>
            <a:noFill/>
          </a:ln>
        </p:spPr>
        <p:txBody>
          <a:bodyPr lIns="89041" tIns="46302" rIns="89041" bIns="4630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73F1DAEA-3DA8-4A02-8316-455EDAEF060F}" type="slidenum">
              <a:rPr lang="en-US" altLang="en-US">
                <a:latin typeface="Arial" panose="020B0604020202020204" pitchFamily="34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D8E4080D-567A-4F89-A50F-A62F4E01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0225"/>
            <a:ext cx="6278563" cy="2654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466" tIns="45233" rIns="90466" bIns="45233" anchor="ctr"/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27B48307-E94F-44B0-A2A5-B276C10EBC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9800" y="3362325"/>
            <a:ext cx="7469188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3E8250AB-2F89-466D-AC28-F8B62C3089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37665860-0F51-4A66-AAE0-E041A793485A}" type="slidenum">
              <a:rPr lang="en-US" altLang="en-US" smtClean="0">
                <a:latin typeface="Arial" panose="020B0604020202020204" pitchFamily="34" charset="0"/>
                <a:cs typeface="+mn-cs"/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F540BF57-1EE2-41AB-856C-1EB1BFA9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721475"/>
            <a:ext cx="4060825" cy="354013"/>
          </a:xfrm>
          <a:prstGeom prst="rect">
            <a:avLst/>
          </a:prstGeom>
          <a:noFill/>
          <a:ln>
            <a:noFill/>
          </a:ln>
        </p:spPr>
        <p:txBody>
          <a:bodyPr lIns="89041" tIns="46302" rIns="89041" bIns="4630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288FC6C7-2160-4BAC-96DE-78C11441CB31}" type="slidenum">
              <a:rPr lang="en-US" altLang="en-US">
                <a:latin typeface="Arial" panose="020B0604020202020204" pitchFamily="34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E6D4229F-C915-4A92-9E1B-EB55240B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0225"/>
            <a:ext cx="6278563" cy="2654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466" tIns="45233" rIns="90466" bIns="45233" anchor="ctr"/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E8AC1511-A0D0-49C8-8C49-4E5BC449FF3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9800" y="3362325"/>
            <a:ext cx="7469188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noFill/>
        </p:spPr>
        <p:txBody>
          <a:bodyPr lIns="88789" tIns="44399" rIns="88789" bIns="44399"/>
          <a:lstStyle>
            <a:lvl1pPr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4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8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708DECAC-2384-45BD-B284-B16C5221EC61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67563D-1F51-439C-9004-95867666A084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2833" tIns="46421" rIns="92833" bIns="46421"/>
          <a:lstStyle/>
          <a:p>
            <a:pPr defTabSz="1187334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01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noFill/>
        </p:spPr>
        <p:txBody>
          <a:bodyPr lIns="88789" tIns="44399" rIns="88789" bIns="44399"/>
          <a:lstStyle>
            <a:lvl1pPr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44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defTabSz="9095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08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defTabSz="909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708DECAC-2384-45BD-B284-B16C5221EC61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algn="ctr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67563D-1F51-439C-9004-95867666A084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 lIns="92833" tIns="46421" rIns="92833" bIns="46421"/>
          <a:lstStyle/>
          <a:p>
            <a:pPr defTabSz="1187334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78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5DDFFE08-6860-4BC5-B8CE-027AA6B4AA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850" algn="l"/>
                <a:tab pos="903288" algn="l"/>
                <a:tab pos="1354138" algn="l"/>
                <a:tab pos="1808163" algn="l"/>
                <a:tab pos="2260600" algn="l"/>
                <a:tab pos="2711450" algn="l"/>
                <a:tab pos="3165475" algn="l"/>
                <a:tab pos="3617913" algn="l"/>
                <a:tab pos="4068763" algn="l"/>
                <a:tab pos="4521200" algn="l"/>
                <a:tab pos="4975225" algn="l"/>
                <a:tab pos="5426075" algn="l"/>
                <a:tab pos="5878513" algn="l"/>
                <a:tab pos="6332538" algn="l"/>
                <a:tab pos="6783388" algn="l"/>
                <a:tab pos="7235825" algn="l"/>
                <a:tab pos="7686675" algn="l"/>
                <a:tab pos="8140700" algn="l"/>
                <a:tab pos="8593138" algn="l"/>
                <a:tab pos="90439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F6DD070F-63F3-4B1F-9239-6D7209C52A21}" type="slidenum">
              <a:rPr lang="en-US" altLang="en-US" smtClean="0">
                <a:latin typeface="Arial" panose="020B0604020202020204" pitchFamily="34" charset="0"/>
                <a:cs typeface="+mn-cs"/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1345D948-ADC1-489E-8C84-0350E9E7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6721475"/>
            <a:ext cx="4060825" cy="354013"/>
          </a:xfrm>
          <a:prstGeom prst="rect">
            <a:avLst/>
          </a:prstGeom>
          <a:noFill/>
          <a:ln>
            <a:noFill/>
          </a:ln>
        </p:spPr>
        <p:txBody>
          <a:bodyPr lIns="89041" tIns="46302" rIns="89041" bIns="46302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4613" algn="l"/>
                <a:tab pos="1793875" algn="l"/>
                <a:tab pos="2243138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3213" algn="l"/>
                <a:tab pos="5832475" algn="l"/>
                <a:tab pos="6281738" algn="l"/>
                <a:tab pos="6729413" algn="l"/>
                <a:tab pos="7178675" algn="l"/>
                <a:tab pos="7626350" algn="l"/>
                <a:tab pos="8075613" algn="l"/>
                <a:tab pos="8524875" algn="l"/>
                <a:tab pos="8972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0BD8E598-488F-42AB-A368-3B3E95FF9B05}" type="slidenum">
              <a:rPr lang="en-US" altLang="en-US">
                <a:latin typeface="Arial" panose="020B0604020202020204" pitchFamily="34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3B28B4B0-5A94-44E7-BD67-EF474704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30225"/>
            <a:ext cx="6278563" cy="2654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466" tIns="45233" rIns="90466" bIns="45233" anchor="ctr"/>
          <a:lstStyle/>
          <a:p>
            <a:pPr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8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340A6470-2052-4EE7-92DE-55595988781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9800" y="3362325"/>
            <a:ext cx="7469188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B98FD30-68EB-438F-8A4C-E4729D0E4E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789" tIns="44399" rIns="88789" bIns="44399"/>
          <a:lstStyle>
            <a:lvl1pPr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1363" indent="-28416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14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86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5813" indent="-227013" defTabSz="9080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tabLst/>
            </a:pPr>
            <a:fld id="{83ECE0F0-B95A-4601-BEBB-02EC7ABF7BB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  <a:tabLst/>
              </a:pPr>
              <a:t>14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486FA10F-65DB-4482-8FF4-122BAB6706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lIns="92833" tIns="46421" rIns="92833" bIns="4642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fld id="{ABDCCA16-0E6F-412A-89BF-5A787BB9A241}" type="slidenum">
              <a:rPr lang="en-US" altLang="en-US">
                <a:solidFill>
                  <a:srgbClr val="000000"/>
                </a:solidFill>
                <a:cs typeface="+mn-cs"/>
              </a:rPr>
              <a:pPr algn="r" fontAlgn="auto">
                <a:spcBef>
                  <a:spcPct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80131E11-B38C-4BF2-B0D2-07F4AA9D9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0563"/>
            <a:ext cx="4557712" cy="3419475"/>
          </a:xfrm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7A676041-9B5C-4459-94C7-258FF2084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3" tIns="46421" rIns="92833" bIns="46421"/>
          <a:lstStyle/>
          <a:p>
            <a:pPr defTabSz="1185863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1A5E23-D093-4624-A47C-4A0CAA17D5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7230-8909-4D7A-A63E-02422507F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9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FB06E9D4-4B36-42AC-8E8B-6C516796E4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77CE0AD-352C-4C1D-9233-CB1CD0671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61088"/>
            <a:ext cx="43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598E93BE-81C5-4968-B068-8CEF4599A7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96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2D3B88-AE7E-43A1-9EFD-9CC7ED9EE4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BFA7-FB30-4F29-8353-28E1C5F1A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E5FA4D7E-EFF4-4419-B66C-C99BE135AB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31BD5DF-D5F1-410B-A801-E8C7C4013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61088"/>
            <a:ext cx="43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F2AA2FDC-528C-492B-B4EC-0D6CEF3053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96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3988" y="76200"/>
            <a:ext cx="1938337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65788" cy="615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1E1EA6-14FD-4E9C-B1EC-1D0298E979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48B5-411D-44DF-BFD1-3A45DC4B1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8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A1027-8DE3-4AAC-83BB-F93B58F6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4ED1-B5DC-4806-BCE1-5B1C0D7B84D4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836C-1399-4956-9394-724FC1EB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4BEA-1A70-405C-88BE-06B477F0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0254-7B5C-400D-B021-35B3CEBB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B0A6-1087-41AF-A2AE-F53BDBCC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7A18-1D76-4FC3-9D59-6634ECCE06B7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3150D-5A1D-4558-B0C4-C53553D5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7B86-E524-48D2-84DE-A3345A41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550A-4F16-4F9C-AC6E-45B2B606C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E42E-CD66-4C95-9948-4DCCB2E9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057-64F7-4264-B928-40CC558113D1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487B9-E65C-4E91-8BCF-6A6EC2E6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52AE-BA08-4372-B25B-8FA49E0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C05A-40DD-4372-935C-5A0FBDB6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F1865C-BA36-40EF-90F0-8C101303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C62C-6B4A-4849-93C2-DC6D5BA260B5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699E59-F27E-4F65-AE60-DD22509C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FD07EE-A035-4429-A90E-52455F1D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EC826-C765-4BD6-84D4-98243751E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1" indent="0">
              <a:buNone/>
              <a:defRPr sz="1800" b="1"/>
            </a:lvl2pPr>
            <a:lvl3pPr marL="816282" indent="0">
              <a:buNone/>
              <a:defRPr sz="1600" b="1"/>
            </a:lvl3pPr>
            <a:lvl4pPr marL="1224423" indent="0">
              <a:buNone/>
              <a:defRPr sz="1400" b="1"/>
            </a:lvl4pPr>
            <a:lvl5pPr marL="1632564" indent="0">
              <a:buNone/>
              <a:defRPr sz="1400" b="1"/>
            </a:lvl5pPr>
            <a:lvl6pPr marL="2040705" indent="0">
              <a:buNone/>
              <a:defRPr sz="1400" b="1"/>
            </a:lvl6pPr>
            <a:lvl7pPr marL="2448846" indent="0">
              <a:buNone/>
              <a:defRPr sz="1400" b="1"/>
            </a:lvl7pPr>
            <a:lvl8pPr marL="2856988" indent="0">
              <a:buNone/>
              <a:defRPr sz="1400" b="1"/>
            </a:lvl8pPr>
            <a:lvl9pPr marL="326512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41" indent="0">
              <a:buNone/>
              <a:defRPr sz="1800" b="1"/>
            </a:lvl2pPr>
            <a:lvl3pPr marL="816282" indent="0">
              <a:buNone/>
              <a:defRPr sz="1600" b="1"/>
            </a:lvl3pPr>
            <a:lvl4pPr marL="1224423" indent="0">
              <a:buNone/>
              <a:defRPr sz="1400" b="1"/>
            </a:lvl4pPr>
            <a:lvl5pPr marL="1632564" indent="0">
              <a:buNone/>
              <a:defRPr sz="1400" b="1"/>
            </a:lvl5pPr>
            <a:lvl6pPr marL="2040705" indent="0">
              <a:buNone/>
              <a:defRPr sz="1400" b="1"/>
            </a:lvl6pPr>
            <a:lvl7pPr marL="2448846" indent="0">
              <a:buNone/>
              <a:defRPr sz="1400" b="1"/>
            </a:lvl7pPr>
            <a:lvl8pPr marL="2856988" indent="0">
              <a:buNone/>
              <a:defRPr sz="1400" b="1"/>
            </a:lvl8pPr>
            <a:lvl9pPr marL="326512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267D01-A1B3-46C2-9CD9-3D82FB9E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8FA6-3EA6-40E4-8873-F7EBBEA2A17C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DAB527-8439-413F-A076-C93F49C2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7CE8D-7350-4858-B3F4-8534EBC4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49C2-0424-42F7-A443-191B8DAD3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8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EBE10D-A1A4-4A40-89D2-2A476155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1A63-CEDA-4BB7-BDC7-9B6823077A82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333082-4373-4786-9F86-CE5265CA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59631-3EF2-4D0E-A7DD-A69C02F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8282-C4BB-44F6-ADBE-5D927DB71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BFF66E-087D-4E11-ABF1-5ACBA97C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7C3E-873B-41C7-AFAB-9679EAE73AC4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55788B-35E1-4642-AC22-54F78EDF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96BCF8-2902-43D2-9DAC-D32B0EF4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E55C-932D-4DC8-8F7B-05C40656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1" indent="0">
              <a:buNone/>
              <a:defRPr sz="1000"/>
            </a:lvl2pPr>
            <a:lvl3pPr marL="816282" indent="0">
              <a:buNone/>
              <a:defRPr sz="900"/>
            </a:lvl3pPr>
            <a:lvl4pPr marL="1224423" indent="0">
              <a:buNone/>
              <a:defRPr sz="800"/>
            </a:lvl4pPr>
            <a:lvl5pPr marL="1632564" indent="0">
              <a:buNone/>
              <a:defRPr sz="800"/>
            </a:lvl5pPr>
            <a:lvl6pPr marL="2040705" indent="0">
              <a:buNone/>
              <a:defRPr sz="800"/>
            </a:lvl6pPr>
            <a:lvl7pPr marL="2448846" indent="0">
              <a:buNone/>
              <a:defRPr sz="800"/>
            </a:lvl7pPr>
            <a:lvl8pPr marL="2856988" indent="0">
              <a:buNone/>
              <a:defRPr sz="800"/>
            </a:lvl8pPr>
            <a:lvl9pPr marL="32651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80815E-5513-4338-BD35-01FD6D10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06B3-2180-4B3E-925B-440B09217B38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5D1D9D-3761-482C-A08E-59967041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28518-D001-4AD7-ADD8-26284C02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BA6C-3D2A-46DC-9CFB-558298D17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0B090A-C7D7-460A-9A8A-A107C11F43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2EF1-64A1-485C-AC92-2AAC93D20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2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1" indent="0">
              <a:buNone/>
              <a:defRPr sz="2500"/>
            </a:lvl2pPr>
            <a:lvl3pPr marL="816282" indent="0">
              <a:buNone/>
              <a:defRPr sz="2200"/>
            </a:lvl3pPr>
            <a:lvl4pPr marL="1224423" indent="0">
              <a:buNone/>
              <a:defRPr sz="1800"/>
            </a:lvl4pPr>
            <a:lvl5pPr marL="1632564" indent="0">
              <a:buNone/>
              <a:defRPr sz="1800"/>
            </a:lvl5pPr>
            <a:lvl6pPr marL="2040705" indent="0">
              <a:buNone/>
              <a:defRPr sz="1800"/>
            </a:lvl6pPr>
            <a:lvl7pPr marL="2448846" indent="0">
              <a:buNone/>
              <a:defRPr sz="1800"/>
            </a:lvl7pPr>
            <a:lvl8pPr marL="2856988" indent="0">
              <a:buNone/>
              <a:defRPr sz="1800"/>
            </a:lvl8pPr>
            <a:lvl9pPr marL="3265129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1" indent="0">
              <a:buNone/>
              <a:defRPr sz="1000"/>
            </a:lvl2pPr>
            <a:lvl3pPr marL="816282" indent="0">
              <a:buNone/>
              <a:defRPr sz="900"/>
            </a:lvl3pPr>
            <a:lvl4pPr marL="1224423" indent="0">
              <a:buNone/>
              <a:defRPr sz="800"/>
            </a:lvl4pPr>
            <a:lvl5pPr marL="1632564" indent="0">
              <a:buNone/>
              <a:defRPr sz="800"/>
            </a:lvl5pPr>
            <a:lvl6pPr marL="2040705" indent="0">
              <a:buNone/>
              <a:defRPr sz="800"/>
            </a:lvl6pPr>
            <a:lvl7pPr marL="2448846" indent="0">
              <a:buNone/>
              <a:defRPr sz="800"/>
            </a:lvl7pPr>
            <a:lvl8pPr marL="2856988" indent="0">
              <a:buNone/>
              <a:defRPr sz="800"/>
            </a:lvl8pPr>
            <a:lvl9pPr marL="32651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C54FF3-7E5D-4C87-9C1E-14574F52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D937-6093-4A53-9527-C96AE9821127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CE5DE0-A721-47DB-9835-2DDDCF29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7F3CBC-82E0-4E5C-8DBF-03A459A5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59C3-D957-427D-BB13-F12AF5D7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5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D9EF-9287-4282-B2B8-F1CC3691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F7DD-3ED3-4CA8-97A7-A95D08100F18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DEC65-F20A-40A0-B52B-C42673BD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2412C-F79E-4299-B6D6-5B93CDB0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904E-5DD9-486E-AB3B-F57EF35BF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1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40C40-30DF-438D-815F-AD87E72F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41F2-BDCF-429B-9AC0-16C965C9EDFD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C7D4-6C50-42A6-B038-46B3CD27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A029F-72BC-4F54-9226-6CF3EEE2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E8F5-9A7F-4AA9-867A-CEE3D585C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919" y="240541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954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D4509-0765-4148-A032-5050EB96E7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E2A0-3973-4235-8C9B-CC35F6AA4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63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02063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066800"/>
            <a:ext cx="3802062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C09BE-A206-4A8D-87AE-41787D97AB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8053-937B-467C-AE47-633A9AF3B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28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8F84E8-CC17-4061-84D8-1AF51708E5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9AE4-62FF-49E1-8C92-F898269B7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E946C7-6D45-4BA0-A146-09D612547C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9145-929D-47A3-92D6-55A746BDC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0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E9EB108-38C4-441C-8386-E685331931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78145A7D-EA20-45D4-B4C5-6C06C413F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61088"/>
            <a:ext cx="43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59544155-8A3F-47D8-9C94-C41A014CB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8200" y="60960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E1AF1-6B5D-4B32-81C6-EC6972A189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6DB4-364D-4D2E-886C-720CB723A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DF0FE82-BEC6-4FF9-822A-FE6DC4FA35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239A157-A2B4-4D24-A7D6-296A41763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61088"/>
            <a:ext cx="43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8BC3C4E2-0BC4-48C2-B282-95AB0278AD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96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21B665-FB53-4A99-A7DE-3078396645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A7F0-E7AA-400B-AB6B-30173F7C4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044CD190-BBBC-4DEB-B80B-F8451A76DF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3725C32-D0B2-4EE9-9DDF-772BCAB8C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61088"/>
            <a:ext cx="438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0284BD39-4127-4D71-B55F-32564E9404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096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13C2C4-2769-422C-8BF5-B22406ED1C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CFC0-FF34-4D20-92CF-E35B91B29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1CCF1B0-4AC7-4CE7-A501-BF36BC5A1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56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1934919-25A2-4274-9F06-674E5CC5F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565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BDE4779D-ADA2-4453-8F6A-77D274DE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19850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9" name="Rectangle 6">
            <a:extLst>
              <a:ext uri="{FF2B5EF4-FFF2-40B4-BE49-F238E27FC236}">
                <a16:creationId xmlns:a16="http://schemas.microsoft.com/office/drawing/2014/main" id="{B0ACAA43-73C5-4AD5-A0F3-6ACD88DA2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5F9CD85C-B7B6-4BA0-9839-D7799D0447A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72200"/>
            <a:ext cx="4302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>
            <a:extLst>
              <a:ext uri="{FF2B5EF4-FFF2-40B4-BE49-F238E27FC236}">
                <a16:creationId xmlns:a16="http://schemas.microsoft.com/office/drawing/2014/main" id="{1A5A7AD8-5B10-4E80-BDC3-4A3D9554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9FB0489B-8601-4049-8A50-AC39F31ED1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7"/>
          <a:stretch>
            <a:fillRect/>
          </a:stretch>
        </p:blipFill>
        <p:spPr bwMode="auto">
          <a:xfrm>
            <a:off x="76200" y="6386513"/>
            <a:ext cx="1447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>
            <a:extLst>
              <a:ext uri="{FF2B5EF4-FFF2-40B4-BE49-F238E27FC236}">
                <a16:creationId xmlns:a16="http://schemas.microsoft.com/office/drawing/2014/main" id="{26F7E04D-3C2F-42AD-BB62-254F507F2D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F9FDE60-ECFF-4AFA-A68A-6BE423D4D0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245475" y="6461125"/>
            <a:ext cx="74612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12A66691-4267-45B0-B92C-0D108C316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9" r:id="rId1"/>
    <p:sldLayoutId id="2147486970" r:id="rId2"/>
    <p:sldLayoutId id="2147486971" r:id="rId3"/>
    <p:sldLayoutId id="2147486972" r:id="rId4"/>
    <p:sldLayoutId id="2147486973" r:id="rId5"/>
    <p:sldLayoutId id="2147486974" r:id="rId6"/>
    <p:sldLayoutId id="2147487019" r:id="rId7"/>
    <p:sldLayoutId id="2147487020" r:id="rId8"/>
    <p:sldLayoutId id="2147487021" r:id="rId9"/>
    <p:sldLayoutId id="2147487022" r:id="rId10"/>
    <p:sldLayoutId id="214748702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ADAF0CE-11A1-454E-979E-69BF0A23D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8" tIns="40814" rIns="81628" bIns="408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68C0932-E793-428B-9384-3D45F7605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8" tIns="40814" rIns="81628" bIns="40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706FD-CC99-402A-8E7D-4039AF140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5226E1-0D16-482F-ABD8-8CDCD5E3BF6E}" type="datetime1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D495F-82F9-497B-B4AF-6FC5FD8FD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31F4-788A-423C-82D7-19FBF844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C4597A-1D5C-4C87-AB70-CE84F812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7" r:id="rId1"/>
    <p:sldLayoutId id="2147486998" r:id="rId2"/>
    <p:sldLayoutId id="2147486999" r:id="rId3"/>
    <p:sldLayoutId id="2147487000" r:id="rId4"/>
    <p:sldLayoutId id="2147487001" r:id="rId5"/>
    <p:sldLayoutId id="2147487002" r:id="rId6"/>
    <p:sldLayoutId id="2147487003" r:id="rId7"/>
    <p:sldLayoutId id="2147487004" r:id="rId8"/>
    <p:sldLayoutId id="2147487005" r:id="rId9"/>
    <p:sldLayoutId id="2147487006" r:id="rId10"/>
    <p:sldLayoutId id="2147487007" r:id="rId11"/>
    <p:sldLayoutId id="2147487026" r:id="rId12"/>
  </p:sldLayoutIdLst>
  <p:hf hdr="0" ftr="0" dt="0"/>
  <p:txStyles>
    <p:titleStyle>
      <a:lvl1pPr algn="ctr" defTabSz="407988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7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407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407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4079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079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079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079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07988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defTabSz="407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407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3200" algn="l" defTabSz="407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3200" algn="l" defTabSz="407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407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44776" indent="-204070" algn="l" defTabSz="4081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17" indent="-204070" algn="l" defTabSz="4081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58" indent="-204070" algn="l" defTabSz="4081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99" indent="-204070" algn="l" defTabSz="4081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1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82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3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4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05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46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88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29" algn="l" defTabSz="4081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phy.anl.gov/theory/workshops/pieic2017/index.html" TargetMode="External"/><Relationship Id="rId7" Type="http://schemas.openxmlformats.org/officeDocument/2006/relationships/image" Target="../media/image11.emf"/><Relationship Id="rId12" Type="http://schemas.openxmlformats.org/officeDocument/2006/relationships/hyperlink" Target="https://indico.cern.ch/event/88024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3.png"/><Relationship Id="rId5" Type="http://schemas.openxmlformats.org/officeDocument/2006/relationships/hyperlink" Target="https://www.ectstar.eu/node/4224" TargetMode="External"/><Relationship Id="rId10" Type="http://schemas.openxmlformats.org/officeDocument/2006/relationships/hyperlink" Target="https://indico.bnl.gov/event/8315/overview" TargetMode="External"/><Relationship Id="rId4" Type="http://schemas.openxmlformats.org/officeDocument/2006/relationships/hyperlink" Target="https://www.jlab.org/conferences/pieic18/" TargetMode="External"/><Relationship Id="rId9" Type="http://schemas.openxmlformats.org/officeDocument/2006/relationships/hyperlink" Target="https://link.springer.com/article/10.1140/epja/i2019-12885-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sl.cua.edu/cua_phy/index.php/EIC_Meson_Structure_WG_Meetings" TargetMode="External"/><Relationship Id="rId4" Type="http://schemas.openxmlformats.org/officeDocument/2006/relationships/hyperlink" Target="http://www.eicug.org/web/content/yellow-report-physics-working-grou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9">
            <a:extLst>
              <a:ext uri="{FF2B5EF4-FFF2-40B4-BE49-F238E27FC236}">
                <a16:creationId xmlns:a16="http://schemas.microsoft.com/office/drawing/2014/main" id="{5E3AE6DF-7C16-4484-8C24-4A3D6369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5012"/>
            <a:ext cx="9144000" cy="1246188"/>
          </a:xfrm>
          <a:prstGeom prst="rect">
            <a:avLst/>
          </a:prstGeom>
          <a:solidFill>
            <a:srgbClr val="FFFF00">
              <a:alpha val="88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41A4F61F-9642-4135-AEE2-2001C0869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876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Pion and Kaon Structure at an EIC – White Paper</a:t>
            </a:r>
          </a:p>
        </p:txBody>
      </p:sp>
      <p:sp>
        <p:nvSpPr>
          <p:cNvPr id="12" name="Rectangle 67">
            <a:extLst>
              <a:ext uri="{FF2B5EF4-FFF2-40B4-BE49-F238E27FC236}">
                <a16:creationId xmlns:a16="http://schemas.microsoft.com/office/drawing/2014/main" id="{997EC9BE-B2AC-4348-8CC3-50836014F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774950"/>
            <a:ext cx="4770437" cy="1111250"/>
          </a:xfrm>
          <a:prstGeom prst="rect">
            <a:avLst/>
          </a:prstGeom>
          <a:solidFill>
            <a:srgbClr val="FFFF75">
              <a:alpha val="80784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Arial" charset="0"/>
              <a:cs typeface="Arial" pitchFamily="34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F9347AAF-B0F0-4231-99A6-90CD12C8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922588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</a:pPr>
            <a:r>
              <a:rPr lang="en-US" altLang="en-US" sz="2800">
                <a:solidFill>
                  <a:schemeClr val="tx1"/>
                </a:solidFill>
              </a:rPr>
              <a:t>Tanja Horn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67B63B72-4702-4088-8F58-5F31448E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4222750"/>
            <a:ext cx="3717925" cy="1062038"/>
          </a:xfrm>
          <a:prstGeom prst="rect">
            <a:avLst/>
          </a:prstGeom>
          <a:solidFill>
            <a:srgbClr val="FFFFCC">
              <a:alpha val="68627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2800" b="1" dirty="0">
              <a:solidFill>
                <a:schemeClr val="tx1">
                  <a:lumMod val="50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5367" name="Text Box 3">
            <a:extLst>
              <a:ext uri="{FF2B5EF4-FFF2-40B4-BE49-F238E27FC236}">
                <a16:creationId xmlns:a16="http://schemas.microsoft.com/office/drawing/2014/main" id="{C334A3F3-5A72-45B4-B733-7A29AB7C8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515100"/>
            <a:ext cx="425926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 dirty="0"/>
              <a:t>Workshop on Pion and Kaon Structure at the EIC</a:t>
            </a:r>
          </a:p>
        </p:txBody>
      </p:sp>
      <p:sp>
        <p:nvSpPr>
          <p:cNvPr id="15368" name="Text Box 4">
            <a:extLst>
              <a:ext uri="{FF2B5EF4-FFF2-40B4-BE49-F238E27FC236}">
                <a16:creationId xmlns:a16="http://schemas.microsoft.com/office/drawing/2014/main" id="{7EAEFBE8-9349-46B5-BB42-6804792B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587" y="6515100"/>
            <a:ext cx="314731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 dirty="0"/>
              <a:t>CFNS, Stonybrook U., 2-5 June 2020</a:t>
            </a:r>
          </a:p>
        </p:txBody>
      </p:sp>
      <p:pic>
        <p:nvPicPr>
          <p:cNvPr id="15369" name="Picture 11">
            <a:extLst>
              <a:ext uri="{FF2B5EF4-FFF2-40B4-BE49-F238E27FC236}">
                <a16:creationId xmlns:a16="http://schemas.microsoft.com/office/drawing/2014/main" id="{8A5A0082-29B2-455F-AA6C-FCA42423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465638"/>
            <a:ext cx="19065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>
            <a:extLst>
              <a:ext uri="{FF2B5EF4-FFF2-40B4-BE49-F238E27FC236}">
                <a16:creationId xmlns:a16="http://schemas.microsoft.com/office/drawing/2014/main" id="{D7C19E85-DC5C-4464-BC47-CDF9D62FF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465638"/>
            <a:ext cx="1066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Group 1">
            <a:extLst>
              <a:ext uri="{FF2B5EF4-FFF2-40B4-BE49-F238E27FC236}">
                <a16:creationId xmlns:a16="http://schemas.microsoft.com/office/drawing/2014/main" id="{9EEBDAA6-C1F3-4837-92D8-CF809AD57952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2225675"/>
            <a:ext cx="2878138" cy="1960563"/>
            <a:chOff x="304800" y="1044575"/>
            <a:chExt cx="2878138" cy="1960563"/>
          </a:xfrm>
        </p:grpSpPr>
        <p:pic>
          <p:nvPicPr>
            <p:cNvPr id="15377" name="Picture 57">
              <a:extLst>
                <a:ext uri="{FF2B5EF4-FFF2-40B4-BE49-F238E27FC236}">
                  <a16:creationId xmlns:a16="http://schemas.microsoft.com/office/drawing/2014/main" id="{659472CC-DC93-46B3-9DB0-55AC3796C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" t="6786" r="59605" b="3477"/>
            <a:stretch>
              <a:fillRect/>
            </a:stretch>
          </p:blipFill>
          <p:spPr bwMode="auto">
            <a:xfrm>
              <a:off x="550863" y="1135063"/>
              <a:ext cx="2327275" cy="176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TextBox 44">
              <a:extLst>
                <a:ext uri="{FF2B5EF4-FFF2-40B4-BE49-F238E27FC236}">
                  <a16:creationId xmlns:a16="http://schemas.microsoft.com/office/drawing/2014/main" id="{7E937FB0-F550-453B-B3EB-9FABC436E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013" y="1044575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400" baseline="30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136EB08D-A9C7-487D-8642-FC0C6D0FB91D}"/>
                </a:ext>
              </a:extLst>
            </p:cNvPr>
            <p:cNvSpPr/>
            <p:nvPr/>
          </p:nvSpPr>
          <p:spPr bwMode="auto">
            <a:xfrm rot="8563132">
              <a:off x="1379538" y="2259013"/>
              <a:ext cx="722312" cy="55245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Lucida Sans Unicode" panose="020B0602030504020204" pitchFamily="34" charset="0"/>
              </a:endParaRPr>
            </a:p>
          </p:txBody>
        </p:sp>
        <p:sp>
          <p:nvSpPr>
            <p:cNvPr id="15380" name="TextBox 43">
              <a:extLst>
                <a:ext uri="{FF2B5EF4-FFF2-40B4-BE49-F238E27FC236}">
                  <a16:creationId xmlns:a16="http://schemas.microsoft.com/office/drawing/2014/main" id="{9BA699EA-DC0D-4E03-B2D0-3A4349C3F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8" y="2697163"/>
              <a:ext cx="361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altLang="en-US" sz="1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1" name="TextBox 42">
              <a:extLst>
                <a:ext uri="{FF2B5EF4-FFF2-40B4-BE49-F238E27FC236}">
                  <a16:creationId xmlns:a16="http://schemas.microsoft.com/office/drawing/2014/main" id="{B3FDEF26-3961-44FA-8548-1B3BA6678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863" y="1741488"/>
              <a:ext cx="361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n-US" altLang="en-US" sz="1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95C85DA8-6655-41D1-B893-A39C05913C40}"/>
                </a:ext>
              </a:extLst>
            </p:cNvPr>
            <p:cNvSpPr/>
            <p:nvPr/>
          </p:nvSpPr>
          <p:spPr bwMode="auto">
            <a:xfrm rot="11859133">
              <a:off x="1236663" y="1466850"/>
              <a:ext cx="690562" cy="57785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Lucida Sans Unicode" panose="020B0602030504020204" pitchFamily="34" charset="0"/>
              </a:endParaRPr>
            </a:p>
          </p:txBody>
        </p:sp>
        <p:sp>
          <p:nvSpPr>
            <p:cNvPr id="15383" name="Rectangle 1">
              <a:extLst>
                <a:ext uri="{FF2B5EF4-FFF2-40B4-BE49-F238E27FC236}">
                  <a16:creationId xmlns:a16="http://schemas.microsoft.com/office/drawing/2014/main" id="{9AC5CFB8-0C34-487E-809F-FB91265D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175" y="1135063"/>
              <a:ext cx="369888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384" name="TextBox 50">
              <a:extLst>
                <a:ext uri="{FF2B5EF4-FFF2-40B4-BE49-F238E27FC236}">
                  <a16:creationId xmlns:a16="http://schemas.microsoft.com/office/drawing/2014/main" id="{91E9E140-1872-4F00-915B-E3E7EAC33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3175" y="1146175"/>
              <a:ext cx="5603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l-GR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K, etc.</a:t>
              </a:r>
              <a:endParaRPr lang="en-US" altLang="en-US" sz="1400" baseline="30000">
                <a:solidFill>
                  <a:schemeClr val="tx1"/>
                </a:solidFill>
              </a:endParaRPr>
            </a:p>
          </p:txBody>
        </p:sp>
        <p:sp>
          <p:nvSpPr>
            <p:cNvPr id="15385" name="Rectangle 2">
              <a:extLst>
                <a:ext uri="{FF2B5EF4-FFF2-40B4-BE49-F238E27FC236}">
                  <a16:creationId xmlns:a16="http://schemas.microsoft.com/office/drawing/2014/main" id="{37BA1DB2-0C05-436B-B302-18C552360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3" y="2670175"/>
              <a:ext cx="228600" cy="201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386" name="Rectangle 70">
              <a:extLst>
                <a:ext uri="{FF2B5EF4-FFF2-40B4-BE49-F238E27FC236}">
                  <a16:creationId xmlns:a16="http://schemas.microsoft.com/office/drawing/2014/main" id="{E13EE58D-2FE2-44A8-9A9B-C7F71F2AB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2670175"/>
              <a:ext cx="228600" cy="201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387" name="TextBox 41">
              <a:extLst>
                <a:ext uri="{FF2B5EF4-FFF2-40B4-BE49-F238E27FC236}">
                  <a16:creationId xmlns:a16="http://schemas.microsoft.com/office/drawing/2014/main" id="{03EDA6FA-8CDF-4B04-9D56-A2F258BAD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550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N(p)</a:t>
              </a:r>
              <a:endParaRPr lang="en-US" altLang="en-US" sz="1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8" name="TextBox 45">
              <a:extLst>
                <a:ext uri="{FF2B5EF4-FFF2-40B4-BE49-F238E27FC236}">
                  <a16:creationId xmlns:a16="http://schemas.microsoft.com/office/drawing/2014/main" id="{8B4E6808-FF37-4883-8BEB-6DD7F5364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063" y="2593975"/>
              <a:ext cx="650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N(p’)</a:t>
              </a:r>
              <a:endParaRPr lang="en-US" altLang="en-US" sz="1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72" name="TextBox 44">
            <a:extLst>
              <a:ext uri="{FF2B5EF4-FFF2-40B4-BE49-F238E27FC236}">
                <a16:creationId xmlns:a16="http://schemas.microsoft.com/office/drawing/2014/main" id="{02E66204-E29F-4487-BE16-A788AC029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398838"/>
            <a:ext cx="698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1400" baseline="-25000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1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</a:p>
        </p:txBody>
      </p:sp>
      <p:sp>
        <p:nvSpPr>
          <p:cNvPr id="15373" name="TextBox 44">
            <a:extLst>
              <a:ext uri="{FF2B5EF4-FFF2-40B4-BE49-F238E27FC236}">
                <a16:creationId xmlns:a16="http://schemas.microsoft.com/office/drawing/2014/main" id="{E19E2841-0727-4051-B2FD-568236E9B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2740025"/>
            <a:ext cx="69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400" baseline="-25000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endParaRPr lang="en-US" altLang="en-US" sz="1400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74" name="Group 23">
            <a:extLst>
              <a:ext uri="{FF2B5EF4-FFF2-40B4-BE49-F238E27FC236}">
                <a16:creationId xmlns:a16="http://schemas.microsoft.com/office/drawing/2014/main" id="{E117FDAA-73F1-463C-8648-B9FC93ABC531}"/>
              </a:ext>
            </a:extLst>
          </p:cNvPr>
          <p:cNvGrpSpPr>
            <a:grpSpLocks/>
          </p:cNvGrpSpPr>
          <p:nvPr/>
        </p:nvGrpSpPr>
        <p:grpSpPr bwMode="auto">
          <a:xfrm>
            <a:off x="1384300" y="4359275"/>
            <a:ext cx="2894013" cy="2041525"/>
            <a:chOff x="3099450" y="2198688"/>
            <a:chExt cx="4123675" cy="2593975"/>
          </a:xfrm>
        </p:grpSpPr>
        <p:pic>
          <p:nvPicPr>
            <p:cNvPr id="15375" name="Picture 24" descr="cloud">
              <a:extLst>
                <a:ext uri="{FF2B5EF4-FFF2-40B4-BE49-F238E27FC236}">
                  <a16:creationId xmlns:a16="http://schemas.microsoft.com/office/drawing/2014/main" id="{9C3C6896-2DFB-483E-8853-EF7D445EA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2198688"/>
              <a:ext cx="3251200" cy="259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0A1731-22FF-419C-BB6E-9421180072E5}"/>
                </a:ext>
              </a:extLst>
            </p:cNvPr>
            <p:cNvSpPr/>
            <p:nvPr/>
          </p:nvSpPr>
          <p:spPr>
            <a:xfrm>
              <a:off x="3099450" y="4078614"/>
              <a:ext cx="461453" cy="361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940233" y="5952410"/>
            <a:ext cx="3657600" cy="349623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8134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-44204"/>
            <a:ext cx="8001000" cy="804863"/>
          </a:xfrm>
        </p:spPr>
        <p:txBody>
          <a:bodyPr/>
          <a:lstStyle/>
          <a:p>
            <a:r>
              <a:rPr lang="pl-PL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Pion Drell-Yan Data:  CERN NA3 </a:t>
            </a:r>
            <a:r>
              <a:rPr lang="pl-PL" altLang="en-US" sz="2800" dirty="0"/>
              <a:t>(</a:t>
            </a:r>
            <a:r>
              <a:rPr lang="pl-PL" altLang="en-US" sz="2800" dirty="0">
                <a:latin typeface="Symbol" panose="05050102010706020507" pitchFamily="18" charset="2"/>
              </a:rPr>
              <a:t>p</a:t>
            </a:r>
            <a:r>
              <a:rPr lang="en-US" altLang="en-US" sz="2800" baseline="30000" dirty="0"/>
              <a:t>+/-</a:t>
            </a:r>
            <a:r>
              <a:rPr lang="pl-PL" altLang="en-US" sz="2800" dirty="0"/>
              <a:t>) </a:t>
            </a:r>
            <a:r>
              <a:rPr lang="pl-PL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NA10 </a:t>
            </a:r>
            <a:r>
              <a:rPr lang="pl-PL" altLang="en-US" sz="2800" dirty="0"/>
              <a:t>(</a:t>
            </a:r>
            <a:r>
              <a:rPr lang="pl-PL" altLang="en-US" sz="2800" dirty="0">
                <a:latin typeface="Symbol" panose="05050102010706020507" pitchFamily="18" charset="2"/>
              </a:rPr>
              <a:t>p</a:t>
            </a:r>
            <a:r>
              <a:rPr lang="pl-PL" altLang="en-US" sz="2800" baseline="30000" dirty="0"/>
              <a:t>-</a:t>
            </a:r>
            <a:r>
              <a:rPr lang="pl-PL" altLang="en-US" sz="2800" dirty="0"/>
              <a:t>)</a:t>
            </a:r>
            <a:endParaRPr lang="en-US" altLang="en-US" sz="2800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6425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33400" y="5378823"/>
            <a:ext cx="4038600" cy="9144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4388223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CC00CC"/>
                </a:solidFill>
                <a:cs typeface="Arial" panose="020B0604020202020204" pitchFamily="34" charset="0"/>
              </a:rPr>
              <a:t>NA3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200 GeV </a:t>
            </a:r>
            <a:r>
              <a:rPr lang="en-US" sz="18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data (also have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150 and 180 GeV </a:t>
            </a:r>
            <a:r>
              <a:rPr lang="en-US" sz="18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aseline="300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200 GeV </a:t>
            </a:r>
            <a:r>
              <a:rPr lang="en-US" sz="18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data).  </a:t>
            </a:r>
            <a:r>
              <a:rPr 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Can determine pion sea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4" name="Picture 13" descr="C:\work_area\text\talk\dy-pion\na10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59223"/>
            <a:ext cx="3322638" cy="4191000"/>
          </a:xfrm>
          <a:prstGeom prst="rect">
            <a:avLst/>
          </a:prstGeom>
          <a:noFill/>
        </p:spPr>
      </p:pic>
      <p:pic>
        <p:nvPicPr>
          <p:cNvPr id="15" name="Picture 8" descr="C:\work_area\text\talk\dy-pion\na3.png"/>
          <p:cNvPicPr>
            <a:picLocks noChangeAspect="1" noChangeArrowheads="1"/>
          </p:cNvPicPr>
          <p:nvPr/>
        </p:nvPicPr>
        <p:blipFill>
          <a:blip r:embed="rId5" cstate="print"/>
          <a:srcRect t="4230" r="5661"/>
          <a:stretch>
            <a:fillRect/>
          </a:stretch>
        </p:blipFill>
        <p:spPr bwMode="auto">
          <a:xfrm>
            <a:off x="533400" y="1111623"/>
            <a:ext cx="3533100" cy="3200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47903" y="5302623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CC00CC"/>
                </a:solidFill>
                <a:cs typeface="Arial" panose="020B0604020202020204" pitchFamily="34" charset="0"/>
              </a:rPr>
              <a:t>NA10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194 GeV </a:t>
            </a:r>
            <a:r>
              <a:rPr lang="en-US" sz="18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data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619991" y="5423850"/>
          <a:ext cx="385656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Formula" r:id="rId6" imgW="1835280" imgH="398880" progId="Equation.Ribbit">
                  <p:embed/>
                </p:oleObj>
              </mc:Choice>
              <mc:Fallback>
                <p:oleObj name="Formula" r:id="rId6" imgW="1835280" imgH="398880" progId="Equation.Ribbit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91" y="5423850"/>
                        <a:ext cx="385656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0624" y="595526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sea in pion is small – few %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971800" y="1600200"/>
            <a:ext cx="457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01000" y="1447800"/>
            <a:ext cx="457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C74F1533-FA9F-4C57-BD84-8353C01D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22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EF6A25E2-EF93-40A0-8E52-4AE1BD944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22350"/>
            <a:ext cx="8534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</a:rPr>
              <a:t>Hadron masses in light quark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252D9-AFD1-410B-9F17-E6B80E30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057400" cy="365125"/>
          </a:xfrm>
        </p:spPr>
        <p:txBody>
          <a:bodyPr lIns="91440" tIns="45720" rIns="91440" bIns="45720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FF937CD-88C8-4483-B42F-D61022A7841D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EBB980-24E0-4E75-A2A4-7A503BED6188}"/>
              </a:ext>
            </a:extLst>
          </p:cNvPr>
          <p:cNvSpPr txBox="1"/>
          <p:nvPr/>
        </p:nvSpPr>
        <p:spPr>
          <a:xfrm>
            <a:off x="0" y="136525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Key Experimental Efforts at an EIC</a:t>
            </a:r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C3AE541D-9879-4CDD-B263-C15F91A82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25688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</a:rPr>
              <a:t>Gluon (binding) energy in Nambu-Goldstone modes</a:t>
            </a:r>
          </a:p>
        </p:txBody>
      </p:sp>
      <p:sp>
        <p:nvSpPr>
          <p:cNvPr id="75782" name="Rectangle 3">
            <a:extLst>
              <a:ext uri="{FF2B5EF4-FFF2-40B4-BE49-F238E27FC236}">
                <a16:creationId xmlns:a16="http://schemas.microsoft.com/office/drawing/2014/main" id="{AE0A1F0F-5E54-4DE3-8B52-E81BFF1E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59163"/>
            <a:ext cx="800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</a:rPr>
              <a:t>Mass acquisition from Dynamical Chiral Symmetry Breaking (DCSB)</a:t>
            </a:r>
          </a:p>
        </p:txBody>
      </p:sp>
      <p:sp>
        <p:nvSpPr>
          <p:cNvPr id="75783" name="Rectangle 3">
            <a:extLst>
              <a:ext uri="{FF2B5EF4-FFF2-40B4-BE49-F238E27FC236}">
                <a16:creationId xmlns:a16="http://schemas.microsoft.com/office/drawing/2014/main" id="{C9547A19-5E68-4933-9338-5CEA8A33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92638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</a:rPr>
              <a:t>Strong vs. Higgs mass generating mechanisms</a:t>
            </a:r>
          </a:p>
        </p:txBody>
      </p:sp>
      <p:sp>
        <p:nvSpPr>
          <p:cNvPr id="75784" name="Rectangle 3">
            <a:extLst>
              <a:ext uri="{FF2B5EF4-FFF2-40B4-BE49-F238E27FC236}">
                <a16:creationId xmlns:a16="http://schemas.microsoft.com/office/drawing/2014/main" id="{D2041055-3225-477E-BC18-E97B8D5FB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2413"/>
            <a:ext cx="7543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FF"/>
                </a:solidFill>
              </a:rPr>
              <a:t>Pion and kaon parton distribution functions (PDFs) and generalized parton distributions (GPDs)</a:t>
            </a:r>
          </a:p>
        </p:txBody>
      </p:sp>
      <p:sp>
        <p:nvSpPr>
          <p:cNvPr id="75785" name="Rectangle 3">
            <a:extLst>
              <a:ext uri="{FF2B5EF4-FFF2-40B4-BE49-F238E27FC236}">
                <a16:creationId xmlns:a16="http://schemas.microsoft.com/office/drawing/2014/main" id="{B347823B-486E-458F-BCF2-3941033C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97188"/>
            <a:ext cx="4953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FF"/>
                </a:solidFill>
              </a:rPr>
              <a:t>Open charm production from pion and kaon</a:t>
            </a:r>
          </a:p>
        </p:txBody>
      </p:sp>
      <p:sp>
        <p:nvSpPr>
          <p:cNvPr id="75786" name="Rectangle 3">
            <a:extLst>
              <a:ext uri="{FF2B5EF4-FFF2-40B4-BE49-F238E27FC236}">
                <a16:creationId xmlns:a16="http://schemas.microsoft.com/office/drawing/2014/main" id="{BF5D0876-E3B3-4B79-8DE2-26225681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33825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FF"/>
                </a:solidFill>
              </a:rPr>
              <a:t>Pion and kaon form factors</a:t>
            </a:r>
          </a:p>
        </p:txBody>
      </p:sp>
      <p:sp>
        <p:nvSpPr>
          <p:cNvPr id="75787" name="Rectangle 3">
            <a:extLst>
              <a:ext uri="{FF2B5EF4-FFF2-40B4-BE49-F238E27FC236}">
                <a16:creationId xmlns:a16="http://schemas.microsoft.com/office/drawing/2014/main" id="{0F7E00A7-E11A-4834-893B-E52379D6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24450"/>
            <a:ext cx="7543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FF"/>
                </a:solidFill>
              </a:rPr>
              <a:t>Valence quark distributions in pion and kaon at large momentum fraction x</a:t>
            </a:r>
          </a:p>
        </p:txBody>
      </p:sp>
      <p:sp>
        <p:nvSpPr>
          <p:cNvPr id="75788" name="Rectangle 3">
            <a:extLst>
              <a:ext uri="{FF2B5EF4-FFF2-40B4-BE49-F238E27FC236}">
                <a16:creationId xmlns:a16="http://schemas.microsoft.com/office/drawing/2014/main" id="{D4F8EBAB-7941-4CA0-98D9-9EDEB1A3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661025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</a:rPr>
              <a:t>Timelike analog of mass acquisition</a:t>
            </a:r>
          </a:p>
        </p:txBody>
      </p:sp>
      <p:sp>
        <p:nvSpPr>
          <p:cNvPr id="75789" name="Rectangle 3">
            <a:extLst>
              <a:ext uri="{FF2B5EF4-FFF2-40B4-BE49-F238E27FC236}">
                <a16:creationId xmlns:a16="http://schemas.microsoft.com/office/drawing/2014/main" id="{6D987899-2A62-472B-99AF-1DFBFB350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92838"/>
            <a:ext cx="7543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FF"/>
                </a:solidFill>
              </a:rPr>
              <a:t>Fragmentation of a quark into pions or kaons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B53B0731-CF06-4048-A695-28963BA0F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958D0766-78E5-475B-A561-384781EA32B7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46050"/>
            <a:ext cx="5962650" cy="3175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7" charset="-128"/>
                <a:cs typeface="Arial" panose="020B0604020202020204" pitchFamily="34" charset="0"/>
              </a:rPr>
              <a:t>Pion and Kaon Sullivan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CCAAA-1BB9-405A-978B-278D86AA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10B4D8C4-7015-458F-84CD-661321665D59}" type="slidenum">
              <a:rPr lang="en-US" altLang="en-US" smtClean="0"/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E56DA424-A1C5-4B72-B9C9-DCAC18CC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9013"/>
            <a:ext cx="21129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>
            <a:extLst>
              <a:ext uri="{FF2B5EF4-FFF2-40B4-BE49-F238E27FC236}">
                <a16:creationId xmlns:a16="http://schemas.microsoft.com/office/drawing/2014/main" id="{65D91A38-E33F-4672-BB2B-C203B7E6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122363"/>
            <a:ext cx="66151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en-US" altLang="en-US" sz="1800" b="1">
                <a:solidFill>
                  <a:srgbClr val="9900CC"/>
                </a:solidFill>
                <a:cs typeface="Arial" panose="020B0604020202020204" pitchFamily="34" charset="0"/>
              </a:rPr>
              <a:t>Sullivan process can provide reliable access to a meson target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as </a:t>
            </a:r>
            <a:r>
              <a:rPr lang="en-US" altLang="en-US" sz="1800" i="1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becomes space-like if the pole associated with the ground-state meson remains the dominant feature of the process and the structure of the related correlation evolves slowly and smoothly with virtuality. </a:t>
            </a:r>
          </a:p>
        </p:txBody>
      </p:sp>
      <p:sp>
        <p:nvSpPr>
          <p:cNvPr id="35846" name="TextBox 20">
            <a:extLst>
              <a:ext uri="{FF2B5EF4-FFF2-40B4-BE49-F238E27FC236}">
                <a16:creationId xmlns:a16="http://schemas.microsoft.com/office/drawing/2014/main" id="{B4D6B44A-C1B0-4FED-B6F2-D3D4167B5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5130800"/>
            <a:ext cx="8594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Recent </a:t>
            </a:r>
            <a:r>
              <a:rPr lang="en-US" altLang="en-US" sz="1800" b="1">
                <a:solidFill>
                  <a:srgbClr val="9900CC"/>
                </a:solidFill>
                <a:cs typeface="Arial" panose="020B0604020202020204" pitchFamily="34" charset="0"/>
              </a:rPr>
              <a:t>theoretical calculations found that for  -t ≤ 0.6 GeV</a:t>
            </a:r>
            <a:r>
              <a:rPr lang="en-US" altLang="en-US" sz="1800" b="1" baseline="30000">
                <a:solidFill>
                  <a:srgbClr val="9900CC"/>
                </a:solidFill>
                <a:cs typeface="Arial" panose="020B0604020202020204" pitchFamily="34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1800" b="1">
                <a:solidFill>
                  <a:srgbClr val="9900CC"/>
                </a:solidFill>
                <a:cs typeface="Arial" panose="020B0604020202020204" pitchFamily="34" charset="0"/>
              </a:rPr>
              <a:t>all changes in pion structure are modest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so that a well-constrained experimental analysis should be reliable Similar analysis for the kaon indicates that Sullivan processes can provide a valid kaon target for -t ≤ 0.9 GeV</a:t>
            </a:r>
            <a:r>
              <a:rPr lang="en-US" altLang="en-US" sz="18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5847" name="TextBox 24">
            <a:extLst>
              <a:ext uri="{FF2B5EF4-FFF2-40B4-BE49-F238E27FC236}">
                <a16:creationId xmlns:a16="http://schemas.microsoft.com/office/drawing/2014/main" id="{C01F59BF-6FA7-411B-88DF-6B4AA5E1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6316663"/>
            <a:ext cx="6946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400" i="1" dirty="0">
                <a:solidFill>
                  <a:srgbClr val="008000"/>
                </a:solidFill>
                <a:cs typeface="Arial" panose="020B0604020202020204" pitchFamily="34" charset="0"/>
              </a:rPr>
              <a:t>[S.-X. Qin, C. Chen, C. </a:t>
            </a:r>
            <a:r>
              <a:rPr lang="en-US" altLang="en-US" sz="1400" i="1" dirty="0" err="1">
                <a:solidFill>
                  <a:srgbClr val="008000"/>
                </a:solidFill>
                <a:cs typeface="Arial" panose="020B0604020202020204" pitchFamily="34" charset="0"/>
              </a:rPr>
              <a:t>Mezrag</a:t>
            </a:r>
            <a:r>
              <a:rPr lang="en-US" altLang="en-US" sz="1400" i="1" dirty="0">
                <a:solidFill>
                  <a:srgbClr val="008000"/>
                </a:solidFill>
                <a:cs typeface="Arial" panose="020B0604020202020204" pitchFamily="34" charset="0"/>
              </a:rPr>
              <a:t> and C. D. Roberts, Phys. Rev. C </a:t>
            </a:r>
            <a:r>
              <a:rPr lang="en-US" altLang="en-US" sz="1400" b="1" i="1" dirty="0">
                <a:solidFill>
                  <a:srgbClr val="008000"/>
                </a:solidFill>
                <a:cs typeface="Arial" panose="020B0604020202020204" pitchFamily="34" charset="0"/>
              </a:rPr>
              <a:t>97</a:t>
            </a:r>
            <a:r>
              <a:rPr lang="en-US" altLang="en-US" sz="1400" i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1400" b="1" i="1" dirty="0">
                <a:solidFill>
                  <a:srgbClr val="008000"/>
                </a:solidFill>
                <a:cs typeface="Arial" panose="020B0604020202020204" pitchFamily="34" charset="0"/>
              </a:rPr>
              <a:t>2018</a:t>
            </a:r>
            <a:r>
              <a:rPr lang="en-US" altLang="en-US" sz="1400" i="1" dirty="0">
                <a:solidFill>
                  <a:srgbClr val="008000"/>
                </a:solidFill>
                <a:cs typeface="Arial" panose="020B0604020202020204" pitchFamily="34" charset="0"/>
              </a:rPr>
              <a:t>) 015203.]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1906AD-9994-4794-80F6-0AC81B69FF71}"/>
              </a:ext>
            </a:extLst>
          </p:cNvPr>
          <p:cNvSpPr/>
          <p:nvPr/>
        </p:nvSpPr>
        <p:spPr>
          <a:xfrm>
            <a:off x="3408363" y="3487738"/>
            <a:ext cx="5316537" cy="1279525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0066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849" name="TextBox 7">
            <a:extLst>
              <a:ext uri="{FF2B5EF4-FFF2-40B4-BE49-F238E27FC236}">
                <a16:creationId xmlns:a16="http://schemas.microsoft.com/office/drawing/2014/main" id="{2704E0FA-3AF4-4ED2-85A3-A7C8396D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3543300"/>
            <a:ext cx="5280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To </a:t>
            </a: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check these conditions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are satisfied empirically, one can </a:t>
            </a: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take data covering a range in </a:t>
            </a:r>
            <a:r>
              <a:rPr lang="en-US" altLang="en-US" sz="1800" b="1" i="1">
                <a:solidFill>
                  <a:srgbClr val="0000FF"/>
                </a:solidFill>
                <a:cs typeface="Arial" panose="020B0604020202020204" pitchFamily="34" charset="0"/>
              </a:rPr>
              <a:t>t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and compare with phenomenological and theoretical expectations.</a:t>
            </a:r>
          </a:p>
        </p:txBody>
      </p:sp>
      <p:pic>
        <p:nvPicPr>
          <p:cNvPr id="35850" name="Picture 5">
            <a:extLst>
              <a:ext uri="{FF2B5EF4-FFF2-40B4-BE49-F238E27FC236}">
                <a16:creationId xmlns:a16="http://schemas.microsoft.com/office/drawing/2014/main" id="{C7891E00-AD84-4D23-9796-E6BCC2FA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8"/>
          <a:stretch>
            <a:fillRect/>
          </a:stretch>
        </p:blipFill>
        <p:spPr bwMode="auto">
          <a:xfrm>
            <a:off x="247650" y="2855913"/>
            <a:ext cx="289401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3DE9849-8473-48BD-B6AA-7A35D7C5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839649A-F597-4116-B74B-F1981FBA9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57250"/>
            <a:ext cx="7842250" cy="6619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5875" algn="ctr">
            <a:noFill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defTabSz="9144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10A4DA95-19CE-476A-A8A8-B53698CA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857250"/>
            <a:ext cx="7689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85800" indent="-2286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Experimental studies over the last decade have given </a:t>
            </a:r>
            <a:r>
              <a:rPr lang="en-US" altLang="en-US" sz="1800" i="1" u="sng">
                <a:solidFill>
                  <a:srgbClr val="000000"/>
                </a:solidFill>
              </a:rPr>
              <a:t>confidence</a:t>
            </a:r>
            <a:r>
              <a:rPr lang="en-US" altLang="en-US" sz="1800">
                <a:solidFill>
                  <a:srgbClr val="000000"/>
                </a:solidFill>
              </a:rPr>
              <a:t> in the electroproduction method yielding the physical pion form factor</a:t>
            </a:r>
            <a:endParaRPr lang="en-US" altLang="en-US" sz="1800" baseline="-25000">
              <a:solidFill>
                <a:srgbClr val="000000"/>
              </a:solidFill>
            </a:endParaRPr>
          </a:p>
        </p:txBody>
      </p:sp>
      <p:sp>
        <p:nvSpPr>
          <p:cNvPr id="36870" name="Text Box 5">
            <a:extLst>
              <a:ext uri="{FF2B5EF4-FFF2-40B4-BE49-F238E27FC236}">
                <a16:creationId xmlns:a16="http://schemas.microsoft.com/office/drawing/2014/main" id="{79DB6A51-3C02-4982-91D2-26F96232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87675"/>
            <a:ext cx="3543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280988" indent="176213"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800">
                <a:solidFill>
                  <a:srgbClr val="000000"/>
                </a:solidFill>
              </a:rPr>
              <a:t>F</a:t>
            </a:r>
            <a:r>
              <a:rPr lang="en-US" altLang="en-US" sz="1800" baseline="-250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800">
                <a:solidFill>
                  <a:srgbClr val="000000"/>
                </a:solidFill>
              </a:rPr>
              <a:t> values do not depend on -t – confidence in applicability of model to the kinematic regime of the data</a:t>
            </a: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351D9267-D549-4E19-9E5F-A641FEE0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20838"/>
            <a:ext cx="360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85800" indent="-2286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Bef>
                <a:spcPts val="6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Experimental studies include:</a:t>
            </a:r>
          </a:p>
        </p:txBody>
      </p:sp>
      <p:grpSp>
        <p:nvGrpSpPr>
          <p:cNvPr id="36872" name="Group 4">
            <a:extLst>
              <a:ext uri="{FF2B5EF4-FFF2-40B4-BE49-F238E27FC236}">
                <a16:creationId xmlns:a16="http://schemas.microsoft.com/office/drawing/2014/main" id="{79F83C52-7E5C-4296-951B-DA605727FEFD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1698625"/>
            <a:ext cx="4094162" cy="3949700"/>
            <a:chOff x="4593265" y="1142975"/>
            <a:chExt cx="4553514" cy="4540804"/>
          </a:xfrm>
        </p:grpSpPr>
        <p:pic>
          <p:nvPicPr>
            <p:cNvPr id="36891" name="Picture 1">
              <a:extLst>
                <a:ext uri="{FF2B5EF4-FFF2-40B4-BE49-F238E27FC236}">
                  <a16:creationId xmlns:a16="http://schemas.microsoft.com/office/drawing/2014/main" id="{4538E8EF-2693-4D6C-BEEB-DA855ECD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"/>
            <a:stretch>
              <a:fillRect/>
            </a:stretch>
          </p:blipFill>
          <p:spPr bwMode="auto">
            <a:xfrm>
              <a:off x="4593265" y="1142975"/>
              <a:ext cx="4553514" cy="454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A977CC20-57E8-4242-982D-2C5ADBB42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371" y="1296282"/>
              <a:ext cx="642683" cy="42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Arial" panose="020B0604020202020204"/>
                  <a:cs typeface="+mn-cs"/>
                </a:rPr>
                <a:t>F</a:t>
              </a:r>
              <a:r>
                <a:rPr lang="en-US" altLang="en-US" sz="1800" baseline="-25000" dirty="0" err="1">
                  <a:solidFill>
                    <a:prstClr val="black"/>
                  </a:solidFill>
                  <a:latin typeface="Symbol" panose="05050102010706020507" pitchFamily="18" charset="2"/>
                  <a:cs typeface="+mn-cs"/>
                </a:rPr>
                <a:t>p</a:t>
              </a:r>
              <a:r>
                <a:rPr lang="en-US" altLang="en-US" sz="1800" dirty="0">
                  <a:solidFill>
                    <a:prstClr val="black"/>
                  </a:solidFill>
                  <a:latin typeface="Arial" panose="020B0604020202020204"/>
                  <a:cs typeface="+mn-cs"/>
                </a:rPr>
                <a:t> </a:t>
              </a:r>
            </a:p>
          </p:txBody>
        </p:sp>
        <p:graphicFrame>
          <p:nvGraphicFramePr>
            <p:cNvPr id="36893" name="Object 3">
              <a:extLst>
                <a:ext uri="{FF2B5EF4-FFF2-40B4-BE49-F238E27FC236}">
                  <a16:creationId xmlns:a16="http://schemas.microsoft.com/office/drawing/2014/main" id="{2AD15F56-7D5A-48E7-A2D3-9DDE6A42C4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313" y="3581400"/>
            <a:ext cx="1404257" cy="744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00" name="Equation" r:id="rId4" imgW="863225" imgH="457002" progId="Equation.3">
                    <p:embed/>
                  </p:oleObj>
                </mc:Choice>
                <mc:Fallback>
                  <p:oleObj name="Equation" r:id="rId4" imgW="863225" imgH="457002" progId="Equation.3">
                    <p:embed/>
                    <p:pic>
                      <p:nvPicPr>
                        <p:cNvPr id="36893" name="Object 3">
                          <a:extLst>
                            <a:ext uri="{FF2B5EF4-FFF2-40B4-BE49-F238E27FC236}">
                              <a16:creationId xmlns:a16="http://schemas.microsoft.com/office/drawing/2014/main" id="{2AD15F56-7D5A-48E7-A2D3-9DDE6A42C4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313" y="3581400"/>
                          <a:ext cx="1404257" cy="744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73" name="Rectangle 3">
            <a:extLst>
              <a:ext uri="{FF2B5EF4-FFF2-40B4-BE49-F238E27FC236}">
                <a16:creationId xmlns:a16="http://schemas.microsoft.com/office/drawing/2014/main" id="{666F7FFA-429C-484F-877E-AD26B74A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2105025"/>
            <a:ext cx="34528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858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buSzTx/>
              <a:buFont typeface="Wingdings" panose="05000000000000000000" pitchFamily="2" charset="2"/>
              <a:buChar char="q"/>
            </a:pPr>
            <a:r>
              <a:rPr lang="en-US" altLang="en-US" sz="1800"/>
              <a:t>Take data covering a range in –t and compare with theoretical expectation</a:t>
            </a:r>
          </a:p>
        </p:txBody>
      </p:sp>
      <p:sp>
        <p:nvSpPr>
          <p:cNvPr id="36874" name="Rectangle 3">
            <a:extLst>
              <a:ext uri="{FF2B5EF4-FFF2-40B4-BE49-F238E27FC236}">
                <a16:creationId xmlns:a16="http://schemas.microsoft.com/office/drawing/2014/main" id="{281EE226-04EE-4B8C-8110-40CF11D6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4197350"/>
            <a:ext cx="3878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858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buSzTx/>
              <a:buFont typeface="Wingdings" panose="05000000000000000000" pitchFamily="2" charset="2"/>
              <a:buChar char="q"/>
            </a:pPr>
            <a:r>
              <a:rPr lang="en-US" altLang="en-US" sz="1800"/>
              <a:t>Verify that the pion pole diagram is the dominant contribution in the reaction mechanism</a:t>
            </a:r>
          </a:p>
        </p:txBody>
      </p:sp>
      <p:sp>
        <p:nvSpPr>
          <p:cNvPr id="36875" name="Text Box 5">
            <a:extLst>
              <a:ext uri="{FF2B5EF4-FFF2-40B4-BE49-F238E27FC236}">
                <a16:creationId xmlns:a16="http://schemas.microsoft.com/office/drawing/2014/main" id="{D6CE7286-024A-41C1-A4B8-5F3C14B3A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5081588"/>
            <a:ext cx="38496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280988" indent="176213"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2349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2349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1800">
                <a:solidFill>
                  <a:srgbClr val="000000"/>
                </a:solidFill>
              </a:rPr>
              <a:t>R</a:t>
            </a:r>
            <a:r>
              <a:rPr lang="en-US" altLang="en-US" sz="1800" baseline="-25000">
                <a:solidFill>
                  <a:srgbClr val="000000"/>
                </a:solidFill>
              </a:rPr>
              <a:t>L</a:t>
            </a:r>
            <a:r>
              <a:rPr lang="en-US" altLang="en-US" sz="1800">
                <a:solidFill>
                  <a:srgbClr val="000000"/>
                </a:solidFill>
              </a:rPr>
              <a:t> (= </a:t>
            </a: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800" baseline="-25000">
                <a:solidFill>
                  <a:srgbClr val="000000"/>
                </a:solidFill>
              </a:rPr>
              <a:t>L</a:t>
            </a:r>
            <a:r>
              <a:rPr lang="en-US" altLang="en-US" sz="1800">
                <a:solidFill>
                  <a:srgbClr val="000000"/>
                </a:solidFill>
              </a:rPr>
              <a:t>(</a:t>
            </a: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800" baseline="30000">
                <a:solidFill>
                  <a:srgbClr val="000000"/>
                </a:solidFill>
              </a:rPr>
              <a:t>-</a:t>
            </a:r>
            <a:r>
              <a:rPr lang="en-US" altLang="en-US" sz="1800">
                <a:solidFill>
                  <a:srgbClr val="000000"/>
                </a:solidFill>
              </a:rPr>
              <a:t>)/</a:t>
            </a: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800" baseline="-25000">
                <a:solidFill>
                  <a:srgbClr val="000000"/>
                </a:solidFill>
              </a:rPr>
              <a:t>L</a:t>
            </a:r>
            <a:r>
              <a:rPr lang="en-US" altLang="en-US" sz="1800">
                <a:solidFill>
                  <a:srgbClr val="000000"/>
                </a:solidFill>
              </a:rPr>
              <a:t>(</a:t>
            </a:r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800" baseline="30000">
                <a:solidFill>
                  <a:srgbClr val="000000"/>
                </a:solidFill>
              </a:rPr>
              <a:t>+</a:t>
            </a:r>
            <a:r>
              <a:rPr lang="en-US" altLang="en-US" sz="1800">
                <a:solidFill>
                  <a:srgbClr val="000000"/>
                </a:solidFill>
              </a:rPr>
              <a:t>)) approaches the pion charge ratio, consistent with pion pole dominance</a:t>
            </a:r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97AAE52D-DD6B-4E2C-8A99-CE097F32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03" y="2444440"/>
            <a:ext cx="661988" cy="307975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defTabSz="9144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4" name="Right Arrow 18">
            <a:extLst>
              <a:ext uri="{FF2B5EF4-FFF2-40B4-BE49-F238E27FC236}">
                <a16:creationId xmlns:a16="http://schemas.microsoft.com/office/drawing/2014/main" id="{C507056E-E2DD-4E03-8EB8-58D3F8DE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4594224"/>
            <a:ext cx="661988" cy="320675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defTabSz="9144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36882" name="TextBox 21">
            <a:extLst>
              <a:ext uri="{FF2B5EF4-FFF2-40B4-BE49-F238E27FC236}">
                <a16:creationId xmlns:a16="http://schemas.microsoft.com/office/drawing/2014/main" id="{B4A3FED8-A208-4B43-98E3-1ED61280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5962650"/>
            <a:ext cx="3870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1400" i="1" dirty="0">
                <a:solidFill>
                  <a:srgbClr val="008000"/>
                </a:solidFill>
                <a:cs typeface="Times New Roman" panose="02020603050405020304" pitchFamily="18" charset="0"/>
              </a:rPr>
              <a:t>[T. Horn, C.D. Roberts, J. Phys. G</a:t>
            </a:r>
            <a:r>
              <a:rPr lang="en-US" altLang="en-US" sz="1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43</a:t>
            </a:r>
            <a:r>
              <a:rPr lang="en-US" altLang="en-US" sz="1400" i="1" dirty="0">
                <a:solidFill>
                  <a:srgbClr val="008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1400" b="1" i="1" dirty="0">
                <a:solidFill>
                  <a:srgbClr val="008000"/>
                </a:solidFill>
                <a:cs typeface="Times New Roman" panose="02020603050405020304" pitchFamily="18" charset="0"/>
              </a:rPr>
              <a:t>2016</a:t>
            </a:r>
            <a:r>
              <a:rPr lang="en-US" altLang="en-US" sz="1400" i="1" dirty="0">
                <a:solidFill>
                  <a:srgbClr val="008000"/>
                </a:solidFill>
                <a:cs typeface="Times New Roman" panose="02020603050405020304" pitchFamily="18" charset="0"/>
              </a:rPr>
              <a:t>) no.7, 073001]</a:t>
            </a:r>
          </a:p>
        </p:txBody>
      </p:sp>
      <p:sp>
        <p:nvSpPr>
          <p:cNvPr id="36883" name="Text Box 7">
            <a:extLst>
              <a:ext uri="{FF2B5EF4-FFF2-40B4-BE49-F238E27FC236}">
                <a16:creationId xmlns:a16="http://schemas.microsoft.com/office/drawing/2014/main" id="{DA2D8E7F-1152-4271-B4B1-CC8F59A7A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6029325"/>
            <a:ext cx="3294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1400" i="1">
                <a:solidFill>
                  <a:srgbClr val="147806"/>
                </a:solidFill>
                <a:cs typeface="Times New Roman" panose="02020603050405020304" pitchFamily="18" charset="0"/>
              </a:rPr>
              <a:t>[G. Huber et al, PRL</a:t>
            </a:r>
            <a:r>
              <a:rPr lang="en-US" altLang="en-US" sz="1400" b="1" i="1">
                <a:solidFill>
                  <a:srgbClr val="147806"/>
                </a:solidFill>
                <a:cs typeface="Times New Roman" panose="02020603050405020304" pitchFamily="18" charset="0"/>
              </a:rPr>
              <a:t>112</a:t>
            </a:r>
            <a:r>
              <a:rPr lang="en-US" altLang="en-US" sz="1400" i="1">
                <a:solidFill>
                  <a:srgbClr val="147806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1400" b="1" i="1">
                <a:solidFill>
                  <a:srgbClr val="147806"/>
                </a:solidFill>
                <a:cs typeface="Times New Roman" panose="02020603050405020304" pitchFamily="18" charset="0"/>
              </a:rPr>
              <a:t>2014</a:t>
            </a:r>
            <a:r>
              <a:rPr lang="en-US" altLang="en-US" sz="1400" i="1">
                <a:solidFill>
                  <a:srgbClr val="147806"/>
                </a:solidFill>
                <a:cs typeface="Times New Roman" panose="02020603050405020304" pitchFamily="18" charset="0"/>
              </a:rPr>
              <a:t>)182501]</a:t>
            </a:r>
          </a:p>
        </p:txBody>
      </p:sp>
      <p:sp>
        <p:nvSpPr>
          <p:cNvPr id="36884" name="TextBox 16">
            <a:extLst>
              <a:ext uri="{FF2B5EF4-FFF2-40B4-BE49-F238E27FC236}">
                <a16:creationId xmlns:a16="http://schemas.microsoft.com/office/drawing/2014/main" id="{0BD47025-3F24-4671-ACC9-4024DA452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302000"/>
            <a:ext cx="11763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1800" b="1">
                <a:solidFill>
                  <a:srgbClr val="000000"/>
                </a:solidFill>
                <a:cs typeface="Times New Roman" panose="02020603050405020304" pitchFamily="18" charset="0"/>
              </a:rPr>
              <a:t>-t [GeV</a:t>
            </a:r>
            <a:r>
              <a:rPr lang="en-US" altLang="en-US" sz="1800" b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1800" b="1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A478B35A-7599-4539-8F9B-A311327E7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45113"/>
            <a:ext cx="762000" cy="303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>
              <a:solidFill>
                <a:prstClr val="black"/>
              </a:solidFill>
              <a:latin typeface="Arial" panose="020B0604020202020204"/>
              <a:cs typeface="+mn-cs"/>
            </a:endParaRPr>
          </a:p>
        </p:txBody>
      </p:sp>
      <p:sp>
        <p:nvSpPr>
          <p:cNvPr id="36886" name="TextBox 16">
            <a:extLst>
              <a:ext uri="{FF2B5EF4-FFF2-40B4-BE49-F238E27FC236}">
                <a16:creationId xmlns:a16="http://schemas.microsoft.com/office/drawing/2014/main" id="{07D004A1-55A2-4D3B-B2F9-A286E974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386388"/>
            <a:ext cx="11763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1800" b="1">
                <a:solidFill>
                  <a:srgbClr val="000000"/>
                </a:solidFill>
                <a:cs typeface="Times New Roman" panose="02020603050405020304" pitchFamily="18" charset="0"/>
              </a:rPr>
              <a:t>-t [GeV</a:t>
            </a:r>
            <a:r>
              <a:rPr lang="en-US" altLang="en-US" sz="1800" b="1" baseline="30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1800" b="1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36887" name="Text Box 2">
            <a:extLst>
              <a:ext uri="{FF2B5EF4-FFF2-40B4-BE49-F238E27FC236}">
                <a16:creationId xmlns:a16="http://schemas.microsoft.com/office/drawing/2014/main" id="{ECA920A3-302B-4CF6-8A4B-B5A7FF3C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6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cs typeface="Arial" panose="020B0604020202020204" pitchFamily="34" charset="0"/>
              </a:rPr>
              <a:t>Experimental Validation (Pion Form Factor example)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086C9C33-0D3B-4F4C-AF37-8F315312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CD6BD-6E48-4BBD-BA55-CB9E772F21C5}"/>
              </a:ext>
            </a:extLst>
          </p:cNvPr>
          <p:cNvSpPr txBox="1"/>
          <p:nvPr/>
        </p:nvSpPr>
        <p:spPr>
          <a:xfrm>
            <a:off x="474663" y="6361113"/>
            <a:ext cx="4127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8000"/>
                </a:solidFill>
                <a:latin typeface="+mn-lt"/>
                <a:cs typeface="+mn-cs"/>
              </a:rPr>
              <a:t>[R. J. Perry et al., PRC</a:t>
            </a:r>
            <a:r>
              <a:rPr lang="en-US" sz="1400" b="1" i="1" dirty="0">
                <a:solidFill>
                  <a:srgbClr val="008000"/>
                </a:solidFill>
                <a:latin typeface="+mn-lt"/>
                <a:cs typeface="+mn-cs"/>
              </a:rPr>
              <a:t>100</a:t>
            </a:r>
            <a:r>
              <a:rPr lang="en-US" sz="1400" i="1" dirty="0">
                <a:solidFill>
                  <a:srgbClr val="008000"/>
                </a:solidFill>
                <a:latin typeface="+mn-lt"/>
                <a:cs typeface="+mn-cs"/>
              </a:rPr>
              <a:t> (</a:t>
            </a:r>
            <a:r>
              <a:rPr lang="en-US" sz="1400" b="1" i="1" dirty="0">
                <a:solidFill>
                  <a:srgbClr val="008000"/>
                </a:solidFill>
                <a:latin typeface="+mn-lt"/>
                <a:cs typeface="+mn-cs"/>
              </a:rPr>
              <a:t>2019</a:t>
            </a:r>
            <a:r>
              <a:rPr lang="en-US" sz="1400" i="1" dirty="0">
                <a:solidFill>
                  <a:srgbClr val="008000"/>
                </a:solidFill>
                <a:latin typeface="+mn-lt"/>
                <a:cs typeface="+mn-cs"/>
              </a:rPr>
              <a:t>) 2, 025206.]</a:t>
            </a:r>
          </a:p>
        </p:txBody>
      </p:sp>
      <p:sp>
        <p:nvSpPr>
          <p:cNvPr id="36890" name="Slide Number Placeholder 2">
            <a:extLst>
              <a:ext uri="{FF2B5EF4-FFF2-40B4-BE49-F238E27FC236}">
                <a16:creationId xmlns:a16="http://schemas.microsoft.com/office/drawing/2014/main" id="{56200955-F251-415A-AE3F-4459F734E0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6249169C-BD72-495A-B390-5C84C3DB2088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32D09A4-C663-45D4-B376-D93D81AA0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7315200" cy="804863"/>
          </a:xfrm>
        </p:spPr>
        <p:txBody>
          <a:bodyPr rtlCol="0">
            <a:normAutofit/>
          </a:bodyPr>
          <a:lstStyle/>
          <a:p>
            <a:pPr defTabSz="408141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EIC – Versatility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Luminosity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Key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E5424-8302-4401-BC0E-8C1DE0BF64A0}"/>
              </a:ext>
            </a:extLst>
          </p:cNvPr>
          <p:cNvSpPr txBox="1"/>
          <p:nvPr/>
        </p:nvSpPr>
        <p:spPr>
          <a:xfrm>
            <a:off x="871538" y="1058863"/>
            <a:ext cx="74009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7030A0"/>
                </a:solidFill>
                <a:latin typeface="Arial" panose="020B0604020202020204"/>
                <a:cs typeface="+mn-cs"/>
              </a:rPr>
              <a:t>Why would pion and kaon structure functions, and even measurements of pion structure beyond (pion GPDs and TMDs) be feasible at an EIC?</a:t>
            </a:r>
          </a:p>
        </p:txBody>
      </p:sp>
      <p:pic>
        <p:nvPicPr>
          <p:cNvPr id="77828" name="Picture 7">
            <a:extLst>
              <a:ext uri="{FF2B5EF4-FFF2-40B4-BE49-F238E27FC236}">
                <a16:creationId xmlns:a16="http://schemas.microsoft.com/office/drawing/2014/main" id="{09D7C958-3EED-46D9-9211-397C4BB1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968500"/>
            <a:ext cx="41386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87F20-FDE6-4DE7-B2D0-51EA9326677D}"/>
              </a:ext>
            </a:extLst>
          </p:cNvPr>
          <p:cNvSpPr txBox="1"/>
          <p:nvPr/>
        </p:nvSpPr>
        <p:spPr>
          <a:xfrm>
            <a:off x="5332413" y="4937125"/>
            <a:ext cx="3657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Ratio of the F</a:t>
            </a:r>
            <a:r>
              <a:rPr lang="en-US" sz="1400" i="1" baseline="-25000" dirty="0">
                <a:solidFill>
                  <a:prstClr val="black"/>
                </a:solidFill>
                <a:latin typeface="Arial" panose="020B0604020202020204"/>
                <a:cs typeface="+mn-cs"/>
              </a:rPr>
              <a:t>2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 structure function related to the pion Sullivan process as compared to the proton F</a:t>
            </a:r>
            <a:r>
              <a:rPr lang="en-US" sz="1400" i="1" baseline="-25000" dirty="0">
                <a:solidFill>
                  <a:prstClr val="black"/>
                </a:solidFill>
                <a:latin typeface="Arial" panose="020B0604020202020204"/>
                <a:cs typeface="+mn-cs"/>
              </a:rPr>
              <a:t>2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 structure function in the low-t vicinity of the pion pole, as a function of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/>
                <a:cs typeface="+mn-cs"/>
              </a:rPr>
              <a:t>Bjorken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-x (Jefferson Lab TDIS Collaboration,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/>
                <a:cs typeface="+mn-cs"/>
              </a:rPr>
              <a:t>JLab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 Exp.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C12-15-005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EFD4B-65F8-41E4-8254-A9244DBBD591}"/>
              </a:ext>
            </a:extLst>
          </p:cNvPr>
          <p:cNvSpPr txBox="1"/>
          <p:nvPr/>
        </p:nvSpPr>
        <p:spPr>
          <a:xfrm>
            <a:off x="427038" y="1933575"/>
            <a:ext cx="4352925" cy="458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L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/>
                <a:cs typeface="+mn-cs"/>
              </a:rPr>
              <a:t>EIC</a:t>
            </a: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= 10</a:t>
            </a:r>
            <a:r>
              <a:rPr lang="en-US" sz="1800" baseline="30000" dirty="0">
                <a:solidFill>
                  <a:prstClr val="black"/>
                </a:solidFill>
                <a:latin typeface="Arial" panose="020B0604020202020204"/>
                <a:cs typeface="+mn-cs"/>
              </a:rPr>
              <a:t>34</a:t>
            </a: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= 1000 x L</a:t>
            </a:r>
            <a:r>
              <a:rPr lang="en-US" sz="1800" baseline="-25000" dirty="0">
                <a:solidFill>
                  <a:prstClr val="black"/>
                </a:solidFill>
                <a:latin typeface="Arial" panose="020B0604020202020204"/>
                <a:cs typeface="+mn-cs"/>
              </a:rPr>
              <a:t>HERA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Detection fraction @ EIC in general much higher than at HERA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Fraction of proton wave function related to pion Sullivan process is roughly 10</a:t>
            </a:r>
            <a:r>
              <a:rPr lang="en-US" sz="1800" baseline="30000" dirty="0">
                <a:solidFill>
                  <a:prstClr val="black"/>
                </a:solidFill>
                <a:latin typeface="Arial" panose="020B0604020202020204"/>
                <a:cs typeface="+mn-cs"/>
              </a:rPr>
              <a:t>-3</a:t>
            </a: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for a small –t bin (0.02).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Hence, pion data @ EIC should be comparable or better than the proton data @ HERA, or the 3D nucleon structure data @ COMPASS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If we can convince ourselves we can map pion (kaon) structure for –t &lt; 0.6 (0.9) GeV2, we gain at least a decade as compared to HERA/COMPASS.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8ADBE76-2FD4-4C3A-94FA-450765FD6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8FFE748-E018-4B26-A0E7-EE335308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057400" cy="365125"/>
          </a:xfrm>
        </p:spPr>
        <p:txBody>
          <a:bodyPr lIns="91440" tIns="45720" rIns="91440" bIns="45720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16624CE-D43D-4F91-A449-879715B03322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2946DEAD-C2B8-4C78-97BC-258C16B78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1739756"/>
            <a:ext cx="34702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A.C. Aguilar et al., EPJ A 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55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2019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) 10, 190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D06F7-FEDF-4522-83F2-56178F6C9403}"/>
              </a:ext>
            </a:extLst>
          </p:cNvPr>
          <p:cNvSpPr txBox="1"/>
          <p:nvPr/>
        </p:nvSpPr>
        <p:spPr>
          <a:xfrm>
            <a:off x="5254350" y="6399464"/>
            <a:ext cx="35120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see talk by </a:t>
            </a:r>
            <a:r>
              <a:rPr lang="en-US" sz="1800" i="1" dirty="0" err="1">
                <a:solidFill>
                  <a:srgbClr val="0000FF"/>
                </a:solidFill>
                <a:latin typeface="Arial" panose="020B0604020202020204"/>
                <a:cs typeface="+mn-cs"/>
              </a:rPr>
              <a:t>Thia</a:t>
            </a: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 Keppel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>
            <a:extLst>
              <a:ext uri="{FF2B5EF4-FFF2-40B4-BE49-F238E27FC236}">
                <a16:creationId xmlns:a16="http://schemas.microsoft.com/office/drawing/2014/main" id="{5E1A343B-CF77-4338-BFD4-FECB6503C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143000"/>
            <a:ext cx="8509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>
            <a:spAutoFit/>
          </a:bodyPr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Sullivan process – scattering from nucleon-meson fluctuations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A8EB23D6-3340-40D2-9F5B-F38C04CB7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8" y="150801"/>
            <a:ext cx="8509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Physics Objects for Pion/Kaon Structure Studies</a:t>
            </a:r>
          </a:p>
        </p:txBody>
      </p:sp>
      <p:sp>
        <p:nvSpPr>
          <p:cNvPr id="58373" name="Rectangle 1">
            <a:extLst>
              <a:ext uri="{FF2B5EF4-FFF2-40B4-BE49-F238E27FC236}">
                <a16:creationId xmlns:a16="http://schemas.microsoft.com/office/drawing/2014/main" id="{DE753770-596D-42AE-8941-61CF0EE3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69850"/>
          </a:xfrm>
          <a:prstGeom prst="rect">
            <a:avLst/>
          </a:prstGeom>
          <a:solidFill>
            <a:srgbClr val="0505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pSp>
        <p:nvGrpSpPr>
          <p:cNvPr id="58374" name="Group 23">
            <a:extLst>
              <a:ext uri="{FF2B5EF4-FFF2-40B4-BE49-F238E27FC236}">
                <a16:creationId xmlns:a16="http://schemas.microsoft.com/office/drawing/2014/main" id="{F8B349D2-830E-4B46-8384-C70443FDF7DB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2362200"/>
            <a:ext cx="6807200" cy="3852137"/>
            <a:chOff x="3012282" y="1701022"/>
            <a:chExt cx="6077650" cy="3544056"/>
          </a:xfrm>
        </p:grpSpPr>
        <p:pic>
          <p:nvPicPr>
            <p:cNvPr id="58377" name="Picture 24" descr="cloud">
              <a:extLst>
                <a:ext uri="{FF2B5EF4-FFF2-40B4-BE49-F238E27FC236}">
                  <a16:creationId xmlns:a16="http://schemas.microsoft.com/office/drawing/2014/main" id="{6D40CAF6-39EF-4B20-83D9-78864BDA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5" y="2198688"/>
              <a:ext cx="3251200" cy="259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8" name="TextBox 4">
              <a:extLst>
                <a:ext uri="{FF2B5EF4-FFF2-40B4-BE49-F238E27FC236}">
                  <a16:creationId xmlns:a16="http://schemas.microsoft.com/office/drawing/2014/main" id="{F9804EAC-F586-405B-83B0-684CF3F13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900" y="1701022"/>
              <a:ext cx="2725738" cy="33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dirty="0">
                  <a:solidFill>
                    <a:srgbClr val="0000FF"/>
                  </a:solidFill>
                </a:rPr>
                <a:t>Detect</a:t>
              </a:r>
              <a:r>
                <a:rPr lang="en-US" altLang="en-US" sz="1800" dirty="0">
                  <a:solidFill>
                    <a:srgbClr val="993300"/>
                  </a:solidFill>
                </a:rPr>
                <a:t> </a:t>
              </a:r>
              <a:r>
                <a:rPr lang="en-US" altLang="en-US" sz="1800" dirty="0">
                  <a:solidFill>
                    <a:schemeClr val="tx1"/>
                  </a:solidFill>
                </a:rPr>
                <a:t>scattered electron </a:t>
              </a:r>
              <a:endParaRPr lang="en-US" altLang="en-US" sz="1800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379" name="TextBox 5">
              <a:extLst>
                <a:ext uri="{FF2B5EF4-FFF2-40B4-BE49-F238E27FC236}">
                  <a16:creationId xmlns:a16="http://schemas.microsoft.com/office/drawing/2014/main" id="{BF662F84-9ED1-4422-B91B-C02CBCB3F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699" y="2295732"/>
              <a:ext cx="1838233" cy="164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solidFill>
                    <a:srgbClr val="0000FF"/>
                  </a:solidFill>
                </a:rPr>
                <a:t>DIS event </a:t>
              </a:r>
              <a:r>
                <a:rPr lang="en-US" altLang="en-US" sz="1800" dirty="0">
                  <a:solidFill>
                    <a:srgbClr val="0000FF"/>
                  </a:solidFill>
                </a:rPr>
                <a:t>– </a:t>
              </a:r>
              <a:r>
                <a:rPr lang="en-US" altLang="en-US" sz="1800" dirty="0">
                  <a:solidFill>
                    <a:schemeClr val="tx1"/>
                  </a:solidFill>
                </a:rPr>
                <a:t>reconstruct x, Q</a:t>
              </a:r>
              <a:r>
                <a:rPr lang="en-US" altLang="en-US" sz="1800" baseline="30000" dirty="0">
                  <a:solidFill>
                    <a:schemeClr val="tx1"/>
                  </a:solidFill>
                </a:rPr>
                <a:t>2</a:t>
              </a:r>
              <a:r>
                <a:rPr lang="en-US" altLang="en-US" sz="1800" dirty="0">
                  <a:solidFill>
                    <a:schemeClr val="tx1"/>
                  </a:solidFill>
                </a:rPr>
                <a:t>, W</a:t>
              </a:r>
              <a:r>
                <a:rPr lang="en-US" altLang="en-US" sz="1800" baseline="30000" dirty="0">
                  <a:solidFill>
                    <a:schemeClr val="tx1"/>
                  </a:solidFill>
                </a:rPr>
                <a:t>2</a:t>
              </a:r>
              <a:r>
                <a:rPr lang="en-US" altLang="en-US" sz="1800" dirty="0">
                  <a:solidFill>
                    <a:schemeClr val="tx1"/>
                  </a:solidFill>
                </a:rPr>
                <a:t>, also M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X </a:t>
              </a:r>
              <a:r>
                <a:rPr lang="en-US" altLang="en-US" sz="1800" dirty="0">
                  <a:solidFill>
                    <a:schemeClr val="tx1"/>
                  </a:solidFill>
                </a:rPr>
                <a:t> (W</a:t>
              </a:r>
              <a:r>
                <a:rPr lang="en-US" altLang="en-US" sz="1800" baseline="-25000" dirty="0">
                  <a:solidFill>
                    <a:schemeClr val="tx1"/>
                  </a:solidFill>
                  <a:latin typeface="Symbol" panose="05050102010706020507" pitchFamily="18" charset="2"/>
                </a:rPr>
                <a:t>p</a:t>
              </a:r>
              <a:r>
                <a:rPr lang="en-US" altLang="en-US" sz="1800" dirty="0">
                  <a:solidFill>
                    <a:schemeClr val="tx1"/>
                  </a:solidFill>
                  <a:latin typeface="Symbol" panose="05050102010706020507" pitchFamily="18" charset="2"/>
                </a:rPr>
                <a:t>)</a:t>
              </a:r>
              <a:r>
                <a:rPr lang="en-US" altLang="en-US" sz="1800" dirty="0">
                  <a:solidFill>
                    <a:schemeClr val="tx1"/>
                  </a:solidFill>
                </a:rPr>
                <a:t> of undetected recoiling hadronic system</a:t>
              </a:r>
            </a:p>
          </p:txBody>
        </p:sp>
        <p:sp>
          <p:nvSpPr>
            <p:cNvPr id="58380" name="TextBox 6">
              <a:extLst>
                <a:ext uri="{FF2B5EF4-FFF2-40B4-BE49-F238E27FC236}">
                  <a16:creationId xmlns:a16="http://schemas.microsoft.com/office/drawing/2014/main" id="{F7B4DC66-4867-49BB-9F77-209516A1E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282" y="3227656"/>
              <a:ext cx="2672556" cy="5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u="sng" dirty="0">
                  <a:solidFill>
                    <a:srgbClr val="0000FF"/>
                  </a:solidFill>
                </a:rPr>
                <a:t>Pion/Kaon target (undetected)</a:t>
              </a:r>
            </a:p>
          </p:txBody>
        </p:sp>
        <p:sp>
          <p:nvSpPr>
            <p:cNvPr id="58381" name="TextBox 18">
              <a:extLst>
                <a:ext uri="{FF2B5EF4-FFF2-40B4-BE49-F238E27FC236}">
                  <a16:creationId xmlns:a16="http://schemas.microsoft.com/office/drawing/2014/main" id="{9AEBB8A8-DE1F-4588-A2A0-4431D8F9E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838" y="4905284"/>
              <a:ext cx="3405094" cy="339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u="sng" dirty="0">
                  <a:solidFill>
                    <a:srgbClr val="0000FF"/>
                  </a:solidFill>
                </a:rPr>
                <a:t>Detect “tagged” neutron/lambda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1D86544-1CC0-4AC2-8E72-B994473E0B37}"/>
                </a:ext>
              </a:extLst>
            </p:cNvPr>
            <p:cNvCxnSpPr/>
            <p:nvPr/>
          </p:nvCxnSpPr>
          <p:spPr>
            <a:xfrm>
              <a:off x="4543995" y="3596567"/>
              <a:ext cx="866649" cy="128592"/>
            </a:xfrm>
            <a:prstGeom prst="straightConnector1">
              <a:avLst/>
            </a:prstGeom>
            <a:ln w="38100" cmpd="sng">
              <a:solidFill>
                <a:srgbClr val="99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7F828F-9DB5-41F4-86B5-013461B3D7F5}"/>
                </a:ext>
              </a:extLst>
            </p:cNvPr>
            <p:cNvSpPr/>
            <p:nvPr/>
          </p:nvSpPr>
          <p:spPr>
            <a:xfrm>
              <a:off x="3099581" y="4079185"/>
              <a:ext cx="461896" cy="360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58375" name="Picture 37">
            <a:extLst>
              <a:ext uri="{FF2B5EF4-FFF2-40B4-BE49-F238E27FC236}">
                <a16:creationId xmlns:a16="http://schemas.microsoft.com/office/drawing/2014/main" id="{FF5D54BA-1878-47C7-84F4-5F5D1F34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903413"/>
            <a:ext cx="1733310" cy="23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4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60345"/>
            <a:ext cx="7951615" cy="765713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of Detector Requirements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1045B-2849-4FD6-B408-ED397E04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2" y="932387"/>
            <a:ext cx="3017707" cy="5541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A6514-CE98-49AE-BF8E-E9BA9A462DEF}"/>
              </a:ext>
            </a:extLst>
          </p:cNvPr>
          <p:cNvSpPr txBox="1"/>
          <p:nvPr/>
        </p:nvSpPr>
        <p:spPr>
          <a:xfrm>
            <a:off x="3961613" y="4599235"/>
            <a:ext cx="470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𝜦→𝒏+𝝅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𝟎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additional high-res/granularity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EMCal+tracking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ZDC – seems doable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6B74B7-05D6-4115-8E12-CE66D56151A5}"/>
                  </a:ext>
                </a:extLst>
              </p:cNvPr>
              <p:cNvSpPr txBox="1"/>
              <p:nvPr/>
            </p:nvSpPr>
            <p:spPr>
              <a:xfrm>
                <a:off x="3080354" y="5205096"/>
                <a:ext cx="5835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7300" lvl="2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l-G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16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: additional trackers in opposite direction on path to ZDC – more challenging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6B74B7-05D6-4115-8E12-CE66D561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354" y="5205096"/>
                <a:ext cx="5835046" cy="584775"/>
              </a:xfrm>
              <a:prstGeom prst="rect">
                <a:avLst/>
              </a:prstGeom>
              <a:blipFill>
                <a:blip r:embed="rId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D103FBB-DF3F-4BDA-B8FC-DDFA2F5C5041}"/>
              </a:ext>
            </a:extLst>
          </p:cNvPr>
          <p:cNvSpPr txBox="1"/>
          <p:nvPr/>
        </p:nvSpPr>
        <p:spPr>
          <a:xfrm>
            <a:off x="1183023" y="816573"/>
            <a:ext cx="77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ZDC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A8EEE-D452-407B-9862-F39D035C40A3}"/>
              </a:ext>
            </a:extLst>
          </p:cNvPr>
          <p:cNvSpPr/>
          <p:nvPr/>
        </p:nvSpPr>
        <p:spPr>
          <a:xfrm>
            <a:off x="2113830" y="2287181"/>
            <a:ext cx="574286" cy="21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EF374D-B8B1-47F6-9A83-4AF8098F3AF7}"/>
              </a:ext>
            </a:extLst>
          </p:cNvPr>
          <p:cNvSpPr txBox="1"/>
          <p:nvPr/>
        </p:nvSpPr>
        <p:spPr>
          <a:xfrm>
            <a:off x="290221" y="1998336"/>
            <a:ext cx="187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Virtual tracker after B1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3F7446-5402-48DB-A9F9-353B3C94D230}"/>
              </a:ext>
            </a:extLst>
          </p:cNvPr>
          <p:cNvSpPr txBox="1"/>
          <p:nvPr/>
        </p:nvSpPr>
        <p:spPr>
          <a:xfrm>
            <a:off x="3630869" y="831973"/>
            <a:ext cx="522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8C8F8-19F4-4B2E-99FF-54ED59201C7D}"/>
              </a:ext>
            </a:extLst>
          </p:cNvPr>
          <p:cNvSpPr txBox="1"/>
          <p:nvPr/>
        </p:nvSpPr>
        <p:spPr>
          <a:xfrm>
            <a:off x="3948237" y="1155737"/>
            <a:ext cx="522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energies, the neutron detection efficiency is 100% with the planned ZDC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31255-8940-46A6-AC51-4D7348B0C0D1}"/>
              </a:ext>
            </a:extLst>
          </p:cNvPr>
          <p:cNvSpPr txBox="1"/>
          <p:nvPr/>
        </p:nvSpPr>
        <p:spPr>
          <a:xfrm>
            <a:off x="277455" y="1083669"/>
            <a:ext cx="1889794" cy="7266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see talk by </a:t>
            </a:r>
            <a:r>
              <a:rPr lang="en-US" sz="1800" i="1" dirty="0" err="1">
                <a:solidFill>
                  <a:srgbClr val="0000FF"/>
                </a:solidFill>
                <a:latin typeface="Arial" panose="020B0604020202020204"/>
                <a:cs typeface="+mn-cs"/>
              </a:rPr>
              <a:t>Yulia</a:t>
            </a: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Arial" panose="020B0604020202020204"/>
                <a:cs typeface="+mn-cs"/>
              </a:rPr>
              <a:t>Furletova</a:t>
            </a:r>
            <a:endParaRPr lang="en-US" sz="1800" i="1" dirty="0">
              <a:solidFill>
                <a:srgbClr val="0000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8ADFF975-0675-4E7C-A7D5-1F27985B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69850"/>
          </a:xfrm>
          <a:prstGeom prst="rect">
            <a:avLst/>
          </a:prstGeom>
          <a:solidFill>
            <a:srgbClr val="0505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7185D0-75A2-4F8E-8605-00E8CC279AF6}"/>
              </a:ext>
            </a:extLst>
          </p:cNvPr>
          <p:cNvSpPr txBox="1"/>
          <p:nvPr/>
        </p:nvSpPr>
        <p:spPr>
          <a:xfrm>
            <a:off x="3937604" y="1679653"/>
            <a:ext cx="522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energies (5 on 41, 5 on 100) require at least 60cm x 60cm to access wider range of energies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E42E1A-ECC3-4887-B1AE-D08BF81A5F2A}"/>
              </a:ext>
            </a:extLst>
          </p:cNvPr>
          <p:cNvSpPr txBox="1"/>
          <p:nvPr/>
        </p:nvSpPr>
        <p:spPr>
          <a:xfrm>
            <a:off x="3630869" y="2277055"/>
            <a:ext cx="522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 and K</a:t>
            </a:r>
            <a:r>
              <a:rPr lang="en-US" sz="1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61E520-B8C8-4565-82AE-1E46A2996ACD}"/>
              </a:ext>
            </a:extLst>
          </p:cNvPr>
          <p:cNvSpPr txBox="1"/>
          <p:nvPr/>
        </p:nvSpPr>
        <p:spPr>
          <a:xfrm>
            <a:off x="3937604" y="2681449"/>
            <a:ext cx="522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energies need good ZDC angular resolution for the required -t resolution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03BE0-D803-456D-920E-641B3677AA0E}"/>
              </a:ext>
            </a:extLst>
          </p:cNvPr>
          <p:cNvSpPr txBox="1"/>
          <p:nvPr/>
        </p:nvSpPr>
        <p:spPr>
          <a:xfrm>
            <a:off x="3948237" y="3235615"/>
            <a:ext cx="522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High energies (10 on 100, 10 on 135, 18 on 275) require resolution of 1cm or better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0872F9-824E-4550-B265-CDE32A97794B}"/>
              </a:ext>
            </a:extLst>
          </p:cNvPr>
          <p:cNvSpPr txBox="1"/>
          <p:nvPr/>
        </p:nvSpPr>
        <p:spPr>
          <a:xfrm>
            <a:off x="3636185" y="3935678"/>
            <a:ext cx="52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benefits from low energies (5 on 41, 5 on 100) and also need: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E5E3F-7878-49B7-AED9-EE501CA25A0B}"/>
              </a:ext>
            </a:extLst>
          </p:cNvPr>
          <p:cNvSpPr txBox="1"/>
          <p:nvPr/>
        </p:nvSpPr>
        <p:spPr>
          <a:xfrm>
            <a:off x="3747207" y="5789871"/>
            <a:ext cx="522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electron detection requirements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C64B95-DDB7-4A4A-9028-2F416A249787}"/>
              </a:ext>
            </a:extLst>
          </p:cNvPr>
          <p:cNvSpPr txBox="1"/>
          <p:nvPr/>
        </p:nvSpPr>
        <p:spPr>
          <a:xfrm>
            <a:off x="3747207" y="6196743"/>
            <a:ext cx="52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hadron calorimetry fo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r good x resolution at large x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8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7F9A97C1-9A7D-4C49-8EF6-AD213374C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23032"/>
            <a:ext cx="7323281" cy="523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anose="020B0604020202020204" pitchFamily="34" charset="0"/>
              </a:rPr>
              <a:t>World Data on pion structure function F</a:t>
            </a:r>
            <a:r>
              <a:rPr lang="en-US" alt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8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MS PGothic" panose="020B0600070205080204" pitchFamily="34" charset="-128"/>
                <a:cs typeface="Arial" panose="020B0604020202020204" pitchFamily="34" charset="0"/>
              </a:rPr>
              <a:t>p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9875" name="Picture 5">
            <a:extLst>
              <a:ext uri="{FF2B5EF4-FFF2-40B4-BE49-F238E27FC236}">
                <a16:creationId xmlns:a16="http://schemas.microsoft.com/office/drawing/2014/main" id="{FF2B2B86-D235-45F5-9356-B1A5B060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27175"/>
            <a:ext cx="47752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1">
            <a:extLst>
              <a:ext uri="{FF2B5EF4-FFF2-40B4-BE49-F238E27FC236}">
                <a16:creationId xmlns:a16="http://schemas.microsoft.com/office/drawing/2014/main" id="{A540CEB7-0B18-44C6-A8B5-943072B3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881063"/>
            <a:ext cx="1327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HERA</a:t>
            </a:r>
          </a:p>
        </p:txBody>
      </p:sp>
      <p:sp>
        <p:nvSpPr>
          <p:cNvPr id="79877" name="TextBox 8">
            <a:extLst>
              <a:ext uri="{FF2B5EF4-FFF2-40B4-BE49-F238E27FC236}">
                <a16:creationId xmlns:a16="http://schemas.microsoft.com/office/drawing/2014/main" id="{51BF2F8B-3721-482F-A6A9-60C8E54D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884238"/>
            <a:ext cx="86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3200" dirty="0">
                <a:solidFill>
                  <a:srgbClr val="FF00FF"/>
                </a:solidFill>
                <a:cs typeface="Arial" panose="020B0604020202020204" pitchFamily="34" charset="0"/>
              </a:rPr>
              <a:t>EIC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22B5F9A-7414-4530-8DA0-1A19D55F411F}"/>
              </a:ext>
            </a:extLst>
          </p:cNvPr>
          <p:cNvCxnSpPr/>
          <p:nvPr/>
        </p:nvCxnSpPr>
        <p:spPr>
          <a:xfrm>
            <a:off x="4498975" y="3709988"/>
            <a:ext cx="0" cy="30162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14E1B4-6111-4200-858B-D3DCBCBCF5D2}"/>
              </a:ext>
            </a:extLst>
          </p:cNvPr>
          <p:cNvCxnSpPr/>
          <p:nvPr/>
        </p:nvCxnSpPr>
        <p:spPr>
          <a:xfrm>
            <a:off x="3103563" y="3592513"/>
            <a:ext cx="0" cy="300037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B6CC9F-6969-43F0-B405-3C8814E46C6F}"/>
              </a:ext>
            </a:extLst>
          </p:cNvPr>
          <p:cNvCxnSpPr/>
          <p:nvPr/>
        </p:nvCxnSpPr>
        <p:spPr>
          <a:xfrm>
            <a:off x="1708150" y="3473450"/>
            <a:ext cx="0" cy="30162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2E5B4-35B9-4F53-AE11-2061816BBC8F}"/>
              </a:ext>
            </a:extLst>
          </p:cNvPr>
          <p:cNvCxnSpPr/>
          <p:nvPr/>
        </p:nvCxnSpPr>
        <p:spPr>
          <a:xfrm>
            <a:off x="4197350" y="2147888"/>
            <a:ext cx="0" cy="300037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2F2530-AA8E-40EE-B2BC-F799D88BD54F}"/>
              </a:ext>
            </a:extLst>
          </p:cNvPr>
          <p:cNvCxnSpPr/>
          <p:nvPr/>
        </p:nvCxnSpPr>
        <p:spPr>
          <a:xfrm>
            <a:off x="2801938" y="2105025"/>
            <a:ext cx="0" cy="30162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C9219D-8EFF-445B-9A7F-9745E91D50C7}"/>
              </a:ext>
            </a:extLst>
          </p:cNvPr>
          <p:cNvCxnSpPr/>
          <p:nvPr/>
        </p:nvCxnSpPr>
        <p:spPr>
          <a:xfrm>
            <a:off x="1406525" y="2063750"/>
            <a:ext cx="0" cy="30162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7F40C6-C4F5-414F-9609-2D41BB24EFBC}"/>
              </a:ext>
            </a:extLst>
          </p:cNvPr>
          <p:cNvCxnSpPr/>
          <p:nvPr/>
        </p:nvCxnSpPr>
        <p:spPr>
          <a:xfrm>
            <a:off x="3952875" y="1104900"/>
            <a:ext cx="0" cy="30162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85" name="TextBox 15">
            <a:extLst>
              <a:ext uri="{FF2B5EF4-FFF2-40B4-BE49-F238E27FC236}">
                <a16:creationId xmlns:a16="http://schemas.microsoft.com/office/drawing/2014/main" id="{7771CA7F-82E8-4F2D-A955-F84FB22E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1008063"/>
            <a:ext cx="1471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~x</a:t>
            </a:r>
            <a:r>
              <a:rPr lang="en-US" altLang="en-US" sz="1800" baseline="-25000">
                <a:solidFill>
                  <a:srgbClr val="000000"/>
                </a:solidFill>
                <a:cs typeface="Arial" panose="020B0604020202020204" pitchFamily="34" charset="0"/>
              </a:rPr>
              <a:t>min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for EIC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27BBEC-787B-4CA7-AC68-6F3A2D36AD68}"/>
              </a:ext>
            </a:extLst>
          </p:cNvPr>
          <p:cNvCxnSpPr/>
          <p:nvPr/>
        </p:nvCxnSpPr>
        <p:spPr>
          <a:xfrm>
            <a:off x="1960563" y="4786313"/>
            <a:ext cx="0" cy="30162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887" name="TextBox 22">
            <a:extLst>
              <a:ext uri="{FF2B5EF4-FFF2-40B4-BE49-F238E27FC236}">
                <a16:creationId xmlns:a16="http://schemas.microsoft.com/office/drawing/2014/main" id="{6F305329-3E7D-47D3-ADAF-8217FA24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81" y="6109973"/>
            <a:ext cx="5175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EIC kinematic reach down to a x = few 10</a:t>
            </a:r>
            <a:r>
              <a:rPr lang="en-US" altLang="en-US" sz="1600" b="1" baseline="30000" dirty="0">
                <a:solidFill>
                  <a:schemeClr val="tx1"/>
                </a:solidFill>
                <a:cs typeface="Arial" panose="020B0604020202020204" pitchFamily="34" charset="0"/>
              </a:rPr>
              <a:t>-3</a:t>
            </a:r>
            <a:endParaRPr lang="en-US" alt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q"/>
            </a:pP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Lowest x constrained by HERA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32EB8-64FD-4C25-85D3-D52361F8EEF7}"/>
              </a:ext>
            </a:extLst>
          </p:cNvPr>
          <p:cNvSpPr txBox="1"/>
          <p:nvPr/>
        </p:nvSpPr>
        <p:spPr>
          <a:xfrm>
            <a:off x="6938963" y="933450"/>
            <a:ext cx="2128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Example for 5 GeV e</a:t>
            </a:r>
            <a:r>
              <a:rPr lang="en-US" sz="1400" i="1" baseline="30000" dirty="0">
                <a:solidFill>
                  <a:prstClr val="black"/>
                </a:solidFill>
                <a:latin typeface="Arial" panose="020B0604020202020204"/>
                <a:cs typeface="+mn-cs"/>
              </a:rPr>
              <a:t>-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/>
                <a:cs typeface="+mn-cs"/>
              </a:rPr>
              <a:t> and 100 GeV p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666D0A21-2F57-4DCC-8013-62D2DEF2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1E5AE1-E4B1-4E10-A505-5741EFE92D82}"/>
              </a:ext>
            </a:extLst>
          </p:cNvPr>
          <p:cNvSpPr txBox="1"/>
          <p:nvPr/>
        </p:nvSpPr>
        <p:spPr>
          <a:xfrm>
            <a:off x="5254350" y="6399464"/>
            <a:ext cx="35120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see talk by Richard Trotta</a:t>
            </a:r>
          </a:p>
        </p:txBody>
      </p:sp>
      <p:sp>
        <p:nvSpPr>
          <p:cNvPr id="34" name="Slide Number Placeholder 1">
            <a:extLst>
              <a:ext uri="{FF2B5EF4-FFF2-40B4-BE49-F238E27FC236}">
                <a16:creationId xmlns:a16="http://schemas.microsoft.com/office/drawing/2014/main" id="{5A86F0B8-E0EF-4628-A1CA-7F7D0152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057400" cy="365125"/>
          </a:xfrm>
        </p:spPr>
        <p:txBody>
          <a:bodyPr lIns="91440" tIns="45720" rIns="91440" bIns="45720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C6CBF0C-B495-45DA-8C6E-D14856D8F4A5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E2E8B-DD88-4723-BF5A-A7931219E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 t="42594" b="1"/>
          <a:stretch/>
        </p:blipFill>
        <p:spPr>
          <a:xfrm>
            <a:off x="5334000" y="4822466"/>
            <a:ext cx="3081887" cy="1429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A93A7-DF60-4B89-9848-36B14C07D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47778" b="56220"/>
          <a:stretch/>
        </p:blipFill>
        <p:spPr>
          <a:xfrm>
            <a:off x="5120111" y="1499443"/>
            <a:ext cx="3213225" cy="1085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AD1778-A5AC-45C7-B582-D51C4839DF24}"/>
              </a:ext>
            </a:extLst>
          </p:cNvPr>
          <p:cNvSpPr txBox="1"/>
          <p:nvPr/>
        </p:nvSpPr>
        <p:spPr>
          <a:xfrm>
            <a:off x="5934235" y="1624040"/>
            <a:ext cx="92376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=7.0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06C46-E250-40B0-B001-84972FDB763F}"/>
              </a:ext>
            </a:extLst>
          </p:cNvPr>
          <p:cNvSpPr txBox="1"/>
          <p:nvPr/>
        </p:nvSpPr>
        <p:spPr>
          <a:xfrm>
            <a:off x="7492123" y="1624040"/>
            <a:ext cx="841213" cy="228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=15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67932E-4CBA-41EF-91A4-94E9AA699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42944" r="47778" b="8733"/>
          <a:stretch/>
        </p:blipFill>
        <p:spPr>
          <a:xfrm>
            <a:off x="5117677" y="3643064"/>
            <a:ext cx="3213225" cy="1197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C43041-E5D4-4B2D-8D5A-ED455C620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 t="1886" b="54944"/>
          <a:stretch/>
        </p:blipFill>
        <p:spPr>
          <a:xfrm>
            <a:off x="5334000" y="2590800"/>
            <a:ext cx="3081887" cy="10751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704738-0F40-4F73-8E25-F24EA1EBD5F6}"/>
              </a:ext>
            </a:extLst>
          </p:cNvPr>
          <p:cNvSpPr txBox="1"/>
          <p:nvPr/>
        </p:nvSpPr>
        <p:spPr>
          <a:xfrm>
            <a:off x="6172500" y="2678311"/>
            <a:ext cx="841213" cy="228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=30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9A63F9-A32A-47DB-A7F6-D2BC54E47607}"/>
              </a:ext>
            </a:extLst>
          </p:cNvPr>
          <p:cNvSpPr txBox="1"/>
          <p:nvPr/>
        </p:nvSpPr>
        <p:spPr>
          <a:xfrm>
            <a:off x="7691870" y="2679347"/>
            <a:ext cx="841213" cy="228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=60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23F29A-1C30-488C-B2B4-6B0C96E17964}"/>
              </a:ext>
            </a:extLst>
          </p:cNvPr>
          <p:cNvSpPr txBox="1"/>
          <p:nvPr/>
        </p:nvSpPr>
        <p:spPr>
          <a:xfrm>
            <a:off x="6224162" y="3690724"/>
            <a:ext cx="9386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=120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29215-E0D7-4457-B646-55794880F6B6}"/>
              </a:ext>
            </a:extLst>
          </p:cNvPr>
          <p:cNvSpPr txBox="1"/>
          <p:nvPr/>
        </p:nvSpPr>
        <p:spPr>
          <a:xfrm>
            <a:off x="7691870" y="3715089"/>
            <a:ext cx="9386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=240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2EC3D-3E1D-49EC-9A6E-86C8DE62D6D4}"/>
              </a:ext>
            </a:extLst>
          </p:cNvPr>
          <p:cNvSpPr txBox="1"/>
          <p:nvPr/>
        </p:nvSpPr>
        <p:spPr>
          <a:xfrm>
            <a:off x="6254970" y="4885054"/>
            <a:ext cx="9386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=480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F98EBD-8E0A-4150-A426-7DFCCBA99655}"/>
              </a:ext>
            </a:extLst>
          </p:cNvPr>
          <p:cNvSpPr txBox="1"/>
          <p:nvPr/>
        </p:nvSpPr>
        <p:spPr>
          <a:xfrm>
            <a:off x="7704281" y="4857106"/>
            <a:ext cx="93863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Q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=1000 GeV</a:t>
            </a:r>
            <a:r>
              <a:rPr lang="en-US" sz="900" b="1" baseline="300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3">
            <a:extLst>
              <a:ext uri="{FF2B5EF4-FFF2-40B4-BE49-F238E27FC236}">
                <a16:creationId xmlns:a16="http://schemas.microsoft.com/office/drawing/2014/main" id="{B4CE5ED0-F9A7-4A8F-A8E6-DE7555FD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49363"/>
            <a:ext cx="47688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2">
            <a:extLst>
              <a:ext uri="{FF2B5EF4-FFF2-40B4-BE49-F238E27FC236}">
                <a16:creationId xmlns:a16="http://schemas.microsoft.com/office/drawing/2014/main" id="{9E62FBD5-8162-4A10-8392-6FA010B18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-42863"/>
            <a:ext cx="7391400" cy="804863"/>
          </a:xfrm>
        </p:spPr>
        <p:txBody>
          <a:bodyPr rtlCol="0">
            <a:normAutofit/>
          </a:bodyPr>
          <a:lstStyle/>
          <a:p>
            <a:pPr defTabSz="408141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pion PDF fit with EIC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pseudodata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592D9-959A-4EAD-B1F7-B840F8B8503D}"/>
              </a:ext>
            </a:extLst>
          </p:cNvPr>
          <p:cNvSpPr txBox="1"/>
          <p:nvPr/>
        </p:nvSpPr>
        <p:spPr>
          <a:xfrm>
            <a:off x="298450" y="1671638"/>
            <a:ext cx="3757613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5 GeV (e-) on 50 GeV (p)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000" dirty="0">
              <a:solidFill>
                <a:prstClr val="black"/>
              </a:solidFill>
              <a:latin typeface="Arial" panose="020B0604020202020204"/>
              <a:cs typeface="+mn-cs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0.1 &lt; y &lt; 0.8 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000" dirty="0">
              <a:solidFill>
                <a:prstClr val="black"/>
              </a:solidFill>
              <a:latin typeface="Arial" panose="020B0604020202020204"/>
              <a:cs typeface="+mn-cs"/>
            </a:endParaRPr>
          </a:p>
          <a:p>
            <a:pPr marL="285750" indent="-285750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EIC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/>
                <a:cs typeface="+mn-cs"/>
              </a:rPr>
              <a:t>pseudodata</a:t>
            </a: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fitted using self-serve pion PDF framework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46EB53C-BAE4-47BD-BE93-76B6214F2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59832-76CE-4FF0-B6B0-715A668A0A35}"/>
              </a:ext>
            </a:extLst>
          </p:cNvPr>
          <p:cNvSpPr txBox="1"/>
          <p:nvPr/>
        </p:nvSpPr>
        <p:spPr>
          <a:xfrm>
            <a:off x="828675" y="6276975"/>
            <a:ext cx="7477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FF"/>
                </a:solidFill>
                <a:latin typeface="Arial" panose="020B0604020202020204"/>
                <a:cs typeface="+mn-cs"/>
              </a:rPr>
              <a:t>Precision gluon constraints of pion and kaon PDFs </a:t>
            </a:r>
            <a:r>
              <a:rPr lang="en-US" sz="1800" b="1" u="sng" dirty="0">
                <a:solidFill>
                  <a:srgbClr val="0000FF"/>
                </a:solidFill>
                <a:latin typeface="Arial" panose="020B0604020202020204"/>
                <a:cs typeface="+mn-cs"/>
              </a:rPr>
              <a:t>are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/>
                <a:cs typeface="+mn-cs"/>
              </a:rPr>
              <a:t> possible.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55785E-839E-487E-8973-7FC63053DCC5}"/>
              </a:ext>
            </a:extLst>
          </p:cNvPr>
          <p:cNvSpPr txBox="1"/>
          <p:nvPr/>
        </p:nvSpPr>
        <p:spPr>
          <a:xfrm>
            <a:off x="280988" y="3411538"/>
            <a:ext cx="40624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EIC will improve the PDFs, especially for kaons as will have similar-quality data.</a:t>
            </a:r>
          </a:p>
        </p:txBody>
      </p:sp>
      <p:sp>
        <p:nvSpPr>
          <p:cNvPr id="80904" name="Rectangle 5">
            <a:extLst>
              <a:ext uri="{FF2B5EF4-FFF2-40B4-BE49-F238E27FC236}">
                <a16:creationId xmlns:a16="http://schemas.microsoft.com/office/drawing/2014/main" id="{EA665F05-22DD-4073-B04A-01C006030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468438"/>
            <a:ext cx="1052513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0905" name="TextBox 1">
            <a:extLst>
              <a:ext uri="{FF2B5EF4-FFF2-40B4-BE49-F238E27FC236}">
                <a16:creationId xmlns:a16="http://schemas.microsoft.com/office/drawing/2014/main" id="{08ED3983-EAFB-402C-8E77-684FB0E5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098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EIC</a:t>
            </a:r>
          </a:p>
        </p:txBody>
      </p:sp>
      <p:sp>
        <p:nvSpPr>
          <p:cNvPr id="80906" name="TextBox 11">
            <a:extLst>
              <a:ext uri="{FF2B5EF4-FFF2-40B4-BE49-F238E27FC236}">
                <a16:creationId xmlns:a16="http://schemas.microsoft.com/office/drawing/2014/main" id="{7D30CBB5-7B8D-42AD-83EB-89EF6F30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1366838"/>
            <a:ext cx="2324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Gray: existing D-Y and LN data</a:t>
            </a:r>
          </a:p>
        </p:txBody>
      </p:sp>
      <p:sp>
        <p:nvSpPr>
          <p:cNvPr id="80907" name="TextBox 15">
            <a:extLst>
              <a:ext uri="{FF2B5EF4-FFF2-40B4-BE49-F238E27FC236}">
                <a16:creationId xmlns:a16="http://schemas.microsoft.com/office/drawing/2014/main" id="{90821865-0571-4B71-B663-549E3B42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8" y="1727200"/>
            <a:ext cx="1539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</a:rPr>
              <a:t>Q</a:t>
            </a:r>
            <a:r>
              <a:rPr lang="en-US" altLang="en-US" sz="1600" b="1" baseline="30000">
                <a:solidFill>
                  <a:schemeClr val="tx1"/>
                </a:solidFill>
              </a:rPr>
              <a:t>2</a:t>
            </a:r>
            <a:r>
              <a:rPr lang="en-US" altLang="en-US" sz="1600" b="1">
                <a:solidFill>
                  <a:schemeClr val="tx1"/>
                </a:solidFill>
              </a:rPr>
              <a:t>=10 GeV</a:t>
            </a:r>
            <a:r>
              <a:rPr lang="en-US" altLang="en-US" sz="1600" b="1" baseline="3000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0908" name="Picture 18">
            <a:extLst>
              <a:ext uri="{FF2B5EF4-FFF2-40B4-BE49-F238E27FC236}">
                <a16:creationId xmlns:a16="http://schemas.microsoft.com/office/drawing/2014/main" id="{014102B5-1627-4D27-AABF-7D59ABA3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6013"/>
            <a:ext cx="47228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9" name="Rectangle 19">
            <a:extLst>
              <a:ext uri="{FF2B5EF4-FFF2-40B4-BE49-F238E27FC236}">
                <a16:creationId xmlns:a16="http://schemas.microsoft.com/office/drawing/2014/main" id="{0C462137-BEE9-4715-B7B2-798A603E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951288"/>
            <a:ext cx="823913" cy="163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0910" name="TextBox 21">
            <a:extLst>
              <a:ext uri="{FF2B5EF4-FFF2-40B4-BE49-F238E27FC236}">
                <a16:creationId xmlns:a16="http://schemas.microsoft.com/office/drawing/2014/main" id="{C1F2F251-F4EF-44F9-9380-549AE477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8" y="3873500"/>
            <a:ext cx="1539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</a:rPr>
              <a:t>Q</a:t>
            </a:r>
            <a:r>
              <a:rPr lang="en-US" altLang="en-US" sz="1600" b="1" baseline="30000">
                <a:solidFill>
                  <a:schemeClr val="tx1"/>
                </a:solidFill>
              </a:rPr>
              <a:t>2</a:t>
            </a:r>
            <a:r>
              <a:rPr lang="en-US" altLang="en-US" sz="1600" b="1">
                <a:solidFill>
                  <a:schemeClr val="tx1"/>
                </a:solidFill>
              </a:rPr>
              <a:t>=100 GeV</a:t>
            </a:r>
            <a:r>
              <a:rPr lang="en-US" altLang="en-US" sz="1600" b="1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A208B0-0856-4CF4-ACCB-FACA8BEB9909}"/>
              </a:ext>
            </a:extLst>
          </p:cNvPr>
          <p:cNvSpPr txBox="1"/>
          <p:nvPr/>
        </p:nvSpPr>
        <p:spPr>
          <a:xfrm>
            <a:off x="290513" y="4535488"/>
            <a:ext cx="3775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DY measurements by COMPASS++/AMBER could constrain x&gt;0.02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403A1184-B16A-4095-BBB0-63744E7D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057400" cy="365125"/>
          </a:xfrm>
        </p:spPr>
        <p:txBody>
          <a:bodyPr lIns="91440" tIns="45720" rIns="91440" bIns="45720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E669FF6-2F2A-49EF-AF76-479D2E04D61C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0913" name="TextBox 21">
            <a:extLst>
              <a:ext uri="{FF2B5EF4-FFF2-40B4-BE49-F238E27FC236}">
                <a16:creationId xmlns:a16="http://schemas.microsoft.com/office/drawing/2014/main" id="{BF056355-78AF-4631-806B-BB86B0051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954088"/>
            <a:ext cx="34702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A.C. Aguilar et al., EPJ A 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55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2019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) 10, 190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2C4F5D33-8201-456E-9D54-A93D5402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074738"/>
            <a:ext cx="49799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CA8998E1-5D53-4D93-942A-7EA7C6334DC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728663"/>
          </a:xfr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 structure functions – gluon pdfs</a:t>
            </a: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C1E7C6DE-2341-49D2-ABEC-E78B7C5F64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578600"/>
            <a:ext cx="2133600" cy="190500"/>
          </a:xfrm>
        </p:spPr>
        <p:txBody>
          <a:bodyPr>
            <a:normAutofit fontScale="70000" lnSpcReduction="20000"/>
          </a:bodyPr>
          <a:lstStyle>
            <a:lvl1pPr defTabSz="4556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defTabSz="4556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4556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4556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4556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fld id="{4E5BC144-E6EF-4C2E-A057-2DDB3BA318CC}" type="slidenum">
              <a:rPr lang="en-US" altLang="en-US" sz="1000" b="1" kern="0" cap="all" smtClean="0">
                <a:solidFill>
                  <a:srgbClr val="FFFFFF"/>
                </a:solidFill>
                <a:latin typeface="Minion Pro"/>
                <a:ea typeface="Lucida Sans Unicode" pitchFamily="34" charset="0"/>
                <a:cs typeface="Arial" panose="020B0604020202020204" pitchFamily="34" charset="0"/>
              </a:rPr>
              <a:pPr algn="ctr" eaLnBrk="1" fontAlgn="auto" hangingPunct="1">
                <a:spcAft>
                  <a:spcPts val="0"/>
                </a:spcAft>
                <a:defRPr/>
              </a:pPr>
              <a:t>19</a:t>
            </a:fld>
            <a:endParaRPr lang="en-US" altLang="en-US" sz="1000" b="1" kern="0" cap="all">
              <a:solidFill>
                <a:srgbClr val="FFFFFF"/>
              </a:solidFill>
              <a:latin typeface="Minion Pro"/>
              <a:ea typeface="Lucida Sans Unicode" pitchFamily="34" charset="0"/>
              <a:cs typeface="Arial" panose="020B0604020202020204" pitchFamily="34" charset="0"/>
            </a:endParaRPr>
          </a:p>
        </p:txBody>
      </p:sp>
      <p:sp>
        <p:nvSpPr>
          <p:cNvPr id="82949" name="TextBox 4">
            <a:extLst>
              <a:ext uri="{FF2B5EF4-FFF2-40B4-BE49-F238E27FC236}">
                <a16:creationId xmlns:a16="http://schemas.microsoft.com/office/drawing/2014/main" id="{CD7587D5-21A1-4C10-96D1-B3882C923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4632325"/>
            <a:ext cx="88423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14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86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58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Thus, at a given scale, there is far </a:t>
            </a: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less glue in the kaon than in the pion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heavier quarks radiate less readily than lighter quarks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heavier quarks radiate softer gluons than do lighter quarks 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Landau-Pomeranchuk effect: softer gluons have longer wavelength and multiple scatterings are suppressed by interference. </a:t>
            </a: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Momentum conservation communicates these effects to the kaon's u-quark.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24C05-7A96-490F-9CA6-B74C52A95E50}"/>
              </a:ext>
            </a:extLst>
          </p:cNvPr>
          <p:cNvSpPr txBox="1"/>
          <p:nvPr/>
        </p:nvSpPr>
        <p:spPr>
          <a:xfrm>
            <a:off x="274638" y="1041400"/>
            <a:ext cx="3762375" cy="333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18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Based on Lattice QCD calculations and DSE calculations:</a:t>
            </a:r>
          </a:p>
          <a:p>
            <a:pPr marL="285750" indent="-285750" defTabSz="914186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Valence quarks carry 52% of the pion’s momentum at the light front, at the scale used for Lattice QCD calculations, or ~65% at the perturbative hadronic scale</a:t>
            </a:r>
          </a:p>
          <a:p>
            <a:pPr defTabSz="91418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 defTabSz="914186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At the same scale, valence-quarks carry ⅔ of the kaon’s light-front momentum, or roughly 95% at the perturbative hadronic scale</a:t>
            </a:r>
          </a:p>
        </p:txBody>
      </p:sp>
      <p:grpSp>
        <p:nvGrpSpPr>
          <p:cNvPr id="82951" name="Group 6">
            <a:extLst>
              <a:ext uri="{FF2B5EF4-FFF2-40B4-BE49-F238E27FC236}">
                <a16:creationId xmlns:a16="http://schemas.microsoft.com/office/drawing/2014/main" id="{502AADEB-6BF3-4570-8FF1-76EFB168F66F}"/>
              </a:ext>
            </a:extLst>
          </p:cNvPr>
          <p:cNvGrpSpPr>
            <a:grpSpLocks/>
          </p:cNvGrpSpPr>
          <p:nvPr/>
        </p:nvGrpSpPr>
        <p:grpSpPr bwMode="auto">
          <a:xfrm>
            <a:off x="5129213" y="1227138"/>
            <a:ext cx="3721100" cy="2630487"/>
            <a:chOff x="5200585" y="996404"/>
            <a:chExt cx="3720477" cy="26307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BE92E-A21F-4B80-BFD8-22CB7CAB1DBB}"/>
                </a:ext>
              </a:extLst>
            </p:cNvPr>
            <p:cNvSpPr/>
            <p:nvPr/>
          </p:nvSpPr>
          <p:spPr bwMode="auto">
            <a:xfrm>
              <a:off x="8005227" y="1752142"/>
              <a:ext cx="915835" cy="20481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hangingPunct="1">
                <a:defRPr/>
              </a:pPr>
              <a:r>
                <a:rPr lang="en-GB" sz="1800" dirty="0">
                  <a:solidFill>
                    <a:srgbClr val="008000"/>
                  </a:solidFill>
                  <a:latin typeface="Calibri" pitchFamily="34" charset="0"/>
                  <a:cs typeface="+mn-cs"/>
                </a:rPr>
                <a:t>0%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275A80-4027-48B9-91BF-672CED916B62}"/>
                </a:ext>
              </a:extLst>
            </p:cNvPr>
            <p:cNvSpPr/>
            <p:nvPr/>
          </p:nvSpPr>
          <p:spPr bwMode="auto">
            <a:xfrm>
              <a:off x="6714806" y="1956952"/>
              <a:ext cx="914247" cy="2063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hangingPunct="1">
                <a:defRPr/>
              </a:pPr>
              <a:r>
                <a:rPr lang="en-GB" sz="1800" dirty="0">
                  <a:solidFill>
                    <a:srgbClr val="000099"/>
                  </a:solidFill>
                  <a:latin typeface="Calibri" pitchFamily="34" charset="0"/>
                  <a:cs typeface="+mn-cs"/>
                </a:rPr>
                <a:t>10%</a:t>
              </a:r>
            </a:p>
          </p:txBody>
        </p:sp>
        <p:cxnSp>
          <p:nvCxnSpPr>
            <p:cNvPr id="82957" name="Straight Arrow Connector 10">
              <a:extLst>
                <a:ext uri="{FF2B5EF4-FFF2-40B4-BE49-F238E27FC236}">
                  <a16:creationId xmlns:a16="http://schemas.microsoft.com/office/drawing/2014/main" id="{666ECF21-0022-4202-9628-9BF46A4D72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00577" y="2137767"/>
              <a:ext cx="743223" cy="602759"/>
            </a:xfrm>
            <a:prstGeom prst="straightConnector1">
              <a:avLst/>
            </a:prstGeom>
            <a:noFill/>
            <a:ln w="9525" algn="ctr">
              <a:solidFill>
                <a:srgbClr val="6600FF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8D89BD-CEC1-4EFB-B633-412B9A86ACB2}"/>
                </a:ext>
              </a:extLst>
            </p:cNvPr>
            <p:cNvSpPr/>
            <p:nvPr/>
          </p:nvSpPr>
          <p:spPr bwMode="auto">
            <a:xfrm>
              <a:off x="5200585" y="2712690"/>
              <a:ext cx="3199864" cy="7287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1" hangingPunct="1">
                <a:defRPr/>
              </a:pPr>
              <a:r>
                <a:rPr lang="en-GB" sz="1800" dirty="0">
                  <a:solidFill>
                    <a:srgbClr val="6600CC"/>
                  </a:solidFill>
                  <a:latin typeface="Calibri" pitchFamily="34" charset="0"/>
                  <a:cs typeface="+mn-cs"/>
                </a:rPr>
                <a:t>1</a:t>
              </a:r>
              <a:r>
                <a:rPr lang="en-GB" sz="1800" baseline="30000" dirty="0">
                  <a:solidFill>
                    <a:srgbClr val="6600CC"/>
                  </a:solidFill>
                  <a:latin typeface="Calibri" pitchFamily="34" charset="0"/>
                  <a:cs typeface="+mn-cs"/>
                </a:rPr>
                <a:t>st</a:t>
              </a:r>
              <a:r>
                <a:rPr lang="en-GB" sz="1800" dirty="0">
                  <a:solidFill>
                    <a:srgbClr val="6600CC"/>
                  </a:solidFill>
                  <a:latin typeface="Calibri" pitchFamily="34" charset="0"/>
                  <a:cs typeface="+mn-cs"/>
                </a:rPr>
                <a:t> DSE analysis (Tandy </a:t>
              </a:r>
              <a:r>
                <a:rPr lang="en-GB" sz="1800" i="1" dirty="0">
                  <a:solidFill>
                    <a:srgbClr val="6600CC"/>
                  </a:solidFill>
                  <a:latin typeface="Calibri" pitchFamily="34" charset="0"/>
                  <a:cs typeface="+mn-cs"/>
                </a:rPr>
                <a:t>et al</a:t>
              </a:r>
              <a:r>
                <a:rPr lang="en-GB" sz="1800" dirty="0">
                  <a:solidFill>
                    <a:srgbClr val="6600CC"/>
                  </a:solidFill>
                  <a:latin typeface="Calibri" pitchFamily="34" charset="0"/>
                  <a:cs typeface="+mn-cs"/>
                </a:rPr>
                <a:t>., fully numerical DSE solutions)</a:t>
              </a:r>
            </a:p>
          </p:txBody>
        </p:sp>
        <p:sp>
          <p:nvSpPr>
            <p:cNvPr id="82959" name="TextBox 12">
              <a:extLst>
                <a:ext uri="{FF2B5EF4-FFF2-40B4-BE49-F238E27FC236}">
                  <a16:creationId xmlns:a16="http://schemas.microsoft.com/office/drawing/2014/main" id="{429B1984-5EFE-4266-87EA-E99BD2A47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167" y="3257864"/>
              <a:ext cx="2867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684213" indent="-227013" defTabSz="912813"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marL="1141413" indent="-227013" defTabSz="912813"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marL="1598613" indent="-227013" defTabSz="912813"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marL="2055813" indent="-227013" defTabSz="912813"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3013" indent="-227013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0213" indent="-227013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7413" indent="-227013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4613" indent="-227013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gluon content of the kaon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3597CB-058B-403A-A4D1-271C69810C58}"/>
                </a:ext>
              </a:extLst>
            </p:cNvPr>
            <p:cNvSpPr txBox="1"/>
            <p:nvPr/>
          </p:nvSpPr>
          <p:spPr>
            <a:xfrm>
              <a:off x="6284665" y="996404"/>
              <a:ext cx="1774528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1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93300"/>
                  </a:solidFill>
                  <a:latin typeface="Calibri" panose="020F0502020204030204"/>
                  <a:cs typeface="+mn-cs"/>
                </a:rPr>
                <a:t>EIC Projections</a:t>
              </a:r>
            </a:p>
          </p:txBody>
        </p:sp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D84D4F88-E377-4A85-9019-3CE1045DA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97F51EA-110C-4553-B1D5-FC08F5CFCA0C}"/>
              </a:ext>
            </a:extLst>
          </p:cNvPr>
          <p:cNvSpPr txBox="1">
            <a:spLocks/>
          </p:cNvSpPr>
          <p:nvPr/>
        </p:nvSpPr>
        <p:spPr>
          <a:xfrm>
            <a:off x="8615363" y="6461125"/>
            <a:ext cx="604837" cy="330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fld id="{1D240F0F-C16C-4A7C-A4FB-C648A85225DC}" type="slidenum"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80165DA3-F00B-4875-942E-12009FC9B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850612"/>
            <a:ext cx="34702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A.C. Aguilar et al., EPJ A 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55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2019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) 10, 190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6330FE-CEC1-4A74-9B9D-5562D3B817FE}"/>
              </a:ext>
            </a:extLst>
          </p:cNvPr>
          <p:cNvSpPr txBox="1"/>
          <p:nvPr/>
        </p:nvSpPr>
        <p:spPr>
          <a:xfrm>
            <a:off x="3250926" y="6461125"/>
            <a:ext cx="57946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also see talks by Huey-Wen Lin, David Richards, 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>
            <a:extLst>
              <a:ext uri="{FF2B5EF4-FFF2-40B4-BE49-F238E27FC236}">
                <a16:creationId xmlns:a16="http://schemas.microsoft.com/office/drawing/2014/main" id="{201B54B8-8709-4903-B34D-F42FE05A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76C7095-09BE-4CC5-B78C-E3349DE9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6" y="845368"/>
            <a:ext cx="853440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</a:rPr>
              <a:t>PIEIC Workshops hosted at </a:t>
            </a:r>
            <a:r>
              <a:rPr lang="en-US" altLang="en-US" sz="1600" dirty="0">
                <a:solidFill>
                  <a:srgbClr val="000000"/>
                </a:solidFill>
                <a:hlinkClick r:id="rId3"/>
              </a:rPr>
              <a:t>ANL (2017) </a:t>
            </a:r>
            <a:r>
              <a:rPr lang="en-US" altLang="en-US" sz="1600" dirty="0">
                <a:solidFill>
                  <a:srgbClr val="000000"/>
                </a:solidFill>
              </a:rPr>
              <a:t>and </a:t>
            </a:r>
            <a:r>
              <a:rPr lang="en-US" altLang="en-US" sz="1600" dirty="0">
                <a:solidFill>
                  <a:srgbClr val="000000"/>
                </a:solidFill>
                <a:hlinkClick r:id="rId4"/>
              </a:rPr>
              <a:t>CUA (2018)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</a:rPr>
              <a:t>ECT* WS: </a:t>
            </a:r>
            <a:r>
              <a:rPr lang="en-US" altLang="en-US" sz="1600" dirty="0">
                <a:solidFill>
                  <a:srgbClr val="000000"/>
                </a:solidFill>
                <a:hlinkClick r:id="rId5"/>
              </a:rPr>
              <a:t>Emergent Mass and its Consequences (2018)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FEBE3-2178-4F93-9CC0-E4ADB56C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53E55C-932D-4DC8-8F7B-05C40656E761}" type="slidenum">
              <a:rPr lang="en-US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3EF67-D633-46B8-A3AF-921891BB0A1E}"/>
              </a:ext>
            </a:extLst>
          </p:cNvPr>
          <p:cNvSpPr txBox="1"/>
          <p:nvPr/>
        </p:nvSpPr>
        <p:spPr>
          <a:xfrm>
            <a:off x="0" y="128885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Pion and Kaon Structure at an EIC and Understanding Mass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8992-7EBA-4AD3-88A4-0A9342D7F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5" y="1679258"/>
            <a:ext cx="3048000" cy="3729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D53007-9962-4C0A-B7AC-0D1B690D9E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07" b="14782"/>
          <a:stretch/>
        </p:blipFill>
        <p:spPr>
          <a:xfrm>
            <a:off x="1161208" y="2046215"/>
            <a:ext cx="3513138" cy="361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3809A-ACFF-400A-83AC-2E252E014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1988" y="2123088"/>
            <a:ext cx="3021013" cy="4044950"/>
          </a:xfrm>
          <a:prstGeom prst="rect">
            <a:avLst/>
          </a:prstGeom>
          <a:ln w="12700">
            <a:solidFill>
              <a:srgbClr val="0000FF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4" name="Rectangle 3">
            <a:extLst>
              <a:ext uri="{FF2B5EF4-FFF2-40B4-BE49-F238E27FC236}">
                <a16:creationId xmlns:a16="http://schemas.microsoft.com/office/drawing/2014/main" id="{DF6B6B57-4C7B-4773-8AA3-F21666DDFA56}"/>
              </a:ext>
            </a:extLst>
          </p:cNvPr>
          <p:cNvSpPr>
            <a:spLocks noChangeArrowheads="1"/>
          </p:cNvSpPr>
          <p:nvPr/>
        </p:nvSpPr>
        <p:spPr bwMode="auto">
          <a:xfrm rot="19849114">
            <a:off x="3291368" y="2868259"/>
            <a:ext cx="3825875" cy="7200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Pion and Kaon Structure at an EIC</a:t>
            </a:r>
            <a:endParaRPr lang="en-US" altLang="en-US" sz="1800" b="1" dirty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sz="1800" b="1" dirty="0">
                <a:solidFill>
                  <a:srgbClr val="0000FF"/>
                </a:solidFill>
                <a:hlinkClick r:id="rId9"/>
              </a:rPr>
              <a:t>Eur. Phys. J. A 55 (2019) 10, 190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7595" name="Rectangle 3">
            <a:extLst>
              <a:ext uri="{FF2B5EF4-FFF2-40B4-BE49-F238E27FC236}">
                <a16:creationId xmlns:a16="http://schemas.microsoft.com/office/drawing/2014/main" id="{4A20111B-A180-4AEA-BEF1-15F0C341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413" y="1621634"/>
            <a:ext cx="2844588" cy="3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000000"/>
                </a:solidFill>
              </a:rPr>
              <a:t>PIEIC White Paper (2019)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4C344AF-6595-4B4C-B74C-20AB599AB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3" y="6012632"/>
            <a:ext cx="3173412" cy="39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hlinkClick r:id="rId10"/>
              </a:rPr>
              <a:t>CFNS Workshop (2020)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F206B-D348-4D32-98F7-8A8654739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06" y="3679170"/>
            <a:ext cx="2863194" cy="2546350"/>
          </a:xfrm>
          <a:prstGeom prst="rect">
            <a:avLst/>
          </a:prstGeom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DCD752F-5BB3-4B72-B53A-ADF2F83D7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3" y="6377384"/>
            <a:ext cx="8939306" cy="45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</a:rPr>
              <a:t>ECT*: Workshop on Mass in the Standard Model and Consequences of its Emergence (2021)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D93FA24-285E-4BBB-8E26-131F9E4C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6" y="5646460"/>
            <a:ext cx="3605114" cy="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hlinkClick r:id="rId12"/>
              </a:rPr>
              <a:t>AMBER/CERN Workshop (2020)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782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>
            <a:extLst>
              <a:ext uri="{FF2B5EF4-FFF2-40B4-BE49-F238E27FC236}">
                <a16:creationId xmlns:a16="http://schemas.microsoft.com/office/drawing/2014/main" id="{B0F03655-EA16-419F-B226-AD51D19AD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08213"/>
            <a:ext cx="501332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2">
            <a:extLst>
              <a:ext uri="{FF2B5EF4-FFF2-40B4-BE49-F238E27FC236}">
                <a16:creationId xmlns:a16="http://schemas.microsoft.com/office/drawing/2014/main" id="{86110BC6-C6B1-404C-94B9-73F3F769A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5562600" cy="8048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 Form Factor Prospects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E6C2260-B39F-4B78-8119-14C46BA3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92175"/>
            <a:ext cx="7162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1. Models show a strong dominance of </a:t>
            </a:r>
            <a:r>
              <a:rPr lang="en-US" altLang="en-US" sz="1800" dirty="0" err="1">
                <a:solidFill>
                  <a:prstClr val="black"/>
                </a:solidFill>
                <a:latin typeface="Symbol" panose="05050102010706020507" pitchFamily="18" charset="2"/>
                <a:cs typeface="+mn-cs"/>
              </a:rPr>
              <a:t>s</a:t>
            </a:r>
            <a:r>
              <a:rPr lang="en-US" altLang="en-US" sz="1800" baseline="-25000" dirty="0" err="1">
                <a:solidFill>
                  <a:prstClr val="black"/>
                </a:solidFill>
                <a:latin typeface="Arial" panose="020B0604020202020204"/>
                <a:cs typeface="+mn-cs"/>
              </a:rPr>
              <a:t>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at small –t at large Q</a:t>
            </a:r>
            <a:r>
              <a:rPr lang="en-US" altLang="en-US" sz="1800" baseline="30000" dirty="0">
                <a:solidFill>
                  <a:prstClr val="black"/>
                </a:solidFill>
                <a:latin typeface="Arial" panose="020B0604020202020204"/>
                <a:cs typeface="+mn-cs"/>
              </a:rPr>
              <a:t>2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2. Assume dominance of this longitudinal cross section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3. Measure the </a:t>
            </a:r>
            <a:r>
              <a:rPr lang="en-US" altLang="en-US" sz="1800" dirty="0">
                <a:solidFill>
                  <a:prstClr val="black"/>
                </a:solidFill>
                <a:latin typeface="Symbol" panose="05050102010706020507" pitchFamily="18" charset="2"/>
                <a:cs typeface="+mn-cs"/>
              </a:rPr>
              <a:t>p</a:t>
            </a:r>
            <a:r>
              <a:rPr lang="en-US" altLang="en-US" sz="1800" baseline="30000" dirty="0">
                <a:solidFill>
                  <a:prstClr val="black"/>
                </a:solidFill>
                <a:latin typeface="Arial" panose="020B0604020202020204"/>
                <a:cs typeface="+mn-cs"/>
              </a:rPr>
              <a:t>-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/</a:t>
            </a:r>
            <a:r>
              <a:rPr lang="en-US" altLang="en-US" sz="1800" dirty="0">
                <a:solidFill>
                  <a:prstClr val="black"/>
                </a:solidFill>
                <a:latin typeface="Symbol" panose="05050102010706020507" pitchFamily="18" charset="2"/>
                <a:cs typeface="+mn-cs"/>
              </a:rPr>
              <a:t>p</a:t>
            </a:r>
            <a:r>
              <a:rPr lang="en-US" altLang="en-US" sz="1800" baseline="30000" dirty="0">
                <a:solidFill>
                  <a:prstClr val="black"/>
                </a:solidFill>
                <a:latin typeface="Arial" panose="020B0604020202020204"/>
                <a:cs typeface="+mn-cs"/>
              </a:rPr>
              <a:t>+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ratio to verify – it will be diluted (smaller than 	unity) if </a:t>
            </a:r>
            <a:r>
              <a:rPr lang="en-US" altLang="en-US" sz="1800" dirty="0" err="1">
                <a:solidFill>
                  <a:prstClr val="black"/>
                </a:solidFill>
                <a:latin typeface="Symbol" panose="05050102010706020507" pitchFamily="18" charset="2"/>
                <a:cs typeface="+mn-cs"/>
              </a:rPr>
              <a:t>s</a:t>
            </a:r>
            <a:r>
              <a:rPr lang="en-US" altLang="en-US" sz="1800" baseline="-25000" dirty="0" err="1">
                <a:solidFill>
                  <a:prstClr val="black"/>
                </a:solidFill>
                <a:latin typeface="Arial" panose="020B0604020202020204"/>
                <a:cs typeface="+mn-cs"/>
              </a:rPr>
              <a:t>T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/>
                <a:cs typeface="+mn-cs"/>
              </a:rPr>
              <a:t> is not small, or if non-pole backgrounds are large</a:t>
            </a:r>
          </a:p>
        </p:txBody>
      </p:sp>
      <p:sp>
        <p:nvSpPr>
          <p:cNvPr id="83973" name="TextBox 10">
            <a:extLst>
              <a:ext uri="{FF2B5EF4-FFF2-40B4-BE49-F238E27FC236}">
                <a16:creationId xmlns:a16="http://schemas.microsoft.com/office/drawing/2014/main" id="{26B2C926-EB61-4914-984E-0AD9B26FB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5873750"/>
            <a:ext cx="53403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7030A0"/>
                </a:solidFill>
                <a:cs typeface="Arial" panose="020B0604020202020204" pitchFamily="34" charset="0"/>
              </a:rPr>
              <a:t>Can we measure the kaon form factor at EIC?</a:t>
            </a:r>
          </a:p>
          <a:p>
            <a:pPr defTabSz="914400" eaLnBrk="1" hangingPunct="1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dirty="0">
                <a:solidFill>
                  <a:srgbClr val="7030A0"/>
                </a:solidFill>
                <a:cs typeface="Arial" panose="020B0604020202020204" pitchFamily="34" charset="0"/>
              </a:rPr>
              <a:t>Not clear – needs guidance from </a:t>
            </a:r>
            <a:r>
              <a:rPr lang="en-US" altLang="en-US" sz="1800" dirty="0" err="1">
                <a:solidFill>
                  <a:srgbClr val="7030A0"/>
                </a:solidFill>
                <a:cs typeface="Arial" panose="020B0604020202020204" pitchFamily="34" charset="0"/>
              </a:rPr>
              <a:t>JLab</a:t>
            </a:r>
            <a:r>
              <a:rPr lang="en-US" altLang="en-US" sz="1800" dirty="0">
                <a:solidFill>
                  <a:srgbClr val="7030A0"/>
                </a:solidFill>
                <a:cs typeface="Arial" panose="020B0604020202020204" pitchFamily="34" charset="0"/>
              </a:rPr>
              <a:t> 12- GeV</a:t>
            </a:r>
          </a:p>
        </p:txBody>
      </p:sp>
      <p:sp>
        <p:nvSpPr>
          <p:cNvPr id="83974" name="TextBox 9">
            <a:extLst>
              <a:ext uri="{FF2B5EF4-FFF2-40B4-BE49-F238E27FC236}">
                <a16:creationId xmlns:a16="http://schemas.microsoft.com/office/drawing/2014/main" id="{914E9341-5553-41B5-BAF9-33D8A998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2193925"/>
            <a:ext cx="36036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Assumed 5 GeV(e</a:t>
            </a:r>
            <a:r>
              <a:rPr lang="en-US" altLang="en-US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) x 100 GeV(p) with an integrated luminosity of 20 fb</a:t>
            </a:r>
            <a:r>
              <a:rPr lang="en-US" altLang="en-US" sz="1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-1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/year, and similar luminosities for d beam data</a:t>
            </a:r>
          </a:p>
        </p:txBody>
      </p:sp>
      <p:sp>
        <p:nvSpPr>
          <p:cNvPr id="83975" name="TextBox 13">
            <a:extLst>
              <a:ext uri="{FF2B5EF4-FFF2-40B4-BE49-F238E27FC236}">
                <a16:creationId xmlns:a16="http://schemas.microsoft.com/office/drawing/2014/main" id="{42580AEA-3353-4013-81C2-A6A73F4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471863"/>
            <a:ext cx="37703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R=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 assumed from VR model – and assume that 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 pole dominance at small t confirmed in </a:t>
            </a:r>
            <a:r>
              <a:rPr lang="en-US" altLang="en-US" sz="16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H 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1600" baseline="3000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1600" baseline="300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 ratios</a:t>
            </a:r>
          </a:p>
        </p:txBody>
      </p:sp>
      <p:sp>
        <p:nvSpPr>
          <p:cNvPr id="83976" name="TextBox 14">
            <a:extLst>
              <a:ext uri="{FF2B5EF4-FFF2-40B4-BE49-F238E27FC236}">
                <a16:creationId xmlns:a16="http://schemas.microsoft.com/office/drawing/2014/main" id="{AF7363B3-CEAA-472E-8233-FD776B6FC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530725"/>
            <a:ext cx="36179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Assumed a 10% experimental systematic uncertainty, and a 100% systematic uncertainty in the model subtraction to isolate </a:t>
            </a:r>
            <a:r>
              <a:rPr lang="en-US" altLang="en-US" sz="160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en-US" sz="1600" baseline="-2500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124303-A369-4650-9AF9-2D7891FB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3978" name="Slide Number Placeholder 1">
            <a:extLst>
              <a:ext uri="{FF2B5EF4-FFF2-40B4-BE49-F238E27FC236}">
                <a16:creationId xmlns:a16="http://schemas.microsoft.com/office/drawing/2014/main" id="{04A8E679-6A11-411A-B4C3-6F55A7FF52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0DF1592B-2DF6-42D1-A96E-3FED8C5D561D}" type="slidenum">
              <a:rPr lang="en-US" altLang="en-US" smtClean="0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47DA488-6454-4B5E-BB3C-D6B1C792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30" y="2199953"/>
            <a:ext cx="34702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A.C. Aguilar et al., EPJ A 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55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1300" b="1" i="1" dirty="0">
                <a:solidFill>
                  <a:srgbClr val="008000"/>
                </a:solidFill>
                <a:cs typeface="Arial" panose="020B0604020202020204" pitchFamily="34" charset="0"/>
              </a:rPr>
              <a:t>2019</a:t>
            </a:r>
            <a:r>
              <a:rPr lang="en-US" altLang="en-US" sz="1300" i="1" dirty="0">
                <a:solidFill>
                  <a:srgbClr val="008000"/>
                </a:solidFill>
                <a:cs typeface="Arial" panose="020B0604020202020204" pitchFamily="34" charset="0"/>
              </a:rPr>
              <a:t>) 10, 190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BEC1C-E940-4CC2-9E31-3014135EE11C}"/>
              </a:ext>
            </a:extLst>
          </p:cNvPr>
          <p:cNvSpPr txBox="1"/>
          <p:nvPr/>
        </p:nvSpPr>
        <p:spPr>
          <a:xfrm>
            <a:off x="5833361" y="5896935"/>
            <a:ext cx="35120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see talk by Stephen Kay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B361FAA7-5EDB-4D6D-8341-7EBE08849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7772400" cy="8048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– Pion and Kaon Structure</a:t>
            </a:r>
          </a:p>
        </p:txBody>
      </p:sp>
      <p:sp>
        <p:nvSpPr>
          <p:cNvPr id="46083" name="TextBox 1">
            <a:extLst>
              <a:ext uri="{FF2B5EF4-FFF2-40B4-BE49-F238E27FC236}">
                <a16:creationId xmlns:a16="http://schemas.microsoft.com/office/drawing/2014/main" id="{68CF6F63-4EF3-4C45-B765-AC37E7698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16013"/>
            <a:ext cx="86169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8001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Nucleons and the lightest mesons - pions and kaons, are the basic building blocks of nuclear matter. We </a:t>
            </a: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should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know their structure (functions).</a:t>
            </a:r>
          </a:p>
          <a:p>
            <a:pPr defTabSz="91440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distributions of quarks and gluons in pions, kaons, nucleons will differ.</a:t>
            </a:r>
          </a:p>
          <a:p>
            <a:pPr lvl="1" defTabSz="9144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Utilizing electroweak processes, be it through parity-violating processes or neutral vs charged-current interactions, some flavor dependence appears achievable.</a:t>
            </a:r>
          </a:p>
          <a:p>
            <a:pPr lvl="1" defTabSz="9144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If we can convince ourselves off-shellness considerations are under control, one could also access pion GPDs and TMDs.</a:t>
            </a:r>
          </a:p>
          <a:p>
            <a:pPr defTabSz="91440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Is the origin of mass encoded in differences of gluons in pions, kaons and nucleons (at non-asymptotic Q</a:t>
            </a:r>
            <a:r>
              <a:rPr lang="en-US" altLang="en-US" sz="18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)?</a:t>
            </a:r>
          </a:p>
          <a:p>
            <a:pPr lvl="1" defTabSz="9144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How much glue is in the pion?</a:t>
            </a:r>
          </a:p>
          <a:p>
            <a:pPr defTabSz="91440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pion form factor may be measured at an EIC up to Q</a:t>
            </a:r>
            <a:r>
              <a:rPr lang="en-US" altLang="en-US" sz="18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 = 35 GeV</a:t>
            </a:r>
            <a:r>
              <a:rPr lang="en-US" altLang="en-US" sz="1800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and  could provide a direct connection to mass generation in the Standard Model.</a:t>
            </a:r>
          </a:p>
          <a:p>
            <a:pPr defTabSz="914400"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Some effects may appear trivial – the heavier-mass quark in the kaon “robs” more of the momentum, and the structure functions of pions, kaons and protons at large-x should be different, but confirming these would be </a:t>
            </a: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textbook material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4046813-6801-496D-B7CF-5873486A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6085" name="Slide Number Placeholder 1">
            <a:extLst>
              <a:ext uri="{FF2B5EF4-FFF2-40B4-BE49-F238E27FC236}">
                <a16:creationId xmlns:a16="http://schemas.microsoft.com/office/drawing/2014/main" id="{157E28CD-6ED8-4D78-B73B-C18B07FA06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CD24364-0C43-48A2-86F3-DD50ABB65726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69269A-077C-4A6E-B241-C33BFBA6257B}"/>
              </a:ext>
            </a:extLst>
          </p:cNvPr>
          <p:cNvSpPr/>
          <p:nvPr/>
        </p:nvSpPr>
        <p:spPr bwMode="auto">
          <a:xfrm>
            <a:off x="4026094" y="1590285"/>
            <a:ext cx="4992086" cy="217526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201B54B8-8709-4903-B34D-F42FE05A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FEBE3-2178-4F93-9CC0-E4ADB56C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53E55C-932D-4DC8-8F7B-05C40656E761}" type="slidenum">
              <a:rPr lang="en-US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3EF67-D633-46B8-A3AF-921891BB0A1E}"/>
              </a:ext>
            </a:extLst>
          </p:cNvPr>
          <p:cNvSpPr txBox="1"/>
          <p:nvPr/>
        </p:nvSpPr>
        <p:spPr>
          <a:xfrm>
            <a:off x="1" y="12888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Meson Structure Functions Yellow Report Working Group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F7B945-E7DE-4934-953C-8860DB69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" y="1027205"/>
            <a:ext cx="8358963" cy="43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Formed in 2019 in context of the EIC User Group Yellow Report Effort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ADD77-7796-429A-8F58-CDEB64EE1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1" t="45621" r="25365" b="15401"/>
          <a:stretch/>
        </p:blipFill>
        <p:spPr>
          <a:xfrm>
            <a:off x="4050954" y="4114800"/>
            <a:ext cx="4853033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44515-F299-41B5-AE76-FE286AB73E86}"/>
              </a:ext>
            </a:extLst>
          </p:cNvPr>
          <p:cNvSpPr/>
          <p:nvPr/>
        </p:nvSpPr>
        <p:spPr bwMode="auto">
          <a:xfrm>
            <a:off x="3871972" y="5890981"/>
            <a:ext cx="5140941" cy="434754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3514D11-05F5-4D5A-926E-15874966E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7" y="5641786"/>
            <a:ext cx="3303181" cy="62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</a:rPr>
              <a:t>Part of the </a:t>
            </a:r>
            <a:r>
              <a:rPr lang="en-US" altLang="en-US" sz="1600" dirty="0">
                <a:solidFill>
                  <a:srgbClr val="000000"/>
                </a:solidFill>
                <a:hlinkClick r:id="rId4"/>
              </a:rPr>
              <a:t>EIC Diffractive Reactions &amp; Tagging PWG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4962A91-2035-4E15-A6DD-1A4860E5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7" y="4431021"/>
            <a:ext cx="3781545" cy="8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</a:rPr>
              <a:t>To join the Meson Structure Functions WG mailing list, contact T. Horn (hornt@cua.edu)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A3A53B4-AC1B-43D7-9451-C83C5EC7A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7" y="1605831"/>
            <a:ext cx="3730210" cy="68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</a:rPr>
              <a:t>Meson SF WG: 22 members, 13 institutions, 7 countries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D16DCFBD-06DA-41F4-A350-B6B936B7C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69" y="2588650"/>
            <a:ext cx="3781546" cy="16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</a:rPr>
              <a:t>BJ meetings every 2-3 weeks, 9 meetings since January 2020 (meeting archive: </a:t>
            </a:r>
            <a:r>
              <a:rPr lang="en-US" altLang="en-US" sz="1600" dirty="0">
                <a:solidFill>
                  <a:srgbClr val="000000"/>
                </a:solidFill>
                <a:hlinkClick r:id="rId5"/>
              </a:rPr>
              <a:t>http://www.vsl.cua.edu/cua_phy/index.php/EIC_Meson_Structure_WG_Meetings</a:t>
            </a:r>
            <a:r>
              <a:rPr lang="en-US" altLang="en-US" sz="16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EBA5C-B00D-47D1-8742-DB7BF64C023E}"/>
              </a:ext>
            </a:extLst>
          </p:cNvPr>
          <p:cNvSpPr txBox="1"/>
          <p:nvPr/>
        </p:nvSpPr>
        <p:spPr>
          <a:xfrm>
            <a:off x="4114800" y="1611548"/>
            <a:ext cx="4883160" cy="210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00FF"/>
                </a:solidFill>
              </a:rPr>
              <a:t>Meson SF Working group members: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John R. Arrington (ANL), Carlos </a:t>
            </a:r>
            <a:r>
              <a:rPr lang="en-US" dirty="0" err="1">
                <a:solidFill>
                  <a:schemeClr val="tx1"/>
                </a:solidFill>
              </a:rPr>
              <a:t>Ayerbe</a:t>
            </a:r>
            <a:r>
              <a:rPr lang="en-US" dirty="0">
                <a:solidFill>
                  <a:schemeClr val="tx1"/>
                </a:solidFill>
              </a:rPr>
              <a:t>, Daniele </a:t>
            </a:r>
            <a:r>
              <a:rPr lang="en-US" dirty="0" err="1">
                <a:solidFill>
                  <a:schemeClr val="tx1"/>
                </a:solidFill>
              </a:rPr>
              <a:t>Binosi</a:t>
            </a:r>
            <a:r>
              <a:rPr lang="en-US" dirty="0">
                <a:solidFill>
                  <a:schemeClr val="tx1"/>
                </a:solidFill>
              </a:rPr>
              <a:t> (ECT*), Lei Chang (Nankai U.), Rolf Ent (</a:t>
            </a:r>
            <a:r>
              <a:rPr lang="en-US" dirty="0" err="1">
                <a:solidFill>
                  <a:schemeClr val="tx1"/>
                </a:solidFill>
              </a:rPr>
              <a:t>Jlab</a:t>
            </a:r>
            <a:r>
              <a:rPr lang="en-US" dirty="0">
                <a:solidFill>
                  <a:schemeClr val="tx1"/>
                </a:solidFill>
              </a:rPr>
              <a:t>), Tobias </a:t>
            </a:r>
            <a:r>
              <a:rPr lang="en-US" dirty="0" err="1">
                <a:solidFill>
                  <a:schemeClr val="tx1"/>
                </a:solidFill>
              </a:rPr>
              <a:t>Frederico</a:t>
            </a:r>
            <a:r>
              <a:rPr lang="en-US" dirty="0">
                <a:solidFill>
                  <a:schemeClr val="tx1"/>
                </a:solidFill>
              </a:rPr>
              <a:t> (Instituto </a:t>
            </a:r>
            <a:r>
              <a:rPr lang="en-US" dirty="0" err="1">
                <a:solidFill>
                  <a:schemeClr val="tx1"/>
                </a:solidFill>
              </a:rPr>
              <a:t>Tecnologico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Aeronautica</a:t>
            </a:r>
            <a:r>
              <a:rPr lang="en-US" dirty="0">
                <a:solidFill>
                  <a:schemeClr val="tx1"/>
                </a:solidFill>
              </a:rPr>
              <a:t>), Timothy Hobbs (SMU), Tanja Horn (CUA), Garth Huber (U. Regina), Stephen Kay (U. Regina), Cynthia Keppel (</a:t>
            </a:r>
            <a:r>
              <a:rPr lang="en-US" dirty="0" err="1">
                <a:solidFill>
                  <a:schemeClr val="tx1"/>
                </a:solidFill>
              </a:rPr>
              <a:t>Jlab</a:t>
            </a:r>
            <a:r>
              <a:rPr lang="en-US" dirty="0">
                <a:solidFill>
                  <a:schemeClr val="tx1"/>
                </a:solidFill>
              </a:rPr>
              <a:t>), Bill Lee (W&amp;M) ), Huey-Wen Lin (MSU), Rachel Montgomery(U. Glasgow), Ian L. </a:t>
            </a:r>
            <a:r>
              <a:rPr lang="en-US" dirty="0" err="1">
                <a:solidFill>
                  <a:schemeClr val="tx1"/>
                </a:solidFill>
              </a:rPr>
              <a:t>Pegg</a:t>
            </a:r>
            <a:r>
              <a:rPr lang="en-US" dirty="0">
                <a:solidFill>
                  <a:schemeClr val="tx1"/>
                </a:solidFill>
              </a:rPr>
              <a:t> (CUA), Paul Reimer (ANL), David Richards (</a:t>
            </a:r>
            <a:r>
              <a:rPr lang="en-US" dirty="0" err="1">
                <a:solidFill>
                  <a:schemeClr val="tx1"/>
                </a:solidFill>
              </a:rPr>
              <a:t>Jlab</a:t>
            </a:r>
            <a:r>
              <a:rPr lang="en-US" dirty="0">
                <a:solidFill>
                  <a:schemeClr val="tx1"/>
                </a:solidFill>
              </a:rPr>
              <a:t>), Craig Roberts(</a:t>
            </a:r>
            <a:r>
              <a:rPr lang="en-US" dirty="0" err="1">
                <a:solidFill>
                  <a:schemeClr val="tx1"/>
                </a:solidFill>
              </a:rPr>
              <a:t>Nanjng</a:t>
            </a:r>
            <a:r>
              <a:rPr lang="en-US" dirty="0">
                <a:solidFill>
                  <a:schemeClr val="tx1"/>
                </a:solidFill>
              </a:rPr>
              <a:t> U.), Jorge Segovia (Universidad Pablo de </a:t>
            </a:r>
            <a:r>
              <a:rPr lang="en-US" dirty="0" err="1">
                <a:solidFill>
                  <a:schemeClr val="tx1"/>
                </a:solidFill>
              </a:rPr>
              <a:t>Olavide</a:t>
            </a:r>
            <a:r>
              <a:rPr lang="en-US" dirty="0">
                <a:solidFill>
                  <a:schemeClr val="tx1"/>
                </a:solidFill>
              </a:rPr>
              <a:t>), Arun </a:t>
            </a:r>
            <a:r>
              <a:rPr lang="en-US" dirty="0" err="1">
                <a:solidFill>
                  <a:schemeClr val="tx1"/>
                </a:solidFill>
              </a:rPr>
              <a:t>Tadepalli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JLab</a:t>
            </a:r>
            <a:r>
              <a:rPr lang="en-US" dirty="0">
                <a:solidFill>
                  <a:schemeClr val="tx1"/>
                </a:solidFill>
              </a:rPr>
              <a:t>), Richard Trotta (CUA), Rik Yoshida (ANL)</a:t>
            </a:r>
          </a:p>
        </p:txBody>
      </p:sp>
    </p:spTree>
    <p:extLst>
      <p:ext uri="{BB962C8B-B14F-4D97-AF65-F5344CB8AC3E}">
        <p14:creationId xmlns:p14="http://schemas.microsoft.com/office/powerpoint/2010/main" val="7133266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5">
            <a:extLst>
              <a:ext uri="{FF2B5EF4-FFF2-40B4-BE49-F238E27FC236}">
                <a16:creationId xmlns:a16="http://schemas.microsoft.com/office/drawing/2014/main" id="{363C1439-B5AE-43DB-910A-242FD7AB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095750"/>
            <a:ext cx="4573587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4556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14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86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58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FF"/>
                </a:solidFill>
                <a:cs typeface="Arial" panose="020B0604020202020204" pitchFamily="34" charset="0"/>
              </a:rPr>
              <a:t>Proton: 	Mass ~ 940 MeV</a:t>
            </a:r>
          </a:p>
          <a:p>
            <a:pPr lvl="1" indent="0"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preliminary LQCD results on mass budget, 	or view as mass acquisition by DCSB </a:t>
            </a:r>
          </a:p>
          <a:p>
            <a:pPr eaLnBrk="1" hangingPunct="1"/>
            <a:r>
              <a:rPr lang="en-US" altLang="en-US" sz="2000">
                <a:solidFill>
                  <a:srgbClr val="FF00FF"/>
                </a:solidFill>
                <a:cs typeface="Arial" panose="020B0604020202020204" pitchFamily="34" charset="0"/>
              </a:rPr>
              <a:t>Kaon:	Mass ~ 490 MeV</a:t>
            </a:r>
          </a:p>
          <a:p>
            <a:pPr lvl="1" indent="0"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at a given scale,  less gluons than in pion</a:t>
            </a:r>
          </a:p>
          <a:p>
            <a:pPr eaLnBrk="1" hangingPunct="1"/>
            <a:r>
              <a:rPr lang="en-US" altLang="en-US" sz="2000">
                <a:solidFill>
                  <a:srgbClr val="FF00FF"/>
                </a:solidFill>
                <a:cs typeface="Arial" panose="020B0604020202020204" pitchFamily="34" charset="0"/>
              </a:rPr>
              <a:t>Pion:	Mass ~ 140 MeV</a:t>
            </a:r>
          </a:p>
          <a:p>
            <a:pPr lvl="1" indent="0" eaLnBrk="1" hangingPunct="1"/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mass enigma – gluons vs Goldstone boson</a:t>
            </a:r>
          </a:p>
        </p:txBody>
      </p:sp>
      <p:sp>
        <p:nvSpPr>
          <p:cNvPr id="69635" name="TextBox 16">
            <a:extLst>
              <a:ext uri="{FF2B5EF4-FFF2-40B4-BE49-F238E27FC236}">
                <a16:creationId xmlns:a16="http://schemas.microsoft.com/office/drawing/2014/main" id="{35D929C4-7647-4B14-9770-91283E76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168275"/>
            <a:ext cx="260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842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14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86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58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810FF"/>
                </a:solidFill>
                <a:cs typeface="Arial" panose="020B0604020202020204" pitchFamily="34" charset="0"/>
              </a:rPr>
              <a:t>“Mass without mass!”</a:t>
            </a:r>
          </a:p>
        </p:txBody>
      </p:sp>
      <p:sp>
        <p:nvSpPr>
          <p:cNvPr id="69636" name="TextBox 26">
            <a:extLst>
              <a:ext uri="{FF2B5EF4-FFF2-40B4-BE49-F238E27FC236}">
                <a16:creationId xmlns:a16="http://schemas.microsoft.com/office/drawing/2014/main" id="{C058DAA5-38F1-4004-A021-CA66C9B5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4724400"/>
            <a:ext cx="527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6842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14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86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5813" indent="-227013"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0000FF"/>
                </a:solidFill>
                <a:cs typeface="Arial" panose="020B0604020202020204" pitchFamily="34" charset="0"/>
              </a:rPr>
              <a:t>{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4BAE205-F346-4438-8A53-7ECB3D6B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9638" name="Picture 12">
            <a:extLst>
              <a:ext uri="{FF2B5EF4-FFF2-40B4-BE49-F238E27FC236}">
                <a16:creationId xmlns:a16="http://schemas.microsoft.com/office/drawing/2014/main" id="{C77FCF2B-F1BC-4E2D-9F88-8EC68EFD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077913"/>
            <a:ext cx="419735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>
            <a:extLst>
              <a:ext uri="{FF2B5EF4-FFF2-40B4-BE49-F238E27FC236}">
                <a16:creationId xmlns:a16="http://schemas.microsoft.com/office/drawing/2014/main" id="{ED12AF3D-652F-41BC-BAA9-C0FCA9CD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66975"/>
            <a:ext cx="38862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The light quarks acquire (most of) their masses as effect of the gluon cloud.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The strange quark is at the boundary - both emergent-mass and Higgs-mass generation mechanisms are important.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40D4F87D-4ECF-4B21-BEBF-6A424FAD4CE4}"/>
              </a:ext>
            </a:extLst>
          </p:cNvPr>
          <p:cNvSpPr txBox="1">
            <a:spLocks/>
          </p:cNvSpPr>
          <p:nvPr/>
        </p:nvSpPr>
        <p:spPr>
          <a:xfrm>
            <a:off x="6934200" y="64166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39E3FE9-CB82-4692-B3B9-B3198B42A135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9641" name="Picture 18">
            <a:extLst>
              <a:ext uri="{FF2B5EF4-FFF2-40B4-BE49-F238E27FC236}">
                <a16:creationId xmlns:a16="http://schemas.microsoft.com/office/drawing/2014/main" id="{E25A0E9B-D8DB-4271-AFF2-046C030D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897313"/>
            <a:ext cx="24574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TextBox 19">
            <a:extLst>
              <a:ext uri="{FF2B5EF4-FFF2-40B4-BE49-F238E27FC236}">
                <a16:creationId xmlns:a16="http://schemas.microsoft.com/office/drawing/2014/main" id="{25364678-75EA-4D73-93BB-37520211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5572125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912813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Emergent mass of the visible universe</a:t>
            </a:r>
          </a:p>
        </p:txBody>
      </p:sp>
      <p:sp>
        <p:nvSpPr>
          <p:cNvPr id="69643" name="Freeform 18">
            <a:extLst>
              <a:ext uri="{FF2B5EF4-FFF2-40B4-BE49-F238E27FC236}">
                <a16:creationId xmlns:a16="http://schemas.microsoft.com/office/drawing/2014/main" id="{D7BB9247-FEF3-4C1D-991A-172E3331C698}"/>
              </a:ext>
            </a:extLst>
          </p:cNvPr>
          <p:cNvSpPr>
            <a:spLocks/>
          </p:cNvSpPr>
          <p:nvPr/>
        </p:nvSpPr>
        <p:spPr bwMode="auto">
          <a:xfrm>
            <a:off x="7332663" y="4494213"/>
            <a:ext cx="1160462" cy="1069975"/>
          </a:xfrm>
          <a:custGeom>
            <a:avLst/>
            <a:gdLst>
              <a:gd name="T0" fmla="*/ 0 w 702733"/>
              <a:gd name="T1" fmla="*/ 0 h 2857500"/>
              <a:gd name="T2" fmla="*/ 101517896 w 702733"/>
              <a:gd name="T3" fmla="*/ 83 h 2857500"/>
              <a:gd name="T4" fmla="*/ 26816089 w 702733"/>
              <a:gd name="T5" fmla="*/ 155 h 28575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4" name="Picture 29">
            <a:extLst>
              <a:ext uri="{FF2B5EF4-FFF2-40B4-BE49-F238E27FC236}">
                <a16:creationId xmlns:a16="http://schemas.microsoft.com/office/drawing/2014/main" id="{BB186274-1F1A-4B6D-ABA5-4A0ACC45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885825"/>
            <a:ext cx="41417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10F157-F585-4EF3-B59A-8982C65C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23825"/>
            <a:ext cx="8464550" cy="487363"/>
          </a:xfrm>
        </p:spPr>
        <p:txBody>
          <a:bodyPr rtlCol="0"/>
          <a:lstStyle/>
          <a:p>
            <a:pPr algn="l" defTabSz="408141" eaLnBrk="1" fontAlgn="auto" hangingPunct="1">
              <a:spcAft>
                <a:spcPts val="0"/>
              </a:spcAft>
              <a:defRPr/>
            </a:pPr>
            <a:r>
              <a:rPr lang="en-US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panose="020B0604020202020204" pitchFamily="34" charset="0"/>
              </a:rPr>
              <a:t>The incomplete Hadron: Mass Puzzle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02085-9D41-469F-819B-DF9DDB9B4F00}"/>
              </a:ext>
            </a:extLst>
          </p:cNvPr>
          <p:cNvSpPr txBox="1"/>
          <p:nvPr/>
        </p:nvSpPr>
        <p:spPr>
          <a:xfrm>
            <a:off x="3165475" y="6446836"/>
            <a:ext cx="55975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also see talks by Craig Roberts, </a:t>
            </a:r>
            <a:r>
              <a:rPr lang="en-US" sz="1800" i="1" dirty="0" err="1">
                <a:solidFill>
                  <a:srgbClr val="0000FF"/>
                </a:solidFill>
                <a:latin typeface="Arial" panose="020B0604020202020204"/>
                <a:cs typeface="+mn-cs"/>
              </a:rPr>
              <a:t>Jianwei</a:t>
            </a: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Arial" panose="020B0604020202020204"/>
                <a:cs typeface="+mn-cs"/>
              </a:rPr>
              <a:t>Qiu</a:t>
            </a:r>
            <a:r>
              <a:rPr lang="en-US" sz="18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,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E84993-A90F-4D7A-B91F-27EA768C21E1}"/>
              </a:ext>
            </a:extLst>
          </p:cNvPr>
          <p:cNvSpPr/>
          <p:nvPr/>
        </p:nvSpPr>
        <p:spPr>
          <a:xfrm>
            <a:off x="6839467" y="2009038"/>
            <a:ext cx="2163763" cy="8588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rgbClr val="DFE7F5"/>
              </a:gs>
              <a:gs pos="88000">
                <a:srgbClr val="C8D6EE"/>
              </a:gs>
              <a:gs pos="99000">
                <a:srgbClr val="A6BCE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659" name="TextBox 18">
            <a:extLst>
              <a:ext uri="{FF2B5EF4-FFF2-40B4-BE49-F238E27FC236}">
                <a16:creationId xmlns:a16="http://schemas.microsoft.com/office/drawing/2014/main" id="{6CE6DC3A-51D4-4078-9B2D-70016C6E4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42" y="3129813"/>
            <a:ext cx="796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 defTabSz="6858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defTabSz="6858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defTabSz="6858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defTabSz="6858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defTabSz="6858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From these exact statements, it follows the mass of bound states increases as √m with the mass of the constituents.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78C37-70D1-470C-A273-56E108E4120C}"/>
              </a:ext>
            </a:extLst>
          </p:cNvPr>
          <p:cNvSpPr txBox="1"/>
          <p:nvPr/>
        </p:nvSpPr>
        <p:spPr>
          <a:xfrm>
            <a:off x="657742" y="4898934"/>
            <a:ext cx="8416925" cy="8318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192881" indent="-192881" defTabSz="5143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ysClr val="windowText" lastClr="000000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In both DSE and LQCD, the mass function of quarks is the same, regardless what hadron the quarks reside in – </a:t>
            </a:r>
            <a:r>
              <a:rPr lang="en-US" sz="1600" b="1" kern="0" dirty="0">
                <a:solidFill>
                  <a:srgbClr val="002AF4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This is real</a:t>
            </a:r>
            <a:r>
              <a:rPr lang="en-US" sz="1600" kern="0" dirty="0">
                <a:solidFill>
                  <a:sysClr val="windowText" lastClr="000000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. It is the </a:t>
            </a:r>
            <a:r>
              <a:rPr lang="en-US" sz="1600" kern="0" dirty="0">
                <a:solidFill>
                  <a:srgbClr val="0000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Dynamical Chiral Symmetry Breaking (</a:t>
            </a:r>
            <a:r>
              <a:rPr lang="en-US" sz="1600" kern="0" dirty="0" err="1">
                <a:solidFill>
                  <a:srgbClr val="0000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D</a:t>
            </a:r>
            <a:r>
              <a:rPr lang="en-US" sz="1600" kern="0" dirty="0" err="1">
                <a:solidFill>
                  <a:srgbClr val="0000FF"/>
                </a:solidFill>
                <a:latin typeface="Symbol" panose="05050102010706020507" pitchFamily="18" charset="2"/>
                <a:ea typeface="Lucida Sans Unicode" panose="020B0602030504020204" pitchFamily="34" charset="0"/>
                <a:cs typeface="Arial" panose="020B0604020202020204" pitchFamily="34" charset="0"/>
              </a:rPr>
              <a:t>c</a:t>
            </a:r>
            <a:r>
              <a:rPr lang="en-US" sz="1600" kern="0" dirty="0" err="1">
                <a:solidFill>
                  <a:srgbClr val="0000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SB</a:t>
            </a:r>
            <a:r>
              <a:rPr lang="en-US" sz="1600" kern="0" dirty="0">
                <a:solidFill>
                  <a:srgbClr val="0000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)</a:t>
            </a:r>
            <a:r>
              <a:rPr lang="en-US" sz="1600" kern="0" dirty="0">
                <a:solidFill>
                  <a:srgbClr val="0000FF"/>
                </a:solidFill>
                <a:latin typeface="Calibri" panose="020F0502020204030204"/>
                <a:ea typeface="Lucida Sans Unicode" panose="020B0602030504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srgbClr val="0000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that makes the pion and kaon masses light.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3DFD3-4B04-4107-B9EB-80C41634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057400" cy="365125"/>
          </a:xfrm>
        </p:spPr>
        <p:txBody>
          <a:bodyPr lIns="91440" tIns="45720" rIns="91440" bIns="45720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F98B040-C553-4C63-BF80-55615133905C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F50C3-2DE1-4907-891A-3B092BF5B97C}"/>
              </a:ext>
            </a:extLst>
          </p:cNvPr>
          <p:cNvSpPr txBox="1"/>
          <p:nvPr/>
        </p:nvSpPr>
        <p:spPr>
          <a:xfrm>
            <a:off x="52388" y="163513"/>
            <a:ext cx="8685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Origin of Mass of QCD’s </a:t>
            </a:r>
            <a:r>
              <a:rPr lang="en-US" sz="2400" b="1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Pseudoscalar</a:t>
            </a:r>
            <a:r>
              <a:rPr lang="en-US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 Goldstone Modes</a:t>
            </a:r>
          </a:p>
        </p:txBody>
      </p:sp>
      <p:pic>
        <p:nvPicPr>
          <p:cNvPr id="70663" name="Picture 4">
            <a:extLst>
              <a:ext uri="{FF2B5EF4-FFF2-40B4-BE49-F238E27FC236}">
                <a16:creationId xmlns:a16="http://schemas.microsoft.com/office/drawing/2014/main" id="{43660777-CBFC-4A93-9D53-A5D9E95D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05" y="2307488"/>
            <a:ext cx="240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5">
            <a:extLst>
              <a:ext uri="{FF2B5EF4-FFF2-40B4-BE49-F238E27FC236}">
                <a16:creationId xmlns:a16="http://schemas.microsoft.com/office/drawing/2014/main" id="{A272AE2C-23E4-42B5-8B1A-0FA652C9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2" y="2009038"/>
            <a:ext cx="2339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Rectangle 3">
            <a:extLst>
              <a:ext uri="{FF2B5EF4-FFF2-40B4-BE49-F238E27FC236}">
                <a16:creationId xmlns:a16="http://schemas.microsoft.com/office/drawing/2014/main" id="{1EF3EB25-5E13-4F46-8BB1-AB962D61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55" y="1978875"/>
            <a:ext cx="63404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chemeClr val="tx1"/>
                </a:solidFill>
                <a:cs typeface="Arial" panose="020B0604020202020204" pitchFamily="34" charset="0"/>
              </a:rPr>
              <a:t>There are exact statements from QCD in terms of current quark masses due to PCAC </a:t>
            </a:r>
            <a:r>
              <a:rPr lang="en-US" altLang="en-US" i="1">
                <a:solidFill>
                  <a:srgbClr val="008000"/>
                </a:solidFill>
                <a:cs typeface="Arial" panose="020B0604020202020204" pitchFamily="34" charset="0"/>
              </a:rPr>
              <a:t>(Phys. Rep. 87 (1982) 77; Phys. Rev. C 56 (1997) 3369; Phys. Lett. B420 (1998) 267)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974BEB-DAAB-4C07-97ED-EAF79E21EDFF}"/>
              </a:ext>
            </a:extLst>
          </p:cNvPr>
          <p:cNvSpPr txBox="1"/>
          <p:nvPr/>
        </p:nvSpPr>
        <p:spPr>
          <a:xfrm>
            <a:off x="677235" y="3878818"/>
            <a:ext cx="82169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defTabSz="685800"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In contrast, in, </a:t>
            </a:r>
            <a:r>
              <a:rPr lang="en-US" sz="1600" i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e.g</a:t>
            </a:r>
            <a:r>
              <a:rPr lang="en-US" sz="16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. the CQM, bound state mass rises linearly with constituent mass, 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g.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, with constituent quarks Q: in the nucleon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en-US" sz="1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~ ⅓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en-US" sz="1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~ 310 MeV, in the pion           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en-US" sz="1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~ ½m</a:t>
            </a:r>
            <a:r>
              <a:rPr lang="en-US" altLang="en-US" sz="1600" baseline="-250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~ 70 MeV, in the kaon (with one s quark) </a:t>
            </a:r>
            <a:r>
              <a:rPr lang="en-US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en-US" sz="1600" baseline="-25000" dirty="0" err="1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~ 200 MeV – </a:t>
            </a:r>
            <a:r>
              <a:rPr lang="en-US" altLang="en-US" sz="1600" b="1" dirty="0">
                <a:solidFill>
                  <a:srgbClr val="993300"/>
                </a:solidFill>
                <a:cs typeface="Arial" panose="020B0604020202020204" pitchFamily="34" charset="0"/>
              </a:rPr>
              <a:t>This is not real</a:t>
            </a:r>
            <a:r>
              <a:rPr lang="en-US" altLang="en-US" sz="1600" dirty="0">
                <a:solidFill>
                  <a:srgbClr val="993300"/>
                </a:solidFill>
                <a:cs typeface="Arial" panose="020B0604020202020204" pitchFamily="34" charset="0"/>
              </a:rPr>
              <a:t>.</a:t>
            </a:r>
            <a:endParaRPr lang="en-US" altLang="en-US" sz="1400" dirty="0">
              <a:solidFill>
                <a:srgbClr val="993300"/>
              </a:solidFill>
              <a:cs typeface="Arial" panose="020B0604020202020204" pitchFamily="34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Ø"/>
              <a:defRPr/>
            </a:pPr>
            <a:endParaRPr lang="en-US" sz="16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70667" name="Rectangle 3">
            <a:extLst>
              <a:ext uri="{FF2B5EF4-FFF2-40B4-BE49-F238E27FC236}">
                <a16:creationId xmlns:a16="http://schemas.microsoft.com/office/drawing/2014/main" id="{6A543698-5C6D-4154-93B6-642772E02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05" y="6040622"/>
            <a:ext cx="57419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Pseudoscalar</a:t>
            </a:r>
            <a:r>
              <a:rPr lang="en-US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masses are generated </a:t>
            </a:r>
            <a:r>
              <a:rPr lang="en-US" altLang="en-US" sz="1800" b="1" dirty="0">
                <a:solidFill>
                  <a:srgbClr val="0000FF"/>
                </a:solidFill>
                <a:cs typeface="Arial" panose="020B0604020202020204" pitchFamily="34" charset="0"/>
              </a:rPr>
              <a:t>dynamically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9CC87198-B679-4960-B105-C101C6A8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0669" name="Picture 4">
            <a:extLst>
              <a:ext uri="{FF2B5EF4-FFF2-40B4-BE49-F238E27FC236}">
                <a16:creationId xmlns:a16="http://schemas.microsoft.com/office/drawing/2014/main" id="{A79A4808-DC44-48BB-AB16-3DE29F9C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5" y="1126388"/>
            <a:ext cx="62055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1C56816-54A7-43FE-9A23-935F03B3C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74625"/>
            <a:ext cx="6472238" cy="487363"/>
          </a:xfrm>
        </p:spPr>
        <p:txBody>
          <a:bodyPr rtlCol="0">
            <a:normAutofit fontScale="90000"/>
          </a:bodyPr>
          <a:lstStyle/>
          <a:p>
            <a:pPr defTabSz="914186" eaLnBrk="1" fontAlgn="auto" hangingPunct="1">
              <a:spcAft>
                <a:spcPts val="0"/>
              </a:spcAft>
              <a:defRPr/>
            </a:pPr>
            <a:r>
              <a:rPr lang="en-US" altLang="en-US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gluons in the chiral limit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BC3DF-56A8-4F3B-8A62-ED2666F83BD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6167" y="1262864"/>
            <a:ext cx="8384458" cy="5097036"/>
          </a:xfrm>
          <a:prstGeom prst="rect">
            <a:avLst/>
          </a:prstGeom>
          <a:blipFill>
            <a:blip r:embed="rId2"/>
            <a:stretch>
              <a:fillRect l="-655" t="-598" r="-364" b="-107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9244CF-65E8-43CF-8640-CDBA30D1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66C155E-1A99-4548-A6DF-6D4A592F6635}"/>
              </a:ext>
            </a:extLst>
          </p:cNvPr>
          <p:cNvSpPr txBox="1">
            <a:spLocks/>
          </p:cNvSpPr>
          <p:nvPr/>
        </p:nvSpPr>
        <p:spPr>
          <a:xfrm>
            <a:off x="7010400" y="64166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C7D954D-4AB0-4417-B393-58EFFBB0AE68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114388-9BEE-498F-A496-90747AF22745}"/>
              </a:ext>
            </a:extLst>
          </p:cNvPr>
          <p:cNvSpPr/>
          <p:nvPr/>
        </p:nvSpPr>
        <p:spPr>
          <a:xfrm>
            <a:off x="304800" y="1914525"/>
            <a:ext cx="8534400" cy="3136900"/>
          </a:xfrm>
          <a:prstGeom prst="roundRect">
            <a:avLst/>
          </a:prstGeom>
          <a:solidFill>
            <a:srgbClr val="FFFFCC"/>
          </a:solidFill>
          <a:ln>
            <a:solidFill>
              <a:srgbClr val="0066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E707489-4603-4C4D-95C7-3AFFC4485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76450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FF"/>
                </a:solidFill>
              </a:rPr>
              <a:t>How do hadron masses and radii emerge for light-quark systems from QCD?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852418-DAAC-470B-9428-48D974AA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057400" cy="365125"/>
          </a:xfrm>
        </p:spPr>
        <p:txBody>
          <a:bodyPr lIns="91440" tIns="45720" rIns="91440" bIns="45720"/>
          <a:lstStyle>
            <a:defPPr>
              <a:defRPr lang="en-GB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8475B5F-2AC9-4D27-B08F-1AC671877165}" type="slidenum">
              <a:rPr lang="en-US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5C5FDA-F415-4556-A8CD-F5D4189F1760}"/>
              </a:ext>
            </a:extLst>
          </p:cNvPr>
          <p:cNvSpPr txBox="1"/>
          <p:nvPr/>
        </p:nvSpPr>
        <p:spPr>
          <a:xfrm>
            <a:off x="0" y="136525"/>
            <a:ext cx="480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Fundamental Questions</a:t>
            </a:r>
          </a:p>
        </p:txBody>
      </p:sp>
      <p:sp>
        <p:nvSpPr>
          <p:cNvPr id="73734" name="Rectangle 3">
            <a:extLst>
              <a:ext uri="{FF2B5EF4-FFF2-40B4-BE49-F238E27FC236}">
                <a16:creationId xmlns:a16="http://schemas.microsoft.com/office/drawing/2014/main" id="{1DFBD7D2-5A42-4C9A-824F-5AAE94F8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5263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FF"/>
                </a:solidFill>
              </a:rPr>
              <a:t>What is the origin and role of dynamical chiral symmetry breaking?</a:t>
            </a:r>
          </a:p>
        </p:txBody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24B657D3-4807-4B4D-9FAD-FA8AD90B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54400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FF"/>
                </a:solidFill>
              </a:rPr>
              <a:t>What is the interplay of the strong-mass and Higgs generation mechanisms?</a:t>
            </a:r>
          </a:p>
        </p:txBody>
      </p:sp>
      <p:sp>
        <p:nvSpPr>
          <p:cNvPr id="73736" name="Rectangle 3">
            <a:extLst>
              <a:ext uri="{FF2B5EF4-FFF2-40B4-BE49-F238E27FC236}">
                <a16:creationId xmlns:a16="http://schemas.microsoft.com/office/drawing/2014/main" id="{62A90F69-E7DA-4747-8277-5A7A09912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89413"/>
            <a:ext cx="8534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FF"/>
                </a:solidFill>
              </a:rPr>
              <a:t>What are the basic mechanisms that determine the distribution of mass, momentum, charge, spin, etc. within hadrons?</a:t>
            </a:r>
          </a:p>
        </p:txBody>
      </p:sp>
      <p:sp>
        <p:nvSpPr>
          <p:cNvPr id="73737" name="Rectangle 3">
            <a:extLst>
              <a:ext uri="{FF2B5EF4-FFF2-40B4-BE49-F238E27FC236}">
                <a16:creationId xmlns:a16="http://schemas.microsoft.com/office/drawing/2014/main" id="{F313715B-DB70-4F94-827F-E319E71AB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24513"/>
            <a:ext cx="85344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Requires coherent effort in QCD phenomenology and continuum calculations, exa-scale computing as provided by lattice QCD, and experiment</a:t>
            </a:r>
          </a:p>
        </p:txBody>
      </p:sp>
      <p:sp>
        <p:nvSpPr>
          <p:cNvPr id="73738" name="Rectangle 3">
            <a:extLst>
              <a:ext uri="{FF2B5EF4-FFF2-40B4-BE49-F238E27FC236}">
                <a16:creationId xmlns:a16="http://schemas.microsoft.com/office/drawing/2014/main" id="{6A419185-E69F-4194-BD8C-0A9626107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6488"/>
            <a:ext cx="853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For understanding the origin of hadron masses and distribution of that mass within</a:t>
            </a: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2580DE4-A9D4-4369-A8EC-8988029C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02362" y="645214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61908"/>
            <a:ext cx="711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model for nucleon, pion and kaon structure functions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Martin, CERN-TH 2845 (1980)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8" y="1773612"/>
            <a:ext cx="3625336" cy="4617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491" y="1236633"/>
            <a:ext cx="3358767" cy="2671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470" y="3858337"/>
            <a:ext cx="2467665" cy="258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9527" y="1448226"/>
            <a:ext cx="9589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NA3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7486" y="4840273"/>
            <a:ext cx="26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pion/kaon differs from proton: 2- vs. 3- quark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kaon differs from pion owing to one heavy quark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026" y="1802337"/>
            <a:ext cx="998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(x,Q</a:t>
            </a:r>
            <a:r>
              <a:rPr lang="en-US" sz="1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3590482"/>
            <a:ext cx="650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Kaon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4444" y="3943972"/>
            <a:ext cx="5171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Pion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6374" y="2142854"/>
            <a:ext cx="7720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Nucleon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88506" y="6144575"/>
            <a:ext cx="5171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0093" y="2759814"/>
            <a:ext cx="5171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1800" y="1781387"/>
            <a:ext cx="102143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8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(x,Q</a:t>
            </a:r>
            <a:r>
              <a:rPr lang="en-US" sz="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=20 GeV</a:t>
            </a:r>
            <a:r>
              <a:rPr lang="en-US" sz="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9007" y="3904227"/>
            <a:ext cx="20991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u</a:t>
            </a:r>
            <a:r>
              <a:rPr lang="en-US" sz="800" baseline="30000" dirty="0">
                <a:solidFill>
                  <a:schemeClr val="tx1"/>
                </a:solidFill>
                <a:cs typeface="Arial" panose="020B0604020202020204" pitchFamily="34" charset="0"/>
              </a:rPr>
              <a:t>K-</a:t>
            </a:r>
            <a:r>
              <a:rPr lang="en-US" sz="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V</a:t>
            </a: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(x,Q</a:t>
            </a:r>
            <a:r>
              <a:rPr lang="en-US" sz="800" baseline="30000" dirty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=20 GeV</a:t>
            </a:r>
            <a:r>
              <a:rPr lang="en-US" sz="800" baseline="30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)/u</a:t>
            </a:r>
            <a:r>
              <a:rPr lang="en-US" sz="800" baseline="30000" dirty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800" baseline="300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en-US" sz="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V</a:t>
            </a: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(x,Q</a:t>
            </a:r>
            <a:r>
              <a:rPr lang="en-US" sz="800" baseline="30000" dirty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=20 GeV</a:t>
            </a:r>
            <a:r>
              <a:rPr lang="en-US" sz="800" baseline="30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US" sz="8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9235" y="3881550"/>
            <a:ext cx="269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based on non-relativistic model with valence quarks only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204908-3F0D-4F7F-9409-C8A78E36BE52}"/>
              </a:ext>
            </a:extLst>
          </p:cNvPr>
          <p:cNvSpPr txBox="1"/>
          <p:nvPr/>
        </p:nvSpPr>
        <p:spPr>
          <a:xfrm>
            <a:off x="52388" y="163513"/>
            <a:ext cx="4824412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Arial" panose="020B0604020202020204" pitchFamily="34" charset="0"/>
              </a:rPr>
              <a:t>At some level an old story…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F3DF4F6-232A-4578-ACB1-1F02CE8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0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 descr="C:\work_area\text\talk\dy-pion\na3.png"/>
          <p:cNvPicPr>
            <a:picLocks noChangeAspect="1" noChangeArrowheads="1"/>
          </p:cNvPicPr>
          <p:nvPr/>
        </p:nvPicPr>
        <p:blipFill>
          <a:blip r:embed="rId6" cstate="print"/>
          <a:srcRect t="4230" r="5661"/>
          <a:stretch>
            <a:fillRect/>
          </a:stretch>
        </p:blipFill>
        <p:spPr bwMode="auto">
          <a:xfrm>
            <a:off x="1792919" y="4105237"/>
            <a:ext cx="2551964" cy="2312451"/>
          </a:xfrm>
          <a:prstGeom prst="rect">
            <a:avLst/>
          </a:prstGeom>
          <a:noFill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393253" y="85638"/>
            <a:ext cx="8169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World Data on pion structure function F</a:t>
            </a:r>
            <a:r>
              <a:rPr lang="en-US" sz="2800" b="1" baseline="-25000" dirty="0">
                <a:solidFill>
                  <a:schemeClr val="tx1"/>
                </a:solidFill>
                <a:ea typeface="ＭＳ Ｐゴシック" pitchFamily="1" charset="-128"/>
                <a:cs typeface="Arial" pitchFamily="34" charset="0"/>
              </a:rPr>
              <a:t>2</a:t>
            </a:r>
            <a:r>
              <a:rPr lang="en-US" sz="2800" b="1" baseline="30000" dirty="0">
                <a:solidFill>
                  <a:schemeClr val="tx1"/>
                </a:solidFill>
                <a:latin typeface="Symbol" panose="05050102010706020507" pitchFamily="18" charset="2"/>
                <a:ea typeface="ＭＳ Ｐゴシック" pitchFamily="1" charset="-128"/>
                <a:cs typeface="Arial" pitchFamily="34" charset="0"/>
              </a:rPr>
              <a:t>p</a:t>
            </a:r>
            <a:endParaRPr lang="en-US" sz="2800" b="1" dirty="0">
              <a:solidFill>
                <a:schemeClr val="tx1"/>
              </a:solidFill>
              <a:latin typeface="Symbol" panose="05050102010706020507" pitchFamily="18" charset="2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3855" y="6463456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 descr="C:\Users\reimer\Documents\text\talk\dypion\2002\ANL_2002\fvp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632" y="2895482"/>
            <a:ext cx="2381250" cy="2376488"/>
          </a:xfrm>
          <a:prstGeom prst="rect">
            <a:avLst/>
          </a:prstGeom>
          <a:noFill/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910321" y="1349640"/>
            <a:ext cx="2351459" cy="1295400"/>
            <a:chOff x="483" y="953"/>
            <a:chExt cx="1906" cy="1050"/>
          </a:xfrm>
        </p:grpSpPr>
        <p:pic>
          <p:nvPicPr>
            <p:cNvPr id="9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2" y="1664"/>
              <a:ext cx="267" cy="1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06" y="1074"/>
              <a:ext cx="267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483" y="953"/>
              <a:ext cx="1890" cy="1050"/>
              <a:chOff x="483" y="953"/>
              <a:chExt cx="1890" cy="1050"/>
            </a:xfrm>
          </p:grpSpPr>
          <p:grpSp>
            <p:nvGrpSpPr>
              <p:cNvPr id="14" name="Group 8"/>
              <p:cNvGrpSpPr>
                <a:grpSpLocks noChangeAspect="1"/>
              </p:cNvGrpSpPr>
              <p:nvPr/>
            </p:nvGrpSpPr>
            <p:grpSpPr bwMode="auto">
              <a:xfrm>
                <a:off x="1201" y="1362"/>
                <a:ext cx="464" cy="239"/>
                <a:chOff x="2707" y="2966"/>
                <a:chExt cx="864" cy="672"/>
              </a:xfrm>
            </p:grpSpPr>
            <p:sp>
              <p:nvSpPr>
                <p:cNvPr id="28" name="Freeform 9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0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1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2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3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8" y="48"/>
                    </a:cxn>
                    <a:cxn ang="0">
                      <a:pos x="115" y="624"/>
                    </a:cxn>
                    <a:cxn ang="0">
                      <a:pos x="173" y="336"/>
                    </a:cxn>
                  </a:cxnLst>
                  <a:rect l="0" t="0" r="r" b="b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26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7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24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22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3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20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2" name="Picture 2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" y="1657"/>
              <a:ext cx="114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2" y="1091"/>
              <a:ext cx="114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" name="Picture 10" descr="C:\work_area\text\talk\figs\virt_pi_dis.png"/>
          <p:cNvPicPr>
            <a:picLocks noChangeAspect="1" noChangeArrowheads="1"/>
          </p:cNvPicPr>
          <p:nvPr/>
        </p:nvPicPr>
        <p:blipFill>
          <a:blip r:embed="rId12" cstate="print"/>
          <a:srcRect l="9599" t="14490" r="12666" b="9914"/>
          <a:stretch>
            <a:fillRect/>
          </a:stretch>
        </p:blipFill>
        <p:spPr bwMode="auto">
          <a:xfrm>
            <a:off x="5261197" y="1141678"/>
            <a:ext cx="2514600" cy="1711325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6554" y="2931352"/>
            <a:ext cx="366522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3044" y="946819"/>
            <a:ext cx="214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15652" y="946819"/>
            <a:ext cx="222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 (Sullivan 	   Process)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849" y="2618239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FNAL E615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92270" y="3776405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 NA3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7389" y="1795295"/>
            <a:ext cx="1879104" cy="64633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Amount of data is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6708" y="5996335"/>
            <a:ext cx="173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[HERA data [ZEUS, NPB637 3 (2002)]</a:t>
            </a: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787491F9-C5C7-49F1-A132-60F2961B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1363"/>
            <a:ext cx="9144000" cy="63500"/>
          </a:xfrm>
          <a:prstGeom prst="rect">
            <a:avLst/>
          </a:prstGeom>
          <a:solidFill>
            <a:srgbClr val="0505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A92F7C-DE88-4920-B216-F9684F199B56}"/>
              </a:ext>
            </a:extLst>
          </p:cNvPr>
          <p:cNvSpPr txBox="1"/>
          <p:nvPr/>
        </p:nvSpPr>
        <p:spPr>
          <a:xfrm>
            <a:off x="214994" y="6519555"/>
            <a:ext cx="79384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→ also see talks by Oleg Denisov, Vincent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/>
                <a:cs typeface="+mn-cs"/>
              </a:rPr>
              <a:t>Andrieux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/>
                <a:cs typeface="+mn-cs"/>
              </a:rPr>
              <a:t>, Richard Trotta, Rachel Montgomery, …</a:t>
            </a:r>
          </a:p>
        </p:txBody>
      </p:sp>
    </p:spTree>
    <p:extLst>
      <p:ext uri="{BB962C8B-B14F-4D97-AF65-F5344CB8AC3E}">
        <p14:creationId xmlns:p14="http://schemas.microsoft.com/office/powerpoint/2010/main" val="2729243527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$\mu^+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13"/>
  <p:tag name="PICTUREFILESIZE" val="16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Magenta}$\bar 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]{color}&#10;\begin{document}&#10;\color{Blue}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83"/>
  <p:tag name="BOXFONT" val="12"/>
  <p:tag name="BOXWRAP" val="False"/>
  <p:tag name="WORKAROUNDTRANSPARENCYBUG" val="False"/>
  <p:tag name="ALLOWFONTSUBSTITUTION" val="False"/>
  <p:tag name="BITMAPFORMAT" val="png256"/>
  <p:tag name="ORIGWIDTH" val="5"/>
  <p:tag name="PICTUREFILESIZE" val="1285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75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75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91271</TotalTime>
  <Words>2602</Words>
  <Application>Microsoft Office PowerPoint</Application>
  <PresentationFormat>On-screen Show (4:3)</PresentationFormat>
  <Paragraphs>254</Paragraphs>
  <Slides>21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Courier New</vt:lpstr>
      <vt:lpstr>Minion Pro</vt:lpstr>
      <vt:lpstr>Symbol</vt:lpstr>
      <vt:lpstr>Times New Roman</vt:lpstr>
      <vt:lpstr>Wingdings</vt:lpstr>
      <vt:lpstr>Office Theme</vt:lpstr>
      <vt:lpstr>4_Office Theme</vt:lpstr>
      <vt:lpstr>Formula</vt:lpstr>
      <vt:lpstr>Equation</vt:lpstr>
      <vt:lpstr>PowerPoint Presentation</vt:lpstr>
      <vt:lpstr>PowerPoint Presentation</vt:lpstr>
      <vt:lpstr>PowerPoint Presentation</vt:lpstr>
      <vt:lpstr>The incomplete Hadron: Mass Puzzle</vt:lpstr>
      <vt:lpstr>PowerPoint Presentation</vt:lpstr>
      <vt:lpstr>The role of gluons in the chiral limit</vt:lpstr>
      <vt:lpstr>PowerPoint Presentation</vt:lpstr>
      <vt:lpstr>PowerPoint Presentation</vt:lpstr>
      <vt:lpstr>PowerPoint Presentation</vt:lpstr>
      <vt:lpstr>Pion Drell-Yan Data:  CERN NA3 (p+/-) NA10 (p-)</vt:lpstr>
      <vt:lpstr>PowerPoint Presentation</vt:lpstr>
      <vt:lpstr>PowerPoint Presentation</vt:lpstr>
      <vt:lpstr>PowerPoint Presentation</vt:lpstr>
      <vt:lpstr>EIC – Versatility and Luminosity is Key </vt:lpstr>
      <vt:lpstr>PowerPoint Presentation</vt:lpstr>
      <vt:lpstr>Summary of Detector Requirements</vt:lpstr>
      <vt:lpstr>PowerPoint Presentation</vt:lpstr>
      <vt:lpstr>Global pion PDF fit with EIC pseudodata</vt:lpstr>
      <vt:lpstr>Kaon structure functions – gluon pdfs</vt:lpstr>
      <vt:lpstr>Pion Form Factor Prospects</vt:lpstr>
      <vt:lpstr>Conclusions – Pion and Kaon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pion/kaon production at 6&amp;12GeV JLab and EIC</dc:title>
  <dc:creator>Tanja Horn</dc:creator>
  <cp:lastModifiedBy>tanja</cp:lastModifiedBy>
  <cp:revision>2642</cp:revision>
  <cp:lastPrinted>2015-04-13T15:26:10Z</cp:lastPrinted>
  <dcterms:created xsi:type="dcterms:W3CDTF">2004-10-18T15:00:19Z</dcterms:created>
  <dcterms:modified xsi:type="dcterms:W3CDTF">2020-06-02T01:15:43Z</dcterms:modified>
</cp:coreProperties>
</file>