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  <p:sldMasterId id="2147483660" r:id="rId2"/>
  </p:sldMasterIdLst>
  <p:notesMasterIdLst>
    <p:notesMasterId r:id="rId34"/>
  </p:notesMasterIdLst>
  <p:handoutMasterIdLst>
    <p:handoutMasterId r:id="rId35"/>
  </p:handoutMasterIdLst>
  <p:sldIdLst>
    <p:sldId id="259" r:id="rId3"/>
    <p:sldId id="491" r:id="rId4"/>
    <p:sldId id="492" r:id="rId5"/>
    <p:sldId id="483" r:id="rId6"/>
    <p:sldId id="533" r:id="rId7"/>
    <p:sldId id="374" r:id="rId8"/>
    <p:sldId id="527" r:id="rId9"/>
    <p:sldId id="495" r:id="rId10"/>
    <p:sldId id="521" r:id="rId11"/>
    <p:sldId id="529" r:id="rId12"/>
    <p:sldId id="562" r:id="rId13"/>
    <p:sldId id="501" r:id="rId14"/>
    <p:sldId id="503" r:id="rId15"/>
    <p:sldId id="504" r:id="rId16"/>
    <p:sldId id="505" r:id="rId17"/>
    <p:sldId id="556" r:id="rId18"/>
    <p:sldId id="557" r:id="rId19"/>
    <p:sldId id="528" r:id="rId20"/>
    <p:sldId id="498" r:id="rId21"/>
    <p:sldId id="515" r:id="rId22"/>
    <p:sldId id="520" r:id="rId23"/>
    <p:sldId id="548" r:id="rId24"/>
    <p:sldId id="549" r:id="rId25"/>
    <p:sldId id="554" r:id="rId26"/>
    <p:sldId id="558" r:id="rId27"/>
    <p:sldId id="559" r:id="rId28"/>
    <p:sldId id="560" r:id="rId29"/>
    <p:sldId id="564" r:id="rId30"/>
    <p:sldId id="553" r:id="rId31"/>
    <p:sldId id="565" r:id="rId32"/>
    <p:sldId id="532" r:id="rId3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B4D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96" autoAdjust="0"/>
    <p:restoredTop sz="94694" autoAdjust="0"/>
  </p:normalViewPr>
  <p:slideViewPr>
    <p:cSldViewPr>
      <p:cViewPr varScale="1">
        <p:scale>
          <a:sx n="121" d="100"/>
          <a:sy n="121" d="100"/>
        </p:scale>
        <p:origin x="158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10317-8A1F-4590-9B63-D12887A6C5E1}" type="datetimeFigureOut">
              <a:rPr lang="zh-CN" altLang="en-US" smtClean="0"/>
              <a:pPr/>
              <a:t>2020/6/3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altLang="zh-CN"/>
              <a:t>Lei Chang(NKU)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62B32-7F54-4B06-B6A6-58A73B0E14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6581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FE309-6433-463B-BB79-7002670D8448}" type="datetimeFigureOut">
              <a:rPr lang="zh-CN" altLang="en-US" smtClean="0"/>
              <a:pPr/>
              <a:t>2020/6/3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altLang="zh-CN"/>
              <a:t>Lei Chang(NKU)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62D9A-F1AC-465D-8035-7A8468E9C6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49120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04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7014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5640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932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13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5842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3550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5768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3357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3267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0421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6728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7449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9264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40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62D9A-F1AC-465D-8035-7A8468E9C6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510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3687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62D9A-F1AC-465D-8035-7A8468E9C68D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196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2357422" y="785794"/>
            <a:ext cx="6786578" cy="1588"/>
          </a:xfrm>
          <a:prstGeom prst="line">
            <a:avLst/>
          </a:prstGeom>
          <a:ln w="25400" cmpd="sng">
            <a:solidFill>
              <a:schemeClr val="accent4"/>
            </a:solidFill>
          </a:ln>
          <a:scene3d>
            <a:camera prst="orthographicFront"/>
            <a:lightRig rig="threePt" dir="t"/>
          </a:scene3d>
          <a:sp3d extrusionH="76200" contourW="12700">
            <a:bevelT w="0"/>
            <a:extrusionClr>
              <a:schemeClr val="bg1"/>
            </a:extrusionClr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-32" y="6357958"/>
            <a:ext cx="257173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4"/>
                </a:solidFill>
              </a:rPr>
              <a:t>Lei Chang (NKU)</a:t>
            </a:r>
            <a:endParaRPr lang="zh-CN" altLang="en-US" dirty="0">
              <a:solidFill>
                <a:schemeClr val="accent4"/>
              </a:solidFill>
            </a:endParaRPr>
          </a:p>
        </p:txBody>
      </p:sp>
      <p:pic>
        <p:nvPicPr>
          <p:cNvPr id="17412" name="Picture 4" descr="http://nankai.en.school.cucas.cn/themes/1/images/logo4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072330" y="61892"/>
            <a:ext cx="2000250" cy="581026"/>
          </a:xfrm>
          <a:prstGeom prst="rect">
            <a:avLst/>
          </a:prstGeom>
          <a:noFill/>
        </p:spPr>
      </p:pic>
      <p:cxnSp>
        <p:nvCxnSpPr>
          <p:cNvPr id="15" name="直接连接符 14"/>
          <p:cNvCxnSpPr/>
          <p:nvPr userDrawn="1"/>
        </p:nvCxnSpPr>
        <p:spPr>
          <a:xfrm>
            <a:off x="-32" y="6215082"/>
            <a:ext cx="6786578" cy="1588"/>
          </a:xfrm>
          <a:prstGeom prst="line">
            <a:avLst/>
          </a:prstGeom>
          <a:ln w="25400" cmpd="sng">
            <a:solidFill>
              <a:schemeClr val="accent4"/>
            </a:solidFill>
          </a:ln>
          <a:scene3d>
            <a:camera prst="orthographicFront"/>
            <a:lightRig rig="threePt" dir="t"/>
          </a:scene3d>
          <a:sp3d extrusionH="76200" contourW="12700">
            <a:bevelT w="0"/>
            <a:extrusionClr>
              <a:schemeClr val="bg1"/>
            </a:extrusionClr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092E-46AE-4BDB-94AD-A672395452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092E-46AE-4BDB-94AD-A672395452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092E-46AE-4BDB-94AD-A672395452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092E-46AE-4BDB-94AD-A672395452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092E-46AE-4BDB-94AD-A672395452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092E-46AE-4BDB-94AD-A672395452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092E-46AE-4BDB-94AD-A672395452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092E-46AE-4BDB-94AD-A672395452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092E-46AE-4BDB-94AD-A672395452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092E-46AE-4BDB-94AD-A672395452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092E-46AE-4BDB-94AD-A672395452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1092E-46AE-4BDB-94AD-A672395452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0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5.png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390.png"/><Relationship Id="rId4" Type="http://schemas.openxmlformats.org/officeDocument/2006/relationships/image" Target="../media/image46.png"/><Relationship Id="rId9" Type="http://schemas.openxmlformats.org/officeDocument/2006/relationships/image" Target="../media/image4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47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51.jpeg"/><Relationship Id="rId7" Type="http://schemas.openxmlformats.org/officeDocument/2006/relationships/image" Target="../media/image5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0.png"/><Relationship Id="rId5" Type="http://schemas.openxmlformats.org/officeDocument/2006/relationships/image" Target="../media/image63.jpeg"/><Relationship Id="rId4" Type="http://schemas.openxmlformats.org/officeDocument/2006/relationships/image" Target="../media/image6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4.jp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0.png"/><Relationship Id="rId5" Type="http://schemas.openxmlformats.org/officeDocument/2006/relationships/image" Target="../media/image510.png"/><Relationship Id="rId4" Type="http://schemas.openxmlformats.org/officeDocument/2006/relationships/image" Target="../media/image65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png"/><Relationship Id="rId3" Type="http://schemas.openxmlformats.org/officeDocument/2006/relationships/image" Target="../media/image64.jpg"/><Relationship Id="rId7" Type="http://schemas.openxmlformats.org/officeDocument/2006/relationships/image" Target="../media/image6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0.png"/><Relationship Id="rId5" Type="http://schemas.openxmlformats.org/officeDocument/2006/relationships/image" Target="../media/image510.png"/><Relationship Id="rId4" Type="http://schemas.openxmlformats.org/officeDocument/2006/relationships/image" Target="../media/image6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0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60.tiff"/><Relationship Id="rId4" Type="http://schemas.openxmlformats.org/officeDocument/2006/relationships/image" Target="../media/image7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96752"/>
            <a:ext cx="9144000" cy="1143000"/>
          </a:xfrm>
        </p:spPr>
        <p:txBody>
          <a:bodyPr>
            <a:noAutofit/>
          </a:bodyPr>
          <a:lstStyle/>
          <a:p>
            <a:r>
              <a:rPr lang="en-US" altLang="zh-CN" sz="48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Two issues on Pion PDF</a:t>
            </a:r>
            <a:endParaRPr lang="zh-CN" altLang="en-US" sz="48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3179225"/>
            <a:ext cx="8229600" cy="198278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altLang="zh-CN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Lei Chang(</a:t>
            </a:r>
            <a:r>
              <a:rPr lang="zh-CN" altLang="en-US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常雷</a:t>
            </a:r>
            <a:r>
              <a:rPr lang="en-US" altLang="zh-CN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>
              <a:buNone/>
            </a:pPr>
            <a:r>
              <a:rPr lang="en-US" altLang="zh-CN" sz="16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leichang@nankai.edu.cn</a:t>
            </a:r>
          </a:p>
          <a:p>
            <a:pPr algn="ctr">
              <a:buNone/>
            </a:pPr>
            <a:endParaRPr lang="en-US" altLang="zh-CN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altLang="zh-CN" sz="28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Nankai</a:t>
            </a:r>
            <a:r>
              <a:rPr lang="en-US" altLang="zh-CN" sz="28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University</a:t>
            </a:r>
            <a:endParaRPr lang="zh-CN" altLang="en-US" sz="28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165304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Workshop on Pion and Kaon Structure Functions at the EIC, CFNS - Stony Brook University</a:t>
            </a:r>
            <a:endParaRPr lang="en-US" sz="1600" dirty="0"/>
          </a:p>
          <a:p>
            <a:pPr algn="ctr"/>
            <a:endParaRPr lang="en-US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B48F40C-21B4-844B-BFAF-1AB5B52081C2}"/>
              </a:ext>
            </a:extLst>
          </p:cNvPr>
          <p:cNvSpPr/>
          <p:nvPr/>
        </p:nvSpPr>
        <p:spPr>
          <a:xfrm>
            <a:off x="3347864" y="3861048"/>
            <a:ext cx="1872208" cy="13619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618C0013-DF42-3343-BE05-56A59882869B}"/>
              </a:ext>
            </a:extLst>
          </p:cNvPr>
          <p:cNvSpPr txBox="1">
            <a:spLocks/>
          </p:cNvSpPr>
          <p:nvPr/>
        </p:nvSpPr>
        <p:spPr>
          <a:xfrm>
            <a:off x="107504" y="1196752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Issue-1</a:t>
            </a:r>
            <a:endParaRPr lang="zh-CN" altLang="en-US" sz="48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CE8FE6-0BA2-E844-9110-267FE3743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39752"/>
            <a:ext cx="4532576" cy="288322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EE050D-FA6C-FA46-8D97-106BF8577F78}"/>
              </a:ext>
            </a:extLst>
          </p:cNvPr>
          <p:cNvSpPr txBox="1">
            <a:spLocks/>
          </p:cNvSpPr>
          <p:nvPr/>
        </p:nvSpPr>
        <p:spPr>
          <a:xfrm>
            <a:off x="5307789" y="2056490"/>
            <a:ext cx="3836212" cy="40368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Arial" pitchFamily="34" charset="0"/>
              <a:buNone/>
            </a:pPr>
            <a:r>
              <a:rPr lang="en-US" sz="1400" dirty="0"/>
              <a:t>Model and Model</a:t>
            </a:r>
          </a:p>
          <a:p>
            <a:r>
              <a:rPr lang="en-US" sz="1400" dirty="0" err="1"/>
              <a:t>Nambu</a:t>
            </a:r>
            <a:r>
              <a:rPr lang="en-US" sz="1400" dirty="0"/>
              <a:t> – </a:t>
            </a:r>
            <a:r>
              <a:rPr lang="en-US" sz="1400" dirty="0" err="1"/>
              <a:t>Jona-Lasinio</a:t>
            </a:r>
            <a:r>
              <a:rPr lang="en-US" sz="1400" dirty="0"/>
              <a:t> model, </a:t>
            </a:r>
            <a:r>
              <a:rPr lang="en-US" sz="1400" dirty="0" err="1"/>
              <a:t>translationally</a:t>
            </a:r>
            <a:r>
              <a:rPr lang="en-US" sz="1400" dirty="0"/>
              <a:t> invariant </a:t>
            </a:r>
            <a:r>
              <a:rPr lang="en-US" sz="1400" dirty="0" err="1"/>
              <a:t>regularisaion</a:t>
            </a:r>
            <a:endParaRPr lang="en-US" sz="1400" dirty="0"/>
          </a:p>
          <a:p>
            <a:pPr>
              <a:buFont typeface="Arial" pitchFamily="34" charset="0"/>
              <a:buNone/>
            </a:pPr>
            <a:r>
              <a:rPr lang="en-US" sz="1400" dirty="0"/>
              <a:t>		 </a:t>
            </a:r>
            <a:r>
              <a:rPr lang="en-US" sz="1400" i="1" dirty="0"/>
              <a:t>q</a:t>
            </a:r>
            <a:r>
              <a:rPr lang="en-US" sz="1400" i="1" baseline="30000" dirty="0"/>
              <a:t>π</a:t>
            </a:r>
            <a:r>
              <a:rPr lang="en-US" sz="1400" i="1" dirty="0"/>
              <a:t>(x) ∼ (1-x)</a:t>
            </a:r>
            <a:r>
              <a:rPr lang="en-US" sz="1400" b="1" i="1" baseline="30000" dirty="0">
                <a:solidFill>
                  <a:srgbClr val="FF0000"/>
                </a:solidFill>
              </a:rPr>
              <a:t>0</a:t>
            </a:r>
            <a:r>
              <a:rPr lang="en-US" sz="1400" dirty="0"/>
              <a:t>, </a:t>
            </a:r>
          </a:p>
          <a:p>
            <a:pPr>
              <a:buFont typeface="Arial" pitchFamily="34" charset="0"/>
              <a:buNone/>
            </a:pPr>
            <a:r>
              <a:rPr lang="en-US" sz="1400" dirty="0"/>
              <a:t>	which becomes “</a:t>
            </a:r>
            <a:r>
              <a:rPr lang="en-US" sz="1400" b="1" i="1" dirty="0">
                <a:solidFill>
                  <a:srgbClr val="FF0000"/>
                </a:solidFill>
              </a:rPr>
              <a:t>1</a:t>
            </a:r>
            <a:r>
              <a:rPr lang="en-US" sz="1400" dirty="0"/>
              <a:t>” after evolving from a low resolution scale </a:t>
            </a:r>
          </a:p>
          <a:p>
            <a:r>
              <a:rPr lang="en-US" sz="1400" dirty="0"/>
              <a:t>NJL models with a hard cutoff &amp; also some duality arguments:</a:t>
            </a:r>
          </a:p>
          <a:p>
            <a:pPr>
              <a:buFont typeface="Arial" pitchFamily="34" charset="0"/>
              <a:buNone/>
            </a:pPr>
            <a:r>
              <a:rPr lang="en-US" sz="1400" dirty="0"/>
              <a:t>		</a:t>
            </a:r>
            <a:r>
              <a:rPr lang="en-US" sz="1400" i="1" dirty="0"/>
              <a:t>q</a:t>
            </a:r>
            <a:r>
              <a:rPr lang="en-US" sz="1400" i="1" baseline="30000" dirty="0"/>
              <a:t>π</a:t>
            </a:r>
            <a:r>
              <a:rPr lang="en-US" sz="1400" i="1" dirty="0"/>
              <a:t>(x) ∼ (1-x)</a:t>
            </a:r>
            <a:r>
              <a:rPr lang="en-US" sz="1400" b="1" i="1" baseline="30000" dirty="0">
                <a:solidFill>
                  <a:srgbClr val="FF0000"/>
                </a:solidFill>
              </a:rPr>
              <a:t>1</a:t>
            </a:r>
            <a:endParaRPr lang="en-US" sz="1400" dirty="0"/>
          </a:p>
          <a:p>
            <a:r>
              <a:rPr lang="en-US" sz="1400" dirty="0"/>
              <a:t>Relativistic constituent quark models: </a:t>
            </a:r>
          </a:p>
          <a:p>
            <a:pPr>
              <a:buFont typeface="Arial" pitchFamily="34" charset="0"/>
              <a:buNone/>
            </a:pPr>
            <a:r>
              <a:rPr lang="en-US" sz="1400" dirty="0"/>
              <a:t>		</a:t>
            </a:r>
            <a:r>
              <a:rPr lang="en-US" sz="1400" i="1" dirty="0"/>
              <a:t>q</a:t>
            </a:r>
            <a:r>
              <a:rPr lang="en-US" sz="1400" i="1" baseline="30000" dirty="0"/>
              <a:t>π</a:t>
            </a:r>
            <a:r>
              <a:rPr lang="en-US" sz="1400" i="1" dirty="0"/>
              <a:t>(x) ∼ (1-x)</a:t>
            </a:r>
            <a:r>
              <a:rPr lang="en-US" sz="1400" b="1" i="1" baseline="30000" dirty="0">
                <a:solidFill>
                  <a:srgbClr val="FF0000"/>
                </a:solidFill>
              </a:rPr>
              <a:t>0…2</a:t>
            </a:r>
            <a:endParaRPr lang="en-US" sz="1400" dirty="0"/>
          </a:p>
          <a:p>
            <a:pPr>
              <a:buFont typeface="Arial" pitchFamily="34" charset="0"/>
              <a:buNone/>
            </a:pPr>
            <a:r>
              <a:rPr lang="en-US" sz="1400" dirty="0"/>
              <a:t>	depending on the form of model wave function</a:t>
            </a:r>
          </a:p>
          <a:p>
            <a:r>
              <a:rPr lang="en-US" sz="1400" dirty="0" err="1"/>
              <a:t>Instanton</a:t>
            </a:r>
            <a:r>
              <a:rPr lang="en-US" sz="1400" dirty="0"/>
              <a:t>-based models</a:t>
            </a:r>
          </a:p>
          <a:p>
            <a:pPr>
              <a:buFont typeface="Arial" pitchFamily="34" charset="0"/>
              <a:buNone/>
            </a:pPr>
            <a:r>
              <a:rPr lang="en-US" sz="1400" dirty="0"/>
              <a:t>		</a:t>
            </a:r>
            <a:r>
              <a:rPr lang="en-US" sz="1400" i="1" dirty="0"/>
              <a:t>q</a:t>
            </a:r>
            <a:r>
              <a:rPr lang="en-US" sz="1400" i="1" baseline="30000" dirty="0"/>
              <a:t>π</a:t>
            </a:r>
            <a:r>
              <a:rPr lang="en-US" sz="1400" i="1" dirty="0"/>
              <a:t>(x) ∼ (1-x)</a:t>
            </a:r>
            <a:r>
              <a:rPr lang="en-US" sz="1400" b="1" i="1" baseline="30000" dirty="0">
                <a:solidFill>
                  <a:srgbClr val="FF0000"/>
                </a:solidFill>
              </a:rPr>
              <a:t>1…2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90348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616282-F499-E747-9E17-E8B17E65C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310195"/>
            <a:ext cx="4216324" cy="3906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824071-5BA7-E447-B0FD-2BCF8824C2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027156"/>
            <a:ext cx="4030963" cy="3734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BFAE3A-CA08-5545-B746-9C47AC8F6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386598"/>
            <a:ext cx="4562737" cy="315351"/>
          </a:xfrm>
          <a:prstGeom prst="rect">
            <a:avLst/>
          </a:prstGeom>
        </p:spPr>
      </p:pic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41B1EAFE-3CEF-DF46-B084-23DD875705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758" y="4566865"/>
            <a:ext cx="2591080" cy="1592229"/>
          </a:xfrm>
          <a:prstGeom prst="rect">
            <a:avLst/>
          </a:prstGeom>
        </p:spPr>
      </p:pic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1944FD22-A75A-8044-8BBB-E806C1EA3D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579385"/>
            <a:ext cx="2664296" cy="1786553"/>
          </a:xfrm>
          <a:prstGeom prst="rect">
            <a:avLst/>
          </a:prstGeom>
        </p:spPr>
      </p:pic>
      <p:pic>
        <p:nvPicPr>
          <p:cNvPr id="16" name="Picture 15" descr="A close up of a map&#10;&#10;Description automatically generated">
            <a:extLst>
              <a:ext uri="{FF2B5EF4-FFF2-40B4-BE49-F238E27FC236}">
                <a16:creationId xmlns:a16="http://schemas.microsoft.com/office/drawing/2014/main" id="{68AC012A-E273-4240-9F2D-18EF479311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09" y="722267"/>
            <a:ext cx="2566350" cy="16561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95749C0-0689-A943-B759-362908A6F343}"/>
              </a:ext>
            </a:extLst>
          </p:cNvPr>
          <p:cNvSpPr txBox="1"/>
          <p:nvPr/>
        </p:nvSpPr>
        <p:spPr>
          <a:xfrm>
            <a:off x="554909" y="116632"/>
            <a:ext cx="5025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800" dirty="0">
                <a:solidFill>
                  <a:srgbClr val="FF0000"/>
                </a:solidFill>
              </a:rPr>
              <a:t>PRLs matching original data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6FF24F-649C-F44C-88FD-A6160BC6485F}"/>
              </a:ext>
            </a:extLst>
          </p:cNvPr>
          <p:cNvSpPr txBox="1"/>
          <p:nvPr/>
        </p:nvSpPr>
        <p:spPr>
          <a:xfrm>
            <a:off x="3563888" y="1772816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Guy F. de Teramond, </a:t>
            </a:r>
            <a:r>
              <a:rPr lang="en-CN" i="1" dirty="0"/>
              <a:t>et al</a:t>
            </a:r>
            <a:r>
              <a:rPr lang="en-CN" dirty="0"/>
              <a:t>, LFHQCD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C91481-7E9F-4E43-BF48-304BD5C3BB4F}"/>
              </a:ext>
            </a:extLst>
          </p:cNvPr>
          <p:cNvSpPr txBox="1"/>
          <p:nvPr/>
        </p:nvSpPr>
        <p:spPr>
          <a:xfrm>
            <a:off x="4067944" y="3692161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Jiangshan Lan, </a:t>
            </a:r>
            <a:r>
              <a:rPr lang="en-CN" i="1" dirty="0"/>
              <a:t>et al</a:t>
            </a:r>
            <a:r>
              <a:rPr lang="en-CN" dirty="0"/>
              <a:t>, Light front Hamitonian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343D9F-0870-BC46-B911-69FC579A43DE}"/>
              </a:ext>
            </a:extLst>
          </p:cNvPr>
          <p:cNvSpPr txBox="1"/>
          <p:nvPr/>
        </p:nvSpPr>
        <p:spPr>
          <a:xfrm>
            <a:off x="4860032" y="5471906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Kyle D. Bendner, </a:t>
            </a:r>
            <a:r>
              <a:rPr lang="en-CN" i="1" dirty="0"/>
              <a:t>et al</a:t>
            </a:r>
            <a:r>
              <a:rPr lang="en-CN" dirty="0"/>
              <a:t>, DSEs </a:t>
            </a:r>
          </a:p>
        </p:txBody>
      </p:sp>
    </p:spTree>
    <p:extLst>
      <p:ext uri="{BB962C8B-B14F-4D97-AF65-F5344CB8AC3E}">
        <p14:creationId xmlns:p14="http://schemas.microsoft.com/office/powerpoint/2010/main" val="3827330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2844" y="142852"/>
            <a:ext cx="7453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chemeClr val="accent1">
                    <a:lumMod val="75000"/>
                  </a:schemeClr>
                </a:solidFill>
              </a:rPr>
              <a:t>Drell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-Yan-West relation</a:t>
            </a:r>
          </a:p>
          <a:p>
            <a:r>
              <a:rPr lang="en-US" altLang="zh-CN" sz="1600" b="1" dirty="0"/>
              <a:t>PRL24(1970)181, PRL24(1970)1206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9D8193-EE46-4041-A366-752EA928A969}"/>
              </a:ext>
            </a:extLst>
          </p:cNvPr>
          <p:cNvSpPr txBox="1"/>
          <p:nvPr/>
        </p:nvSpPr>
        <p:spPr>
          <a:xfrm>
            <a:off x="4923403" y="817032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S</a:t>
            </a:r>
            <a:r>
              <a:rPr lang="en-CN" sz="2000" dirty="0">
                <a:solidFill>
                  <a:srgbClr val="7030A0"/>
                </a:solidFill>
              </a:rPr>
              <a:t>tructure function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166A52F-9053-174B-B9DD-412956C8C189}"/>
              </a:ext>
            </a:extLst>
          </p:cNvPr>
          <p:cNvSpPr txBox="1"/>
          <p:nvPr/>
        </p:nvSpPr>
        <p:spPr>
          <a:xfrm>
            <a:off x="1403648" y="796642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Form factor</a:t>
            </a:r>
            <a:endParaRPr lang="en-CN" sz="2000" dirty="0">
              <a:solidFill>
                <a:srgbClr val="7030A0"/>
              </a:solidFill>
            </a:endParaRPr>
          </a:p>
        </p:txBody>
      </p:sp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10993745-AE04-5D41-A2FD-40F5E4590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1402"/>
            <a:ext cx="3098800" cy="965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E271CB-EE57-A04B-9303-1672E2451314}"/>
                  </a:ext>
                </a:extLst>
              </p:cNvPr>
              <p:cNvSpPr txBox="1"/>
              <p:nvPr/>
            </p:nvSpPr>
            <p:spPr>
              <a:xfrm>
                <a:off x="4932040" y="6436602"/>
                <a:ext cx="42193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the number of quarks inside the hadron</a:t>
                </a:r>
                <a:endParaRPr lang="en-CN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E271CB-EE57-A04B-9303-1672E2451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6436602"/>
                <a:ext cx="4219386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2353A685-C414-5E49-8144-56883B74D177}"/>
              </a:ext>
            </a:extLst>
          </p:cNvPr>
          <p:cNvSpPr txBox="1"/>
          <p:nvPr/>
        </p:nvSpPr>
        <p:spPr>
          <a:xfrm>
            <a:off x="4860032" y="4386003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S</a:t>
            </a:r>
            <a:r>
              <a:rPr lang="en-CN" sz="2000" dirty="0">
                <a:solidFill>
                  <a:srgbClr val="7030A0"/>
                </a:solidFill>
              </a:rPr>
              <a:t>tructure function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40F5D9C-FB73-FA4B-9670-58BE228BD562}"/>
              </a:ext>
            </a:extLst>
          </p:cNvPr>
          <p:cNvSpPr txBox="1"/>
          <p:nvPr/>
        </p:nvSpPr>
        <p:spPr>
          <a:xfrm>
            <a:off x="1395340" y="4379244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Form factor</a:t>
            </a:r>
            <a:endParaRPr lang="en-CN" sz="2000" dirty="0">
              <a:solidFill>
                <a:srgbClr val="7030A0"/>
              </a:solidFill>
            </a:endParaRPr>
          </a:p>
        </p:txBody>
      </p:sp>
      <p:pic>
        <p:nvPicPr>
          <p:cNvPr id="14" name="Picture 13" descr="A picture containing clock&#10;&#10;Description automatically generated">
            <a:extLst>
              <a:ext uri="{FF2B5EF4-FFF2-40B4-BE49-F238E27FC236}">
                <a16:creationId xmlns:a16="http://schemas.microsoft.com/office/drawing/2014/main" id="{3EDF1721-C51A-EC4B-8651-7EF7D8B350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196126"/>
            <a:ext cx="3312369" cy="764259"/>
          </a:xfrm>
          <a:prstGeom prst="rect">
            <a:avLst/>
          </a:prstGeom>
        </p:spPr>
      </p:pic>
      <p:pic>
        <p:nvPicPr>
          <p:cNvPr id="16" name="Picture 15" descr="A picture containing clock&#10;&#10;Description automatically generated">
            <a:extLst>
              <a:ext uri="{FF2B5EF4-FFF2-40B4-BE49-F238E27FC236}">
                <a16:creationId xmlns:a16="http://schemas.microsoft.com/office/drawing/2014/main" id="{7149840C-113E-5B49-8886-147D959D2C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29" y="4952462"/>
            <a:ext cx="3641013" cy="7775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75182BA-7414-014E-9AED-D2296D2A8735}"/>
              </a:ext>
            </a:extLst>
          </p:cNvPr>
          <p:cNvSpPr txBox="1"/>
          <p:nvPr/>
        </p:nvSpPr>
        <p:spPr>
          <a:xfrm>
            <a:off x="7812360" y="138770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CN" dirty="0"/>
              <a:t>pin-1/2</a:t>
            </a:r>
          </a:p>
        </p:txBody>
      </p:sp>
      <p:sp>
        <p:nvSpPr>
          <p:cNvPr id="45" name="Right Brace 44">
            <a:extLst>
              <a:ext uri="{FF2B5EF4-FFF2-40B4-BE49-F238E27FC236}">
                <a16:creationId xmlns:a16="http://schemas.microsoft.com/office/drawing/2014/main" id="{C339F994-3377-3F43-80C7-752E419B92B8}"/>
              </a:ext>
            </a:extLst>
          </p:cNvPr>
          <p:cNvSpPr/>
          <p:nvPr/>
        </p:nvSpPr>
        <p:spPr>
          <a:xfrm>
            <a:off x="7616642" y="4598741"/>
            <a:ext cx="288032" cy="1131229"/>
          </a:xfrm>
          <a:prstGeom prst="rightBrace">
            <a:avLst>
              <a:gd name="adj1" fmla="val 143750"/>
              <a:gd name="adj2" fmla="val 50000"/>
            </a:avLst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A7DACDE-3F97-4547-BB62-BBC3648A09A3}"/>
              </a:ext>
            </a:extLst>
          </p:cNvPr>
          <p:cNvSpPr txBox="1"/>
          <p:nvPr/>
        </p:nvSpPr>
        <p:spPr>
          <a:xfrm>
            <a:off x="7956376" y="4957093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CN" dirty="0"/>
              <a:t>pin-0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5BA893-DCD7-0C45-BFBA-D9EAFD432A63}"/>
              </a:ext>
            </a:extLst>
          </p:cNvPr>
          <p:cNvSpPr txBox="1"/>
          <p:nvPr/>
        </p:nvSpPr>
        <p:spPr>
          <a:xfrm>
            <a:off x="222631" y="2409697"/>
            <a:ext cx="3938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b="1" dirty="0">
                <a:solidFill>
                  <a:schemeClr val="tx2"/>
                </a:solidFill>
              </a:rPr>
              <a:t>Z. F. Ezawa, Nuovo Cim. A 23 (1974)271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519B9FF-4151-D84B-9CA1-A658870A6D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3757" y="2844235"/>
            <a:ext cx="2573057" cy="1458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6264408-1A7A-5240-A882-A56850E47757}"/>
                  </a:ext>
                </a:extLst>
              </p:cNvPr>
              <p:cNvSpPr txBox="1"/>
              <p:nvPr/>
            </p:nvSpPr>
            <p:spPr>
              <a:xfrm>
                <a:off x="998639" y="3346229"/>
                <a:ext cx="25730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N" dirty="0"/>
                  <a:t>Bound state function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6264408-1A7A-5240-A882-A56850E47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639" y="3346229"/>
                <a:ext cx="2573057" cy="369332"/>
              </a:xfrm>
              <a:prstGeom prst="rect">
                <a:avLst/>
              </a:prstGeom>
              <a:blipFill>
                <a:blip r:embed="rId8"/>
                <a:stretch>
                  <a:fillRect l="-1970" t="-3226" b="-2258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Brace 20">
            <a:extLst>
              <a:ext uri="{FF2B5EF4-FFF2-40B4-BE49-F238E27FC236}">
                <a16:creationId xmlns:a16="http://schemas.microsoft.com/office/drawing/2014/main" id="{72C5E951-C82B-BB4E-AC61-69893DCF8B45}"/>
              </a:ext>
            </a:extLst>
          </p:cNvPr>
          <p:cNvSpPr/>
          <p:nvPr/>
        </p:nvSpPr>
        <p:spPr>
          <a:xfrm>
            <a:off x="7524328" y="980728"/>
            <a:ext cx="288032" cy="1131229"/>
          </a:xfrm>
          <a:prstGeom prst="rightBrace">
            <a:avLst>
              <a:gd name="adj1" fmla="val 143750"/>
              <a:gd name="adj2" fmla="val 50000"/>
            </a:avLst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22" name="Picture 21" descr="A picture containing clock&#10;&#10;Description automatically generated">
            <a:extLst>
              <a:ext uri="{FF2B5EF4-FFF2-40B4-BE49-F238E27FC236}">
                <a16:creationId xmlns:a16="http://schemas.microsoft.com/office/drawing/2014/main" id="{01E1FF30-F5F3-D842-BF70-0543446010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070" y="3070562"/>
            <a:ext cx="3098800" cy="965200"/>
          </a:xfrm>
          <a:prstGeom prst="rect">
            <a:avLst/>
          </a:prstGeom>
        </p:spPr>
      </p:pic>
      <p:pic>
        <p:nvPicPr>
          <p:cNvPr id="23" name="Picture 22" descr="A picture containing clock&#10;&#10;Description automatically generated">
            <a:extLst>
              <a:ext uri="{FF2B5EF4-FFF2-40B4-BE49-F238E27FC236}">
                <a16:creationId xmlns:a16="http://schemas.microsoft.com/office/drawing/2014/main" id="{104E95DD-C907-C84B-8B35-934D03368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30" y="4942883"/>
            <a:ext cx="30988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68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2FD6D5-95B7-CF4C-A804-221DFBBC0EDB}"/>
              </a:ext>
            </a:extLst>
          </p:cNvPr>
          <p:cNvSpPr txBox="1"/>
          <p:nvPr/>
        </p:nvSpPr>
        <p:spPr>
          <a:xfrm>
            <a:off x="142844" y="142852"/>
            <a:ext cx="471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LFHQCD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 descr="A picture containing knife&#10;&#10;Description automatically generated">
            <a:extLst>
              <a:ext uri="{FF2B5EF4-FFF2-40B4-BE49-F238E27FC236}">
                <a16:creationId xmlns:a16="http://schemas.microsoft.com/office/drawing/2014/main" id="{515DCBF3-B029-554E-89A1-4A1BE9963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04517"/>
            <a:ext cx="7236296" cy="1049943"/>
          </a:xfrm>
          <a:prstGeom prst="rect">
            <a:avLst/>
          </a:prstGeom>
        </p:spPr>
      </p:pic>
      <p:pic>
        <p:nvPicPr>
          <p:cNvPr id="10" name="Picture 9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AEB6C26B-74E0-554B-8D08-C7522A34D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4" y="2348880"/>
            <a:ext cx="3860800" cy="622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F5D47F-66B8-6A4F-9BF2-F58E1021F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2" y="3665600"/>
            <a:ext cx="5549900" cy="635000"/>
          </a:xfrm>
          <a:prstGeom prst="rect">
            <a:avLst/>
          </a:prstGeom>
        </p:spPr>
      </p:pic>
      <p:pic>
        <p:nvPicPr>
          <p:cNvPr id="14" name="Picture 13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BD5F2A56-298F-FE4E-93E6-592CAEAE09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827" y="3183508"/>
            <a:ext cx="1879600" cy="317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69C43B-0A4A-5C4C-A0AF-67DA9CE83047}"/>
              </a:ext>
            </a:extLst>
          </p:cNvPr>
          <p:cNvSpPr txBox="1"/>
          <p:nvPr/>
        </p:nvSpPr>
        <p:spPr>
          <a:xfrm>
            <a:off x="139913" y="1988840"/>
            <a:ext cx="277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Starting Point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1E257E12-645E-A74E-8B79-4FEA5D8AB0AA}"/>
              </a:ext>
            </a:extLst>
          </p:cNvPr>
          <p:cNvSpPr/>
          <p:nvPr/>
        </p:nvSpPr>
        <p:spPr>
          <a:xfrm>
            <a:off x="1763688" y="3140968"/>
            <a:ext cx="864096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DFF68A-1B7E-774B-AFEA-D7481421D345}"/>
                  </a:ext>
                </a:extLst>
              </p:cNvPr>
              <p:cNvSpPr txBox="1"/>
              <p:nvPr/>
            </p:nvSpPr>
            <p:spPr>
              <a:xfrm>
                <a:off x="6521931" y="3625822"/>
                <a:ext cx="2418867" cy="714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DFF68A-1B7E-774B-AFEA-D7481421D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1931" y="3625822"/>
                <a:ext cx="2418867" cy="714555"/>
              </a:xfrm>
              <a:prstGeom prst="rect">
                <a:avLst/>
              </a:prstGeom>
              <a:blipFill>
                <a:blip r:embed="rId6"/>
                <a:stretch>
                  <a:fillRect l="-3665" t="-148276" b="-22413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34779112-F50A-BE46-A679-60C5A1E61E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811278"/>
            <a:ext cx="4419600" cy="584200"/>
          </a:xfrm>
          <a:prstGeom prst="rect">
            <a:avLst/>
          </a:prstGeom>
        </p:spPr>
      </p:pic>
      <p:pic>
        <p:nvPicPr>
          <p:cNvPr id="22" name="Picture 21" descr="A drawing of a person&#10;&#10;Description automatically generated">
            <a:extLst>
              <a:ext uri="{FF2B5EF4-FFF2-40B4-BE49-F238E27FC236}">
                <a16:creationId xmlns:a16="http://schemas.microsoft.com/office/drawing/2014/main" id="{47CA9AFF-6CED-9249-82A3-083BAFB515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944976"/>
            <a:ext cx="2374900" cy="4953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48395F9-426F-C54E-97CF-584900391934}"/>
              </a:ext>
            </a:extLst>
          </p:cNvPr>
          <p:cNvSpPr txBox="1"/>
          <p:nvPr/>
        </p:nvSpPr>
        <p:spPr>
          <a:xfrm>
            <a:off x="5940152" y="3717032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00B050"/>
                </a:solidFill>
              </a:rPr>
              <a:t>+</a:t>
            </a:r>
            <a:endParaRPr lang="en-CN" sz="2800" dirty="0">
              <a:solidFill>
                <a:srgbClr val="00B050"/>
              </a:solidFill>
            </a:endParaRP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DA9BB90F-85EE-1F4D-AB8D-8D4880676E84}"/>
              </a:ext>
            </a:extLst>
          </p:cNvPr>
          <p:cNvSpPr/>
          <p:nvPr/>
        </p:nvSpPr>
        <p:spPr>
          <a:xfrm rot="5400000">
            <a:off x="5264562" y="2516493"/>
            <a:ext cx="635000" cy="4180365"/>
          </a:xfrm>
          <a:prstGeom prst="rightBrace">
            <a:avLst>
              <a:gd name="adj1" fmla="val 8333"/>
              <a:gd name="adj2" fmla="val 49288"/>
            </a:avLst>
          </a:prstGeom>
          <a:ln w="730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CBFDB1-16F6-CE49-B26E-106857A7BFCF}"/>
              </a:ext>
            </a:extLst>
          </p:cNvPr>
          <p:cNvSpPr txBox="1"/>
          <p:nvPr/>
        </p:nvSpPr>
        <p:spPr>
          <a:xfrm>
            <a:off x="5683715" y="1770101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7030A0"/>
                </a:solidFill>
              </a:rPr>
              <a:t>A way to parameterize GPD/PDF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0C3AC6-193C-A04B-8BE1-CAE914FEA047}"/>
              </a:ext>
            </a:extLst>
          </p:cNvPr>
          <p:cNvSpPr txBox="1"/>
          <p:nvPr/>
        </p:nvSpPr>
        <p:spPr>
          <a:xfrm>
            <a:off x="1420951" y="5856174"/>
            <a:ext cx="298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7030A0"/>
                </a:solidFill>
              </a:rPr>
              <a:t>Parton Distribution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375D1D6-A16A-D14B-94F8-47EC5E7E5653}"/>
                  </a:ext>
                </a:extLst>
              </p:cNvPr>
              <p:cNvSpPr txBox="1"/>
              <p:nvPr/>
            </p:nvSpPr>
            <p:spPr>
              <a:xfrm>
                <a:off x="2771799" y="3140849"/>
                <a:ext cx="18750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C</a:t>
                </a:r>
                <a:r>
                  <a:rPr lang="en-CN" dirty="0">
                    <a:solidFill>
                      <a:srgbClr val="C00000"/>
                    </a:solidFill>
                  </a:rPr>
                  <a:t>hange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CN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375D1D6-A16A-D14B-94F8-47EC5E7E5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799" y="3140849"/>
                <a:ext cx="1875027" cy="369332"/>
              </a:xfrm>
              <a:prstGeom prst="rect">
                <a:avLst/>
              </a:prstGeom>
              <a:blipFill>
                <a:blip r:embed="rId9"/>
                <a:stretch>
                  <a:fillRect l="-2013" t="-3333" b="-2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9079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494F7D5-2A32-3B47-BAF0-A107599E2BBE}"/>
              </a:ext>
            </a:extLst>
          </p:cNvPr>
          <p:cNvSpPr txBox="1"/>
          <p:nvPr/>
        </p:nvSpPr>
        <p:spPr>
          <a:xfrm>
            <a:off x="142844" y="142852"/>
            <a:ext cx="471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LFHQCD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1F4D0FCF-8163-F941-8DC5-0860B4F9C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8" y="1122678"/>
            <a:ext cx="5017342" cy="44644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F5D250-566B-7741-9575-B77DCF38B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908719"/>
            <a:ext cx="3590634" cy="1815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82AFFB-BDEF-F448-A865-7DE469B38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8387" y="3354925"/>
            <a:ext cx="3508037" cy="591717"/>
          </a:xfrm>
          <a:prstGeom prst="rect">
            <a:avLst/>
          </a:prstGeom>
        </p:spPr>
      </p:pic>
      <p:pic>
        <p:nvPicPr>
          <p:cNvPr id="12" name="Picture 11" descr="A picture containing table&#10;&#10;Description automatically generated">
            <a:extLst>
              <a:ext uri="{FF2B5EF4-FFF2-40B4-BE49-F238E27FC236}">
                <a16:creationId xmlns:a16="http://schemas.microsoft.com/office/drawing/2014/main" id="{E7AAF435-DD78-1A4F-91E5-941145181E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620" y="4725144"/>
            <a:ext cx="3829876" cy="720080"/>
          </a:xfrm>
          <a:prstGeom prst="rect">
            <a:avLst/>
          </a:prstGeom>
        </p:spPr>
      </p:pic>
      <p:sp>
        <p:nvSpPr>
          <p:cNvPr id="13" name="Down Arrow 12">
            <a:extLst>
              <a:ext uri="{FF2B5EF4-FFF2-40B4-BE49-F238E27FC236}">
                <a16:creationId xmlns:a16="http://schemas.microsoft.com/office/drawing/2014/main" id="{0374859D-F86C-B746-818E-3A3A21855D06}"/>
              </a:ext>
            </a:extLst>
          </p:cNvPr>
          <p:cNvSpPr/>
          <p:nvPr/>
        </p:nvSpPr>
        <p:spPr>
          <a:xfrm>
            <a:off x="6732240" y="2708920"/>
            <a:ext cx="504056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B2274F4D-C65B-4747-B654-1C6E27137ADF}"/>
              </a:ext>
            </a:extLst>
          </p:cNvPr>
          <p:cNvSpPr/>
          <p:nvPr/>
        </p:nvSpPr>
        <p:spPr>
          <a:xfrm>
            <a:off x="6732240" y="4077072"/>
            <a:ext cx="504056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F64F3F3-1AC5-5740-AA71-6EB28F7E27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900" y="6248833"/>
            <a:ext cx="58801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27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6C2BAD-3743-D847-A232-4F56CB150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6540500" cy="685800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D5F5A178-E7C5-1D43-A190-6E4F1B339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980728"/>
            <a:ext cx="3568700" cy="622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C0F383-2221-6541-9288-589020F69F00}"/>
                  </a:ext>
                </a:extLst>
              </p:cNvPr>
              <p:cNvSpPr txBox="1"/>
              <p:nvPr/>
            </p:nvSpPr>
            <p:spPr>
              <a:xfrm>
                <a:off x="251520" y="1092624"/>
                <a:ext cx="41314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Note</m:t>
                    </m:r>
                    <m:r>
                      <a:rPr lang="zh-CN" alt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：</m:t>
                    </m:r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c</a:t>
                </a:r>
                <a:r>
                  <a:rPr lang="en-CN" dirty="0">
                    <a:solidFill>
                      <a:srgbClr val="7030A0"/>
                    </a:solidFill>
                  </a:rPr>
                  <a:t>ould be </a:t>
                </a:r>
                <a14:m>
                  <m:oMath xmlns:m="http://schemas.openxmlformats.org/officeDocument/2006/math">
                    <m:r>
                      <a:rPr lang="en-CN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N" dirty="0">
                    <a:solidFill>
                      <a:srgbClr val="7030A0"/>
                    </a:solidFill>
                  </a:rPr>
                  <a:t>dependent generally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C0F383-2221-6541-9288-589020F69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092624"/>
                <a:ext cx="4131491" cy="369332"/>
              </a:xfrm>
              <a:prstGeom prst="rect">
                <a:avLst/>
              </a:prstGeom>
              <a:blipFill>
                <a:blip r:embed="rId5"/>
                <a:stretch>
                  <a:fillRect t="-3333" b="-2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Down Arrow 17">
            <a:extLst>
              <a:ext uri="{FF2B5EF4-FFF2-40B4-BE49-F238E27FC236}">
                <a16:creationId xmlns:a16="http://schemas.microsoft.com/office/drawing/2014/main" id="{22B94EDF-58DC-B24F-A7F6-2A92599472FB}"/>
              </a:ext>
            </a:extLst>
          </p:cNvPr>
          <p:cNvSpPr/>
          <p:nvPr/>
        </p:nvSpPr>
        <p:spPr>
          <a:xfrm>
            <a:off x="3779912" y="1772816"/>
            <a:ext cx="1296146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20" name="Picture 19" descr="A close up of a map&#10;&#10;Description automatically generated">
            <a:extLst>
              <a:ext uri="{FF2B5EF4-FFF2-40B4-BE49-F238E27FC236}">
                <a16:creationId xmlns:a16="http://schemas.microsoft.com/office/drawing/2014/main" id="{8945A86E-1EB8-714E-B73B-EC2A6873A8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17159"/>
            <a:ext cx="5715000" cy="3848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5CECA2-3A18-9442-88E2-A679B5F297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2504" y="3709712"/>
            <a:ext cx="3314700" cy="1358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7E7C3B2-A23B-5041-95AE-FB09DF418E48}"/>
                  </a:ext>
                </a:extLst>
              </p:cNvPr>
              <p:cNvSpPr txBox="1"/>
              <p:nvPr/>
            </p:nvSpPr>
            <p:spPr>
              <a:xfrm>
                <a:off x="2267744" y="2204864"/>
                <a:ext cx="4608512" cy="761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v"/>
                </a:pPr>
                <a:r>
                  <a:rPr lang="en-CN" dirty="0">
                    <a:solidFill>
                      <a:schemeClr val="tx1"/>
                    </a:solidFill>
                  </a:rPr>
                  <a:t>Rule-1: </a:t>
                </a:r>
                <a14:m>
                  <m:oMath xmlns:m="http://schemas.openxmlformats.org/officeDocument/2006/math">
                    <m:r>
                      <a:rPr lang="en-C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(1−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CN" dirty="0">
                    <a:solidFill>
                      <a:schemeClr val="tx1"/>
                    </a:solidFill>
                  </a:rPr>
                  <a:t>, with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Wingdings" pitchFamily="2" charset="2"/>
                  <a:buChar char="v"/>
                </a:pPr>
                <a:r>
                  <a:rPr lang="en-CN" dirty="0">
                    <a:solidFill>
                      <a:srgbClr val="FF0000"/>
                    </a:solidFill>
                  </a:rPr>
                  <a:t>Rule-2: </a:t>
                </a:r>
                <a14:m>
                  <m:oMath xmlns:m="http://schemas.openxmlformats.org/officeDocument/2006/math">
                    <m:r>
                      <a:rPr lang="en-CN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(1−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CN" dirty="0">
                    <a:solidFill>
                      <a:srgbClr val="FF0000"/>
                    </a:solidFill>
                  </a:rPr>
                  <a:t>, with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=2+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CN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7E7C3B2-A23B-5041-95AE-FB09DF418E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2204864"/>
                <a:ext cx="4608512" cy="761940"/>
              </a:xfrm>
              <a:prstGeom prst="rect">
                <a:avLst/>
              </a:prstGeom>
              <a:blipFill>
                <a:blip r:embed="rId8"/>
                <a:stretch>
                  <a:fillRect l="-826" t="-3279" b="-327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AB8323E-FB08-CB42-9EEE-C8C9C4EE39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3224" y="1402985"/>
            <a:ext cx="2220776" cy="147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69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126342-C3D9-8943-941A-ABC1BA02F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124743"/>
            <a:ext cx="5760640" cy="42564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7F0D1C-1951-5444-AE9F-D821E1BE708C}"/>
              </a:ext>
            </a:extLst>
          </p:cNvPr>
          <p:cNvSpPr txBox="1"/>
          <p:nvPr/>
        </p:nvSpPr>
        <p:spPr>
          <a:xfrm>
            <a:off x="142844" y="142852"/>
            <a:ext cx="4933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Electromagnetic Form Factor of Pion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94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F7002B95-EE7A-F24E-ACA0-86F6FED3F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468"/>
            <a:ext cx="2987822" cy="1906384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F6985C6-E8A1-814F-9A87-E7D2D2916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764" y="1480799"/>
            <a:ext cx="3069989" cy="1892826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1DA61A9C-A88D-654C-92D3-2A93E83D81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695" y="1480798"/>
            <a:ext cx="2736305" cy="18814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9B132F-606D-0D4B-8D55-590C9B662202}"/>
              </a:ext>
            </a:extLst>
          </p:cNvPr>
          <p:cNvSpPr txBox="1"/>
          <p:nvPr/>
        </p:nvSpPr>
        <p:spPr>
          <a:xfrm>
            <a:off x="755576" y="349171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dirty="0"/>
              <a:t>DSEs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06F48E-5CB9-BB49-A141-133EF67398B6}"/>
              </a:ext>
            </a:extLst>
          </p:cNvPr>
          <p:cNvSpPr txBox="1"/>
          <p:nvPr/>
        </p:nvSpPr>
        <p:spPr>
          <a:xfrm>
            <a:off x="3995936" y="349171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dirty="0"/>
              <a:t>Lattice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127637-DCE7-8A4F-9FAE-F697211121AB}"/>
              </a:ext>
            </a:extLst>
          </p:cNvPr>
          <p:cNvSpPr txBox="1"/>
          <p:nvPr/>
        </p:nvSpPr>
        <p:spPr>
          <a:xfrm>
            <a:off x="7092280" y="349171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dirty="0"/>
              <a:t>LFHQCD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BBBF72-5395-194E-B9C0-0BF8EAA98199}"/>
                  </a:ext>
                </a:extLst>
              </p:cNvPr>
              <p:cNvSpPr txBox="1"/>
              <p:nvPr/>
            </p:nvSpPr>
            <p:spPr>
              <a:xfrm>
                <a:off x="899592" y="4221281"/>
                <a:ext cx="6408712" cy="718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N" sz="4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𝑁𝑜</m:t>
                          </m:r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𝑎𝑛𝑠𝑤𝑒𝑟</m:t>
                          </m:r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𝑓𝑜𝑟</m:t>
                          </m:r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(1−</m:t>
                          </m:r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1 </m:t>
                          </m:r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𝑜𝑟</m:t>
                          </m:r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2 </m:t>
                          </m:r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𝑜𝑟</m:t>
                          </m:r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𝑜𝑡h𝑒𝑟𝑠</m:t>
                          </m:r>
                        </m:sup>
                      </m:sSup>
                    </m:oMath>
                  </m:oMathPara>
                </a14:m>
                <a:endParaRPr lang="en-CN" sz="4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BBBF72-5395-194E-B9C0-0BF8EAA981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4221281"/>
                <a:ext cx="6408712" cy="718851"/>
              </a:xfrm>
              <a:prstGeom prst="rect">
                <a:avLst/>
              </a:prstGeom>
              <a:blipFill>
                <a:blip r:embed="rId6"/>
                <a:stretch>
                  <a:fillRect l="-1188" t="-1724" r="-26139" b="-2586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E67A202-C29B-CB4C-B11A-6A4E5E9AB835}"/>
              </a:ext>
            </a:extLst>
          </p:cNvPr>
          <p:cNvSpPr txBox="1"/>
          <p:nvPr/>
        </p:nvSpPr>
        <p:spPr>
          <a:xfrm>
            <a:off x="1164587" y="5300366"/>
            <a:ext cx="70663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4400" dirty="0">
                <a:solidFill>
                  <a:srgbClr val="C00000"/>
                </a:solidFill>
              </a:rPr>
              <a:t>DCSB</a:t>
            </a:r>
            <a:r>
              <a:rPr lang="en-CN" sz="4400" dirty="0"/>
              <a:t> has never become tame</a:t>
            </a:r>
          </a:p>
        </p:txBody>
      </p:sp>
    </p:spTree>
    <p:extLst>
      <p:ext uri="{BB962C8B-B14F-4D97-AF65-F5344CB8AC3E}">
        <p14:creationId xmlns:p14="http://schemas.microsoft.com/office/powerpoint/2010/main" val="3926017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715F13-6ABE-4348-BA05-AFFAA6222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264" y="1843148"/>
            <a:ext cx="4197980" cy="2579675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618C0013-DF42-3343-BE05-56A59882869B}"/>
              </a:ext>
            </a:extLst>
          </p:cNvPr>
          <p:cNvSpPr txBox="1">
            <a:spLocks/>
          </p:cNvSpPr>
          <p:nvPr/>
        </p:nvSpPr>
        <p:spPr>
          <a:xfrm>
            <a:off x="132063" y="80035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Issue-2</a:t>
            </a:r>
            <a:endParaRPr lang="zh-CN" altLang="en-US" sz="48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9A097F-4028-664A-ABF3-11F811839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31" y="1729128"/>
            <a:ext cx="4319432" cy="31029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468B1C-48AD-7E42-8989-453AF9173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248" y="866539"/>
            <a:ext cx="5441748" cy="720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EA770C-6451-2348-B907-ED835C6E10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12776"/>
            <a:ext cx="304800" cy="46863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5DF37B4-197D-A84A-8186-A1E1062EF8E5}"/>
              </a:ext>
            </a:extLst>
          </p:cNvPr>
          <p:cNvCxnSpPr/>
          <p:nvPr/>
        </p:nvCxnSpPr>
        <p:spPr>
          <a:xfrm>
            <a:off x="2339752" y="3645024"/>
            <a:ext cx="1872208" cy="22465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945B2BD-8F21-E542-9A8E-B533B06791C7}"/>
              </a:ext>
            </a:extLst>
          </p:cNvPr>
          <p:cNvCxnSpPr/>
          <p:nvPr/>
        </p:nvCxnSpPr>
        <p:spPr>
          <a:xfrm flipH="1">
            <a:off x="4355976" y="2636912"/>
            <a:ext cx="2952328" cy="32546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CC139CD-738E-5A41-9A2A-F2A0C7551B08}"/>
              </a:ext>
            </a:extLst>
          </p:cNvPr>
          <p:cNvSpPr txBox="1"/>
          <p:nvPr/>
        </p:nvSpPr>
        <p:spPr>
          <a:xfrm>
            <a:off x="3203848" y="580526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dirty="0">
                <a:solidFill>
                  <a:srgbClr val="FF0000"/>
                </a:solidFill>
              </a:rPr>
              <a:t>BROADER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63FACD-FD21-5E45-B678-BCC3AAF2A5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6992" y="5568770"/>
            <a:ext cx="1751345" cy="12522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58F9C0-2A11-894F-A4A0-812D5A7FDF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7521" y="4542496"/>
            <a:ext cx="5092700" cy="546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0A5452-95EF-1043-A5F3-689FD5EDCC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244" y="922412"/>
            <a:ext cx="399425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97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9994C0E-CFB9-6541-9F71-7D26D2AEC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5958348" cy="3885282"/>
          </a:xfrm>
          <a:prstGeom prst="rect">
            <a:avLst/>
          </a:prstGeom>
        </p:spPr>
      </p:pic>
      <p:sp>
        <p:nvSpPr>
          <p:cNvPr id="4" name="Left-Right Arrow 3"/>
          <p:cNvSpPr/>
          <p:nvPr/>
        </p:nvSpPr>
        <p:spPr>
          <a:xfrm>
            <a:off x="1907704" y="3320988"/>
            <a:ext cx="3312368" cy="216024"/>
          </a:xfrm>
          <a:prstGeom prst="leftRightArrow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5816" y="3685637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DCSB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D4700C-2578-6343-A7DA-A205D8D872B3}"/>
              </a:ext>
            </a:extLst>
          </p:cNvPr>
          <p:cNvSpPr txBox="1"/>
          <p:nvPr/>
        </p:nvSpPr>
        <p:spPr>
          <a:xfrm>
            <a:off x="142844" y="142852"/>
            <a:ext cx="471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PDF at the hadronic scale(DSEs)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0C997B-ABB1-FF4E-884E-82C55B9B3738}"/>
              </a:ext>
            </a:extLst>
          </p:cNvPr>
          <p:cNvSpPr txBox="1"/>
          <p:nvPr/>
        </p:nvSpPr>
        <p:spPr>
          <a:xfrm>
            <a:off x="251520" y="836712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Minghui Ding, </a:t>
            </a:r>
            <a:r>
              <a:rPr lang="en-CN" i="1" dirty="0"/>
              <a:t>et al</a:t>
            </a:r>
            <a:r>
              <a:rPr lang="en-CN" dirty="0"/>
              <a:t>, arXiv:1905.05208, PRD 101 (2020) 054014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95D871-4669-F140-BBC1-6DC901B04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992" y="5568770"/>
            <a:ext cx="1751345" cy="125221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1E0DAC7-C759-3E4A-9D97-1D945822A3A0}"/>
              </a:ext>
            </a:extLst>
          </p:cNvPr>
          <p:cNvSpPr/>
          <p:nvPr/>
        </p:nvSpPr>
        <p:spPr>
          <a:xfrm>
            <a:off x="124150" y="5006786"/>
            <a:ext cx="6842842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000066"/>
                </a:solidFill>
                <a:latin typeface="Helvetica" pitchFamily="2" charset="0"/>
              </a:rPr>
              <a:t>The cause is the same, the valence-quark distribution function is hardened owing to DCSB, which is a </a:t>
            </a:r>
            <a:r>
              <a:rPr lang="en-US" sz="1400" dirty="0" err="1">
                <a:solidFill>
                  <a:srgbClr val="000066"/>
                </a:solidFill>
                <a:latin typeface="Helvetica" pitchFamily="2" charset="0"/>
              </a:rPr>
              <a:t>realisation</a:t>
            </a:r>
            <a:r>
              <a:rPr lang="en-US" sz="1400" dirty="0">
                <a:solidFill>
                  <a:srgbClr val="000066"/>
                </a:solidFill>
                <a:latin typeface="Helvetica" pitchFamily="2" charset="0"/>
              </a:rPr>
              <a:t> of the mechanism responsible for the emergence of mass in the Standard Model.  Emergent mass is expressed in the momentum-dependence of all QCD Schwinger functions.  It is therefore manifest in the pointwise </a:t>
            </a:r>
            <a:r>
              <a:rPr lang="en-US" sz="1400" dirty="0" err="1">
                <a:solidFill>
                  <a:srgbClr val="000066"/>
                </a:solidFill>
                <a:latin typeface="Helvetica" pitchFamily="2" charset="0"/>
              </a:rPr>
              <a:t>behaviour</a:t>
            </a:r>
            <a:r>
              <a:rPr lang="en-US" sz="1400" dirty="0">
                <a:solidFill>
                  <a:srgbClr val="000066"/>
                </a:solidFill>
                <a:latin typeface="Helvetica" pitchFamily="2" charset="0"/>
              </a:rPr>
              <a:t> of wave functions, elastic and transition form factors, etc.; and as we have now displayed, also in </a:t>
            </a:r>
            <a:r>
              <a:rPr lang="en-US" sz="1400" dirty="0" err="1">
                <a:solidFill>
                  <a:srgbClr val="000066"/>
                </a:solidFill>
                <a:latin typeface="Helvetica" pitchFamily="2" charset="0"/>
              </a:rPr>
              <a:t>parton</a:t>
            </a:r>
            <a:r>
              <a:rPr lang="en-US" sz="1400" dirty="0">
                <a:solidFill>
                  <a:srgbClr val="000066"/>
                </a:solidFill>
                <a:latin typeface="Helvetica" pitchFamily="2" charset="0"/>
              </a:rPr>
              <a:t> distributions. </a:t>
            </a:r>
            <a:r>
              <a:rPr lang="en-US" dirty="0">
                <a:solidFill>
                  <a:srgbClr val="000066"/>
                </a:solidFill>
                <a:latin typeface="Helvetica" pitchFamily="2" charset="0"/>
              </a:rPr>
              <a:t> </a:t>
            </a:r>
            <a:endParaRPr lang="en-C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848575-0D9A-6140-846B-9E38ECE79D0F}"/>
              </a:ext>
            </a:extLst>
          </p:cNvPr>
          <p:cNvSpPr txBox="1"/>
          <p:nvPr/>
        </p:nvSpPr>
        <p:spPr>
          <a:xfrm>
            <a:off x="6744051" y="1043444"/>
            <a:ext cx="2220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Confinnement/DCSB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A6AC4E-7DB0-9546-81F3-CCA7F79AFF67}"/>
              </a:ext>
            </a:extLst>
          </p:cNvPr>
          <p:cNvSpPr txBox="1"/>
          <p:nvPr/>
        </p:nvSpPr>
        <p:spPr>
          <a:xfrm>
            <a:off x="6966991" y="1763524"/>
            <a:ext cx="163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Emergent Mass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36C66E-C7B0-6D47-B767-5DAFFBF97949}"/>
              </a:ext>
            </a:extLst>
          </p:cNvPr>
          <p:cNvSpPr txBox="1"/>
          <p:nvPr/>
        </p:nvSpPr>
        <p:spPr>
          <a:xfrm>
            <a:off x="6497900" y="2482486"/>
            <a:ext cx="1026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Wave Function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B8487A-4C8A-9740-B9A4-E2D6FD8442B1}"/>
              </a:ext>
            </a:extLst>
          </p:cNvPr>
          <p:cNvSpPr txBox="1"/>
          <p:nvPr/>
        </p:nvSpPr>
        <p:spPr>
          <a:xfrm>
            <a:off x="8028384" y="2483604"/>
            <a:ext cx="1026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Vertex</a:t>
            </a:r>
          </a:p>
          <a:p>
            <a:r>
              <a:rPr lang="en-CN" dirty="0"/>
              <a:t>Function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CF8124C-C908-9A47-9125-3859A0BDA82A}"/>
              </a:ext>
            </a:extLst>
          </p:cNvPr>
          <p:cNvCxnSpPr>
            <a:cxnSpLocks/>
          </p:cNvCxnSpPr>
          <p:nvPr/>
        </p:nvCxnSpPr>
        <p:spPr>
          <a:xfrm>
            <a:off x="7812360" y="1412776"/>
            <a:ext cx="0" cy="369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D9FAAD0-7D0D-1E40-87FD-6C9741BDEA83}"/>
              </a:ext>
            </a:extLst>
          </p:cNvPr>
          <p:cNvCxnSpPr>
            <a:endCxn id="11" idx="0"/>
          </p:cNvCxnSpPr>
          <p:nvPr/>
        </p:nvCxnSpPr>
        <p:spPr>
          <a:xfrm flipH="1">
            <a:off x="7011114" y="2132856"/>
            <a:ext cx="513214" cy="349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EDA8C07-C1BB-4041-AD76-3CCDF21686B5}"/>
              </a:ext>
            </a:extLst>
          </p:cNvPr>
          <p:cNvCxnSpPr/>
          <p:nvPr/>
        </p:nvCxnSpPr>
        <p:spPr>
          <a:xfrm>
            <a:off x="8028384" y="2132856"/>
            <a:ext cx="360040" cy="349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Brace 18">
            <a:extLst>
              <a:ext uri="{FF2B5EF4-FFF2-40B4-BE49-F238E27FC236}">
                <a16:creationId xmlns:a16="http://schemas.microsoft.com/office/drawing/2014/main" id="{6E779971-72F8-7D4C-9094-429593B2FA55}"/>
              </a:ext>
            </a:extLst>
          </p:cNvPr>
          <p:cNvSpPr/>
          <p:nvPr/>
        </p:nvSpPr>
        <p:spPr>
          <a:xfrm rot="5400000">
            <a:off x="7627694" y="2812914"/>
            <a:ext cx="369331" cy="1152128"/>
          </a:xfrm>
          <a:prstGeom prst="rightBrace">
            <a:avLst>
              <a:gd name="adj1" fmla="val 0"/>
              <a:gd name="adj2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03FF4B-D473-0B4E-B269-93C53AA868D5}"/>
              </a:ext>
            </a:extLst>
          </p:cNvPr>
          <p:cNvSpPr txBox="1"/>
          <p:nvPr/>
        </p:nvSpPr>
        <p:spPr>
          <a:xfrm>
            <a:off x="6804248" y="378904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dirty="0"/>
              <a:t>observables</a:t>
            </a:r>
          </a:p>
        </p:txBody>
      </p:sp>
    </p:spTree>
    <p:extLst>
      <p:ext uri="{BB962C8B-B14F-4D97-AF65-F5344CB8AC3E}">
        <p14:creationId xmlns:p14="http://schemas.microsoft.com/office/powerpoint/2010/main" val="152844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2844" y="142852"/>
            <a:ext cx="471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chemeClr val="accent1">
                    <a:lumMod val="75000"/>
                  </a:schemeClr>
                </a:solidFill>
              </a:rPr>
              <a:t>Messager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 of QCD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53936" y="0"/>
            <a:ext cx="1511300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844824"/>
            <a:ext cx="3128167" cy="403244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79512" y="764704"/>
            <a:ext cx="7920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000" dirty="0">
                <a:solidFill>
                  <a:srgbClr val="0000FF"/>
                </a:solidFill>
              </a:rPr>
              <a:t> In October 1934</a:t>
            </a:r>
            <a:r>
              <a:rPr lang="en-US" altLang="zh-CN" sz="2000" b="1" dirty="0">
                <a:solidFill>
                  <a:srgbClr val="0000FF"/>
                </a:solidFill>
              </a:rPr>
              <a:t>, Hideki Yukawa </a:t>
            </a:r>
            <a:r>
              <a:rPr lang="en-US" altLang="zh-CN" sz="2000" dirty="0">
                <a:solidFill>
                  <a:srgbClr val="0000FF"/>
                </a:solidFill>
              </a:rPr>
              <a:t>predicated the existence of a “heavy quantum” meson, exchanging nuclear force between neutrons and protons.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68" y="1988840"/>
            <a:ext cx="3089108" cy="40324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096" y="2276872"/>
            <a:ext cx="3454060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0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2180473"/>
            <a:ext cx="5616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DCSB</a:t>
            </a:r>
          </a:p>
          <a:p>
            <a:r>
              <a:rPr lang="en-US" sz="3200" dirty="0">
                <a:solidFill>
                  <a:srgbClr val="7030A0"/>
                </a:solidFill>
              </a:rPr>
              <a:t>Bethe-Salpeter Amplitude</a:t>
            </a:r>
          </a:p>
          <a:p>
            <a:r>
              <a:rPr lang="en-US" sz="3200" dirty="0">
                <a:solidFill>
                  <a:srgbClr val="7030A0"/>
                </a:solidFill>
              </a:rPr>
              <a:t>Model independent?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83879B-00E1-EC47-A03A-527BD691E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60648"/>
            <a:ext cx="1886350" cy="18863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B4816C-5758-F142-A026-5D6869ADB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3789040"/>
            <a:ext cx="3652490" cy="273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89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00" y="3606525"/>
            <a:ext cx="7200000" cy="1123885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00" y="848191"/>
            <a:ext cx="7200000" cy="10306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555C86-995C-164C-8CBC-65F59449437A}"/>
              </a:ext>
            </a:extLst>
          </p:cNvPr>
          <p:cNvSpPr txBox="1"/>
          <p:nvPr/>
        </p:nvSpPr>
        <p:spPr>
          <a:xfrm>
            <a:off x="142844" y="142852"/>
            <a:ext cx="759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Ultraviolet behavior of quark propagator(Landau Gauge)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9" descr="pride-and-prejudice.jpg">
            <a:extLst>
              <a:ext uri="{FF2B5EF4-FFF2-40B4-BE49-F238E27FC236}">
                <a16:creationId xmlns:a16="http://schemas.microsoft.com/office/drawing/2014/main" id="{29745B5F-B1BE-AA49-8EF7-4ED506DBDA7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55776" y="1997464"/>
            <a:ext cx="3699548" cy="1490464"/>
          </a:xfrm>
          <a:prstGeom prst="rect">
            <a:avLst/>
          </a:prstGeom>
        </p:spPr>
      </p:pic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56ACB3F7-B659-874E-9227-EA7C5069AA07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24128" y="1434110"/>
            <a:ext cx="1152128" cy="1058786"/>
          </a:xfrm>
          <a:prstGeom prst="curvedConnector3">
            <a:avLst>
              <a:gd name="adj1" fmla="val -55822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CCDD00A-7EFC-4546-BD4B-AECA3B67D0EB}"/>
              </a:ext>
            </a:extLst>
          </p:cNvPr>
          <p:cNvSpPr txBox="1"/>
          <p:nvPr/>
        </p:nvSpPr>
        <p:spPr>
          <a:xfrm>
            <a:off x="7380312" y="1981932"/>
            <a:ext cx="82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7030A0"/>
                </a:solidFill>
              </a:rPr>
              <a:t>INPUT</a:t>
            </a:r>
          </a:p>
        </p:txBody>
      </p: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03ADEEFF-8901-394A-907F-FB0A9DBBC334}"/>
              </a:ext>
            </a:extLst>
          </p:cNvPr>
          <p:cNvCxnSpPr>
            <a:cxnSpLocks/>
            <a:stCxn id="10" idx="1"/>
          </p:cNvCxnSpPr>
          <p:nvPr/>
        </p:nvCxnSpPr>
        <p:spPr>
          <a:xfrm rot="10800000" flipV="1">
            <a:off x="2248176" y="2742695"/>
            <a:ext cx="307600" cy="1425771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4F9B22C-0580-A049-9447-44CDD7348495}"/>
              </a:ext>
            </a:extLst>
          </p:cNvPr>
          <p:cNvSpPr txBox="1"/>
          <p:nvPr/>
        </p:nvSpPr>
        <p:spPr>
          <a:xfrm>
            <a:off x="510542" y="3059668"/>
            <a:ext cx="177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dirty="0">
                <a:solidFill>
                  <a:srgbClr val="7030A0"/>
                </a:solidFill>
              </a:rPr>
              <a:t>REDUCED TO</a:t>
            </a:r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8EA07813-FBF8-0E42-8E0E-7C32974C151D}"/>
              </a:ext>
            </a:extLst>
          </p:cNvPr>
          <p:cNvSpPr/>
          <p:nvPr/>
        </p:nvSpPr>
        <p:spPr>
          <a:xfrm>
            <a:off x="4067944" y="4849007"/>
            <a:ext cx="1152128" cy="5747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1F38CCD-CCA1-6B42-8D5D-05316A3403B4}"/>
              </a:ext>
            </a:extLst>
          </p:cNvPr>
          <p:cNvSpPr txBox="1"/>
          <p:nvPr/>
        </p:nvSpPr>
        <p:spPr>
          <a:xfrm>
            <a:off x="3851920" y="6273402"/>
            <a:ext cx="2015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CN" dirty="0"/>
              <a:t>ondensate, </a:t>
            </a:r>
            <a:r>
              <a:rPr lang="en-CN" dirty="0">
                <a:solidFill>
                  <a:srgbClr val="7030A0"/>
                </a:solidFill>
              </a:rPr>
              <a:t>DCSB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9077399-43F6-3C4D-A4BD-A04B2A237728}"/>
                  </a:ext>
                </a:extLst>
              </p:cNvPr>
              <p:cNvSpPr txBox="1"/>
              <p:nvPr/>
            </p:nvSpPr>
            <p:spPr>
              <a:xfrm>
                <a:off x="3635896" y="5563087"/>
                <a:ext cx="20882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9077399-43F6-3C4D-A4BD-A04B2A237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5563087"/>
                <a:ext cx="2088232" cy="369332"/>
              </a:xfrm>
              <a:prstGeom prst="rect">
                <a:avLst/>
              </a:prstGeom>
              <a:blipFill>
                <a:blip r:embed="rId6"/>
                <a:stretch>
                  <a:fillRect r="-11446" b="-1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1E83675-D04D-364B-B288-4844F4D5C185}"/>
              </a:ext>
            </a:extLst>
          </p:cNvPr>
          <p:cNvCxnSpPr/>
          <p:nvPr/>
        </p:nvCxnSpPr>
        <p:spPr>
          <a:xfrm>
            <a:off x="4427984" y="5932419"/>
            <a:ext cx="0" cy="3409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014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94369"/>
            <a:ext cx="7200000" cy="760203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39" y="2054572"/>
            <a:ext cx="7200000" cy="7832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BBD2C9-5772-2043-A908-CEBDB1B6D7FA}"/>
              </a:ext>
            </a:extLst>
          </p:cNvPr>
          <p:cNvSpPr txBox="1"/>
          <p:nvPr/>
        </p:nvSpPr>
        <p:spPr>
          <a:xfrm>
            <a:off x="142844" y="142852"/>
            <a:ext cx="759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Ultraviolet behavior of Pion BS amplitude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BF581A-F167-E045-8226-A1C0A6AAA29C}"/>
              </a:ext>
            </a:extLst>
          </p:cNvPr>
          <p:cNvSpPr txBox="1"/>
          <p:nvPr/>
        </p:nvSpPr>
        <p:spPr>
          <a:xfrm>
            <a:off x="1724492" y="3032808"/>
            <a:ext cx="5690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在紫外：</a:t>
            </a:r>
            <a:r>
              <a:rPr lang="en-US" altLang="zh-CN" dirty="0"/>
              <a:t>F and G</a:t>
            </a:r>
            <a:r>
              <a:rPr lang="zh-CN" altLang="en-US" dirty="0"/>
              <a:t>构成封闭方程；</a:t>
            </a:r>
            <a:r>
              <a:rPr lang="en-US" altLang="zh-CN" dirty="0">
                <a:solidFill>
                  <a:srgbClr val="FF0000"/>
                </a:solidFill>
              </a:rPr>
              <a:t>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and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H</a:t>
            </a:r>
            <a:r>
              <a:rPr lang="zh-CN" altLang="en-US" dirty="0">
                <a:solidFill>
                  <a:srgbClr val="FF0000"/>
                </a:solidFill>
              </a:rPr>
              <a:t>构成封闭方程</a:t>
            </a:r>
            <a:endParaRPr lang="en-CN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D610198-5468-FA47-836A-50AC369CC7BE}"/>
                  </a:ext>
                </a:extLst>
              </p:cNvPr>
              <p:cNvSpPr txBox="1"/>
              <p:nvPr/>
            </p:nvSpPr>
            <p:spPr>
              <a:xfrm>
                <a:off x="4520331" y="3560866"/>
                <a:ext cx="4754029" cy="1779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CN" dirty="0"/>
                  <a:t>…</a:t>
                </a:r>
              </a:p>
              <a:p>
                <a:r>
                  <a:rPr lang="en-CN" b="0" dirty="0"/>
                  <a:t>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den>
                        </m:f>
                      </m:e>
                    </m:nary>
                  </m:oMath>
                </a14:m>
                <a:r>
                  <a:rPr lang="en-CN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</m:sup>
                            </m:sSup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+…</m:t>
                        </m:r>
                      </m:e>
                    </m:nary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CN" dirty="0"/>
                  <a:t>…</a:t>
                </a:r>
              </a:p>
              <a:p>
                <a:r>
                  <a:rPr lang="en-CN" dirty="0"/>
                  <a:t>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den>
                        </m:f>
                      </m:e>
                    </m:nary>
                  </m:oMath>
                </a14:m>
                <a:r>
                  <a:rPr lang="en-CN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</m:sup>
                            </m:sSup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+…</m:t>
                        </m:r>
                      </m:e>
                    </m:nary>
                  </m:oMath>
                </a14:m>
                <a:endParaRPr lang="en-US" dirty="0"/>
              </a:p>
              <a:p>
                <a:endParaRPr lang="en-US" b="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D610198-5468-FA47-836A-50AC369CC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0331" y="3560866"/>
                <a:ext cx="4754029" cy="1779974"/>
              </a:xfrm>
              <a:prstGeom prst="rect">
                <a:avLst/>
              </a:prstGeom>
              <a:blipFill>
                <a:blip r:embed="rId5"/>
                <a:stretch>
                  <a:fillRect t="-4225" b="-1338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795608-8482-0D43-B472-7D1D151475F7}"/>
                  </a:ext>
                </a:extLst>
              </p:cNvPr>
              <p:cNvSpPr txBox="1"/>
              <p:nvPr/>
            </p:nvSpPr>
            <p:spPr>
              <a:xfrm>
                <a:off x="785406" y="5563631"/>
                <a:ext cx="3642580" cy="660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N" dirty="0">
                    <a:solidFill>
                      <a:srgbClr val="002060"/>
                    </a:solidFill>
                  </a:rPr>
                  <a:t>First truncation approximation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N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zh-CN" alt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CN" dirty="0">
                  <a:solidFill>
                    <a:srgbClr val="002060"/>
                  </a:solidFill>
                </a:endParaRPr>
              </a:p>
              <a:p>
                <a:r>
                  <a:rPr lang="en-CN" dirty="0">
                    <a:solidFill>
                      <a:srgbClr val="002060"/>
                    </a:solidFill>
                  </a:rPr>
                  <a:t>at same order of interaction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795608-8482-0D43-B472-7D1D151475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406" y="5563631"/>
                <a:ext cx="3642580" cy="660758"/>
              </a:xfrm>
              <a:prstGeom prst="rect">
                <a:avLst/>
              </a:prstGeom>
              <a:blipFill>
                <a:blip r:embed="rId6"/>
                <a:stretch>
                  <a:fillRect l="-1389" t="-1887" b="-1320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图片 8">
            <a:extLst>
              <a:ext uri="{FF2B5EF4-FFF2-40B4-BE49-F238E27FC236}">
                <a16:creationId xmlns:a16="http://schemas.microsoft.com/office/drawing/2014/main" id="{5E874D23-F29D-8440-B91D-80174E6772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498171"/>
            <a:ext cx="4362661" cy="7916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7BF3B6-D1D2-F747-A864-67FC235A468E}"/>
              </a:ext>
            </a:extLst>
          </p:cNvPr>
          <p:cNvSpPr txBox="1"/>
          <p:nvPr/>
        </p:nvSpPr>
        <p:spPr>
          <a:xfrm>
            <a:off x="0" y="3826205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>
                <a:solidFill>
                  <a:srgbClr val="7030A0"/>
                </a:solidFill>
              </a:rPr>
              <a:t>EFGH_{0} have been analyzed in literature;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k</a:t>
            </a:r>
            <a:r>
              <a:rPr lang="en-CN" dirty="0">
                <a:solidFill>
                  <a:srgbClr val="7030A0"/>
                </a:solidFill>
              </a:rPr>
              <a:t>.P dependence is critical for bound states;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>
                <a:solidFill>
                  <a:srgbClr val="7030A0"/>
                </a:solidFill>
              </a:rPr>
              <a:t>All the k.P terms would be 1/k^2-like order.</a:t>
            </a:r>
          </a:p>
        </p:txBody>
      </p:sp>
    </p:spTree>
    <p:extLst>
      <p:ext uri="{BB962C8B-B14F-4D97-AF65-F5344CB8AC3E}">
        <p14:creationId xmlns:p14="http://schemas.microsoft.com/office/powerpoint/2010/main" val="3068773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39" y="1099377"/>
            <a:ext cx="7200000" cy="760203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44824"/>
            <a:ext cx="7200000" cy="7832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BBD2C9-5772-2043-A908-CEBDB1B6D7FA}"/>
              </a:ext>
            </a:extLst>
          </p:cNvPr>
          <p:cNvSpPr txBox="1"/>
          <p:nvPr/>
        </p:nvSpPr>
        <p:spPr>
          <a:xfrm>
            <a:off x="142844" y="142852"/>
            <a:ext cx="759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E,H family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B723F0-374E-904E-958F-A95BB73BBFD2}"/>
                  </a:ext>
                </a:extLst>
              </p:cNvPr>
              <p:cNvSpPr txBox="1"/>
              <p:nvPr/>
            </p:nvSpPr>
            <p:spPr>
              <a:xfrm>
                <a:off x="2123728" y="2890053"/>
                <a:ext cx="5256584" cy="10902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CN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CN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CN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f>
                            <m:fPr>
                              <m:ctrlPr>
                                <a:rPr lang="en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func>
                                    <m:func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func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CN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CN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CN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b>
                          <m:sSubPr>
                            <m:ctrlPr>
                              <a:rPr lang="en-CN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sSup>
                          <m:sSupPr>
                            <m:ctrlPr>
                              <a:rPr lang="en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f>
                          <m:fPr>
                            <m:ctrlPr>
                              <a:rPr lang="en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</m:fName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func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sup>
                            </m:sSup>
                          </m:den>
                        </m:f>
                      </m:e>
                    </m:nary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B723F0-374E-904E-958F-A95BB73BB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8" y="2890053"/>
                <a:ext cx="5256584" cy="1090235"/>
              </a:xfrm>
              <a:prstGeom prst="rect">
                <a:avLst/>
              </a:prstGeom>
              <a:blipFill>
                <a:blip r:embed="rId5"/>
                <a:stretch>
                  <a:fillRect t="-89412" b="-9058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own Arrow 8">
            <a:extLst>
              <a:ext uri="{FF2B5EF4-FFF2-40B4-BE49-F238E27FC236}">
                <a16:creationId xmlns:a16="http://schemas.microsoft.com/office/drawing/2014/main" id="{B4F4D140-5B40-A840-81E0-E210A81DED32}"/>
              </a:ext>
            </a:extLst>
          </p:cNvPr>
          <p:cNvSpPr/>
          <p:nvPr/>
        </p:nvSpPr>
        <p:spPr>
          <a:xfrm>
            <a:off x="1187624" y="2724821"/>
            <a:ext cx="539396" cy="14083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F0FA16A-AF92-B047-8A0D-5ABCD47D552A}"/>
                  </a:ext>
                </a:extLst>
              </p:cNvPr>
              <p:cNvSpPr txBox="1"/>
              <p:nvPr/>
            </p:nvSpPr>
            <p:spPr>
              <a:xfrm>
                <a:off x="3491880" y="4248879"/>
                <a:ext cx="2770280" cy="1986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2 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F0FA16A-AF92-B047-8A0D-5ABCD47D5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4248879"/>
                <a:ext cx="2770280" cy="198682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1819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39" y="1099377"/>
            <a:ext cx="7200000" cy="760203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44824"/>
            <a:ext cx="7200000" cy="7832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BBD2C9-5772-2043-A908-CEBDB1B6D7FA}"/>
              </a:ext>
            </a:extLst>
          </p:cNvPr>
          <p:cNvSpPr txBox="1"/>
          <p:nvPr/>
        </p:nvSpPr>
        <p:spPr>
          <a:xfrm>
            <a:off x="142844" y="142852"/>
            <a:ext cx="759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E,H family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B723F0-374E-904E-958F-A95BB73BBFD2}"/>
                  </a:ext>
                </a:extLst>
              </p:cNvPr>
              <p:cNvSpPr txBox="1"/>
              <p:nvPr/>
            </p:nvSpPr>
            <p:spPr>
              <a:xfrm>
                <a:off x="3779912" y="2883882"/>
                <a:ext cx="5511138" cy="10902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CN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CN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CN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f>
                            <m:fPr>
                              <m:ctrlPr>
                                <a:rPr lang="en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func>
                                    <m:func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func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CN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CN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CN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b>
                          <m:sSubPr>
                            <m:ctrlPr>
                              <a:rPr lang="en-CN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sSup>
                          <m:sSupPr>
                            <m:ctrlPr>
                              <a:rPr lang="en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f>
                          <m:fPr>
                            <m:ctrlPr>
                              <a:rPr lang="en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</m:fName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func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sup>
                            </m:sSup>
                          </m:den>
                        </m:f>
                      </m:e>
                    </m:nary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B723F0-374E-904E-958F-A95BB73BB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912" y="2883882"/>
                <a:ext cx="5511138" cy="1090235"/>
              </a:xfrm>
              <a:prstGeom prst="rect">
                <a:avLst/>
              </a:prstGeom>
              <a:blipFill>
                <a:blip r:embed="rId5"/>
                <a:stretch>
                  <a:fillRect t="-86207" b="-8735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own Arrow 8">
            <a:extLst>
              <a:ext uri="{FF2B5EF4-FFF2-40B4-BE49-F238E27FC236}">
                <a16:creationId xmlns:a16="http://schemas.microsoft.com/office/drawing/2014/main" id="{B4F4D140-5B40-A840-81E0-E210A81DED32}"/>
              </a:ext>
            </a:extLst>
          </p:cNvPr>
          <p:cNvSpPr/>
          <p:nvPr/>
        </p:nvSpPr>
        <p:spPr>
          <a:xfrm>
            <a:off x="3240516" y="2803030"/>
            <a:ext cx="539396" cy="14083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F0FA16A-AF92-B047-8A0D-5ABCD47D552A}"/>
                  </a:ext>
                </a:extLst>
              </p:cNvPr>
              <p:cNvSpPr txBox="1"/>
              <p:nvPr/>
            </p:nvSpPr>
            <p:spPr>
              <a:xfrm>
                <a:off x="470236" y="2713973"/>
                <a:ext cx="2770280" cy="1986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2 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F0FA16A-AF92-B047-8A0D-5ABCD47D5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36" y="2713973"/>
                <a:ext cx="2770280" cy="198682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65F385B-FAF5-E040-AE67-E31B74B3D55B}"/>
                  </a:ext>
                </a:extLst>
              </p:cNvPr>
              <p:cNvSpPr txBox="1"/>
              <p:nvPr/>
            </p:nvSpPr>
            <p:spPr>
              <a:xfrm>
                <a:off x="1040947" y="5337300"/>
                <a:ext cx="7128792" cy="441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N" dirty="0"/>
                  <a:t>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 </m:t>
                    </m:r>
                    <m:groupChr>
                      <m:groupChrPr>
                        <m:chr m:val="→"/>
                        <m:vertJc m:val="bot"/>
                        <m:ctrlPr>
                          <a:rPr lang="en-CN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→∞</m:t>
                        </m:r>
                      </m:e>
                    </m:groupCh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fun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b="0" dirty="0"/>
                  <a:t>      vs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  (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𝑊𝑇𝐼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65F385B-FAF5-E040-AE67-E31B74B3D5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947" y="5337300"/>
                <a:ext cx="7128792" cy="441788"/>
              </a:xfrm>
              <a:prstGeom prst="rect">
                <a:avLst/>
              </a:prstGeom>
              <a:blipFill>
                <a:blip r:embed="rId7"/>
                <a:stretch>
                  <a:fillRect b="-2285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4E48B92-02A9-3743-BEB6-F5475BA27B55}"/>
                  </a:ext>
                </a:extLst>
              </p:cNvPr>
              <p:cNvSpPr txBox="1"/>
              <p:nvPr/>
            </p:nvSpPr>
            <p:spPr>
              <a:xfrm>
                <a:off x="6804248" y="5877272"/>
                <a:ext cx="20882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4E48B92-02A9-3743-BEB6-F5475BA27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248" y="5877272"/>
                <a:ext cx="2088232" cy="369332"/>
              </a:xfrm>
              <a:prstGeom prst="rect">
                <a:avLst/>
              </a:prstGeom>
              <a:blipFill>
                <a:blip r:embed="rId8"/>
                <a:stretch>
                  <a:fillRect r="-12121" b="-1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843CDA7-22F6-F342-942F-EED74D0E7A7B}"/>
              </a:ext>
            </a:extLst>
          </p:cNvPr>
          <p:cNvSpPr txBox="1"/>
          <p:nvPr/>
        </p:nvSpPr>
        <p:spPr>
          <a:xfrm>
            <a:off x="2915816" y="6246604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7030A0"/>
                </a:solidFill>
              </a:rPr>
              <a:t>The parameter a2 has a closed relation to DCSB</a:t>
            </a:r>
          </a:p>
        </p:txBody>
      </p:sp>
    </p:spTree>
    <p:extLst>
      <p:ext uri="{BB962C8B-B14F-4D97-AF65-F5344CB8AC3E}">
        <p14:creationId xmlns:p14="http://schemas.microsoft.com/office/powerpoint/2010/main" val="4196035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39" y="1099377"/>
            <a:ext cx="7200000" cy="760203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44824"/>
            <a:ext cx="7200000" cy="7832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BBD2C9-5772-2043-A908-CEBDB1B6D7FA}"/>
              </a:ext>
            </a:extLst>
          </p:cNvPr>
          <p:cNvSpPr txBox="1"/>
          <p:nvPr/>
        </p:nvSpPr>
        <p:spPr>
          <a:xfrm>
            <a:off x="142844" y="142852"/>
            <a:ext cx="759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E,H family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B723F0-374E-904E-958F-A95BB73BBFD2}"/>
                  </a:ext>
                </a:extLst>
              </p:cNvPr>
              <p:cNvSpPr txBox="1"/>
              <p:nvPr/>
            </p:nvSpPr>
            <p:spPr>
              <a:xfrm>
                <a:off x="3779912" y="2883882"/>
                <a:ext cx="5511138" cy="10902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CN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CN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CN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f>
                            <m:fPr>
                              <m:ctrlPr>
                                <a:rPr lang="en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func>
                                    <m:func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func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CN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CN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CN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b>
                          <m:sSubPr>
                            <m:ctrlPr>
                              <a:rPr lang="en-CN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sSup>
                          <m:sSupPr>
                            <m:ctrlPr>
                              <a:rPr lang="en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f>
                          <m:fPr>
                            <m:ctrlPr>
                              <a:rPr lang="en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</m:fName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func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sup>
                            </m:sSup>
                          </m:den>
                        </m:f>
                      </m:e>
                    </m:nary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B723F0-374E-904E-958F-A95BB73BB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912" y="2883882"/>
                <a:ext cx="5511138" cy="1090235"/>
              </a:xfrm>
              <a:prstGeom prst="rect">
                <a:avLst/>
              </a:prstGeom>
              <a:blipFill>
                <a:blip r:embed="rId5"/>
                <a:stretch>
                  <a:fillRect t="-86207" b="-8735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own Arrow 8">
            <a:extLst>
              <a:ext uri="{FF2B5EF4-FFF2-40B4-BE49-F238E27FC236}">
                <a16:creationId xmlns:a16="http://schemas.microsoft.com/office/drawing/2014/main" id="{B4F4D140-5B40-A840-81E0-E210A81DED32}"/>
              </a:ext>
            </a:extLst>
          </p:cNvPr>
          <p:cNvSpPr/>
          <p:nvPr/>
        </p:nvSpPr>
        <p:spPr>
          <a:xfrm>
            <a:off x="3240516" y="2803030"/>
            <a:ext cx="539396" cy="14083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F0FA16A-AF92-B047-8A0D-5ABCD47D552A}"/>
                  </a:ext>
                </a:extLst>
              </p:cNvPr>
              <p:cNvSpPr txBox="1"/>
              <p:nvPr/>
            </p:nvSpPr>
            <p:spPr>
              <a:xfrm>
                <a:off x="470236" y="2713973"/>
                <a:ext cx="2770280" cy="1986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2 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F0FA16A-AF92-B047-8A0D-5ABCD47D5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36" y="2713973"/>
                <a:ext cx="2770280" cy="198682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74E94DE-9ED1-CA4C-BA2F-B13438B9387D}"/>
                  </a:ext>
                </a:extLst>
              </p:cNvPr>
              <p:cNvSpPr txBox="1"/>
              <p:nvPr/>
            </p:nvSpPr>
            <p:spPr>
              <a:xfrm>
                <a:off x="1259632" y="4737523"/>
                <a:ext cx="5406284" cy="18622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ℵ 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𝑑𝑧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 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ℵ 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𝑑𝑧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f>
                                    <m:fPr>
                                      <m:ctrlPr>
                                        <a:rPr lang="en-US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𝑧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den>
                                              </m:f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𝑃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𝑀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74E94DE-9ED1-CA4C-BA2F-B13438B93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4737523"/>
                <a:ext cx="5406284" cy="1862241"/>
              </a:xfrm>
              <a:prstGeom prst="rect">
                <a:avLst/>
              </a:prstGeom>
              <a:blipFill>
                <a:blip r:embed="rId7"/>
                <a:stretch>
                  <a:fillRect t="-51351" b="-7297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1CBDFE2-B1C2-AB4B-A3FF-2B726FEA7645}"/>
                  </a:ext>
                </a:extLst>
              </p:cNvPr>
              <p:cNvSpPr txBox="1"/>
              <p:nvPr/>
            </p:nvSpPr>
            <p:spPr>
              <a:xfrm>
                <a:off x="6770770" y="5254863"/>
                <a:ext cx="2520280" cy="10075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N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N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CN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l-GR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l-GR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l-GR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</m:d>
                        </m:den>
                      </m:f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sup>
                      </m:sSup>
                    </m:oMath>
                  </m:oMathPara>
                </a14:m>
                <a:endParaRPr lang="en-CN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1CBDFE2-B1C2-AB4B-A3FF-2B726FEA76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0770" y="5254863"/>
                <a:ext cx="2520280" cy="1007520"/>
              </a:xfrm>
              <a:prstGeom prst="rect">
                <a:avLst/>
              </a:prstGeom>
              <a:blipFill>
                <a:blip r:embed="rId8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1115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A19AF3-C3BF-F249-BD61-732F382C75DF}"/>
              </a:ext>
            </a:extLst>
          </p:cNvPr>
          <p:cNvSpPr txBox="1"/>
          <p:nvPr/>
        </p:nvSpPr>
        <p:spPr>
          <a:xfrm>
            <a:off x="142844" y="142852"/>
            <a:ext cx="759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E, H and F, G---summary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48282613-1E55-4440-A201-B8EB347A2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356992"/>
            <a:ext cx="5544616" cy="1724992"/>
          </a:xfrm>
          <a:prstGeom prst="rect">
            <a:avLst/>
          </a:prstGeom>
        </p:spPr>
      </p:pic>
      <p:pic>
        <p:nvPicPr>
          <p:cNvPr id="13" name="Picture 12" descr="A picture containing table, clock&#10;&#10;Description automatically generated">
            <a:extLst>
              <a:ext uri="{FF2B5EF4-FFF2-40B4-BE49-F238E27FC236}">
                <a16:creationId xmlns:a16="http://schemas.microsoft.com/office/drawing/2014/main" id="{B6579ADD-3D02-C34E-B5B6-38BC8FD07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534" y="1548763"/>
            <a:ext cx="1455936" cy="828064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E93BAC6F-8A54-4840-9220-C76209A397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789040"/>
            <a:ext cx="818746" cy="728774"/>
          </a:xfrm>
          <a:prstGeom prst="rect">
            <a:avLst/>
          </a:prstGeom>
        </p:spPr>
      </p:pic>
      <p:pic>
        <p:nvPicPr>
          <p:cNvPr id="17" name="Picture 16" descr="A close up of a clock&#10;&#10;Description automatically generated">
            <a:extLst>
              <a:ext uri="{FF2B5EF4-FFF2-40B4-BE49-F238E27FC236}">
                <a16:creationId xmlns:a16="http://schemas.microsoft.com/office/drawing/2014/main" id="{6964B73F-BA38-6041-822B-0B49999AFE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642" y="1047773"/>
            <a:ext cx="5496652" cy="195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4981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A19AF3-C3BF-F249-BD61-732F382C75DF}"/>
              </a:ext>
            </a:extLst>
          </p:cNvPr>
          <p:cNvSpPr txBox="1"/>
          <p:nvPr/>
        </p:nvSpPr>
        <p:spPr>
          <a:xfrm>
            <a:off x="142844" y="142852"/>
            <a:ext cx="759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7030A0"/>
                </a:solidFill>
              </a:rPr>
              <a:t>limit information on PDA/PDF(first stage)</a:t>
            </a:r>
            <a:endParaRPr lang="zh-CN" altLang="en-US" sz="2400" b="1" dirty="0">
              <a:solidFill>
                <a:srgbClr val="7030A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6EB3D8-6D19-7049-9357-C4919DA37B2A}"/>
              </a:ext>
            </a:extLst>
          </p:cNvPr>
          <p:cNvSpPr txBox="1"/>
          <p:nvPr/>
        </p:nvSpPr>
        <p:spPr>
          <a:xfrm>
            <a:off x="142844" y="1052736"/>
            <a:ext cx="8749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dirty="0"/>
              <a:t>Approximation-I: neglecting all the k.P dependence </a:t>
            </a:r>
          </a:p>
        </p:txBody>
      </p:sp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39DB0943-DA09-504E-82B5-D0C74CB66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723895"/>
            <a:ext cx="3378200" cy="876300"/>
          </a:xfrm>
          <a:prstGeom prst="rect">
            <a:avLst/>
          </a:prstGeom>
        </p:spPr>
      </p:pic>
      <p:pic>
        <p:nvPicPr>
          <p:cNvPr id="21" name="Picture 20" descr="A drawing of a person&#10;&#10;Description automatically generated">
            <a:extLst>
              <a:ext uri="{FF2B5EF4-FFF2-40B4-BE49-F238E27FC236}">
                <a16:creationId xmlns:a16="http://schemas.microsoft.com/office/drawing/2014/main" id="{9AC5CC52-6862-DB44-ACB8-E95F3BCCC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912" y="3429000"/>
            <a:ext cx="1841500" cy="787400"/>
          </a:xfrm>
          <a:prstGeom prst="rect">
            <a:avLst/>
          </a:prstGeom>
        </p:spPr>
      </p:pic>
      <p:pic>
        <p:nvPicPr>
          <p:cNvPr id="22" name="Picture 21" descr="A drawing of a person&#10;&#10;Description automatically generated">
            <a:extLst>
              <a:ext uri="{FF2B5EF4-FFF2-40B4-BE49-F238E27FC236}">
                <a16:creationId xmlns:a16="http://schemas.microsoft.com/office/drawing/2014/main" id="{290F5AE4-539A-5B40-8B69-4E6600AB1B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0" y="5229200"/>
            <a:ext cx="1841500" cy="787400"/>
          </a:xfrm>
          <a:prstGeom prst="rect">
            <a:avLst/>
          </a:prstGeom>
        </p:spPr>
      </p:pic>
      <p:sp>
        <p:nvSpPr>
          <p:cNvPr id="23" name="Curved Left Arrow 22">
            <a:extLst>
              <a:ext uri="{FF2B5EF4-FFF2-40B4-BE49-F238E27FC236}">
                <a16:creationId xmlns:a16="http://schemas.microsoft.com/office/drawing/2014/main" id="{E40B9963-D84F-C74B-A3C4-09B1E48DBB05}"/>
              </a:ext>
            </a:extLst>
          </p:cNvPr>
          <p:cNvSpPr/>
          <p:nvPr/>
        </p:nvSpPr>
        <p:spPr>
          <a:xfrm>
            <a:off x="6228184" y="2066950"/>
            <a:ext cx="288032" cy="186610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>
              <a:solidFill>
                <a:schemeClr val="tx1"/>
              </a:solidFill>
            </a:endParaRPr>
          </a:p>
        </p:txBody>
      </p:sp>
      <p:sp>
        <p:nvSpPr>
          <p:cNvPr id="25" name="Curved Left Arrow 24">
            <a:extLst>
              <a:ext uri="{FF2B5EF4-FFF2-40B4-BE49-F238E27FC236}">
                <a16:creationId xmlns:a16="http://schemas.microsoft.com/office/drawing/2014/main" id="{6ACCADC5-B55B-414F-8A6D-D07D33FCAC9F}"/>
              </a:ext>
            </a:extLst>
          </p:cNvPr>
          <p:cNvSpPr/>
          <p:nvPr/>
        </p:nvSpPr>
        <p:spPr>
          <a:xfrm>
            <a:off x="6228184" y="3939158"/>
            <a:ext cx="288032" cy="186610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42ACF3-82BE-9C49-8E15-CA8E6319F367}"/>
              </a:ext>
            </a:extLst>
          </p:cNvPr>
          <p:cNvSpPr txBox="1"/>
          <p:nvPr/>
        </p:nvSpPr>
        <p:spPr>
          <a:xfrm>
            <a:off x="7020272" y="335699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r>
              <a:rPr lang="en-CN" dirty="0"/>
              <a:t>-&gt;1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20F705-3EA9-1C42-A80F-A354746E2EA1}"/>
              </a:ext>
            </a:extLst>
          </p:cNvPr>
          <p:cNvSpPr txBox="1"/>
          <p:nvPr/>
        </p:nvSpPr>
        <p:spPr>
          <a:xfrm>
            <a:off x="1691680" y="364502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dirty="0"/>
              <a:t>PDA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BD7904-0A40-5644-AD6F-6E0676B9D94D}"/>
              </a:ext>
            </a:extLst>
          </p:cNvPr>
          <p:cNvSpPr txBox="1"/>
          <p:nvPr/>
        </p:nvSpPr>
        <p:spPr>
          <a:xfrm>
            <a:off x="1691680" y="543593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dirty="0"/>
              <a:t>PDF</a:t>
            </a:r>
          </a:p>
        </p:txBody>
      </p:sp>
    </p:spTree>
    <p:extLst>
      <p:ext uri="{BB962C8B-B14F-4D97-AF65-F5344CB8AC3E}">
        <p14:creationId xmlns:p14="http://schemas.microsoft.com/office/powerpoint/2010/main" val="26930013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A19AF3-C3BF-F249-BD61-732F382C75DF}"/>
              </a:ext>
            </a:extLst>
          </p:cNvPr>
          <p:cNvSpPr txBox="1"/>
          <p:nvPr/>
        </p:nvSpPr>
        <p:spPr>
          <a:xfrm>
            <a:off x="142844" y="142852"/>
            <a:ext cx="759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7030A0"/>
                </a:solidFill>
              </a:rPr>
              <a:t>limit information on PDA/PDF(second stage)</a:t>
            </a:r>
            <a:endParaRPr lang="zh-CN" altLang="en-US" sz="2400" b="1" dirty="0">
              <a:solidFill>
                <a:srgbClr val="7030A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6EB3D8-6D19-7049-9357-C4919DA37B2A}"/>
              </a:ext>
            </a:extLst>
          </p:cNvPr>
          <p:cNvSpPr txBox="1"/>
          <p:nvPr/>
        </p:nvSpPr>
        <p:spPr>
          <a:xfrm>
            <a:off x="142844" y="1052736"/>
            <a:ext cx="8749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dirty="0"/>
              <a:t>Approximation-II: contain all the k.P dependence 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31F9DC6E-40CB-7048-BD9F-68CCBD2B3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95097"/>
            <a:ext cx="2807112" cy="873324"/>
          </a:xfrm>
          <a:prstGeom prst="rect">
            <a:avLst/>
          </a:prstGeom>
        </p:spPr>
      </p:pic>
      <p:pic>
        <p:nvPicPr>
          <p:cNvPr id="13" name="Picture 12" descr="A close up of a clock&#10;&#10;Description automatically generated">
            <a:extLst>
              <a:ext uri="{FF2B5EF4-FFF2-40B4-BE49-F238E27FC236}">
                <a16:creationId xmlns:a16="http://schemas.microsoft.com/office/drawing/2014/main" id="{4649A3D0-E0D6-5040-A36A-DAA05648B1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82" y="1595097"/>
            <a:ext cx="2472316" cy="878442"/>
          </a:xfrm>
          <a:prstGeom prst="rect">
            <a:avLst/>
          </a:prstGeom>
        </p:spPr>
      </p:pic>
      <p:sp>
        <p:nvSpPr>
          <p:cNvPr id="14" name="Curved Left Arrow 13">
            <a:extLst>
              <a:ext uri="{FF2B5EF4-FFF2-40B4-BE49-F238E27FC236}">
                <a16:creationId xmlns:a16="http://schemas.microsoft.com/office/drawing/2014/main" id="{384BA1A5-457D-BA49-AF9F-0BB70D32D54D}"/>
              </a:ext>
            </a:extLst>
          </p:cNvPr>
          <p:cNvSpPr/>
          <p:nvPr/>
        </p:nvSpPr>
        <p:spPr>
          <a:xfrm>
            <a:off x="7884368" y="2027536"/>
            <a:ext cx="288032" cy="186610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>
              <a:solidFill>
                <a:schemeClr val="tx1"/>
              </a:solidFill>
            </a:endParaRPr>
          </a:p>
        </p:txBody>
      </p:sp>
      <p:sp>
        <p:nvSpPr>
          <p:cNvPr id="15" name="Curved Left Arrow 14">
            <a:extLst>
              <a:ext uri="{FF2B5EF4-FFF2-40B4-BE49-F238E27FC236}">
                <a16:creationId xmlns:a16="http://schemas.microsoft.com/office/drawing/2014/main" id="{A81D866E-B508-5E4B-92DF-65A8722E8AA9}"/>
              </a:ext>
            </a:extLst>
          </p:cNvPr>
          <p:cNvSpPr/>
          <p:nvPr/>
        </p:nvSpPr>
        <p:spPr>
          <a:xfrm>
            <a:off x="7884368" y="3899744"/>
            <a:ext cx="288032" cy="186610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8815FC-6D2F-5A4A-B575-9AA2B8D20298}"/>
              </a:ext>
            </a:extLst>
          </p:cNvPr>
          <p:cNvSpPr txBox="1"/>
          <p:nvPr/>
        </p:nvSpPr>
        <p:spPr>
          <a:xfrm>
            <a:off x="8461632" y="324433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r>
              <a:rPr lang="en-CN" dirty="0"/>
              <a:t>-&gt;1</a:t>
            </a:r>
          </a:p>
        </p:txBody>
      </p:sp>
      <p:pic>
        <p:nvPicPr>
          <p:cNvPr id="17" name="Picture 16" descr="A drawing of a person&#10;&#10;Description automatically generated">
            <a:extLst>
              <a:ext uri="{FF2B5EF4-FFF2-40B4-BE49-F238E27FC236}">
                <a16:creationId xmlns:a16="http://schemas.microsoft.com/office/drawing/2014/main" id="{7199BBC1-330A-2C43-8901-31AA63B12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365296"/>
            <a:ext cx="1841500" cy="787400"/>
          </a:xfrm>
          <a:prstGeom prst="rect">
            <a:avLst/>
          </a:prstGeom>
        </p:spPr>
      </p:pic>
      <p:pic>
        <p:nvPicPr>
          <p:cNvPr id="19" name="Picture 18" descr="A drawing of a person&#10;&#10;Description automatically generated">
            <a:extLst>
              <a:ext uri="{FF2B5EF4-FFF2-40B4-BE49-F238E27FC236}">
                <a16:creationId xmlns:a16="http://schemas.microsoft.com/office/drawing/2014/main" id="{77D1B6EA-6C60-054C-AB7A-C50DB00E51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5219291"/>
            <a:ext cx="1841500" cy="7874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8345600-A035-C342-AB94-98EDD36CCD57}"/>
              </a:ext>
            </a:extLst>
          </p:cNvPr>
          <p:cNvSpPr txBox="1"/>
          <p:nvPr/>
        </p:nvSpPr>
        <p:spPr>
          <a:xfrm>
            <a:off x="-207490" y="350139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dirty="0"/>
              <a:t>PDA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0B2655-CFCE-0A42-85EB-6E52406CE118}"/>
              </a:ext>
            </a:extLst>
          </p:cNvPr>
          <p:cNvSpPr txBox="1"/>
          <p:nvPr/>
        </p:nvSpPr>
        <p:spPr>
          <a:xfrm>
            <a:off x="-207490" y="544730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dirty="0"/>
              <a:t>PDF</a:t>
            </a:r>
          </a:p>
        </p:txBody>
      </p:sp>
      <p:pic>
        <p:nvPicPr>
          <p:cNvPr id="30" name="Picture 29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5C92754D-E554-4A46-9C66-849F3AC03B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87" y="3382444"/>
            <a:ext cx="1841500" cy="787400"/>
          </a:xfrm>
          <a:prstGeom prst="rect">
            <a:avLst/>
          </a:prstGeom>
        </p:spPr>
      </p:pic>
      <p:pic>
        <p:nvPicPr>
          <p:cNvPr id="31" name="Picture 30" descr="A drawing of a person&#10;&#10;Description automatically generated">
            <a:extLst>
              <a:ext uri="{FF2B5EF4-FFF2-40B4-BE49-F238E27FC236}">
                <a16:creationId xmlns:a16="http://schemas.microsoft.com/office/drawing/2014/main" id="{12315EF1-EFB6-304F-800B-CDA5F3921D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87" y="5194397"/>
            <a:ext cx="1841500" cy="787400"/>
          </a:xfrm>
          <a:prstGeom prst="rect">
            <a:avLst/>
          </a:prstGeom>
        </p:spPr>
      </p:pic>
      <p:sp>
        <p:nvSpPr>
          <p:cNvPr id="2" name="Down Arrow 1">
            <a:extLst>
              <a:ext uri="{FF2B5EF4-FFF2-40B4-BE49-F238E27FC236}">
                <a16:creationId xmlns:a16="http://schemas.microsoft.com/office/drawing/2014/main" id="{C0C8A8A3-545E-C74A-BEC3-FAB5D41098C9}"/>
              </a:ext>
            </a:extLst>
          </p:cNvPr>
          <p:cNvSpPr/>
          <p:nvPr/>
        </p:nvSpPr>
        <p:spPr>
          <a:xfrm>
            <a:off x="5940152" y="2564904"/>
            <a:ext cx="344686" cy="679430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C0F4D2A4-2933-BB4F-A873-E967030F0C26}"/>
              </a:ext>
            </a:extLst>
          </p:cNvPr>
          <p:cNvSpPr/>
          <p:nvPr/>
        </p:nvSpPr>
        <p:spPr>
          <a:xfrm>
            <a:off x="5955506" y="4405754"/>
            <a:ext cx="344686" cy="679430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50BFE970-51C8-894D-ADDE-4422E99078A3}"/>
              </a:ext>
            </a:extLst>
          </p:cNvPr>
          <p:cNvSpPr/>
          <p:nvPr/>
        </p:nvSpPr>
        <p:spPr>
          <a:xfrm>
            <a:off x="2243740" y="2579927"/>
            <a:ext cx="344686" cy="679430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B88BB86A-A453-E844-B857-A3395CE36130}"/>
              </a:ext>
            </a:extLst>
          </p:cNvPr>
          <p:cNvSpPr/>
          <p:nvPr/>
        </p:nvSpPr>
        <p:spPr>
          <a:xfrm>
            <a:off x="2243740" y="4399319"/>
            <a:ext cx="344686" cy="679430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5377456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A19AF3-C3BF-F249-BD61-732F382C75DF}"/>
              </a:ext>
            </a:extLst>
          </p:cNvPr>
          <p:cNvSpPr txBox="1"/>
          <p:nvPr/>
        </p:nvSpPr>
        <p:spPr>
          <a:xfrm>
            <a:off x="142844" y="142852"/>
            <a:ext cx="759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Parton Distribution Function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3A084B-D26F-D949-A603-AD266AAFB0D9}"/>
              </a:ext>
            </a:extLst>
          </p:cNvPr>
          <p:cNvSpPr txBox="1"/>
          <p:nvPr/>
        </p:nvSpPr>
        <p:spPr>
          <a:xfrm>
            <a:off x="652002" y="1138724"/>
            <a:ext cx="7304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Considering the fact of E,H related to DCSB~M(Q</a:t>
            </a:r>
            <a:r>
              <a:rPr lang="en-CN" baseline="30000" dirty="0"/>
              <a:t>2</a:t>
            </a:r>
            <a:r>
              <a:rPr lang="en-CN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Suppose PDA/PDF at x-&gt;1 dominated by leading power of BS amplitudes</a:t>
            </a:r>
          </a:p>
        </p:txBody>
      </p:sp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A495A60B-226A-CB49-92BB-A394886DE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2492896"/>
            <a:ext cx="5588000" cy="787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92E2B1-EB11-A646-97CC-7230D79097ED}"/>
              </a:ext>
            </a:extLst>
          </p:cNvPr>
          <p:cNvSpPr txBox="1"/>
          <p:nvPr/>
        </p:nvSpPr>
        <p:spPr>
          <a:xfrm>
            <a:off x="827584" y="3949702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At small scale PDF enhanced at x-&gt;1</a:t>
            </a:r>
            <a:r>
              <a:rPr lang="en-CN" dirty="0">
                <a:solidFill>
                  <a:srgbClr val="C00000"/>
                </a:solidFill>
              </a:rPr>
              <a:t>…indicates broad picture</a:t>
            </a:r>
          </a:p>
        </p:txBody>
      </p:sp>
    </p:spTree>
    <p:extLst>
      <p:ext uri="{BB962C8B-B14F-4D97-AF65-F5344CB8AC3E}">
        <p14:creationId xmlns:p14="http://schemas.microsoft.com/office/powerpoint/2010/main" val="3027640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2844" y="142852"/>
            <a:ext cx="471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chemeClr val="accent1">
                    <a:lumMod val="75000"/>
                  </a:schemeClr>
                </a:solidFill>
              </a:rPr>
              <a:t>Messager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 of QCD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7504" y="90872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</a:rPr>
              <a:t>It was discovered by </a:t>
            </a:r>
            <a:r>
              <a:rPr lang="en-US" altLang="zh-CN" sz="2000" b="1" dirty="0">
                <a:solidFill>
                  <a:srgbClr val="0000FF"/>
                </a:solidFill>
              </a:rPr>
              <a:t>Cecil Powel </a:t>
            </a:r>
            <a:r>
              <a:rPr lang="en-US" altLang="zh-CN" sz="2000" dirty="0">
                <a:solidFill>
                  <a:srgbClr val="0000FF"/>
                </a:solidFill>
              </a:rPr>
              <a:t>in 1949 in cosmic ray tracks in a photographic emulsion.</a:t>
            </a:r>
          </a:p>
        </p:txBody>
      </p:sp>
      <p:pic>
        <p:nvPicPr>
          <p:cNvPr id="9" name="Picture 8" descr="Cecil_Frank_Powe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15200" y="0"/>
            <a:ext cx="1828800" cy="2156460"/>
          </a:xfrm>
          <a:prstGeom prst="rect">
            <a:avLst/>
          </a:prstGeom>
        </p:spPr>
      </p:pic>
      <p:pic>
        <p:nvPicPr>
          <p:cNvPr id="12" name="Picture 11" descr="PionDiscover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1988840"/>
            <a:ext cx="6248400" cy="37731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67944" y="58772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Mass measured in scattering</a:t>
            </a:r>
          </a:p>
          <a:p>
            <a:pPr>
              <a:buNone/>
            </a:pPr>
            <a:r>
              <a:rPr lang="en-US" dirty="0">
                <a:solidFill>
                  <a:schemeClr val="tx2"/>
                </a:solidFill>
              </a:rPr>
              <a:t>	≈ </a:t>
            </a:r>
            <a:r>
              <a:rPr lang="en-US" i="1" dirty="0">
                <a:solidFill>
                  <a:schemeClr val="tx2"/>
                </a:solidFill>
              </a:rPr>
              <a:t>250-350 m</a:t>
            </a:r>
            <a:r>
              <a:rPr lang="en-US" i="1" baseline="-25000" dirty="0">
                <a:solidFill>
                  <a:schemeClr val="tx2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9330733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A19AF3-C3BF-F249-BD61-732F382C75DF}"/>
              </a:ext>
            </a:extLst>
          </p:cNvPr>
          <p:cNvSpPr txBox="1"/>
          <p:nvPr/>
        </p:nvSpPr>
        <p:spPr>
          <a:xfrm>
            <a:off x="142844" y="142852"/>
            <a:ext cx="759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7030A0"/>
                </a:solidFill>
              </a:rPr>
              <a:t>Full information on PDA/PDF</a:t>
            </a:r>
            <a:endParaRPr lang="zh-CN" altLang="en-US" sz="2400" b="1" dirty="0">
              <a:solidFill>
                <a:srgbClr val="7030A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6EB3D8-6D19-7049-9357-C4919DA37B2A}"/>
              </a:ext>
            </a:extLst>
          </p:cNvPr>
          <p:cNvSpPr txBox="1"/>
          <p:nvPr/>
        </p:nvSpPr>
        <p:spPr>
          <a:xfrm>
            <a:off x="142844" y="1052736"/>
            <a:ext cx="8749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dirty="0"/>
              <a:t>Approximation-III: beyond the leading order of interaction?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60F6C69-F58F-0141-9562-94FD0585D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1962620"/>
            <a:ext cx="316835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32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E790FA-8ECB-E14C-B0AD-A03CD330B55B}"/>
              </a:ext>
            </a:extLst>
          </p:cNvPr>
          <p:cNvSpPr txBox="1"/>
          <p:nvPr/>
        </p:nvSpPr>
        <p:spPr>
          <a:xfrm>
            <a:off x="1259632" y="5508521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effectLst>
                  <a:reflection stA="55000" endPos="45000" dist="50800" dir="5400000" sy="-100000" algn="bl" rotWithShape="0"/>
                </a:effectLst>
              </a:rPr>
              <a:t>T</a:t>
            </a:r>
            <a:r>
              <a:rPr lang="en-CN" sz="3200" dirty="0">
                <a:solidFill>
                  <a:srgbClr val="7030A0"/>
                </a:solidFill>
                <a:effectLst>
                  <a:reflection stA="55000" endPos="45000" dist="50800" dir="5400000" sy="-100000" algn="bl" rotWithShape="0"/>
                </a:effectLst>
              </a:rPr>
              <a:t>hanks for your attention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160895-53AE-CA49-8286-059A90946F96}"/>
              </a:ext>
            </a:extLst>
          </p:cNvPr>
          <p:cNvSpPr txBox="1"/>
          <p:nvPr/>
        </p:nvSpPr>
        <p:spPr>
          <a:xfrm>
            <a:off x="683567" y="980728"/>
            <a:ext cx="6215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 err="1">
                <a:solidFill>
                  <a:srgbClr val="7030A0"/>
                </a:solidFill>
              </a:rPr>
              <a:t>Accomm</a:t>
            </a:r>
            <a:r>
              <a:rPr lang="en-CN" dirty="0">
                <a:solidFill>
                  <a:srgbClr val="7030A0"/>
                </a:solidFill>
              </a:rPr>
              <a:t>odate proton and pion DYW relation in LFHQCD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D85EC1-70A4-8448-9F2B-2248A6032101}"/>
              </a:ext>
            </a:extLst>
          </p:cNvPr>
          <p:cNvSpPr txBox="1"/>
          <p:nvPr/>
        </p:nvSpPr>
        <p:spPr>
          <a:xfrm>
            <a:off x="683568" y="327569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7030A0"/>
                </a:solidFill>
              </a:rPr>
              <a:t>DCSB effect on PDA and PDF…not whole story</a:t>
            </a:r>
            <a:endParaRPr lang="en-CN" dirty="0">
              <a:solidFill>
                <a:srgbClr val="7030A0"/>
              </a:solidFill>
            </a:endParaRP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162916CD-16F7-B74D-9466-EBCB18292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053" y="1196752"/>
            <a:ext cx="3019515" cy="20331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C1A2EA1-3A86-1441-8C60-5E799036F649}"/>
                  </a:ext>
                </a:extLst>
              </p:cNvPr>
              <p:cNvSpPr txBox="1"/>
              <p:nvPr/>
            </p:nvSpPr>
            <p:spPr>
              <a:xfrm>
                <a:off x="1619672" y="1826098"/>
                <a:ext cx="4608512" cy="761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v"/>
                </a:pPr>
                <a:r>
                  <a:rPr lang="en-CN" dirty="0"/>
                  <a:t>Rule-1: </a:t>
                </a:r>
                <a14:m>
                  <m:oMath xmlns:m="http://schemas.openxmlformats.org/officeDocument/2006/math">
                    <m:r>
                      <a:rPr lang="en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(1−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CN" dirty="0"/>
                  <a:t>,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b="0" dirty="0"/>
              </a:p>
              <a:p>
                <a:pPr marL="285750" indent="-285750">
                  <a:buFont typeface="Wingdings" pitchFamily="2" charset="2"/>
                  <a:buChar char="v"/>
                </a:pPr>
                <a:r>
                  <a:rPr lang="en-CN" dirty="0"/>
                  <a:t>Rule-2: </a:t>
                </a:r>
                <a14:m>
                  <m:oMath xmlns:m="http://schemas.openxmlformats.org/officeDocument/2006/math">
                    <m:r>
                      <a:rPr lang="en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CN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(1−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CN" dirty="0"/>
                  <a:t>,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=2+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CN" dirty="0"/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C1A2EA1-3A86-1441-8C60-5E799036F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1826098"/>
                <a:ext cx="4608512" cy="761940"/>
              </a:xfrm>
              <a:prstGeom prst="rect">
                <a:avLst/>
              </a:prstGeom>
              <a:blipFill>
                <a:blip r:embed="rId4"/>
                <a:stretch>
                  <a:fillRect l="-826" t="-5000" b="-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D92AC174-44F3-4842-8CA7-444022B4F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8053" y="3275692"/>
            <a:ext cx="3023814" cy="2264644"/>
          </a:xfrm>
          <a:prstGeom prst="rect">
            <a:avLst/>
          </a:prstGeom>
        </p:spPr>
      </p:pic>
      <p:pic>
        <p:nvPicPr>
          <p:cNvPr id="9" name="Picture 8" descr="A picture containing clock&#10;&#10;Description automatically generated">
            <a:extLst>
              <a:ext uri="{FF2B5EF4-FFF2-40B4-BE49-F238E27FC236}">
                <a16:creationId xmlns:a16="http://schemas.microsoft.com/office/drawing/2014/main" id="{4B4DB0D6-311E-C84F-8648-4962183011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42" y="4041915"/>
            <a:ext cx="3347938" cy="47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9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2844" y="142852"/>
            <a:ext cx="471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chemeClr val="accent1">
                    <a:lumMod val="75000"/>
                  </a:schemeClr>
                </a:solidFill>
              </a:rPr>
              <a:t>Messager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 of QCD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4600" y="0"/>
            <a:ext cx="15494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142844" y="825862"/>
            <a:ext cx="5294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>
                <a:solidFill>
                  <a:srgbClr val="0000FF"/>
                </a:solidFill>
              </a:rPr>
              <a:t>Yoichiro</a:t>
            </a:r>
            <a:r>
              <a:rPr lang="en-US" altLang="zh-CN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 err="1">
                <a:solidFill>
                  <a:srgbClr val="0000FF"/>
                </a:solidFill>
              </a:rPr>
              <a:t>Nambu</a:t>
            </a:r>
            <a:r>
              <a:rPr lang="en-US" altLang="zh-CN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dirty="0">
                <a:solidFill>
                  <a:srgbClr val="0000FF"/>
                </a:solidFill>
              </a:rPr>
              <a:t>associated it with CSB in 1960.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2806506"/>
            <a:ext cx="6488103" cy="29559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52120" y="580526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 </a:t>
            </a:r>
            <a:r>
              <a:rPr lang="en-US" dirty="0" err="1"/>
              <a:t>Shuryak</a:t>
            </a:r>
            <a:r>
              <a:rPr lang="en-US" dirty="0"/>
              <a:t>, arXiv:1908.10270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1268760"/>
            <a:ext cx="60198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89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2844" y="142852"/>
            <a:ext cx="471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chemeClr val="accent1">
                    <a:lumMod val="75000"/>
                  </a:schemeClr>
                </a:solidFill>
              </a:rPr>
              <a:t>Messager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 of QCD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9793F2-AE97-7E47-A005-B0D3A36EB759}"/>
              </a:ext>
            </a:extLst>
          </p:cNvPr>
          <p:cNvSpPr txBox="1"/>
          <p:nvPr/>
        </p:nvSpPr>
        <p:spPr>
          <a:xfrm>
            <a:off x="3527884" y="1124744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000" dirty="0">
                <a:solidFill>
                  <a:srgbClr val="FF0000"/>
                </a:solidFill>
              </a:rPr>
              <a:t>PION’s dichotomy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B97372-E161-934E-91B7-910D1B346DF1}"/>
              </a:ext>
            </a:extLst>
          </p:cNvPr>
          <p:cNvSpPr txBox="1"/>
          <p:nvPr/>
        </p:nvSpPr>
        <p:spPr>
          <a:xfrm>
            <a:off x="971600" y="2020778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000" dirty="0">
                <a:solidFill>
                  <a:srgbClr val="7030A0"/>
                </a:solidFill>
              </a:rPr>
              <a:t>Goldstone Boson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4F83D4-8464-EE40-B0C2-079828D58D6D}"/>
              </a:ext>
            </a:extLst>
          </p:cNvPr>
          <p:cNvSpPr txBox="1"/>
          <p:nvPr/>
        </p:nvSpPr>
        <p:spPr>
          <a:xfrm>
            <a:off x="6300192" y="2020778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000" dirty="0">
                <a:solidFill>
                  <a:srgbClr val="7030A0"/>
                </a:solidFill>
              </a:rPr>
              <a:t>Bound State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FE7EA22-63E6-BC44-8067-6F07BEDE7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600" y="2729439"/>
            <a:ext cx="2376264" cy="146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 descr="pion.svg">
            <a:extLst>
              <a:ext uri="{FF2B5EF4-FFF2-40B4-BE49-F238E27FC236}">
                <a16:creationId xmlns:a16="http://schemas.microsoft.com/office/drawing/2014/main" id="{FE5EB21A-B480-1B4E-80C5-B2497F130AC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96558" y="2603398"/>
            <a:ext cx="1719436" cy="171943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0F232CD-D9A8-874B-AABA-F272C65DE0BE}"/>
              </a:ext>
            </a:extLst>
          </p:cNvPr>
          <p:cNvCxnSpPr/>
          <p:nvPr/>
        </p:nvCxnSpPr>
        <p:spPr>
          <a:xfrm flipH="1">
            <a:off x="2771800" y="1524854"/>
            <a:ext cx="1656184" cy="4959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13FAA72-AE6C-BC4A-8FAA-BCD682564E55}"/>
              </a:ext>
            </a:extLst>
          </p:cNvPr>
          <p:cNvCxnSpPr>
            <a:cxnSpLocks/>
          </p:cNvCxnSpPr>
          <p:nvPr/>
        </p:nvCxnSpPr>
        <p:spPr>
          <a:xfrm>
            <a:off x="4572000" y="1524854"/>
            <a:ext cx="1800200" cy="4558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Object 7">
            <a:extLst>
              <a:ext uri="{FF2B5EF4-FFF2-40B4-BE49-F238E27FC236}">
                <a16:creationId xmlns:a16="http://schemas.microsoft.com/office/drawing/2014/main" id="{90271684-88C7-184F-B4DD-09D79EE786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638513"/>
              </p:ext>
            </p:extLst>
          </p:nvPr>
        </p:nvGraphicFramePr>
        <p:xfrm>
          <a:off x="3028984" y="4489547"/>
          <a:ext cx="3364489" cy="1083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" name="Image" r:id="rId6" imgW="4425330" imgH="1426346" progId="Photoshop.Image.7">
                  <p:embed/>
                </p:oleObj>
              </mc:Choice>
              <mc:Fallback>
                <p:oleObj name="Image" r:id="rId6" imgW="4425330" imgH="1426346" progId="Photoshop.Image.7">
                  <p:embed/>
                  <p:pic>
                    <p:nvPicPr>
                      <p:cNvPr id="3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8984" y="4489547"/>
                        <a:ext cx="3364489" cy="108389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5BE50231-7016-764B-BA89-37BD91C98F65}"/>
              </a:ext>
            </a:extLst>
          </p:cNvPr>
          <p:cNvSpPr txBox="1"/>
          <p:nvPr/>
        </p:nvSpPr>
        <p:spPr>
          <a:xfrm>
            <a:off x="3028984" y="5805264"/>
            <a:ext cx="336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dirty="0"/>
              <a:t>Bethe-Salpeter equation</a:t>
            </a:r>
          </a:p>
        </p:txBody>
      </p:sp>
    </p:spTree>
    <p:extLst>
      <p:ext uri="{BB962C8B-B14F-4D97-AF65-F5344CB8AC3E}">
        <p14:creationId xmlns:p14="http://schemas.microsoft.com/office/powerpoint/2010/main" val="2846710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2844" y="142852"/>
            <a:ext cx="4714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Hadron bound state problem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980728"/>
            <a:ext cx="20882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Constituent quark model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-&gt; intuitive understanding of many low energy observables.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Minimum number of constituents required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660232" y="980728"/>
            <a:ext cx="24837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Feynman’s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model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-&gt; intuitive understanding of high-energy phenomena.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Constituent picture;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Probabilistic interpretation of distribution functions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3688" y="4077072"/>
            <a:ext cx="56166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QCD vacuum in the hadron is very complicated medium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Individual quarks and gluons are lost in the sea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Both the constituent quark model and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model are put in peril by QCD with a possible complicated vacuum structure.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411760" y="1052736"/>
            <a:ext cx="3827453" cy="2277821"/>
            <a:chOff x="2411760" y="1052736"/>
            <a:chExt cx="3827453" cy="2277821"/>
          </a:xfrm>
        </p:grpSpPr>
        <p:grpSp>
          <p:nvGrpSpPr>
            <p:cNvPr id="7" name="30 Grupo"/>
            <p:cNvGrpSpPr>
              <a:grpSpLocks/>
            </p:cNvGrpSpPr>
            <p:nvPr/>
          </p:nvGrpSpPr>
          <p:grpSpPr bwMode="auto">
            <a:xfrm>
              <a:off x="2411760" y="1052736"/>
              <a:ext cx="3827453" cy="2241541"/>
              <a:chOff x="1331640" y="1511895"/>
              <a:chExt cx="6697808" cy="4797425"/>
            </a:xfrm>
          </p:grpSpPr>
          <p:pic>
            <p:nvPicPr>
              <p:cNvPr id="9" name="Picture 5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331640" y="1511895"/>
                <a:ext cx="6697808" cy="4797425"/>
              </a:xfrm>
              <a:prstGeom prst="rect">
                <a:avLst/>
              </a:prstGeom>
              <a:noFill/>
              <a:ln w="28575">
                <a:solidFill>
                  <a:srgbClr val="0F0F13"/>
                </a:solidFill>
                <a:miter lim="800000"/>
                <a:headEnd/>
                <a:tailEnd/>
              </a:ln>
            </p:spPr>
          </p:pic>
          <p:pic>
            <p:nvPicPr>
              <p:cNvPr id="10" name="Picture 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804170" y="4613498"/>
                <a:ext cx="1047750" cy="1047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946850" y="4509120"/>
                <a:ext cx="1217438" cy="1163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2" name="Picture 7" descr="CQMProton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2276872"/>
              <a:ext cx="1054522" cy="10536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3" name="Picture 8" descr="CQMProton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2420888"/>
              <a:ext cx="802085" cy="792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31415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260648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60066"/>
                </a:solidFill>
              </a:rPr>
              <a:t>Overview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60838" y="2636912"/>
            <a:ext cx="340198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latin typeface="Arial"/>
                <a:cs typeface="Arial"/>
              </a:rPr>
              <a:t>1989</a:t>
            </a:r>
            <a:r>
              <a:rPr lang="mr-IN" sz="1600" dirty="0">
                <a:latin typeface="Arial"/>
                <a:cs typeface="Arial"/>
              </a:rPr>
              <a:t>…Conway </a:t>
            </a:r>
            <a:r>
              <a:rPr lang="mr-IN" sz="1600" i="1" dirty="0">
                <a:latin typeface="Arial"/>
                <a:cs typeface="Arial"/>
              </a:rPr>
              <a:t>et al. </a:t>
            </a:r>
            <a:r>
              <a:rPr lang="mr-IN" sz="1600" dirty="0">
                <a:latin typeface="Arial"/>
                <a:cs typeface="Arial"/>
              </a:rPr>
              <a:t>Phys. Rev.D 39 (1989) 92</a:t>
            </a:r>
          </a:p>
          <a:p>
            <a:r>
              <a:rPr lang="mr-IN" sz="1400" dirty="0">
                <a:latin typeface="Arial"/>
                <a:cs typeface="Arial"/>
              </a:rPr>
              <a:t>        Leading-order analysis of Drell-Yan data</a:t>
            </a:r>
          </a:p>
          <a:p>
            <a:endParaRPr lang="mr-IN" sz="1400" dirty="0">
              <a:latin typeface="Arial"/>
              <a:cs typeface="Arial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mr-IN" sz="1600" dirty="0">
                <a:solidFill>
                  <a:srgbClr val="FF0000"/>
                </a:solidFill>
                <a:latin typeface="Arial"/>
                <a:cs typeface="Arial"/>
              </a:rPr>
              <a:t>2010...Aicher </a:t>
            </a:r>
            <a:r>
              <a:rPr lang="mr-IN" sz="1600" i="1" dirty="0">
                <a:solidFill>
                  <a:srgbClr val="FF0000"/>
                </a:solidFill>
                <a:latin typeface="Arial"/>
                <a:cs typeface="Arial"/>
              </a:rPr>
              <a:t>et al. </a:t>
            </a:r>
            <a:r>
              <a:rPr lang="mr-IN" sz="1600" dirty="0">
                <a:solidFill>
                  <a:srgbClr val="FF0000"/>
                </a:solidFill>
                <a:latin typeface="Arial"/>
                <a:cs typeface="Arial"/>
              </a:rPr>
              <a:t>Phys. Rev. Lett.105 (2010) 252003</a:t>
            </a:r>
          </a:p>
          <a:p>
            <a:r>
              <a:rPr lang="mr-IN" sz="1400" dirty="0">
                <a:solidFill>
                  <a:srgbClr val="FF0000"/>
                </a:solidFill>
                <a:latin typeface="Arial"/>
                <a:cs typeface="Arial"/>
              </a:rPr>
              <a:t>         Consistent next-to-leading </a:t>
            </a:r>
            <a:r>
              <a:rPr lang="mr-IN" sz="1400" dirty="0" err="1">
                <a:solidFill>
                  <a:srgbClr val="FF0000"/>
                </a:solidFill>
                <a:latin typeface="Arial"/>
                <a:cs typeface="Arial"/>
              </a:rPr>
              <a:t>order</a:t>
            </a:r>
            <a:r>
              <a:rPr lang="mr-IN" sz="1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mr-IN" sz="1400" dirty="0" err="1">
                <a:solidFill>
                  <a:srgbClr val="FF0000"/>
                </a:solidFill>
                <a:latin typeface="Arial"/>
                <a:cs typeface="Arial"/>
              </a:rPr>
              <a:t>anaylsis</a:t>
            </a:r>
            <a:endParaRPr lang="mr-IN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D9E89B-43BC-7048-A355-12BB04C16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1962"/>
            <a:ext cx="5886418" cy="374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ABE661-910D-934C-B9DB-BE3C579E0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2051720" cy="163701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E107661-91BE-F440-9FAB-7A73BB97AD87}"/>
              </a:ext>
            </a:extLst>
          </p:cNvPr>
          <p:cNvSpPr txBox="1">
            <a:spLocks/>
          </p:cNvSpPr>
          <p:nvPr/>
        </p:nvSpPr>
        <p:spPr>
          <a:xfrm>
            <a:off x="827584" y="944474"/>
            <a:ext cx="8316416" cy="67533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Owing to absence of pion targets, the pion’s valence-quark distribution functions have hitherto been measured via the </a:t>
            </a:r>
            <a:r>
              <a:rPr lang="en-US" sz="1600" dirty="0" err="1"/>
              <a:t>Drell</a:t>
            </a:r>
            <a:r>
              <a:rPr lang="en-US" sz="1600" dirty="0"/>
              <a:t>-Yan process(CERN(1983&amp;1985), FNAL(1989)):</a:t>
            </a:r>
          </a:p>
        </p:txBody>
      </p:sp>
    </p:spTree>
    <p:extLst>
      <p:ext uri="{BB962C8B-B14F-4D97-AF65-F5344CB8AC3E}">
        <p14:creationId xmlns:p14="http://schemas.microsoft.com/office/powerpoint/2010/main" val="3396124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736FBCAB-722F-C44D-BE25-58DFB9C17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077"/>
            <a:ext cx="4455798" cy="2843027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F238C0D8-10DF-D74E-A31B-0E60C3817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871" y="1522078"/>
            <a:ext cx="4611130" cy="28430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2776C7-5561-8641-B10C-0E00E53DFEFD}"/>
              </a:ext>
            </a:extLst>
          </p:cNvPr>
          <p:cNvSpPr txBox="1"/>
          <p:nvPr/>
        </p:nvSpPr>
        <p:spPr>
          <a:xfrm>
            <a:off x="1115616" y="1076326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2000" dirty="0">
                <a:solidFill>
                  <a:srgbClr val="7030A0"/>
                </a:solidFill>
              </a:rPr>
              <a:t>DSEs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45AAA1-7BB1-274C-9CB4-5624BAD86017}"/>
              </a:ext>
            </a:extLst>
          </p:cNvPr>
          <p:cNvSpPr txBox="1"/>
          <p:nvPr/>
        </p:nvSpPr>
        <p:spPr>
          <a:xfrm>
            <a:off x="6084168" y="1076326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000" dirty="0">
                <a:solidFill>
                  <a:srgbClr val="7030A0"/>
                </a:solidFill>
              </a:rPr>
              <a:t>lQCD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794AD9-2EAD-EA4E-B5B1-65A373659396}"/>
              </a:ext>
            </a:extLst>
          </p:cNvPr>
          <p:cNvSpPr txBox="1"/>
          <p:nvPr/>
        </p:nvSpPr>
        <p:spPr>
          <a:xfrm>
            <a:off x="827584" y="479715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chemeClr val="tx2">
                    <a:lumMod val="50000"/>
                  </a:schemeClr>
                </a:solidFill>
              </a:rPr>
              <a:t>Minghui Ding, </a:t>
            </a:r>
            <a:r>
              <a:rPr lang="en-CN" i="1" dirty="0">
                <a:solidFill>
                  <a:schemeClr val="tx2">
                    <a:lumMod val="50000"/>
                  </a:schemeClr>
                </a:solidFill>
              </a:rPr>
              <a:t>et al.</a:t>
            </a:r>
          </a:p>
          <a:p>
            <a:r>
              <a:rPr lang="en-CN" dirty="0">
                <a:solidFill>
                  <a:schemeClr val="tx2">
                    <a:lumMod val="50000"/>
                  </a:schemeClr>
                </a:solidFill>
              </a:rPr>
              <a:t>CPC 44 (2020) 031002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2D8CFF-04AA-7640-AFD9-DDD15001BE66}"/>
              </a:ext>
            </a:extLst>
          </p:cNvPr>
          <p:cNvSpPr txBox="1"/>
          <p:nvPr/>
        </p:nvSpPr>
        <p:spPr>
          <a:xfrm>
            <a:off x="5580112" y="479715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Raza Sabbir Sufian, </a:t>
            </a:r>
            <a:r>
              <a:rPr lang="en-CN" i="1" dirty="0"/>
              <a:t>et al.</a:t>
            </a:r>
          </a:p>
          <a:p>
            <a:r>
              <a:rPr lang="en-CN" dirty="0"/>
              <a:t>arXiv: 2001.04960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E052EB-627C-8E4C-87AE-3C713923B871}"/>
              </a:ext>
            </a:extLst>
          </p:cNvPr>
          <p:cNvSpPr txBox="1"/>
          <p:nvPr/>
        </p:nvSpPr>
        <p:spPr>
          <a:xfrm>
            <a:off x="142844" y="142852"/>
            <a:ext cx="471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DSEs meet </a:t>
            </a:r>
            <a:r>
              <a:rPr lang="en-US" altLang="zh-CN" sz="2400" b="1" dirty="0" err="1">
                <a:solidFill>
                  <a:schemeClr val="accent1">
                    <a:lumMod val="75000"/>
                  </a:schemeClr>
                </a:solidFill>
              </a:rPr>
              <a:t>lQCD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664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B48F40C-21B4-844B-BFAF-1AB5B52081C2}"/>
              </a:ext>
            </a:extLst>
          </p:cNvPr>
          <p:cNvSpPr/>
          <p:nvPr/>
        </p:nvSpPr>
        <p:spPr>
          <a:xfrm>
            <a:off x="3347864" y="3861048"/>
            <a:ext cx="1872208" cy="13619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618C0013-DF42-3343-BE05-56A59882869B}"/>
              </a:ext>
            </a:extLst>
          </p:cNvPr>
          <p:cNvSpPr txBox="1">
            <a:spLocks/>
          </p:cNvSpPr>
          <p:nvPr/>
        </p:nvSpPr>
        <p:spPr>
          <a:xfrm>
            <a:off x="107504" y="1196752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Issue-1</a:t>
            </a:r>
            <a:endParaRPr lang="zh-CN" altLang="en-US" sz="48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CE8FE6-0BA2-E844-9110-267FE3743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39752"/>
            <a:ext cx="4532576" cy="288322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8DAC780-0B65-2746-BB7A-61F0015CA7BA}"/>
              </a:ext>
            </a:extLst>
          </p:cNvPr>
          <p:cNvCxnSpPr/>
          <p:nvPr/>
        </p:nvCxnSpPr>
        <p:spPr>
          <a:xfrm flipV="1">
            <a:off x="4932040" y="3068960"/>
            <a:ext cx="1584176" cy="8640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5EADFDD-BB13-934F-B636-09FDC7085194}"/>
              </a:ext>
            </a:extLst>
          </p:cNvPr>
          <p:cNvSpPr txBox="1"/>
          <p:nvPr/>
        </p:nvSpPr>
        <p:spPr>
          <a:xfrm>
            <a:off x="6660232" y="2699628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L</a:t>
            </a:r>
            <a:r>
              <a:rPr lang="en-CN" sz="2000" dirty="0">
                <a:solidFill>
                  <a:srgbClr val="7030A0"/>
                </a:solidFill>
              </a:rPr>
              <a:t>arge-x dependent</a:t>
            </a:r>
          </a:p>
        </p:txBody>
      </p:sp>
    </p:spTree>
    <p:extLst>
      <p:ext uri="{BB962C8B-B14F-4D97-AF65-F5344CB8AC3E}">
        <p14:creationId xmlns:p14="http://schemas.microsoft.com/office/powerpoint/2010/main" val="6877001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45716</TotalTime>
  <Words>1107</Words>
  <Application>Microsoft Macintosh PowerPoint</Application>
  <PresentationFormat>On-screen Show (4:3)</PresentationFormat>
  <Paragraphs>195</Paragraphs>
  <Slides>31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Cambria Math</vt:lpstr>
      <vt:lpstr>Helvetica</vt:lpstr>
      <vt:lpstr>Wingdings</vt:lpstr>
      <vt:lpstr>Office 主题</vt:lpstr>
      <vt:lpstr>自定义设计方案</vt:lpstr>
      <vt:lpstr>Image</vt:lpstr>
      <vt:lpstr>Two issues on Pion PDF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USER</dc:creator>
  <cp:lastModifiedBy>Chang, Justin</cp:lastModifiedBy>
  <cp:revision>768</cp:revision>
  <dcterms:created xsi:type="dcterms:W3CDTF">2016-07-04T07:50:40Z</dcterms:created>
  <dcterms:modified xsi:type="dcterms:W3CDTF">2020-06-03T11:51:55Z</dcterms:modified>
</cp:coreProperties>
</file>