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  <p:sldMasterId id="2147483823" r:id="rId2"/>
  </p:sldMasterIdLst>
  <p:notesMasterIdLst>
    <p:notesMasterId r:id="rId25"/>
  </p:notesMasterIdLst>
  <p:sldIdLst>
    <p:sldId id="256" r:id="rId3"/>
    <p:sldId id="468" r:id="rId4"/>
    <p:sldId id="469" r:id="rId5"/>
    <p:sldId id="258" r:id="rId6"/>
    <p:sldId id="470" r:id="rId7"/>
    <p:sldId id="471" r:id="rId8"/>
    <p:sldId id="472" r:id="rId9"/>
    <p:sldId id="260" r:id="rId10"/>
    <p:sldId id="473" r:id="rId11"/>
    <p:sldId id="474" r:id="rId12"/>
    <p:sldId id="477" r:id="rId13"/>
    <p:sldId id="476" r:id="rId14"/>
    <p:sldId id="475" r:id="rId15"/>
    <p:sldId id="419" r:id="rId16"/>
    <p:sldId id="478" r:id="rId17"/>
    <p:sldId id="331" r:id="rId18"/>
    <p:sldId id="333" r:id="rId19"/>
    <p:sldId id="337" r:id="rId20"/>
    <p:sldId id="479" r:id="rId21"/>
    <p:sldId id="480" r:id="rId22"/>
    <p:sldId id="481" r:id="rId23"/>
    <p:sldId id="4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/>
    <p:restoredTop sz="94663"/>
  </p:normalViewPr>
  <p:slideViewPr>
    <p:cSldViewPr snapToGrid="0" snapToObjects="1">
      <p:cViewPr>
        <p:scale>
          <a:sx n="105" d="100"/>
          <a:sy n="105" d="100"/>
        </p:scale>
        <p:origin x="-1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0434F-1415-8F42-9841-70EE3F291A1A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0D34A-F64E-8C47-88A3-668D374C3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4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5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1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2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04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6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85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5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0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5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3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3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1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1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25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4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0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3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4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4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7" r:id="rId2"/>
    <p:sldLayoutId id="2147483766" r:id="rId3"/>
    <p:sldLayoutId id="2147483765" r:id="rId4"/>
    <p:sldLayoutId id="2147483764" r:id="rId5"/>
    <p:sldLayoutId id="2147483763" r:id="rId6"/>
    <p:sldLayoutId id="2147483762" r:id="rId7"/>
    <p:sldLayoutId id="2147483761" r:id="rId8"/>
    <p:sldLayoutId id="2147483760" r:id="rId9"/>
    <p:sldLayoutId id="2147483759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C04E684-10F4-4CC3-A0B9-F03AA7BE37C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26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AACE5-21EB-DE4C-BFB4-3693993D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01" r="-1" b="-1"/>
          <a:stretch/>
        </p:blipFill>
        <p:spPr>
          <a:xfrm>
            <a:off x="60504" y="-21346"/>
            <a:ext cx="788123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1A95F-6030-F043-8DD0-7B8205362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67" y="-862883"/>
            <a:ext cx="5786362" cy="3747063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/>
              </a:rPr>
              <a:t>Perturbative QCD Analysis in a Fixed-W</a:t>
            </a:r>
            <a:r>
              <a:rPr lang="en-US" sz="3600" b="1" baseline="30000" dirty="0">
                <a:effectLst/>
              </a:rPr>
              <a:t>2</a:t>
            </a:r>
            <a:r>
              <a:rPr lang="en-US" sz="3600" b="1" dirty="0">
                <a:effectLst/>
              </a:rPr>
              <a:t> Framework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17058-DD9E-0240-BFA0-77BC05A8B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166" y="3167338"/>
            <a:ext cx="5439834" cy="12501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Simonetta Liuti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University of Virginia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Pion and Kaon at the EIC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online workshop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June 3 2020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6" name="Picture 5" descr="quark-structure-of-silicon-atom-nucleus-arscimed.jpg">
            <a:extLst>
              <a:ext uri="{FF2B5EF4-FFF2-40B4-BE49-F238E27FC236}">
                <a16:creationId xmlns:a16="http://schemas.microsoft.com/office/drawing/2014/main" id="{40DAA51A-B2BB-C14B-B431-3E0FDC69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092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FC8B9-ED92-2447-B109-8106F1C8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40" y="948436"/>
            <a:ext cx="2986492" cy="4076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A0775-F925-F14C-9913-D5770BF4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163" y="2714498"/>
            <a:ext cx="4719065" cy="2613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0C425-47D1-FB49-808D-9AD037826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804" y="1354010"/>
            <a:ext cx="3060700" cy="67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81502-5D61-2043-84F8-F46A01D300E5}"/>
              </a:ext>
            </a:extLst>
          </p:cNvPr>
          <p:cNvSpPr txBox="1"/>
          <p:nvPr/>
        </p:nvSpPr>
        <p:spPr>
          <a:xfrm>
            <a:off x="3913632" y="210423"/>
            <a:ext cx="39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hint of W</a:t>
            </a:r>
            <a:r>
              <a:rPr lang="en-US" baseline="30000" dirty="0"/>
              <a:t>2</a:t>
            </a:r>
            <a:r>
              <a:rPr lang="en-US" dirty="0"/>
              <a:t> dependent effects</a:t>
            </a:r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62D73-4818-9B40-A691-DEDEB3C20864}"/>
              </a:ext>
            </a:extLst>
          </p:cNvPr>
          <p:cNvSpPr/>
          <p:nvPr/>
        </p:nvSpPr>
        <p:spPr>
          <a:xfrm>
            <a:off x="5784068" y="58343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Helvetica Neue" panose="02000503000000020004" pitchFamily="2" charset="0"/>
              </a:rPr>
              <a:t>S. Liuti, R. Ent, C.E. Keppel, and I. Niculescu, </a:t>
            </a:r>
          </a:p>
          <a:p>
            <a:r>
              <a:rPr lang="en-US" sz="1600" dirty="0">
                <a:solidFill>
                  <a:srgbClr val="FFFF00"/>
                </a:solidFill>
                <a:latin typeface="Helvetica Neue" panose="02000503000000020004" pitchFamily="2" charset="0"/>
              </a:rPr>
              <a:t>Phys. Rev. Lett. </a:t>
            </a:r>
            <a:r>
              <a:rPr lang="en-US" sz="1600" b="1" dirty="0">
                <a:solidFill>
                  <a:srgbClr val="FFFF00"/>
                </a:solidFill>
                <a:latin typeface="Helvetica Neue" panose="02000503000000020004" pitchFamily="2" charset="0"/>
              </a:rPr>
              <a:t>89</a:t>
            </a:r>
            <a:r>
              <a:rPr lang="en-US" sz="1600" dirty="0">
                <a:solidFill>
                  <a:srgbClr val="FFFF00"/>
                </a:solidFill>
                <a:latin typeface="Helvetica Neue" panose="02000503000000020004" pitchFamily="2" charset="0"/>
              </a:rPr>
              <a:t>, 162001 (2002)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E9FE3-1B01-BE4E-8D9D-054C99050D60}"/>
              </a:ext>
            </a:extLst>
          </p:cNvPr>
          <p:cNvSpPr txBox="1"/>
          <p:nvPr/>
        </p:nvSpPr>
        <p:spPr>
          <a:xfrm>
            <a:off x="1610103" y="329050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NLO+TMC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1ABCC7-725D-CF48-B55F-6B20C12FF6E7}"/>
              </a:ext>
            </a:extLst>
          </p:cNvPr>
          <p:cNvCxnSpPr/>
          <p:nvPr/>
        </p:nvCxnSpPr>
        <p:spPr>
          <a:xfrm flipV="1">
            <a:off x="2230636" y="2986913"/>
            <a:ext cx="402836" cy="256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86F92B-0361-7042-B4B4-1B83D7BB9AA5}"/>
              </a:ext>
            </a:extLst>
          </p:cNvPr>
          <p:cNvSpPr txBox="1"/>
          <p:nvPr/>
        </p:nvSpPr>
        <p:spPr>
          <a:xfrm>
            <a:off x="9302496" y="26578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</a:t>
            </a:r>
            <a:endParaRPr lang="en-US" sz="1600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CD87A-D6F0-1944-9AA7-157F67FC9621}"/>
              </a:ext>
            </a:extLst>
          </p:cNvPr>
          <p:cNvSpPr txBox="1"/>
          <p:nvPr/>
        </p:nvSpPr>
        <p:spPr>
          <a:xfrm>
            <a:off x="7107936" y="2670048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baseline="-25000" dirty="0">
                <a:solidFill>
                  <a:srgbClr val="FF0000"/>
                </a:solidFill>
              </a:rPr>
              <a:t>HT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2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napshot 2008-10-09 14-52-09">
            <a:extLst>
              <a:ext uri="{FF2B5EF4-FFF2-40B4-BE49-F238E27FC236}">
                <a16:creationId xmlns:a16="http://schemas.microsoft.com/office/drawing/2014/main" id="{D3737487-EB51-7445-B938-C4A08252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76" y="1542288"/>
            <a:ext cx="40100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15469ED-DC2B-AD40-AE05-B7B0D080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296" y="1122934"/>
            <a:ext cx="4321175" cy="69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Unpolarized </a:t>
            </a:r>
            <a:r>
              <a:rPr lang="en-US" alt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Jlab+SLAC</a:t>
            </a:r>
            <a:r>
              <a:rPr lang="en-US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data </a:t>
            </a:r>
          </a:p>
          <a:p>
            <a:pPr>
              <a:lnSpc>
                <a:spcPct val="66000"/>
              </a:lnSpc>
              <a:spcBef>
                <a:spcPct val="50000"/>
              </a:spcBef>
            </a:pPr>
            <a:endParaRPr lang="en-US" alt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DE90D642-78D3-EA4C-BA71-404D79DEE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1976" y="3371088"/>
            <a:ext cx="0" cy="381000"/>
          </a:xfrm>
          <a:prstGeom prst="line">
            <a:avLst/>
          </a:prstGeom>
          <a:noFill/>
          <a:ln w="19050">
            <a:solidFill>
              <a:srgbClr val="CF0507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D26B7C8C-9F3B-564A-AE53-53C34EF1B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9576" y="2761488"/>
            <a:ext cx="0" cy="609600"/>
          </a:xfrm>
          <a:prstGeom prst="line">
            <a:avLst/>
          </a:prstGeom>
          <a:noFill/>
          <a:ln w="19050">
            <a:solidFill>
              <a:srgbClr val="CF0507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6B376BD-789C-DC4F-910C-B5881F67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76" y="38399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</a:rPr>
              <a:t>Large x Res.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A8BF9F5-72EC-8248-A2A6-A5BAF749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76" y="2848801"/>
            <a:ext cx="9906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800080"/>
                </a:solidFill>
              </a:rPr>
              <a:t>TMC</a:t>
            </a:r>
            <a:endParaRPr lang="en-US" altLang="en-US" dirty="0"/>
          </a:p>
        </p:txBody>
      </p:sp>
      <p:pic>
        <p:nvPicPr>
          <p:cNvPr id="8" name="Picture 9" descr="Snapshot 2008-10-09 14-46-43">
            <a:extLst>
              <a:ext uri="{FF2B5EF4-FFF2-40B4-BE49-F238E27FC236}">
                <a16:creationId xmlns:a16="http://schemas.microsoft.com/office/drawing/2014/main" id="{C3E41F62-8C26-D147-BEEC-F7AC51AE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60" y="1618488"/>
            <a:ext cx="403860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46637861-23A1-8340-AD34-57CBBA21C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257" y="1159510"/>
            <a:ext cx="4321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Polarized </a:t>
            </a:r>
            <a:r>
              <a:rPr lang="en-US" alt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HERMES+Jlab+SLAC</a:t>
            </a:r>
            <a:r>
              <a:rPr lang="en-US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data </a:t>
            </a:r>
            <a:endParaRPr lang="en-US" alt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4DEB1-5C2F-374F-B246-5C753FC28EC6}"/>
              </a:ext>
            </a:extLst>
          </p:cNvPr>
          <p:cNvSpPr/>
          <p:nvPr/>
        </p:nvSpPr>
        <p:spPr>
          <a:xfrm>
            <a:off x="5867844" y="58742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Proxima Nova"/>
              </a:rPr>
              <a:t>N. Bianchi, A. </a:t>
            </a:r>
            <a:r>
              <a:rPr lang="en-US" dirty="0" err="1">
                <a:solidFill>
                  <a:srgbClr val="FFFF00"/>
                </a:solidFill>
                <a:latin typeface="Proxima Nova"/>
              </a:rPr>
              <a:t>Fantoni</a:t>
            </a:r>
            <a:r>
              <a:rPr lang="en-US" dirty="0">
                <a:solidFill>
                  <a:srgbClr val="FFFF00"/>
                </a:solidFill>
                <a:latin typeface="Proxima Nova"/>
              </a:rPr>
              <a:t>, and S. Liuti</a:t>
            </a:r>
          </a:p>
          <a:p>
            <a:r>
              <a:rPr lang="en-US" dirty="0">
                <a:solidFill>
                  <a:srgbClr val="FFFF00"/>
                </a:solidFill>
                <a:latin typeface="Proxima Nova"/>
              </a:rPr>
              <a:t>Phys. Rev. D </a:t>
            </a:r>
            <a:r>
              <a:rPr lang="en-US" b="1" dirty="0">
                <a:solidFill>
                  <a:srgbClr val="FFFF00"/>
                </a:solidFill>
                <a:latin typeface="Proxima Nova"/>
              </a:rPr>
              <a:t>69</a:t>
            </a:r>
            <a:r>
              <a:rPr lang="en-US" dirty="0">
                <a:solidFill>
                  <a:srgbClr val="FFFF00"/>
                </a:solidFill>
                <a:latin typeface="Proxima Nova"/>
              </a:rPr>
              <a:t>, 014505 (2004)</a:t>
            </a:r>
            <a:endParaRPr lang="en-US" b="0" i="0" dirty="0">
              <a:solidFill>
                <a:srgbClr val="FFFF00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0039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40FD6-FC65-9440-A000-D8F0341C3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1410286"/>
            <a:ext cx="3449990" cy="3320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F15E5-1E90-144B-B241-9A21143D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784" y="1929414"/>
            <a:ext cx="3196082" cy="3035777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891FD670-0BAA-C841-B37A-27D1C69EC758}"/>
              </a:ext>
            </a:extLst>
          </p:cNvPr>
          <p:cNvSpPr/>
          <p:nvPr/>
        </p:nvSpPr>
        <p:spPr>
          <a:xfrm>
            <a:off x="4315968" y="3151647"/>
            <a:ext cx="109728" cy="8839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7F23C493-6AB5-B240-A7B3-00256A5EC4F9}"/>
              </a:ext>
            </a:extLst>
          </p:cNvPr>
          <p:cNvSpPr/>
          <p:nvPr/>
        </p:nvSpPr>
        <p:spPr>
          <a:xfrm>
            <a:off x="3998976" y="3212607"/>
            <a:ext cx="109728" cy="8839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A91A5CB4-E0F4-0D43-AB0D-F721E5FCB33B}"/>
              </a:ext>
            </a:extLst>
          </p:cNvPr>
          <p:cNvSpPr/>
          <p:nvPr/>
        </p:nvSpPr>
        <p:spPr>
          <a:xfrm>
            <a:off x="3706368" y="3310143"/>
            <a:ext cx="109728" cy="8839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E08CB3F9-65AD-924F-933F-B7C159FD4E98}"/>
              </a:ext>
            </a:extLst>
          </p:cNvPr>
          <p:cNvSpPr/>
          <p:nvPr/>
        </p:nvSpPr>
        <p:spPr>
          <a:xfrm>
            <a:off x="4632960" y="3212607"/>
            <a:ext cx="109728" cy="8839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F43EB417-DCD5-784D-91E2-62391FB62870}"/>
              </a:ext>
            </a:extLst>
          </p:cNvPr>
          <p:cNvSpPr/>
          <p:nvPr/>
        </p:nvSpPr>
        <p:spPr>
          <a:xfrm>
            <a:off x="3389376" y="3358911"/>
            <a:ext cx="109728" cy="8839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E92A3B-8A15-AF4C-B5DF-7C9A269960A8}"/>
              </a:ext>
            </a:extLst>
          </p:cNvPr>
          <p:cNvSpPr txBox="1"/>
          <p:nvPr/>
        </p:nvSpPr>
        <p:spPr>
          <a:xfrm>
            <a:off x="1755648" y="938784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with previous analysis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8A5577-C1B0-8249-BC56-A352AF2648E0}"/>
              </a:ext>
            </a:extLst>
          </p:cNvPr>
          <p:cNvSpPr txBox="1"/>
          <p:nvPr/>
        </p:nvSpPr>
        <p:spPr>
          <a:xfrm>
            <a:off x="6803136" y="1381268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PDF Parametrization uncertainty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E75E5B-2E00-3740-A601-3177CAE1B1C9}"/>
              </a:ext>
            </a:extLst>
          </p:cNvPr>
          <p:cNvSpPr/>
          <p:nvPr/>
        </p:nvSpPr>
        <p:spPr>
          <a:xfrm>
            <a:off x="5892228" y="57645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Proxima Nova"/>
              </a:rPr>
              <a:t>N. Bianchi, A. </a:t>
            </a:r>
            <a:r>
              <a:rPr lang="en-US" dirty="0" err="1">
                <a:solidFill>
                  <a:srgbClr val="FFFF00"/>
                </a:solidFill>
                <a:latin typeface="Proxima Nova"/>
              </a:rPr>
              <a:t>Fantoni</a:t>
            </a:r>
            <a:r>
              <a:rPr lang="en-US" dirty="0">
                <a:solidFill>
                  <a:srgbClr val="FFFF00"/>
                </a:solidFill>
                <a:latin typeface="Proxima Nova"/>
              </a:rPr>
              <a:t>, and S. Liuti</a:t>
            </a:r>
          </a:p>
          <a:p>
            <a:r>
              <a:rPr lang="en-US" dirty="0">
                <a:solidFill>
                  <a:srgbClr val="FFFF00"/>
                </a:solidFill>
                <a:latin typeface="Proxima Nova"/>
              </a:rPr>
              <a:t>Phys. Rev. D </a:t>
            </a:r>
            <a:r>
              <a:rPr lang="en-US" b="1" dirty="0">
                <a:solidFill>
                  <a:srgbClr val="FFFF00"/>
                </a:solidFill>
                <a:latin typeface="Proxima Nova"/>
              </a:rPr>
              <a:t>69</a:t>
            </a:r>
            <a:r>
              <a:rPr lang="en-US" dirty="0">
                <a:solidFill>
                  <a:srgbClr val="FFFF00"/>
                </a:solidFill>
                <a:latin typeface="Proxima Nova"/>
              </a:rPr>
              <a:t>, 014505</a:t>
            </a:r>
            <a:endParaRPr lang="en-US" b="0" i="0" dirty="0">
              <a:solidFill>
                <a:srgbClr val="FFFF00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18569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568B44-0A96-F74B-9AF0-1F94F26D74B5}"/>
              </a:ext>
            </a:extLst>
          </p:cNvPr>
          <p:cNvSpPr txBox="1"/>
          <p:nvPr/>
        </p:nvSpPr>
        <p:spPr>
          <a:xfrm>
            <a:off x="915323" y="609600"/>
            <a:ext cx="4798142" cy="364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Fast forward……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CF97056A-86EA-450D-95A6-F0B149D5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9350" y="620720"/>
            <a:ext cx="5506065" cy="5597200"/>
          </a:xfrm>
          <a:prstGeom prst="roundRect">
            <a:avLst>
              <a:gd name="adj" fmla="val 2601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43FD7-3C91-F240-B60E-FA0C43F7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678" y="1308408"/>
            <a:ext cx="2777935" cy="21112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78FF18-E04B-4EBD-9EC0-874AF6B69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1554" y="790575"/>
            <a:ext cx="2211006" cy="18001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320196-6D40-47AC-9BC0-7D3375E43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6678" y="4087968"/>
            <a:ext cx="2773672" cy="19476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69D31-18A1-DB47-A552-D8166EFD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554" y="3179511"/>
            <a:ext cx="2212271" cy="2417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CF294-A5FB-BD47-92BD-872C45AF8E4F}"/>
              </a:ext>
            </a:extLst>
          </p:cNvPr>
          <p:cNvSpPr txBox="1"/>
          <p:nvPr/>
        </p:nvSpPr>
        <p:spPr>
          <a:xfrm>
            <a:off x="6406678" y="4388402"/>
            <a:ext cx="2753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I.Albayrak</a:t>
            </a:r>
            <a:r>
              <a:rPr lang="en-US" sz="1400" dirty="0"/>
              <a:t> et al. [E06-009], </a:t>
            </a:r>
          </a:p>
          <a:p>
            <a:r>
              <a:rPr lang="en-US" sz="1400" dirty="0"/>
              <a:t>Phys. Rev. Lett. 23, no.2, 022501 (2019)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C5D94-DAF6-FA49-9774-B2D6DF697882}"/>
              </a:ext>
            </a:extLst>
          </p:cNvPr>
          <p:cNvSpPr txBox="1"/>
          <p:nvPr/>
        </p:nvSpPr>
        <p:spPr>
          <a:xfrm>
            <a:off x="9361941" y="1076041"/>
            <a:ext cx="2190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Tension between </a:t>
            </a:r>
            <a:r>
              <a:rPr lang="en-US" sz="1400" dirty="0">
                <a:solidFill>
                  <a:srgbClr val="00B050"/>
                </a:solidFill>
              </a:rPr>
              <a:t>PDF</a:t>
            </a:r>
            <a:r>
              <a:rPr lang="en-US" sz="1400" dirty="0">
                <a:solidFill>
                  <a:schemeClr val="bg1"/>
                </a:solidFill>
              </a:rPr>
              <a:t>, LQCD and </a:t>
            </a:r>
            <a:r>
              <a:rPr lang="en-US" sz="1400" dirty="0">
                <a:solidFill>
                  <a:srgbClr val="FF0000"/>
                </a:solidFill>
              </a:rPr>
              <a:t>experiment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9F07BB-8469-5E4B-B736-9CB4AE0297A3}"/>
              </a:ext>
            </a:extLst>
          </p:cNvPr>
          <p:cNvSpPr/>
          <p:nvPr/>
        </p:nvSpPr>
        <p:spPr>
          <a:xfrm>
            <a:off x="6790944" y="1889760"/>
            <a:ext cx="292608" cy="870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D820AF-2843-994E-A6C9-D9E3AF9C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18707" r="-1" b="29824"/>
          <a:stretch/>
        </p:blipFill>
        <p:spPr>
          <a:xfrm>
            <a:off x="-24364" y="21111"/>
            <a:ext cx="12191980" cy="6857990"/>
          </a:xfrm>
          <a:prstGeom prst="rect">
            <a:avLst/>
          </a:prstGeom>
          <a:effectLst>
            <a:outerShdw blurRad="508000" dist="50800" dir="5400000" algn="ctr" rotWithShape="0">
              <a:srgbClr val="000000">
                <a:alpha val="68000"/>
              </a:srgbClr>
            </a:outerShdw>
          </a:effectLst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1B766CD-EEF4-FA43-93DF-8F86CE97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7612" y="6378128"/>
            <a:ext cx="1600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6/3/20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77AF47F-465F-3443-9934-73824FB6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378128"/>
            <a:ext cx="5511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5B6EC-09BD-CD49-883E-0CDF0A307604}"/>
              </a:ext>
            </a:extLst>
          </p:cNvPr>
          <p:cNvSpPr/>
          <p:nvPr/>
        </p:nvSpPr>
        <p:spPr>
          <a:xfrm>
            <a:off x="2005012" y="1922347"/>
            <a:ext cx="843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Understanding the dynamical origin of this behavior remains one of the unsolved questions in QCD 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81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6E9D98-FCFF-F441-8F28-E9520FA35A0C}"/>
              </a:ext>
            </a:extLst>
          </p:cNvPr>
          <p:cNvSpPr/>
          <p:nvPr/>
        </p:nvSpPr>
        <p:spPr>
          <a:xfrm>
            <a:off x="2901696" y="4070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monitoring the transition from its perturbative to </a:t>
            </a:r>
          </a:p>
          <a:p>
            <a:r>
              <a:rPr lang="en-US" dirty="0"/>
              <a:t>non-perturbative regimes (including the behavior of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in the non-perturbative limit)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3B9F17F-DD1C-D149-90A5-CB27BADA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2423"/>
            <a:ext cx="86804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CF0507"/>
                </a:solidFill>
              </a:rPr>
              <a:t>Large </a:t>
            </a:r>
            <a:r>
              <a:rPr lang="en-US" altLang="en-US" sz="2400" dirty="0" err="1">
                <a:solidFill>
                  <a:srgbClr val="CF0507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CF0507"/>
                </a:solidFill>
              </a:rPr>
              <a:t>Bj</a:t>
            </a:r>
            <a:r>
              <a:rPr lang="en-US" altLang="en-US" sz="2400" dirty="0">
                <a:solidFill>
                  <a:srgbClr val="CF0507"/>
                </a:solidFill>
              </a:rPr>
              <a:t> evolution</a:t>
            </a:r>
            <a:r>
              <a:rPr lang="en-US" altLang="en-US" sz="2400" dirty="0">
                <a:solidFill>
                  <a:schemeClr val="accent2"/>
                </a:solidFill>
              </a:rPr>
              <a:t> </a:t>
            </a:r>
          </a:p>
          <a:p>
            <a:r>
              <a:rPr lang="en-US" altLang="en-US" sz="1800" dirty="0">
                <a:solidFill>
                  <a:schemeClr val="accent2"/>
                </a:solidFill>
              </a:rPr>
              <a:t>(S. Brodsky, P. Lepage McKenzie)</a:t>
            </a:r>
            <a:endParaRPr lang="en-US" altLang="en-US" sz="2400" dirty="0">
              <a:solidFill>
                <a:schemeClr val="accent2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7ECB385-2803-6B4C-B151-A77292B1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463613"/>
            <a:ext cx="3602292" cy="29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76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tx1"/>
          </a:fgClr>
          <a:bgClr>
            <a:schemeClr val="tx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Freeform 4">
            <a:extLst>
              <a:ext uri="{FF2B5EF4-FFF2-40B4-BE49-F238E27FC236}">
                <a16:creationId xmlns:a16="http://schemas.microsoft.com/office/drawing/2014/main" id="{BA4BA303-24CD-5747-8179-56FCF2856949}"/>
              </a:ext>
            </a:extLst>
          </p:cNvPr>
          <p:cNvSpPr>
            <a:spLocks/>
          </p:cNvSpPr>
          <p:nvPr/>
        </p:nvSpPr>
        <p:spPr bwMode="auto">
          <a:xfrm>
            <a:off x="2706616" y="1230344"/>
            <a:ext cx="1659054" cy="311073"/>
          </a:xfrm>
          <a:custGeom>
            <a:avLst/>
            <a:gdLst>
              <a:gd name="T0" fmla="*/ 0 w 864"/>
              <a:gd name="T1" fmla="*/ 152 h 176"/>
              <a:gd name="T2" fmla="*/ 48 w 864"/>
              <a:gd name="T3" fmla="*/ 8 h 176"/>
              <a:gd name="T4" fmla="*/ 144 w 864"/>
              <a:gd name="T5" fmla="*/ 104 h 176"/>
              <a:gd name="T6" fmla="*/ 192 w 864"/>
              <a:gd name="T7" fmla="*/ 152 h 176"/>
              <a:gd name="T8" fmla="*/ 240 w 864"/>
              <a:gd name="T9" fmla="*/ 8 h 176"/>
              <a:gd name="T10" fmla="*/ 336 w 864"/>
              <a:gd name="T11" fmla="*/ 152 h 176"/>
              <a:gd name="T12" fmla="*/ 432 w 864"/>
              <a:gd name="T13" fmla="*/ 8 h 176"/>
              <a:gd name="T14" fmla="*/ 528 w 864"/>
              <a:gd name="T15" fmla="*/ 152 h 176"/>
              <a:gd name="T16" fmla="*/ 624 w 864"/>
              <a:gd name="T17" fmla="*/ 8 h 176"/>
              <a:gd name="T18" fmla="*/ 672 w 864"/>
              <a:gd name="T19" fmla="*/ 152 h 176"/>
              <a:gd name="T20" fmla="*/ 768 w 864"/>
              <a:gd name="T21" fmla="*/ 8 h 176"/>
              <a:gd name="T22" fmla="*/ 816 w 864"/>
              <a:gd name="T23" fmla="*/ 152 h 176"/>
              <a:gd name="T24" fmla="*/ 864 w 864"/>
              <a:gd name="T25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64" h="176">
                <a:moveTo>
                  <a:pt x="0" y="152"/>
                </a:moveTo>
                <a:cubicBezTo>
                  <a:pt x="12" y="84"/>
                  <a:pt x="24" y="16"/>
                  <a:pt x="48" y="8"/>
                </a:cubicBezTo>
                <a:cubicBezTo>
                  <a:pt x="72" y="0"/>
                  <a:pt x="120" y="80"/>
                  <a:pt x="144" y="104"/>
                </a:cubicBezTo>
                <a:cubicBezTo>
                  <a:pt x="168" y="128"/>
                  <a:pt x="176" y="168"/>
                  <a:pt x="192" y="152"/>
                </a:cubicBezTo>
                <a:cubicBezTo>
                  <a:pt x="208" y="136"/>
                  <a:pt x="216" y="8"/>
                  <a:pt x="240" y="8"/>
                </a:cubicBezTo>
                <a:cubicBezTo>
                  <a:pt x="264" y="8"/>
                  <a:pt x="304" y="152"/>
                  <a:pt x="336" y="152"/>
                </a:cubicBezTo>
                <a:cubicBezTo>
                  <a:pt x="368" y="152"/>
                  <a:pt x="400" y="8"/>
                  <a:pt x="432" y="8"/>
                </a:cubicBezTo>
                <a:cubicBezTo>
                  <a:pt x="464" y="8"/>
                  <a:pt x="496" y="152"/>
                  <a:pt x="528" y="152"/>
                </a:cubicBezTo>
                <a:cubicBezTo>
                  <a:pt x="560" y="152"/>
                  <a:pt x="600" y="8"/>
                  <a:pt x="624" y="8"/>
                </a:cubicBezTo>
                <a:cubicBezTo>
                  <a:pt x="648" y="8"/>
                  <a:pt x="648" y="152"/>
                  <a:pt x="672" y="152"/>
                </a:cubicBezTo>
                <a:cubicBezTo>
                  <a:pt x="696" y="152"/>
                  <a:pt x="744" y="8"/>
                  <a:pt x="768" y="8"/>
                </a:cubicBezTo>
                <a:cubicBezTo>
                  <a:pt x="792" y="8"/>
                  <a:pt x="800" y="128"/>
                  <a:pt x="816" y="152"/>
                </a:cubicBezTo>
                <a:cubicBezTo>
                  <a:pt x="832" y="176"/>
                  <a:pt x="848" y="164"/>
                  <a:pt x="864" y="152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81" name="Line 5">
            <a:extLst>
              <a:ext uri="{FF2B5EF4-FFF2-40B4-BE49-F238E27FC236}">
                <a16:creationId xmlns:a16="http://schemas.microsoft.com/office/drawing/2014/main" id="{BA5D2DF4-E33B-474D-9525-C89A79ED3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397" y="1368599"/>
            <a:ext cx="138255" cy="0"/>
          </a:xfrm>
          <a:prstGeom prst="line">
            <a:avLst/>
          </a:pr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82" name="Line 6">
            <a:extLst>
              <a:ext uri="{FF2B5EF4-FFF2-40B4-BE49-F238E27FC236}">
                <a16:creationId xmlns:a16="http://schemas.microsoft.com/office/drawing/2014/main" id="{4104F4EB-22AA-5E45-AA59-BD83C4B212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2179" y="1419004"/>
            <a:ext cx="1451672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83" name="Line 7">
            <a:extLst>
              <a:ext uri="{FF2B5EF4-FFF2-40B4-BE49-F238E27FC236}">
                <a16:creationId xmlns:a16="http://schemas.microsoft.com/office/drawing/2014/main" id="{A14EBA09-D503-E542-8638-9310B77234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3052" y="451222"/>
            <a:ext cx="898654" cy="898654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90" name="Freeform 14">
            <a:extLst>
              <a:ext uri="{FF2B5EF4-FFF2-40B4-BE49-F238E27FC236}">
                <a16:creationId xmlns:a16="http://schemas.microsoft.com/office/drawing/2014/main" id="{12A29FE2-AD8E-944A-BF77-2E0EF9B83520}"/>
              </a:ext>
            </a:extLst>
          </p:cNvPr>
          <p:cNvSpPr>
            <a:spLocks/>
          </p:cNvSpPr>
          <p:nvPr/>
        </p:nvSpPr>
        <p:spPr bwMode="auto">
          <a:xfrm rot="19356562">
            <a:off x="2983125" y="2041149"/>
            <a:ext cx="1659054" cy="276509"/>
          </a:xfrm>
          <a:custGeom>
            <a:avLst/>
            <a:gdLst>
              <a:gd name="T0" fmla="*/ 136 w 3725"/>
              <a:gd name="T1" fmla="*/ 986 h 1067"/>
              <a:gd name="T2" fmla="*/ 3 w 3725"/>
              <a:gd name="T3" fmla="*/ 728 h 1067"/>
              <a:gd name="T4" fmla="*/ 129 w 3725"/>
              <a:gd name="T5" fmla="*/ 503 h 1067"/>
              <a:gd name="T6" fmla="*/ 327 w 3725"/>
              <a:gd name="T7" fmla="*/ 404 h 1067"/>
              <a:gd name="T8" fmla="*/ 506 w 3725"/>
              <a:gd name="T9" fmla="*/ 397 h 1067"/>
              <a:gd name="T10" fmla="*/ 797 w 3725"/>
              <a:gd name="T11" fmla="*/ 648 h 1067"/>
              <a:gd name="T12" fmla="*/ 863 w 3725"/>
              <a:gd name="T13" fmla="*/ 787 h 1067"/>
              <a:gd name="T14" fmla="*/ 678 w 3725"/>
              <a:gd name="T15" fmla="*/ 1038 h 1067"/>
              <a:gd name="T16" fmla="*/ 499 w 3725"/>
              <a:gd name="T17" fmla="*/ 999 h 1067"/>
              <a:gd name="T18" fmla="*/ 407 w 3725"/>
              <a:gd name="T19" fmla="*/ 754 h 1067"/>
              <a:gd name="T20" fmla="*/ 473 w 3725"/>
              <a:gd name="T21" fmla="*/ 543 h 1067"/>
              <a:gd name="T22" fmla="*/ 665 w 3725"/>
              <a:gd name="T23" fmla="*/ 391 h 1067"/>
              <a:gd name="T24" fmla="*/ 843 w 3725"/>
              <a:gd name="T25" fmla="*/ 305 h 1067"/>
              <a:gd name="T26" fmla="*/ 1094 w 3725"/>
              <a:gd name="T27" fmla="*/ 298 h 1067"/>
              <a:gd name="T28" fmla="*/ 1253 w 3725"/>
              <a:gd name="T29" fmla="*/ 483 h 1067"/>
              <a:gd name="T30" fmla="*/ 1293 w 3725"/>
              <a:gd name="T31" fmla="*/ 800 h 1067"/>
              <a:gd name="T32" fmla="*/ 1041 w 3725"/>
              <a:gd name="T33" fmla="*/ 847 h 1067"/>
              <a:gd name="T34" fmla="*/ 975 w 3725"/>
              <a:gd name="T35" fmla="*/ 754 h 1067"/>
              <a:gd name="T36" fmla="*/ 936 w 3725"/>
              <a:gd name="T37" fmla="*/ 655 h 1067"/>
              <a:gd name="T38" fmla="*/ 962 w 3725"/>
              <a:gd name="T39" fmla="*/ 450 h 1067"/>
              <a:gd name="T40" fmla="*/ 1121 w 3725"/>
              <a:gd name="T41" fmla="*/ 298 h 1067"/>
              <a:gd name="T42" fmla="*/ 1498 w 3725"/>
              <a:gd name="T43" fmla="*/ 212 h 1067"/>
              <a:gd name="T44" fmla="*/ 1702 w 3725"/>
              <a:gd name="T45" fmla="*/ 271 h 1067"/>
              <a:gd name="T46" fmla="*/ 1775 w 3725"/>
              <a:gd name="T47" fmla="*/ 536 h 1067"/>
              <a:gd name="T48" fmla="*/ 1683 w 3725"/>
              <a:gd name="T49" fmla="*/ 840 h 1067"/>
              <a:gd name="T50" fmla="*/ 1544 w 3725"/>
              <a:gd name="T51" fmla="*/ 966 h 1067"/>
              <a:gd name="T52" fmla="*/ 1504 w 3725"/>
              <a:gd name="T53" fmla="*/ 900 h 1067"/>
              <a:gd name="T54" fmla="*/ 1392 w 3725"/>
              <a:gd name="T55" fmla="*/ 648 h 1067"/>
              <a:gd name="T56" fmla="*/ 1491 w 3725"/>
              <a:gd name="T57" fmla="*/ 192 h 1067"/>
              <a:gd name="T58" fmla="*/ 1795 w 3725"/>
              <a:gd name="T59" fmla="*/ 0 h 1067"/>
              <a:gd name="T60" fmla="*/ 2053 w 3725"/>
              <a:gd name="T61" fmla="*/ 73 h 1067"/>
              <a:gd name="T62" fmla="*/ 2370 w 3725"/>
              <a:gd name="T63" fmla="*/ 384 h 1067"/>
              <a:gd name="T64" fmla="*/ 2350 w 3725"/>
              <a:gd name="T65" fmla="*/ 774 h 1067"/>
              <a:gd name="T66" fmla="*/ 2172 w 3725"/>
              <a:gd name="T67" fmla="*/ 787 h 1067"/>
              <a:gd name="T68" fmla="*/ 2053 w 3725"/>
              <a:gd name="T69" fmla="*/ 397 h 1067"/>
              <a:gd name="T70" fmla="*/ 2212 w 3725"/>
              <a:gd name="T71" fmla="*/ 179 h 1067"/>
              <a:gd name="T72" fmla="*/ 2297 w 3725"/>
              <a:gd name="T73" fmla="*/ 146 h 1067"/>
              <a:gd name="T74" fmla="*/ 2555 w 3725"/>
              <a:gd name="T75" fmla="*/ 186 h 1067"/>
              <a:gd name="T76" fmla="*/ 2654 w 3725"/>
              <a:gd name="T77" fmla="*/ 258 h 1067"/>
              <a:gd name="T78" fmla="*/ 2833 w 3725"/>
              <a:gd name="T79" fmla="*/ 430 h 1067"/>
              <a:gd name="T80" fmla="*/ 2800 w 3725"/>
              <a:gd name="T81" fmla="*/ 701 h 1067"/>
              <a:gd name="T82" fmla="*/ 2721 w 3725"/>
              <a:gd name="T83" fmla="*/ 695 h 1067"/>
              <a:gd name="T84" fmla="*/ 2621 w 3725"/>
              <a:gd name="T85" fmla="*/ 305 h 1067"/>
              <a:gd name="T86" fmla="*/ 2714 w 3725"/>
              <a:gd name="T87" fmla="*/ 232 h 1067"/>
              <a:gd name="T88" fmla="*/ 2886 w 3725"/>
              <a:gd name="T89" fmla="*/ 113 h 1067"/>
              <a:gd name="T90" fmla="*/ 3150 w 3725"/>
              <a:gd name="T91" fmla="*/ 126 h 1067"/>
              <a:gd name="T92" fmla="*/ 3448 w 3725"/>
              <a:gd name="T93" fmla="*/ 344 h 1067"/>
              <a:gd name="T94" fmla="*/ 3534 w 3725"/>
              <a:gd name="T95" fmla="*/ 476 h 1067"/>
              <a:gd name="T96" fmla="*/ 3514 w 3725"/>
              <a:gd name="T97" fmla="*/ 589 h 1067"/>
              <a:gd name="T98" fmla="*/ 3309 w 3725"/>
              <a:gd name="T99" fmla="*/ 615 h 1067"/>
              <a:gd name="T100" fmla="*/ 3223 w 3725"/>
              <a:gd name="T101" fmla="*/ 529 h 1067"/>
              <a:gd name="T102" fmla="*/ 3395 w 3725"/>
              <a:gd name="T103" fmla="*/ 40 h 1067"/>
              <a:gd name="T104" fmla="*/ 3606 w 3725"/>
              <a:gd name="T105" fmla="*/ 20 h 1067"/>
              <a:gd name="T106" fmla="*/ 3725 w 3725"/>
              <a:gd name="T107" fmla="*/ 119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25" h="1067">
                <a:moveTo>
                  <a:pt x="169" y="1052"/>
                </a:moveTo>
                <a:cubicBezTo>
                  <a:pt x="133" y="1016"/>
                  <a:pt x="180" y="1067"/>
                  <a:pt x="136" y="986"/>
                </a:cubicBezTo>
                <a:cubicBezTo>
                  <a:pt x="121" y="959"/>
                  <a:pt x="55" y="847"/>
                  <a:pt x="30" y="814"/>
                </a:cubicBezTo>
                <a:cubicBezTo>
                  <a:pt x="22" y="783"/>
                  <a:pt x="9" y="758"/>
                  <a:pt x="3" y="728"/>
                </a:cubicBezTo>
                <a:cubicBezTo>
                  <a:pt x="6" y="694"/>
                  <a:pt x="0" y="658"/>
                  <a:pt x="17" y="629"/>
                </a:cubicBezTo>
                <a:cubicBezTo>
                  <a:pt x="38" y="589"/>
                  <a:pt x="88" y="523"/>
                  <a:pt x="129" y="503"/>
                </a:cubicBezTo>
                <a:cubicBezTo>
                  <a:pt x="129" y="503"/>
                  <a:pt x="194" y="483"/>
                  <a:pt x="195" y="483"/>
                </a:cubicBezTo>
                <a:cubicBezTo>
                  <a:pt x="240" y="460"/>
                  <a:pt x="282" y="426"/>
                  <a:pt x="327" y="404"/>
                </a:cubicBezTo>
                <a:cubicBezTo>
                  <a:pt x="348" y="393"/>
                  <a:pt x="377" y="391"/>
                  <a:pt x="400" y="384"/>
                </a:cubicBezTo>
                <a:cubicBezTo>
                  <a:pt x="435" y="388"/>
                  <a:pt x="471" y="390"/>
                  <a:pt x="506" y="397"/>
                </a:cubicBezTo>
                <a:cubicBezTo>
                  <a:pt x="594" y="414"/>
                  <a:pt x="649" y="500"/>
                  <a:pt x="711" y="556"/>
                </a:cubicBezTo>
                <a:cubicBezTo>
                  <a:pt x="745" y="587"/>
                  <a:pt x="771" y="608"/>
                  <a:pt x="797" y="648"/>
                </a:cubicBezTo>
                <a:cubicBezTo>
                  <a:pt x="808" y="665"/>
                  <a:pt x="830" y="701"/>
                  <a:pt x="830" y="701"/>
                </a:cubicBezTo>
                <a:cubicBezTo>
                  <a:pt x="839" y="731"/>
                  <a:pt x="849" y="759"/>
                  <a:pt x="863" y="787"/>
                </a:cubicBezTo>
                <a:cubicBezTo>
                  <a:pt x="869" y="837"/>
                  <a:pt x="879" y="879"/>
                  <a:pt x="856" y="933"/>
                </a:cubicBezTo>
                <a:cubicBezTo>
                  <a:pt x="827" y="998"/>
                  <a:pt x="734" y="1015"/>
                  <a:pt x="678" y="1038"/>
                </a:cubicBezTo>
                <a:cubicBezTo>
                  <a:pt x="629" y="1036"/>
                  <a:pt x="580" y="1037"/>
                  <a:pt x="532" y="1032"/>
                </a:cubicBezTo>
                <a:cubicBezTo>
                  <a:pt x="512" y="1029"/>
                  <a:pt x="509" y="1010"/>
                  <a:pt x="499" y="999"/>
                </a:cubicBezTo>
                <a:cubicBezTo>
                  <a:pt x="466" y="961"/>
                  <a:pt x="455" y="950"/>
                  <a:pt x="433" y="906"/>
                </a:cubicBezTo>
                <a:cubicBezTo>
                  <a:pt x="424" y="850"/>
                  <a:pt x="411" y="813"/>
                  <a:pt x="407" y="754"/>
                </a:cubicBezTo>
                <a:cubicBezTo>
                  <a:pt x="409" y="718"/>
                  <a:pt x="407" y="682"/>
                  <a:pt x="413" y="648"/>
                </a:cubicBezTo>
                <a:cubicBezTo>
                  <a:pt x="418" y="613"/>
                  <a:pt x="455" y="568"/>
                  <a:pt x="473" y="543"/>
                </a:cubicBezTo>
                <a:cubicBezTo>
                  <a:pt x="502" y="498"/>
                  <a:pt x="536" y="455"/>
                  <a:pt x="585" y="430"/>
                </a:cubicBezTo>
                <a:cubicBezTo>
                  <a:pt x="611" y="416"/>
                  <a:pt x="641" y="409"/>
                  <a:pt x="665" y="391"/>
                </a:cubicBezTo>
                <a:cubicBezTo>
                  <a:pt x="711" y="355"/>
                  <a:pt x="760" y="330"/>
                  <a:pt x="817" y="318"/>
                </a:cubicBezTo>
                <a:cubicBezTo>
                  <a:pt x="825" y="313"/>
                  <a:pt x="834" y="308"/>
                  <a:pt x="843" y="305"/>
                </a:cubicBezTo>
                <a:cubicBezTo>
                  <a:pt x="856" y="299"/>
                  <a:pt x="883" y="291"/>
                  <a:pt x="883" y="291"/>
                </a:cubicBezTo>
                <a:cubicBezTo>
                  <a:pt x="953" y="293"/>
                  <a:pt x="1023" y="291"/>
                  <a:pt x="1094" y="298"/>
                </a:cubicBezTo>
                <a:cubicBezTo>
                  <a:pt x="1123" y="300"/>
                  <a:pt x="1139" y="336"/>
                  <a:pt x="1160" y="357"/>
                </a:cubicBezTo>
                <a:cubicBezTo>
                  <a:pt x="1197" y="394"/>
                  <a:pt x="1222" y="441"/>
                  <a:pt x="1253" y="483"/>
                </a:cubicBezTo>
                <a:cubicBezTo>
                  <a:pt x="1270" y="507"/>
                  <a:pt x="1294" y="524"/>
                  <a:pt x="1312" y="549"/>
                </a:cubicBezTo>
                <a:cubicBezTo>
                  <a:pt x="1325" y="627"/>
                  <a:pt x="1382" y="771"/>
                  <a:pt x="1293" y="800"/>
                </a:cubicBezTo>
                <a:cubicBezTo>
                  <a:pt x="1243" y="849"/>
                  <a:pt x="1179" y="848"/>
                  <a:pt x="1114" y="853"/>
                </a:cubicBezTo>
                <a:cubicBezTo>
                  <a:pt x="1089" y="851"/>
                  <a:pt x="1064" y="854"/>
                  <a:pt x="1041" y="847"/>
                </a:cubicBezTo>
                <a:cubicBezTo>
                  <a:pt x="1033" y="844"/>
                  <a:pt x="1033" y="833"/>
                  <a:pt x="1028" y="827"/>
                </a:cubicBezTo>
                <a:cubicBezTo>
                  <a:pt x="1009" y="804"/>
                  <a:pt x="988" y="780"/>
                  <a:pt x="975" y="754"/>
                </a:cubicBezTo>
                <a:cubicBezTo>
                  <a:pt x="964" y="732"/>
                  <a:pt x="957" y="710"/>
                  <a:pt x="949" y="688"/>
                </a:cubicBezTo>
                <a:cubicBezTo>
                  <a:pt x="944" y="677"/>
                  <a:pt x="936" y="655"/>
                  <a:pt x="936" y="655"/>
                </a:cubicBezTo>
                <a:cubicBezTo>
                  <a:pt x="926" y="586"/>
                  <a:pt x="922" y="580"/>
                  <a:pt x="936" y="496"/>
                </a:cubicBezTo>
                <a:cubicBezTo>
                  <a:pt x="938" y="478"/>
                  <a:pt x="951" y="464"/>
                  <a:pt x="962" y="450"/>
                </a:cubicBezTo>
                <a:cubicBezTo>
                  <a:pt x="976" y="429"/>
                  <a:pt x="1008" y="391"/>
                  <a:pt x="1008" y="391"/>
                </a:cubicBezTo>
                <a:cubicBezTo>
                  <a:pt x="1026" y="337"/>
                  <a:pt x="1071" y="322"/>
                  <a:pt x="1121" y="298"/>
                </a:cubicBezTo>
                <a:cubicBezTo>
                  <a:pt x="1194" y="261"/>
                  <a:pt x="1273" y="232"/>
                  <a:pt x="1352" y="205"/>
                </a:cubicBezTo>
                <a:cubicBezTo>
                  <a:pt x="1400" y="207"/>
                  <a:pt x="1449" y="207"/>
                  <a:pt x="1498" y="212"/>
                </a:cubicBezTo>
                <a:cubicBezTo>
                  <a:pt x="1522" y="214"/>
                  <a:pt x="1528" y="238"/>
                  <a:pt x="1550" y="245"/>
                </a:cubicBezTo>
                <a:cubicBezTo>
                  <a:pt x="1595" y="258"/>
                  <a:pt x="1655" y="265"/>
                  <a:pt x="1702" y="271"/>
                </a:cubicBezTo>
                <a:cubicBezTo>
                  <a:pt x="1768" y="294"/>
                  <a:pt x="1722" y="280"/>
                  <a:pt x="1769" y="324"/>
                </a:cubicBezTo>
                <a:cubicBezTo>
                  <a:pt x="1790" y="397"/>
                  <a:pt x="1782" y="452"/>
                  <a:pt x="1775" y="536"/>
                </a:cubicBezTo>
                <a:cubicBezTo>
                  <a:pt x="1767" y="619"/>
                  <a:pt x="1762" y="581"/>
                  <a:pt x="1742" y="655"/>
                </a:cubicBezTo>
                <a:cubicBezTo>
                  <a:pt x="1724" y="719"/>
                  <a:pt x="1706" y="777"/>
                  <a:pt x="1683" y="840"/>
                </a:cubicBezTo>
                <a:cubicBezTo>
                  <a:pt x="1660" y="900"/>
                  <a:pt x="1648" y="955"/>
                  <a:pt x="1577" y="972"/>
                </a:cubicBezTo>
                <a:cubicBezTo>
                  <a:pt x="1566" y="970"/>
                  <a:pt x="1553" y="972"/>
                  <a:pt x="1544" y="966"/>
                </a:cubicBezTo>
                <a:cubicBezTo>
                  <a:pt x="1538" y="962"/>
                  <a:pt x="1540" y="951"/>
                  <a:pt x="1537" y="946"/>
                </a:cubicBezTo>
                <a:cubicBezTo>
                  <a:pt x="1485" y="869"/>
                  <a:pt x="1546" y="985"/>
                  <a:pt x="1504" y="900"/>
                </a:cubicBezTo>
                <a:cubicBezTo>
                  <a:pt x="1495" y="852"/>
                  <a:pt x="1471" y="828"/>
                  <a:pt x="1451" y="781"/>
                </a:cubicBezTo>
                <a:cubicBezTo>
                  <a:pt x="1432" y="737"/>
                  <a:pt x="1417" y="686"/>
                  <a:pt x="1392" y="648"/>
                </a:cubicBezTo>
                <a:cubicBezTo>
                  <a:pt x="1378" y="560"/>
                  <a:pt x="1364" y="479"/>
                  <a:pt x="1379" y="391"/>
                </a:cubicBezTo>
                <a:cubicBezTo>
                  <a:pt x="1391" y="314"/>
                  <a:pt x="1445" y="251"/>
                  <a:pt x="1491" y="192"/>
                </a:cubicBezTo>
                <a:cubicBezTo>
                  <a:pt x="1513" y="162"/>
                  <a:pt x="1521" y="128"/>
                  <a:pt x="1544" y="100"/>
                </a:cubicBezTo>
                <a:cubicBezTo>
                  <a:pt x="1604" y="24"/>
                  <a:pt x="1704" y="8"/>
                  <a:pt x="1795" y="0"/>
                </a:cubicBezTo>
                <a:cubicBezTo>
                  <a:pt x="1837" y="2"/>
                  <a:pt x="1879" y="2"/>
                  <a:pt x="1921" y="7"/>
                </a:cubicBezTo>
                <a:cubicBezTo>
                  <a:pt x="1970" y="12"/>
                  <a:pt x="2011" y="49"/>
                  <a:pt x="2053" y="73"/>
                </a:cubicBezTo>
                <a:cubicBezTo>
                  <a:pt x="2157" y="130"/>
                  <a:pt x="2264" y="170"/>
                  <a:pt x="2331" y="278"/>
                </a:cubicBezTo>
                <a:cubicBezTo>
                  <a:pt x="2350" y="309"/>
                  <a:pt x="2355" y="350"/>
                  <a:pt x="2370" y="384"/>
                </a:cubicBezTo>
                <a:cubicBezTo>
                  <a:pt x="2395" y="441"/>
                  <a:pt x="2421" y="500"/>
                  <a:pt x="2436" y="562"/>
                </a:cubicBezTo>
                <a:cubicBezTo>
                  <a:pt x="2430" y="632"/>
                  <a:pt x="2421" y="732"/>
                  <a:pt x="2350" y="774"/>
                </a:cubicBezTo>
                <a:cubicBezTo>
                  <a:pt x="2340" y="779"/>
                  <a:pt x="2292" y="793"/>
                  <a:pt x="2271" y="800"/>
                </a:cubicBezTo>
                <a:cubicBezTo>
                  <a:pt x="2238" y="795"/>
                  <a:pt x="2203" y="797"/>
                  <a:pt x="2172" y="787"/>
                </a:cubicBezTo>
                <a:cubicBezTo>
                  <a:pt x="2106" y="764"/>
                  <a:pt x="2079" y="689"/>
                  <a:pt x="2053" y="635"/>
                </a:cubicBezTo>
                <a:cubicBezTo>
                  <a:pt x="2041" y="547"/>
                  <a:pt x="2037" y="489"/>
                  <a:pt x="2053" y="397"/>
                </a:cubicBezTo>
                <a:cubicBezTo>
                  <a:pt x="2059" y="355"/>
                  <a:pt x="2106" y="307"/>
                  <a:pt x="2132" y="271"/>
                </a:cubicBezTo>
                <a:cubicBezTo>
                  <a:pt x="2154" y="238"/>
                  <a:pt x="2175" y="197"/>
                  <a:pt x="2212" y="179"/>
                </a:cubicBezTo>
                <a:cubicBezTo>
                  <a:pt x="2226" y="171"/>
                  <a:pt x="2242" y="165"/>
                  <a:pt x="2258" y="159"/>
                </a:cubicBezTo>
                <a:cubicBezTo>
                  <a:pt x="2270" y="153"/>
                  <a:pt x="2297" y="146"/>
                  <a:pt x="2297" y="146"/>
                </a:cubicBezTo>
                <a:cubicBezTo>
                  <a:pt x="2355" y="107"/>
                  <a:pt x="2430" y="132"/>
                  <a:pt x="2496" y="146"/>
                </a:cubicBezTo>
                <a:cubicBezTo>
                  <a:pt x="2503" y="150"/>
                  <a:pt x="2548" y="175"/>
                  <a:pt x="2555" y="186"/>
                </a:cubicBezTo>
                <a:cubicBezTo>
                  <a:pt x="2562" y="197"/>
                  <a:pt x="2557" y="217"/>
                  <a:pt x="2569" y="225"/>
                </a:cubicBezTo>
                <a:cubicBezTo>
                  <a:pt x="2596" y="243"/>
                  <a:pt x="2621" y="252"/>
                  <a:pt x="2654" y="258"/>
                </a:cubicBezTo>
                <a:cubicBezTo>
                  <a:pt x="2715" y="281"/>
                  <a:pt x="2780" y="332"/>
                  <a:pt x="2813" y="391"/>
                </a:cubicBezTo>
                <a:cubicBezTo>
                  <a:pt x="2820" y="403"/>
                  <a:pt x="2827" y="416"/>
                  <a:pt x="2833" y="430"/>
                </a:cubicBezTo>
                <a:cubicBezTo>
                  <a:pt x="2841" y="449"/>
                  <a:pt x="2853" y="490"/>
                  <a:pt x="2853" y="490"/>
                </a:cubicBezTo>
                <a:cubicBezTo>
                  <a:pt x="2850" y="518"/>
                  <a:pt x="2842" y="676"/>
                  <a:pt x="2800" y="701"/>
                </a:cubicBezTo>
                <a:cubicBezTo>
                  <a:pt x="2790" y="706"/>
                  <a:pt x="2778" y="705"/>
                  <a:pt x="2767" y="708"/>
                </a:cubicBezTo>
                <a:cubicBezTo>
                  <a:pt x="2751" y="702"/>
                  <a:pt x="2735" y="702"/>
                  <a:pt x="2721" y="695"/>
                </a:cubicBezTo>
                <a:cubicBezTo>
                  <a:pt x="2653" y="658"/>
                  <a:pt x="2639" y="607"/>
                  <a:pt x="2621" y="536"/>
                </a:cubicBezTo>
                <a:cubicBezTo>
                  <a:pt x="2614" y="475"/>
                  <a:pt x="2592" y="354"/>
                  <a:pt x="2621" y="305"/>
                </a:cubicBezTo>
                <a:cubicBezTo>
                  <a:pt x="2630" y="288"/>
                  <a:pt x="2644" y="274"/>
                  <a:pt x="2661" y="265"/>
                </a:cubicBezTo>
                <a:cubicBezTo>
                  <a:pt x="2678" y="254"/>
                  <a:pt x="2714" y="232"/>
                  <a:pt x="2714" y="232"/>
                </a:cubicBezTo>
                <a:cubicBezTo>
                  <a:pt x="2728" y="212"/>
                  <a:pt x="2761" y="164"/>
                  <a:pt x="2780" y="159"/>
                </a:cubicBezTo>
                <a:cubicBezTo>
                  <a:pt x="2817" y="146"/>
                  <a:pt x="2850" y="125"/>
                  <a:pt x="2886" y="113"/>
                </a:cubicBezTo>
                <a:cubicBezTo>
                  <a:pt x="2913" y="103"/>
                  <a:pt x="2943" y="100"/>
                  <a:pt x="2972" y="93"/>
                </a:cubicBezTo>
                <a:cubicBezTo>
                  <a:pt x="3034" y="99"/>
                  <a:pt x="3087" y="115"/>
                  <a:pt x="3150" y="126"/>
                </a:cubicBezTo>
                <a:cubicBezTo>
                  <a:pt x="3178" y="135"/>
                  <a:pt x="3207" y="143"/>
                  <a:pt x="3236" y="152"/>
                </a:cubicBezTo>
                <a:cubicBezTo>
                  <a:pt x="3292" y="227"/>
                  <a:pt x="3382" y="272"/>
                  <a:pt x="3448" y="344"/>
                </a:cubicBezTo>
                <a:cubicBezTo>
                  <a:pt x="3467" y="364"/>
                  <a:pt x="3488" y="384"/>
                  <a:pt x="3501" y="410"/>
                </a:cubicBezTo>
                <a:cubicBezTo>
                  <a:pt x="3512" y="432"/>
                  <a:pt x="3534" y="476"/>
                  <a:pt x="3534" y="476"/>
                </a:cubicBezTo>
                <a:cubicBezTo>
                  <a:pt x="3540" y="514"/>
                  <a:pt x="3548" y="539"/>
                  <a:pt x="3534" y="582"/>
                </a:cubicBezTo>
                <a:cubicBezTo>
                  <a:pt x="3531" y="588"/>
                  <a:pt x="3520" y="586"/>
                  <a:pt x="3514" y="589"/>
                </a:cubicBezTo>
                <a:cubicBezTo>
                  <a:pt x="3476" y="603"/>
                  <a:pt x="3441" y="620"/>
                  <a:pt x="3402" y="629"/>
                </a:cubicBezTo>
                <a:cubicBezTo>
                  <a:pt x="3305" y="619"/>
                  <a:pt x="3356" y="630"/>
                  <a:pt x="3309" y="615"/>
                </a:cubicBezTo>
                <a:cubicBezTo>
                  <a:pt x="3288" y="608"/>
                  <a:pt x="3249" y="595"/>
                  <a:pt x="3249" y="595"/>
                </a:cubicBezTo>
                <a:cubicBezTo>
                  <a:pt x="3234" y="573"/>
                  <a:pt x="3231" y="553"/>
                  <a:pt x="3223" y="529"/>
                </a:cubicBezTo>
                <a:cubicBezTo>
                  <a:pt x="3215" y="429"/>
                  <a:pt x="3188" y="222"/>
                  <a:pt x="3269" y="133"/>
                </a:cubicBezTo>
                <a:cubicBezTo>
                  <a:pt x="3303" y="94"/>
                  <a:pt x="3348" y="57"/>
                  <a:pt x="3395" y="40"/>
                </a:cubicBezTo>
                <a:cubicBezTo>
                  <a:pt x="3423" y="29"/>
                  <a:pt x="3481" y="14"/>
                  <a:pt x="3481" y="14"/>
                </a:cubicBezTo>
                <a:cubicBezTo>
                  <a:pt x="3522" y="16"/>
                  <a:pt x="3564" y="16"/>
                  <a:pt x="3606" y="20"/>
                </a:cubicBezTo>
                <a:cubicBezTo>
                  <a:pt x="3619" y="21"/>
                  <a:pt x="3634" y="19"/>
                  <a:pt x="3646" y="27"/>
                </a:cubicBezTo>
                <a:cubicBezTo>
                  <a:pt x="3687" y="52"/>
                  <a:pt x="3693" y="87"/>
                  <a:pt x="3725" y="119"/>
                </a:cubicBezTo>
              </a:path>
            </a:pathLst>
          </a:custGeom>
          <a:noFill/>
          <a:ln w="28575" cmpd="sng">
            <a:solidFill>
              <a:srgbClr val="00B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F050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97" name="Line 21">
            <a:extLst>
              <a:ext uri="{FF2B5EF4-FFF2-40B4-BE49-F238E27FC236}">
                <a16:creationId xmlns:a16="http://schemas.microsoft.com/office/drawing/2014/main" id="{0DD63D6C-34BF-ED42-9917-8BA2D7551D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4397" y="2041150"/>
            <a:ext cx="207382" cy="188660"/>
          </a:xfrm>
          <a:prstGeom prst="line">
            <a:avLst/>
          </a:prstGeom>
          <a:noFill/>
          <a:ln w="76200">
            <a:solidFill>
              <a:srgbClr val="00B8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3798" name="Text Box 22">
            <a:extLst>
              <a:ext uri="{FF2B5EF4-FFF2-40B4-BE49-F238E27FC236}">
                <a16:creationId xmlns:a16="http://schemas.microsoft.com/office/drawing/2014/main" id="{0D06AD4D-29A4-2648-96DC-2E4AD1B9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4" y="60087"/>
            <a:ext cx="1592103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177" dirty="0">
                <a:solidFill>
                  <a:srgbClr val="FF0000"/>
                </a:solidFill>
                <a:sym typeface="Symbol" pitchFamily="2" charset="2"/>
              </a:rPr>
              <a:t>*q  q’ g</a:t>
            </a:r>
            <a:endParaRPr lang="en-US" altLang="en-US" sz="1633" dirty="0">
              <a:solidFill>
                <a:srgbClr val="FF0000"/>
              </a:solidFill>
            </a:endParaRPr>
          </a:p>
        </p:txBody>
      </p:sp>
      <p:sp>
        <p:nvSpPr>
          <p:cNvPr id="203799" name="Rectangle 23">
            <a:extLst>
              <a:ext uri="{FF2B5EF4-FFF2-40B4-BE49-F238E27FC236}">
                <a16:creationId xmlns:a16="http://schemas.microsoft.com/office/drawing/2014/main" id="{58AA854D-4706-9949-9BAE-314026649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597" y="1014322"/>
            <a:ext cx="359394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  <a:sym typeface="Symbol" pitchFamily="2" charset="2"/>
              </a:rPr>
              <a:t>*</a:t>
            </a:r>
          </a:p>
        </p:txBody>
      </p:sp>
      <p:sp>
        <p:nvSpPr>
          <p:cNvPr id="203801" name="Rectangle 25">
            <a:extLst>
              <a:ext uri="{FF2B5EF4-FFF2-40B4-BE49-F238E27FC236}">
                <a16:creationId xmlns:a16="http://schemas.microsoft.com/office/drawing/2014/main" id="{C9EA18BE-CB1A-1F43-8333-EE441F9AE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927" y="2525040"/>
            <a:ext cx="325730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  <a:sym typeface="Symbol" pitchFamily="2" charset="2"/>
              </a:rPr>
              <a:t>g</a:t>
            </a:r>
          </a:p>
        </p:txBody>
      </p:sp>
      <p:sp>
        <p:nvSpPr>
          <p:cNvPr id="203802" name="Rectangle 26">
            <a:extLst>
              <a:ext uri="{FF2B5EF4-FFF2-40B4-BE49-F238E27FC236}">
                <a16:creationId xmlns:a16="http://schemas.microsoft.com/office/drawing/2014/main" id="{3D048563-191E-A545-828B-0BF91ADE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379" y="806940"/>
            <a:ext cx="327334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  <a:sym typeface="Symbol" pitchFamily="2" charset="2"/>
              </a:rPr>
              <a:t>q</a:t>
            </a:r>
          </a:p>
        </p:txBody>
      </p:sp>
      <p:graphicFrame>
        <p:nvGraphicFramePr>
          <p:cNvPr id="203803" name="Object 27">
            <a:extLst>
              <a:ext uri="{FF2B5EF4-FFF2-40B4-BE49-F238E27FC236}">
                <a16:creationId xmlns:a16="http://schemas.microsoft.com/office/drawing/2014/main" id="{83E4CFBB-52E4-1E4E-AAD9-7ED02C5BD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838726"/>
              </p:ext>
            </p:extLst>
          </p:nvPr>
        </p:nvGraphicFramePr>
        <p:xfrm>
          <a:off x="8088778" y="345050"/>
          <a:ext cx="3120490" cy="120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3" imgW="19050000" imgH="7366000" progId="Equation.DSMT4">
                  <p:embed/>
                </p:oleObj>
              </mc:Choice>
              <mc:Fallback>
                <p:oleObj name="Equation" r:id="rId3" imgW="19050000" imgH="7366000" progId="Equation.DSMT4">
                  <p:embed/>
                  <p:pic>
                    <p:nvPicPr>
                      <p:cNvPr id="203803" name="Object 27">
                        <a:extLst>
                          <a:ext uri="{FF2B5EF4-FFF2-40B4-BE49-F238E27FC236}">
                            <a16:creationId xmlns:a16="http://schemas.microsoft.com/office/drawing/2014/main" id="{83E4CFBB-52E4-1E4E-AAD9-7ED02C5BD4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8778" y="345050"/>
                        <a:ext cx="3120490" cy="12076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05" name="Text Box 29">
            <a:extLst>
              <a:ext uri="{FF2B5EF4-FFF2-40B4-BE49-F238E27FC236}">
                <a16:creationId xmlns:a16="http://schemas.microsoft.com/office/drawing/2014/main" id="{4AC31F78-BA54-0343-929B-AB45F57F1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268" y="382095"/>
            <a:ext cx="364202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</a:rPr>
              <a:t>k’</a:t>
            </a:r>
          </a:p>
        </p:txBody>
      </p:sp>
      <p:sp>
        <p:nvSpPr>
          <p:cNvPr id="203806" name="Text Box 30">
            <a:extLst>
              <a:ext uri="{FF2B5EF4-FFF2-40B4-BE49-F238E27FC236}">
                <a16:creationId xmlns:a16="http://schemas.microsoft.com/office/drawing/2014/main" id="{6E054B71-9A36-B542-98C5-9A3E06FB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1" y="1830888"/>
            <a:ext cx="260008" cy="48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540">
                <a:solidFill>
                  <a:schemeClr val="bg1"/>
                </a:solidFill>
                <a:latin typeface="Brush Script MT" panose="03060802040406070304" pitchFamily="66" charset="-122"/>
              </a:rPr>
              <a:t>l</a:t>
            </a:r>
            <a:endParaRPr lang="en-US" altLang="en-US" sz="1633">
              <a:solidFill>
                <a:schemeClr val="bg1"/>
              </a:solidFill>
            </a:endParaRPr>
          </a:p>
        </p:txBody>
      </p:sp>
      <p:graphicFrame>
        <p:nvGraphicFramePr>
          <p:cNvPr id="203808" name="Object 32">
            <a:extLst>
              <a:ext uri="{FF2B5EF4-FFF2-40B4-BE49-F238E27FC236}">
                <a16:creationId xmlns:a16="http://schemas.microsoft.com/office/drawing/2014/main" id="{4241D3A7-31A6-C54A-A685-2E8F73366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33605"/>
              </p:ext>
            </p:extLst>
          </p:nvPr>
        </p:nvGraphicFramePr>
        <p:xfrm>
          <a:off x="8367154" y="2981113"/>
          <a:ext cx="3035839" cy="895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5" imgW="18592800" imgH="5486400" progId="Equation.DSMT4">
                  <p:embed/>
                </p:oleObj>
              </mc:Choice>
              <mc:Fallback>
                <p:oleObj name="Equation" r:id="rId5" imgW="18592800" imgH="5486400" progId="Equation.DSMT4">
                  <p:embed/>
                  <p:pic>
                    <p:nvPicPr>
                      <p:cNvPr id="203808" name="Object 32">
                        <a:extLst>
                          <a:ext uri="{FF2B5EF4-FFF2-40B4-BE49-F238E27FC236}">
                            <a16:creationId xmlns:a16="http://schemas.microsoft.com/office/drawing/2014/main" id="{4241D3A7-31A6-C54A-A685-2E8F73366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154" y="2981113"/>
                        <a:ext cx="3035839" cy="89577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09" name="Text Box 33">
            <a:extLst>
              <a:ext uri="{FF2B5EF4-FFF2-40B4-BE49-F238E27FC236}">
                <a16:creationId xmlns:a16="http://schemas.microsoft.com/office/drawing/2014/main" id="{411BFC47-CFAE-CF48-9FA3-368EEBCDF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369" y="4732182"/>
            <a:ext cx="460382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177" dirty="0">
                <a:solidFill>
                  <a:schemeClr val="bg1"/>
                </a:solidFill>
                <a:sym typeface="Symbol" pitchFamily="2" charset="2"/>
              </a:rPr>
              <a:t></a:t>
            </a:r>
            <a:endParaRPr lang="en-US" altLang="en-US" sz="1633" dirty="0">
              <a:solidFill>
                <a:schemeClr val="bg1"/>
              </a:solidFill>
            </a:endParaRPr>
          </a:p>
        </p:txBody>
      </p:sp>
      <p:graphicFrame>
        <p:nvGraphicFramePr>
          <p:cNvPr id="203810" name="Object 34">
            <a:extLst>
              <a:ext uri="{FF2B5EF4-FFF2-40B4-BE49-F238E27FC236}">
                <a16:creationId xmlns:a16="http://schemas.microsoft.com/office/drawing/2014/main" id="{639AA332-7CA2-BD4F-8A52-E3DCC52B6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102149"/>
              </p:ext>
            </p:extLst>
          </p:nvPr>
        </p:nvGraphicFramePr>
        <p:xfrm>
          <a:off x="855712" y="4556192"/>
          <a:ext cx="1657279" cy="85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7" imgW="16764000" imgH="8661400" progId="Equation.DSMT4">
                  <p:embed/>
                </p:oleObj>
              </mc:Choice>
              <mc:Fallback>
                <p:oleObj name="Equation" r:id="rId7" imgW="16764000" imgH="8661400" progId="Equation.DSMT4">
                  <p:embed/>
                  <p:pic>
                    <p:nvPicPr>
                      <p:cNvPr id="203810" name="Object 34">
                        <a:extLst>
                          <a:ext uri="{FF2B5EF4-FFF2-40B4-BE49-F238E27FC236}">
                            <a16:creationId xmlns:a16="http://schemas.microsoft.com/office/drawing/2014/main" id="{639AA332-7CA2-BD4F-8A52-E3DCC52B6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712" y="4556192"/>
                        <a:ext cx="1657279" cy="85688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31" name="Text Box 55">
            <a:extLst>
              <a:ext uri="{FF2B5EF4-FFF2-40B4-BE49-F238E27FC236}">
                <a16:creationId xmlns:a16="http://schemas.microsoft.com/office/drawing/2014/main" id="{7ACC9FC1-1F07-5D43-A55D-BAE53F69C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087" y="945194"/>
            <a:ext cx="290464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</a:rPr>
              <a:t>k</a:t>
            </a:r>
          </a:p>
        </p:txBody>
      </p:sp>
      <p:graphicFrame>
        <p:nvGraphicFramePr>
          <p:cNvPr id="203836" name="Object 60">
            <a:extLst>
              <a:ext uri="{FF2B5EF4-FFF2-40B4-BE49-F238E27FC236}">
                <a16:creationId xmlns:a16="http://schemas.microsoft.com/office/drawing/2014/main" id="{74C5F393-36E3-834D-9A34-EAB9FCA2D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377269"/>
              </p:ext>
            </p:extLst>
          </p:nvPr>
        </p:nvGraphicFramePr>
        <p:xfrm>
          <a:off x="3844179" y="4538984"/>
          <a:ext cx="2488581" cy="856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9" imgW="17068800" imgH="5867400" progId="Equation.DSMT4">
                  <p:embed/>
                </p:oleObj>
              </mc:Choice>
              <mc:Fallback>
                <p:oleObj name="Equation" r:id="rId9" imgW="17068800" imgH="5867400" progId="Equation.DSMT4">
                  <p:embed/>
                  <p:pic>
                    <p:nvPicPr>
                      <p:cNvPr id="203836" name="Object 60">
                        <a:extLst>
                          <a:ext uri="{FF2B5EF4-FFF2-40B4-BE49-F238E27FC236}">
                            <a16:creationId xmlns:a16="http://schemas.microsoft.com/office/drawing/2014/main" id="{74C5F393-36E3-834D-9A34-EAB9FCA2D8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179" y="4538984"/>
                        <a:ext cx="2488581" cy="8568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3837" name="Picture 61">
            <a:extLst>
              <a:ext uri="{FF2B5EF4-FFF2-40B4-BE49-F238E27FC236}">
                <a16:creationId xmlns:a16="http://schemas.microsoft.com/office/drawing/2014/main" id="{74634079-2D41-064A-8860-3A8BFC17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24" y="2826172"/>
            <a:ext cx="2374519" cy="120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839" name="Text Box 63">
            <a:extLst>
              <a:ext uri="{FF2B5EF4-FFF2-40B4-BE49-F238E27FC236}">
                <a16:creationId xmlns:a16="http://schemas.microsoft.com/office/drawing/2014/main" id="{15636259-79CD-3D45-9BD0-74868D153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508" y="4732182"/>
            <a:ext cx="20536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Invariant mass!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A888A-5C67-1F42-8AED-18A3435F7463}"/>
              </a:ext>
            </a:extLst>
          </p:cNvPr>
          <p:cNvSpPr txBox="1"/>
          <p:nvPr/>
        </p:nvSpPr>
        <p:spPr>
          <a:xfrm>
            <a:off x="5015318" y="100727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323B1-B96C-FD4C-9F29-FF4CE934434E}"/>
              </a:ext>
            </a:extLst>
          </p:cNvPr>
          <p:cNvCxnSpPr>
            <a:cxnSpLocks/>
          </p:cNvCxnSpPr>
          <p:nvPr/>
        </p:nvCxnSpPr>
        <p:spPr>
          <a:xfrm>
            <a:off x="4573052" y="1583813"/>
            <a:ext cx="691272" cy="2446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2996B4-A20E-724A-AC15-1F2046CD30D9}"/>
              </a:ext>
            </a:extLst>
          </p:cNvPr>
          <p:cNvCxnSpPr>
            <a:cxnSpLocks/>
          </p:cNvCxnSpPr>
          <p:nvPr/>
        </p:nvCxnSpPr>
        <p:spPr>
          <a:xfrm>
            <a:off x="4641306" y="1610545"/>
            <a:ext cx="2997537" cy="1196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44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Snapshot 2008-10-07 02-08-30">
            <a:extLst>
              <a:ext uri="{FF2B5EF4-FFF2-40B4-BE49-F238E27FC236}">
                <a16:creationId xmlns:a16="http://schemas.microsoft.com/office/drawing/2014/main" id="{2864852A-E3FA-F440-A9DB-A1CEDBE1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7" y="1244291"/>
            <a:ext cx="4163478" cy="3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8" name="Line 4">
            <a:extLst>
              <a:ext uri="{FF2B5EF4-FFF2-40B4-BE49-F238E27FC236}">
                <a16:creationId xmlns:a16="http://schemas.microsoft.com/office/drawing/2014/main" id="{E49315AA-CB4D-6444-9001-02E46BBFE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7772" y="2906809"/>
            <a:ext cx="0" cy="69127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5829" name="Line 5">
            <a:extLst>
              <a:ext uri="{FF2B5EF4-FFF2-40B4-BE49-F238E27FC236}">
                <a16:creationId xmlns:a16="http://schemas.microsoft.com/office/drawing/2014/main" id="{ABBC6897-65A7-174F-82E5-DC5B38341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4247" y="2488582"/>
            <a:ext cx="3248981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solidFill>
                <a:schemeClr val="bg1"/>
              </a:solidFill>
            </a:endParaRPr>
          </a:p>
        </p:txBody>
      </p:sp>
      <p:sp>
        <p:nvSpPr>
          <p:cNvPr id="205830" name="Text Box 6">
            <a:extLst>
              <a:ext uri="{FF2B5EF4-FFF2-40B4-BE49-F238E27FC236}">
                <a16:creationId xmlns:a16="http://schemas.microsoft.com/office/drawing/2014/main" id="{8CAC56C7-AB7B-4544-9ADE-D0B46FC0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235" y="2142945"/>
            <a:ext cx="1771639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chemeClr val="bg1"/>
                </a:solidFill>
              </a:rPr>
              <a:t>k</a:t>
            </a:r>
            <a:r>
              <a:rPr lang="en-US" altLang="en-US" sz="1633" baseline="-25000">
                <a:solidFill>
                  <a:schemeClr val="bg1"/>
                </a:solidFill>
              </a:rPr>
              <a:t>T</a:t>
            </a:r>
            <a:r>
              <a:rPr lang="en-US" altLang="en-US" sz="1633" baseline="30000">
                <a:solidFill>
                  <a:schemeClr val="bg1"/>
                </a:solidFill>
              </a:rPr>
              <a:t>2</a:t>
            </a:r>
            <a:r>
              <a:rPr lang="en-US" altLang="en-US" sz="1633">
                <a:solidFill>
                  <a:schemeClr val="bg1"/>
                </a:solidFill>
              </a:rPr>
              <a:t>=Q</a:t>
            </a:r>
            <a:r>
              <a:rPr lang="en-US" altLang="en-US" sz="1633" baseline="30000">
                <a:solidFill>
                  <a:schemeClr val="bg1"/>
                </a:solidFill>
              </a:rPr>
              <a:t>2</a:t>
            </a:r>
            <a:r>
              <a:rPr lang="en-US" altLang="en-US" sz="1633">
                <a:solidFill>
                  <a:schemeClr val="bg1"/>
                </a:solidFill>
              </a:rPr>
              <a:t>=10 GeV</a:t>
            </a:r>
            <a:r>
              <a:rPr lang="en-US" altLang="en-US" sz="1633" baseline="30000">
                <a:solidFill>
                  <a:schemeClr val="bg1"/>
                </a:solidFill>
              </a:rPr>
              <a:t>2</a:t>
            </a:r>
            <a:endParaRPr lang="en-US" altLang="en-US" sz="1633">
              <a:solidFill>
                <a:schemeClr val="bg1"/>
              </a:solidFill>
            </a:endParaRPr>
          </a:p>
        </p:txBody>
      </p:sp>
      <p:sp>
        <p:nvSpPr>
          <p:cNvPr id="205831" name="Text Box 7">
            <a:extLst>
              <a:ext uri="{FF2B5EF4-FFF2-40B4-BE49-F238E27FC236}">
                <a16:creationId xmlns:a16="http://schemas.microsoft.com/office/drawing/2014/main" id="{DC6D2502-3893-2B43-BA31-1DF969AA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522" y="600353"/>
            <a:ext cx="3579246" cy="5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33" dirty="0"/>
              <a:t>z-dependent upper limit in </a:t>
            </a:r>
            <a:r>
              <a:rPr lang="en-US" altLang="en-US" sz="1633" dirty="0" err="1"/>
              <a:t>pQCD</a:t>
            </a:r>
            <a:r>
              <a:rPr lang="en-US" altLang="en-US" sz="1633" dirty="0"/>
              <a:t> evolution equations</a:t>
            </a: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48FA6584-9452-9742-9F4D-883AD29CC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1" y="252560"/>
            <a:ext cx="2864887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177" dirty="0">
                <a:solidFill>
                  <a:srgbClr val="FFFF00"/>
                </a:solidFill>
              </a:rPr>
              <a:t>It matters at large x!</a:t>
            </a:r>
            <a:endParaRPr lang="en-US" altLang="en-US" sz="1633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B90CB-AD43-414D-ACA8-423C29BC2ACE}"/>
              </a:ext>
            </a:extLst>
          </p:cNvPr>
          <p:cNvSpPr txBox="1"/>
          <p:nvPr/>
        </p:nvSpPr>
        <p:spPr>
          <a:xfrm>
            <a:off x="5591232" y="3643988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initial scale</a:t>
            </a:r>
          </a:p>
        </p:txBody>
      </p:sp>
    </p:spTree>
    <p:extLst>
      <p:ext uri="{BB962C8B-B14F-4D97-AF65-F5344CB8AC3E}">
        <p14:creationId xmlns:p14="http://schemas.microsoft.com/office/powerpoint/2010/main" val="2591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0E387FE8-7650-944E-9DF7-47E980E0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00" y="829528"/>
            <a:ext cx="6106241" cy="88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3" name="Picture 3">
            <a:extLst>
              <a:ext uri="{FF2B5EF4-FFF2-40B4-BE49-F238E27FC236}">
                <a16:creationId xmlns:a16="http://schemas.microsoft.com/office/drawing/2014/main" id="{BAAA3258-7476-0241-8D26-78157845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84" y="2894705"/>
            <a:ext cx="5998230" cy="104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4" name="Picture 4">
            <a:extLst>
              <a:ext uri="{FF2B5EF4-FFF2-40B4-BE49-F238E27FC236}">
                <a16:creationId xmlns:a16="http://schemas.microsoft.com/office/drawing/2014/main" id="{E0695079-356A-9E4F-963A-4AFC083A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37" y="4136115"/>
            <a:ext cx="6935768" cy="77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5" name="Text Box 5">
            <a:extLst>
              <a:ext uri="{FF2B5EF4-FFF2-40B4-BE49-F238E27FC236}">
                <a16:creationId xmlns:a16="http://schemas.microsoft.com/office/drawing/2014/main" id="{46CF637F-2BCD-4741-A22F-C62F0C27B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27" y="186969"/>
            <a:ext cx="28071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>
                <a:solidFill>
                  <a:srgbClr val="C00000"/>
                </a:solidFill>
              </a:rPr>
              <a:t>Resummation</a:t>
            </a:r>
            <a:r>
              <a:rPr lang="en-US" altLang="en-US" sz="2000" dirty="0">
                <a:solidFill>
                  <a:srgbClr val="C00000"/>
                </a:solidFill>
              </a:rPr>
              <a:t> to NLO</a:t>
            </a:r>
          </a:p>
          <a:p>
            <a:endParaRPr lang="en-US" altLang="en-US" sz="2000" dirty="0">
              <a:solidFill>
                <a:srgbClr val="C00000"/>
              </a:solidFill>
            </a:endParaRPr>
          </a:p>
        </p:txBody>
      </p:sp>
      <p:sp>
        <p:nvSpPr>
          <p:cNvPr id="209926" name="Line 6">
            <a:extLst>
              <a:ext uri="{FF2B5EF4-FFF2-40B4-BE49-F238E27FC236}">
                <a16:creationId xmlns:a16="http://schemas.microsoft.com/office/drawing/2014/main" id="{FD0C7CF0-D239-9540-B30D-F5C0EC4E5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2828" y="1313418"/>
            <a:ext cx="829527" cy="0"/>
          </a:xfrm>
          <a:prstGeom prst="line">
            <a:avLst/>
          </a:prstGeom>
          <a:noFill/>
          <a:ln w="28575">
            <a:solidFill>
              <a:srgbClr val="CF05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209927" name="Text Box 7">
            <a:extLst>
              <a:ext uri="{FF2B5EF4-FFF2-40B4-BE49-F238E27FC236}">
                <a16:creationId xmlns:a16="http://schemas.microsoft.com/office/drawing/2014/main" id="{7FE218EE-D030-D846-B6E5-64CB1D4D4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447" y="1997491"/>
            <a:ext cx="7652963" cy="5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33">
                <a:solidFill>
                  <a:srgbClr val="800080"/>
                </a:solidFill>
              </a:rPr>
              <a:t>This takes care of the </a:t>
            </a:r>
            <a:r>
              <a:rPr lang="en-US" altLang="en-US" sz="1633">
                <a:solidFill>
                  <a:srgbClr val="CF0507"/>
                </a:solidFill>
              </a:rPr>
              <a:t>large log term</a:t>
            </a:r>
            <a:r>
              <a:rPr lang="en-US" altLang="en-US" sz="1633">
                <a:solidFill>
                  <a:srgbClr val="800080"/>
                </a:solidFill>
              </a:rPr>
              <a:t> in the Wilson coefficient f. (NLO, MS-bar) </a:t>
            </a:r>
          </a:p>
        </p:txBody>
      </p:sp>
      <p:sp>
        <p:nvSpPr>
          <p:cNvPr id="209928" name="Line 8">
            <a:extLst>
              <a:ext uri="{FF2B5EF4-FFF2-40B4-BE49-F238E27FC236}">
                <a16:creationId xmlns:a16="http://schemas.microsoft.com/office/drawing/2014/main" id="{7DA78330-96A0-1F48-8403-78F1B8CCE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8538" y="3456363"/>
            <a:ext cx="829527" cy="0"/>
          </a:xfrm>
          <a:prstGeom prst="line">
            <a:avLst/>
          </a:prstGeom>
          <a:noFill/>
          <a:ln w="28575">
            <a:solidFill>
              <a:srgbClr val="CF05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209930" name="Line 10">
            <a:extLst>
              <a:ext uri="{FF2B5EF4-FFF2-40B4-BE49-F238E27FC236}">
                <a16:creationId xmlns:a16="http://schemas.microsoft.com/office/drawing/2014/main" id="{D0BFF9BD-8E6E-3B43-9B38-36AF47028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4647" y="2419454"/>
            <a:ext cx="1382545" cy="1797309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209931" name="Text Box 11">
            <a:extLst>
              <a:ext uri="{FF2B5EF4-FFF2-40B4-BE49-F238E27FC236}">
                <a16:creationId xmlns:a16="http://schemas.microsoft.com/office/drawing/2014/main" id="{AF754298-A171-944C-978F-129A9294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65" y="5384727"/>
            <a:ext cx="7998600" cy="5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33" dirty="0">
                <a:solidFill>
                  <a:srgbClr val="C00000"/>
                </a:solidFill>
              </a:rPr>
              <a:t>The scale that allows one to annihilate the effect of the large ln(1-z) terms at large x at NLO is the invariant mass, W</a:t>
            </a:r>
            <a:r>
              <a:rPr lang="en-US" altLang="en-US" sz="1633" baseline="30000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105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31E27-AD93-BE4D-B46E-C9F2D3990E32}"/>
              </a:ext>
            </a:extLst>
          </p:cNvPr>
          <p:cNvSpPr txBox="1"/>
          <p:nvPr/>
        </p:nvSpPr>
        <p:spPr>
          <a:xfrm>
            <a:off x="2523744" y="231648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of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>
                <a:latin typeface="+mj-lt"/>
              </a:rPr>
              <a:t>S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 in fixed W</a:t>
            </a:r>
            <a:r>
              <a:rPr lang="en-US" baseline="30000" dirty="0">
                <a:latin typeface="+mj-lt"/>
              </a:rPr>
              <a:t>2 </a:t>
            </a:r>
            <a:r>
              <a:rPr lang="en-US" dirty="0">
                <a:latin typeface="+mj-lt"/>
              </a:rPr>
              <a:t>framework </a:t>
            </a:r>
          </a:p>
          <a:p>
            <a:r>
              <a:rPr lang="en-US" sz="1400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sz="1400" dirty="0" err="1">
                <a:solidFill>
                  <a:srgbClr val="FFFF00"/>
                </a:solidFill>
                <a:latin typeface="+mj-lt"/>
              </a:rPr>
              <a:t>Courtoy</a:t>
            </a:r>
            <a:r>
              <a:rPr lang="en-US" sz="1400" dirty="0">
                <a:solidFill>
                  <a:srgbClr val="FFFF00"/>
                </a:solidFill>
                <a:latin typeface="+mj-lt"/>
              </a:rPr>
              <a:t> and </a:t>
            </a:r>
            <a:r>
              <a:rPr lang="en-US" sz="1400" dirty="0" err="1">
                <a:solidFill>
                  <a:srgbClr val="FFFF00"/>
                </a:solidFill>
                <a:latin typeface="+mj-lt"/>
              </a:rPr>
              <a:t>S.Liuti</a:t>
            </a:r>
            <a:r>
              <a:rPr lang="en-US" sz="1400" dirty="0">
                <a:solidFill>
                  <a:srgbClr val="FFFF00"/>
                </a:solidFill>
                <a:latin typeface="+mj-lt"/>
              </a:rPr>
              <a:t>, PLB 276 (2013)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A738D-B2D1-6E49-9DB4-5A20D227F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6" y="1714638"/>
            <a:ext cx="3759962" cy="2374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0E8140-8521-E14E-91F8-D5D394F3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65" y="1965452"/>
            <a:ext cx="4062984" cy="1463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2BDE6-5EE2-DE4C-8BA9-9D1FBC4515C8}"/>
              </a:ext>
            </a:extLst>
          </p:cNvPr>
          <p:cNvSpPr txBox="1"/>
          <p:nvPr/>
        </p:nvSpPr>
        <p:spPr>
          <a:xfrm>
            <a:off x="3998976" y="3169920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z=0.7</a:t>
            </a:r>
          </a:p>
        </p:txBody>
      </p:sp>
    </p:spTree>
    <p:extLst>
      <p:ext uri="{BB962C8B-B14F-4D97-AF65-F5344CB8AC3E}">
        <p14:creationId xmlns:p14="http://schemas.microsoft.com/office/powerpoint/2010/main" val="271616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46449-D33B-A343-9841-508D2422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99" y="1533329"/>
            <a:ext cx="4324351" cy="4192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F78F2-5DD7-5D49-B804-241B4CF45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332536"/>
            <a:ext cx="2000250" cy="1891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ECB9C-3002-6645-A4BE-E70FA71D5318}"/>
              </a:ext>
            </a:extLst>
          </p:cNvPr>
          <p:cNvSpPr txBox="1"/>
          <p:nvPr/>
        </p:nvSpPr>
        <p:spPr>
          <a:xfrm>
            <a:off x="3867150" y="237286"/>
            <a:ext cx="402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Scales in Deep Inelastic Scattering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F8620-65C4-8A49-94E6-0EFFF41DD9E7}"/>
              </a:ext>
            </a:extLst>
          </p:cNvPr>
          <p:cNvSpPr txBox="1"/>
          <p:nvPr/>
        </p:nvSpPr>
        <p:spPr>
          <a:xfrm>
            <a:off x="1085850" y="3029246"/>
            <a:ext cx="3270447" cy="193899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= -(k – k’)</a:t>
            </a:r>
            <a:r>
              <a:rPr lang="en-US" baseline="30000" dirty="0"/>
              <a:t>2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aseline="30000" dirty="0">
              <a:latin typeface="Symbol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Symbol" pitchFamily="2" charset="2"/>
              </a:rPr>
              <a:t>n = </a:t>
            </a:r>
            <a:r>
              <a:rPr lang="en-US" dirty="0"/>
              <a:t> (</a:t>
            </a:r>
            <a:r>
              <a:rPr lang="en-US" dirty="0" err="1"/>
              <a:t>Pq</a:t>
            </a:r>
            <a:r>
              <a:rPr lang="en-US" dirty="0"/>
              <a:t>)/M </a:t>
            </a:r>
          </a:p>
          <a:p>
            <a:pPr marL="285750" indent="-285750">
              <a:buFont typeface="Symbol" pitchFamily="2" charset="2"/>
              <a:buChar char="n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x = Q</a:t>
            </a:r>
            <a:r>
              <a:rPr lang="en-US" baseline="30000" dirty="0"/>
              <a:t>2</a:t>
            </a:r>
            <a:r>
              <a:rPr lang="en-US" dirty="0"/>
              <a:t> /(2M</a:t>
            </a:r>
            <a:r>
              <a:rPr lang="en-US" dirty="0">
                <a:latin typeface="Symbol" pitchFamily="2" charset="2"/>
              </a:rPr>
              <a:t> n)</a:t>
            </a:r>
          </a:p>
          <a:p>
            <a:endParaRPr lang="en-US" dirty="0">
              <a:latin typeface="Symbol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W</a:t>
            </a:r>
            <a:r>
              <a:rPr lang="en-US" baseline="30000" dirty="0">
                <a:latin typeface="+mj-lt"/>
              </a:rPr>
              <a:t>2 </a:t>
            </a:r>
            <a:r>
              <a:rPr lang="en-US" dirty="0">
                <a:latin typeface="+mj-lt"/>
              </a:rPr>
              <a:t>= M</a:t>
            </a:r>
            <a:r>
              <a:rPr lang="en-US" baseline="-25000" dirty="0">
                <a:latin typeface="+mj-lt"/>
              </a:rPr>
              <a:t>X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= M</a:t>
            </a:r>
            <a:r>
              <a:rPr lang="en-US" baseline="30000" dirty="0">
                <a:latin typeface="+mj-lt"/>
              </a:rPr>
              <a:t>2 </a:t>
            </a:r>
            <a:r>
              <a:rPr lang="en-US" dirty="0">
                <a:latin typeface="+mj-lt"/>
              </a:rPr>
              <a:t>+ </a:t>
            </a:r>
            <a:r>
              <a:rPr lang="en-US" dirty="0"/>
              <a:t>Q</a:t>
            </a:r>
            <a:r>
              <a:rPr lang="en-US" baseline="30000" dirty="0"/>
              <a:t>2 </a:t>
            </a:r>
            <a:r>
              <a:rPr lang="en-US" dirty="0"/>
              <a:t>(1/x-1)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90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A776D-8BAE-B748-9443-7AF744B0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22" y="1244769"/>
            <a:ext cx="10905066" cy="2344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F8C892-F4C2-BD4F-86D6-4C56BB14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64" y="3690079"/>
            <a:ext cx="3825103" cy="25341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B00493-912F-B14E-AF43-4F9A1D3DA2E7}"/>
              </a:ext>
            </a:extLst>
          </p:cNvPr>
          <p:cNvSpPr/>
          <p:nvPr/>
        </p:nvSpPr>
        <p:spPr>
          <a:xfrm>
            <a:off x="10802112" y="1244769"/>
            <a:ext cx="912876" cy="23445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A46E3C-1789-DC4E-81DE-3AC3EA7138A1}"/>
              </a:ext>
            </a:extLst>
          </p:cNvPr>
          <p:cNvSpPr/>
          <p:nvPr/>
        </p:nvSpPr>
        <p:spPr>
          <a:xfrm>
            <a:off x="664464" y="1244768"/>
            <a:ext cx="912876" cy="23445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58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FBF1E-C85E-074B-80D4-8088D208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117" y="658368"/>
            <a:ext cx="4112963" cy="256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556C1-8880-2944-89C4-2BFD4849D659}"/>
              </a:ext>
            </a:extLst>
          </p:cNvPr>
          <p:cNvSpPr txBox="1"/>
          <p:nvPr/>
        </p:nvSpPr>
        <p:spPr>
          <a:xfrm>
            <a:off x="7391992" y="1213810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large x </a:t>
            </a:r>
            <a:r>
              <a:rPr lang="en-US" sz="1600" dirty="0" err="1"/>
              <a:t>resummation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32094-B88C-AE4B-8A2A-899AA475E181}"/>
              </a:ext>
            </a:extLst>
          </p:cNvPr>
          <p:cNvSpPr txBox="1"/>
          <p:nvPr/>
        </p:nvSpPr>
        <p:spPr>
          <a:xfrm>
            <a:off x="622549" y="3380215"/>
            <a:ext cx="4166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GDH sum rule (Brodsky, </a:t>
            </a:r>
            <a:r>
              <a:rPr lang="en-US" sz="1600" dirty="0" err="1"/>
              <a:t>Deur</a:t>
            </a:r>
            <a:r>
              <a:rPr lang="en-US" sz="1600" dirty="0"/>
              <a:t> et al.)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1E5F5A-0445-A548-8086-D56D42BC5324}"/>
              </a:ext>
            </a:extLst>
          </p:cNvPr>
          <p:cNvCxnSpPr>
            <a:cxnSpLocks/>
          </p:cNvCxnSpPr>
          <p:nvPr/>
        </p:nvCxnSpPr>
        <p:spPr>
          <a:xfrm flipH="1">
            <a:off x="5739212" y="1552364"/>
            <a:ext cx="1534173" cy="659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026DAD-EA5F-8246-951A-1DBB15FAD676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2705812" y="2231721"/>
            <a:ext cx="2545720" cy="114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106F00C-B5B2-374A-B1B0-E6F6F93C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652736"/>
            <a:ext cx="3854945" cy="11564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D7DE47-A7AC-2149-82A0-E6C58ADF4E4E}"/>
              </a:ext>
            </a:extLst>
          </p:cNvPr>
          <p:cNvSpPr/>
          <p:nvPr/>
        </p:nvSpPr>
        <p:spPr>
          <a:xfrm>
            <a:off x="5473451" y="40768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``By tuning the scaling structure functions to the averaged data in the resonance region, we parametrize the realization of duality through an </a:t>
            </a:r>
            <a:r>
              <a:rPr lang="en-US" dirty="0">
                <a:solidFill>
                  <a:srgbClr val="FFFF00"/>
                </a:solidFill>
              </a:rPr>
              <a:t>infrared fixed-point </a:t>
            </a:r>
            <a:r>
              <a:rPr lang="en-US" dirty="0"/>
              <a:t>below which the strong coupling constant stops running. The value we have found for the transition scale is situated around 1 GeV</a:t>
            </a:r>
            <a:r>
              <a:rPr lang="en-US" baseline="30000" dirty="0"/>
              <a:t>2</a:t>
            </a:r>
            <a:r>
              <a:rPr lang="en-US" dirty="0"/>
              <a:t>. </a:t>
            </a:r>
            <a:r>
              <a:rPr lang="en-US" dirty="0">
                <a:solidFill>
                  <a:srgbClr val="FFFF00"/>
                </a:solidFill>
              </a:rPr>
              <a:t>The uncertainties on that value are, however, still important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216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7D3D-2207-BD40-A34E-07A486F7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50AFA-9179-D64C-8E4C-7E3EF93C2085}"/>
              </a:ext>
            </a:extLst>
          </p:cNvPr>
          <p:cNvSpPr/>
          <p:nvPr/>
        </p:nvSpPr>
        <p:spPr>
          <a:xfrm>
            <a:off x="1633728" y="2029057"/>
            <a:ext cx="82052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Perhaps the most interesting aspect of the “fixed W</a:t>
            </a:r>
            <a:r>
              <a:rPr lang="en-US" baseline="30000" dirty="0"/>
              <a:t>2 </a:t>
            </a:r>
            <a:r>
              <a:rPr lang="en-US" dirty="0"/>
              <a:t>" analysis that we propose is that the values of the strong  coupling from different measurements/observables namely the GDH sum rule, and the  large-x-DIS/resonance region are in very good agreement with the values obtained from the extension of the commensurate scale relations (see Brodsky and </a:t>
            </a:r>
            <a:r>
              <a:rPr lang="en-US" dirty="0" err="1"/>
              <a:t>Deur</a:t>
            </a:r>
            <a:r>
              <a:rPr lang="en-US" dirty="0"/>
              <a:t>; Grunberg) to the IR region suggested in Ref.[46,48]. </a:t>
            </a:r>
          </a:p>
          <a:p>
            <a:endParaRPr lang="en-US" dirty="0"/>
          </a:p>
          <a:p>
            <a:r>
              <a:rPr lang="en-US" dirty="0"/>
              <a:t>The issue of the extension of the scheme/observable dependence to low values of the scale is what makes our new extraction interesting and open to further studies.</a:t>
            </a:r>
          </a:p>
          <a:p>
            <a:endParaRPr lang="en-US" dirty="0"/>
          </a:p>
          <a:p>
            <a:r>
              <a:rPr lang="en-US" dirty="0"/>
              <a:t>While our conclusion ensues from a perturbative analysis, it would be interesting to compare with non-perturbative effective couplings (see work by C. Roberts and collaborators).</a:t>
            </a:r>
          </a:p>
        </p:txBody>
      </p:sp>
    </p:spTree>
    <p:extLst>
      <p:ext uri="{BB962C8B-B14F-4D97-AF65-F5344CB8AC3E}">
        <p14:creationId xmlns:p14="http://schemas.microsoft.com/office/powerpoint/2010/main" val="323652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32053-B4C9-7443-8D3C-68A6EEB5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88" y="1021318"/>
            <a:ext cx="4348240" cy="4388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2F257-AB86-2444-94CB-5B32B0412A0E}"/>
              </a:ext>
            </a:extLst>
          </p:cNvPr>
          <p:cNvSpPr txBox="1"/>
          <p:nvPr/>
        </p:nvSpPr>
        <p:spPr>
          <a:xfrm>
            <a:off x="9029700" y="5409671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 </a:t>
            </a:r>
            <a:r>
              <a:rPr lang="en-US" dirty="0" err="1"/>
              <a:t>Schienbein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C53F3-341A-F443-9C2C-1CC78AD0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119411"/>
            <a:ext cx="4324351" cy="41921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9AF0B8-0E04-0D43-8201-CB807251919B}"/>
              </a:ext>
            </a:extLst>
          </p:cNvPr>
          <p:cNvCxnSpPr>
            <a:cxnSpLocks/>
          </p:cNvCxnSpPr>
          <p:nvPr/>
        </p:nvCxnSpPr>
        <p:spPr>
          <a:xfrm>
            <a:off x="1622738" y="3403242"/>
            <a:ext cx="1944710" cy="15164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F83007-3CF5-704E-832D-8A1E63A73028}"/>
              </a:ext>
            </a:extLst>
          </p:cNvPr>
          <p:cNvSpPr txBox="1"/>
          <p:nvPr/>
        </p:nvSpPr>
        <p:spPr>
          <a:xfrm>
            <a:off x="1564783" y="2905456"/>
            <a:ext cx="1170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itchFamily="2" charset="2"/>
              </a:rPr>
              <a:t>n = 0.53 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GeV</a:t>
            </a:r>
            <a:r>
              <a:rPr lang="en-US" sz="1200" baseline="30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1200" dirty="0">
                <a:solidFill>
                  <a:srgbClr val="FF0000"/>
                </a:solidFill>
                <a:latin typeface="Symbol" pitchFamily="2" charset="2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57825-9D08-5D4A-A978-DFD0F31F69B9}"/>
              </a:ext>
            </a:extLst>
          </p:cNvPr>
          <p:cNvSpPr txBox="1"/>
          <p:nvPr/>
        </p:nvSpPr>
        <p:spPr>
          <a:xfrm>
            <a:off x="3419341" y="4601914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x=1</a:t>
            </a:r>
          </a:p>
        </p:txBody>
      </p:sp>
    </p:spTree>
    <p:extLst>
      <p:ext uri="{BB962C8B-B14F-4D97-AF65-F5344CB8AC3E}">
        <p14:creationId xmlns:p14="http://schemas.microsoft.com/office/powerpoint/2010/main" val="210472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BF4CA-9A51-A346-A84C-23BD0EA70B07}"/>
              </a:ext>
            </a:extLst>
          </p:cNvPr>
          <p:cNvSpPr txBox="1"/>
          <p:nvPr/>
        </p:nvSpPr>
        <p:spPr>
          <a:xfrm>
            <a:off x="6095999" y="609600"/>
            <a:ext cx="4951411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 longstanding problem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719170-A8A5-49D2-9E6F-3A361420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9" y="0"/>
            <a:ext cx="575209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865BA-016B-4484-AC52-5356C468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609600"/>
            <a:ext cx="2764359" cy="336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6D2330-56B4-8944-80C4-26A17847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" y="1330761"/>
            <a:ext cx="2451371" cy="19304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00E629-E117-44C1-8828-1FF3C4704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7" y="609599"/>
            <a:ext cx="2203582" cy="23735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9E7B47-347C-41D5-B753-02FDFB08D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4135378"/>
            <a:ext cx="2764359" cy="20825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362FFC-9160-409E-9C8F-1E9349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8" y="3143998"/>
            <a:ext cx="2203582" cy="3073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6DA4E-8C49-8444-97E6-E5525F20D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758" y="3811413"/>
            <a:ext cx="1894653" cy="1733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0CD1EA-1C1A-9041-AE29-4EB39759368F}"/>
              </a:ext>
            </a:extLst>
          </p:cNvPr>
          <p:cNvSpPr txBox="1"/>
          <p:nvPr/>
        </p:nvSpPr>
        <p:spPr>
          <a:xfrm>
            <a:off x="6095999" y="2666999"/>
            <a:ext cx="4951412" cy="361511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1980’s with repeated experimental confirmations of asymptotic freedom, </a:t>
            </a:r>
            <a:r>
              <a:rPr lang="en-US" dirty="0">
                <a:solidFill>
                  <a:srgbClr val="FF0000"/>
                </a:solidFill>
              </a:rPr>
              <a:t>QCD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becomes the established theory of the strong interactions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2F476-4612-284B-BF2F-1146AD0EE1EF}"/>
              </a:ext>
            </a:extLst>
          </p:cNvPr>
          <p:cNvSpPr txBox="1"/>
          <p:nvPr/>
        </p:nvSpPr>
        <p:spPr>
          <a:xfrm>
            <a:off x="3378758" y="781050"/>
            <a:ext cx="2055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problem of Final State Interactions/</a:t>
            </a:r>
          </a:p>
          <a:p>
            <a:r>
              <a:rPr lang="en-US" dirty="0">
                <a:solidFill>
                  <a:srgbClr val="FF0000"/>
                </a:solidFill>
              </a:rPr>
              <a:t>Higher Twists</a:t>
            </a:r>
            <a:r>
              <a:rPr lang="en-US" dirty="0">
                <a:solidFill>
                  <a:srgbClr val="002060"/>
                </a:solidFill>
              </a:rPr>
              <a:t> is present from the inception</a:t>
            </a:r>
          </a:p>
        </p:txBody>
      </p:sp>
    </p:spTree>
    <p:extLst>
      <p:ext uri="{BB962C8B-B14F-4D97-AF65-F5344CB8AC3E}">
        <p14:creationId xmlns:p14="http://schemas.microsoft.com/office/powerpoint/2010/main" val="138427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C53469-DE25-0E40-B0B4-0FD1C3A404AF}"/>
              </a:ext>
            </a:extLst>
          </p:cNvPr>
          <p:cNvSpPr txBox="1"/>
          <p:nvPr/>
        </p:nvSpPr>
        <p:spPr>
          <a:xfrm>
            <a:off x="4867274" y="-2174874"/>
            <a:ext cx="615051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Factorization at NLO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2DAA8-9067-E949-A2B5-69924CD6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51" b="6352"/>
          <a:stretch/>
        </p:blipFill>
        <p:spPr>
          <a:xfrm rot="5400000">
            <a:off x="-183772" y="1490568"/>
            <a:ext cx="5218777" cy="34168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DC934E-6738-E041-BB25-C5FB2DF410B8}"/>
                  </a:ext>
                </a:extLst>
              </p:cNvPr>
              <p:cNvSpPr txBox="1"/>
              <p:nvPr/>
            </p:nvSpPr>
            <p:spPr>
              <a:xfrm>
                <a:off x="6148065" y="1465427"/>
                <a:ext cx="2761333" cy="39389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DC934E-6738-E041-BB25-C5FB2DF41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065" y="1465427"/>
                <a:ext cx="2761333" cy="393890"/>
              </a:xfrm>
              <a:prstGeom prst="rect">
                <a:avLst/>
              </a:prstGeom>
              <a:blipFill>
                <a:blip r:embed="rId4"/>
                <a:stretch>
                  <a:fillRect l="-1370" t="-3125" r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A2A09-4A31-2946-BB6D-BDB3AADF574B}"/>
                  </a:ext>
                </a:extLst>
              </p:cNvPr>
              <p:cNvSpPr txBox="1"/>
              <p:nvPr/>
            </p:nvSpPr>
            <p:spPr>
              <a:xfrm>
                <a:off x="6149621" y="2067766"/>
                <a:ext cx="2997103" cy="722698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>
                  <a:spcAft>
                    <a:spcPts val="600"/>
                  </a:spcAft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A2A09-4A31-2946-BB6D-BDB3AADF5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621" y="2067766"/>
                <a:ext cx="2997103" cy="722698"/>
              </a:xfrm>
              <a:prstGeom prst="rect">
                <a:avLst/>
              </a:prstGeom>
              <a:blipFill>
                <a:blip r:embed="rId5"/>
                <a:stretch>
                  <a:fillRect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6A1F83-9FAA-BF4B-8024-B5BE770F6340}"/>
                  </a:ext>
                </a:extLst>
              </p:cNvPr>
              <p:cNvSpPr txBox="1"/>
              <p:nvPr/>
            </p:nvSpPr>
            <p:spPr>
              <a:xfrm>
                <a:off x="4835140" y="3199013"/>
                <a:ext cx="3107389" cy="803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6A1F83-9FAA-BF4B-8024-B5BE770F6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40" y="3199013"/>
                <a:ext cx="3107389" cy="803425"/>
              </a:xfrm>
              <a:prstGeom prst="rect">
                <a:avLst/>
              </a:prstGeom>
              <a:blipFill>
                <a:blip r:embed="rId6"/>
                <a:stretch>
                  <a:fillRect l="-30204" t="-142857" r="-2041" b="-19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FB642-D557-BB4F-B6CA-D12D3CEF64B4}"/>
                  </a:ext>
                </a:extLst>
              </p:cNvPr>
              <p:cNvSpPr txBox="1"/>
              <p:nvPr/>
            </p:nvSpPr>
            <p:spPr>
              <a:xfrm>
                <a:off x="4835140" y="4196557"/>
                <a:ext cx="3491212" cy="803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FB642-D557-BB4F-B6CA-D12D3CEF6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40" y="4196557"/>
                <a:ext cx="3491212" cy="803425"/>
              </a:xfrm>
              <a:prstGeom prst="rect">
                <a:avLst/>
              </a:prstGeom>
              <a:blipFill>
                <a:blip r:embed="rId7"/>
                <a:stretch>
                  <a:fillRect l="-26812" t="-136923" r="-1449" b="-18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C5218F-87C5-3C4D-A12B-E067961A6A40}"/>
                  </a:ext>
                </a:extLst>
              </p:cNvPr>
              <p:cNvSpPr txBox="1"/>
              <p:nvPr/>
            </p:nvSpPr>
            <p:spPr>
              <a:xfrm>
                <a:off x="8778203" y="3624255"/>
                <a:ext cx="3302443" cy="552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C5218F-87C5-3C4D-A12B-E067961A6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203" y="3624255"/>
                <a:ext cx="3302443" cy="552459"/>
              </a:xfrm>
              <a:prstGeom prst="rect">
                <a:avLst/>
              </a:prstGeom>
              <a:blipFill>
                <a:blip r:embed="rId8"/>
                <a:stretch>
                  <a:fillRect l="-11877" t="-46667" b="-10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2A7BF86D-14B3-0C48-864E-2A4279B0B24B}"/>
              </a:ext>
            </a:extLst>
          </p:cNvPr>
          <p:cNvSpPr/>
          <p:nvPr/>
        </p:nvSpPr>
        <p:spPr>
          <a:xfrm>
            <a:off x="8293100" y="3199013"/>
            <a:ext cx="317500" cy="1525387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30703-190F-704B-B7FC-9676C0735C54}"/>
              </a:ext>
            </a:extLst>
          </p:cNvPr>
          <p:cNvSpPr txBox="1"/>
          <p:nvPr/>
        </p:nvSpPr>
        <p:spPr>
          <a:xfrm>
            <a:off x="9362655" y="466090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OPE/Twist Expansion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6CDE8-5C5E-ED4A-8FA0-AEA3998271B2}"/>
              </a:ext>
            </a:extLst>
          </p:cNvPr>
          <p:cNvSpPr txBox="1"/>
          <p:nvPr/>
        </p:nvSpPr>
        <p:spPr>
          <a:xfrm>
            <a:off x="9309100" y="220944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Mellin</a:t>
            </a:r>
            <a:r>
              <a:rPr lang="en-US" b="1" dirty="0"/>
              <a:t> Moments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F0CE9B-541A-4849-A52B-5594F6688DFE}"/>
              </a:ext>
            </a:extLst>
          </p:cNvPr>
          <p:cNvCxnSpPr>
            <a:cxnSpLocks/>
          </p:cNvCxnSpPr>
          <p:nvPr/>
        </p:nvCxnSpPr>
        <p:spPr>
          <a:xfrm flipH="1">
            <a:off x="4265891" y="1833479"/>
            <a:ext cx="1882174" cy="956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17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61C30-1AAA-1741-9208-6E4B55E5DD45}"/>
              </a:ext>
            </a:extLst>
          </p:cNvPr>
          <p:cNvSpPr txBox="1"/>
          <p:nvPr/>
        </p:nvSpPr>
        <p:spPr>
          <a:xfrm>
            <a:off x="1701800" y="381000"/>
            <a:ext cx="571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Calculate coefficient C</a:t>
            </a:r>
            <a:r>
              <a:rPr lang="en-US" baseline="-25000" dirty="0"/>
              <a:t>n</a:t>
            </a:r>
            <a:r>
              <a:rPr lang="en-US" dirty="0"/>
              <a:t> in </a:t>
            </a:r>
            <a:r>
              <a:rPr lang="en-US" dirty="0" err="1"/>
              <a:t>pQCD</a:t>
            </a:r>
            <a:r>
              <a:rPr lang="en-US" dirty="0"/>
              <a:t> at LO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725530-8B5E-E24A-8B79-D6CFE5EEF049}"/>
                  </a:ext>
                </a:extLst>
              </p:cNvPr>
              <p:cNvSpPr txBox="1"/>
              <p:nvPr/>
            </p:nvSpPr>
            <p:spPr>
              <a:xfrm>
                <a:off x="1166009" y="1231899"/>
                <a:ext cx="3390900" cy="5597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725530-8B5E-E24A-8B79-D6CFE5EEF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009" y="1231899"/>
                <a:ext cx="3390900" cy="559705"/>
              </a:xfrm>
              <a:prstGeom prst="rect">
                <a:avLst/>
              </a:prstGeom>
              <a:blipFill>
                <a:blip r:embed="rId2"/>
                <a:stretch>
                  <a:fillRect l="-223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624409-FABD-A246-8B58-A95DE275D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58" y="1080404"/>
            <a:ext cx="3546291" cy="4450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66451-69F6-BA4F-99A1-E0376A19B5A7}"/>
              </a:ext>
            </a:extLst>
          </p:cNvPr>
          <p:cNvSpPr txBox="1"/>
          <p:nvPr/>
        </p:nvSpPr>
        <p:spPr>
          <a:xfrm>
            <a:off x="8071104" y="1207008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(1983)</a:t>
            </a:r>
          </a:p>
        </p:txBody>
      </p:sp>
    </p:spTree>
    <p:extLst>
      <p:ext uri="{BB962C8B-B14F-4D97-AF65-F5344CB8AC3E}">
        <p14:creationId xmlns:p14="http://schemas.microsoft.com/office/powerpoint/2010/main" val="9626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2CE77-D649-4E49-941C-6F9FFA5C0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97" y="1444511"/>
            <a:ext cx="3546291" cy="3571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7A2BD2-3B52-D940-83D1-672DFD669281}"/>
              </a:ext>
            </a:extLst>
          </p:cNvPr>
          <p:cNvSpPr txBox="1"/>
          <p:nvPr/>
        </p:nvSpPr>
        <p:spPr>
          <a:xfrm>
            <a:off x="1047041" y="342900"/>
            <a:ext cx="628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1999-2001: Re-analysis of world data including large </a:t>
            </a:r>
            <a:r>
              <a:rPr lang="en-US" dirty="0" err="1"/>
              <a:t>x</a:t>
            </a:r>
            <a:r>
              <a:rPr lang="en-US" baseline="-25000" dirty="0" err="1"/>
              <a:t>BJ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25C11D-0C7C-8242-AEBB-445FD227382E}"/>
              </a:ext>
            </a:extLst>
          </p:cNvPr>
          <p:cNvSpPr/>
          <p:nvPr/>
        </p:nvSpPr>
        <p:spPr>
          <a:xfrm>
            <a:off x="1726004" y="9765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I.Niculescu</a:t>
            </a:r>
            <a:r>
              <a:rPr lang="en-US" sz="1200" dirty="0">
                <a:solidFill>
                  <a:srgbClr val="FFFF00"/>
                </a:solidFill>
              </a:rPr>
              <a:t>, </a:t>
            </a:r>
            <a:r>
              <a:rPr lang="en-US" sz="1200" dirty="0" err="1">
                <a:solidFill>
                  <a:srgbClr val="FFFF00"/>
                </a:solidFill>
              </a:rPr>
              <a:t>C.Keppel</a:t>
            </a:r>
            <a:r>
              <a:rPr lang="en-US" sz="1200" dirty="0">
                <a:solidFill>
                  <a:srgbClr val="FFFF00"/>
                </a:solidFill>
              </a:rPr>
              <a:t>, </a:t>
            </a:r>
            <a:r>
              <a:rPr lang="en-US" sz="1200" dirty="0" err="1">
                <a:solidFill>
                  <a:srgbClr val="FFFF00"/>
                </a:solidFill>
              </a:rPr>
              <a:t>S.Liuti</a:t>
            </a:r>
            <a:r>
              <a:rPr lang="en-US" sz="1200" dirty="0">
                <a:solidFill>
                  <a:srgbClr val="FFFF00"/>
                </a:solidFill>
              </a:rPr>
              <a:t> and </a:t>
            </a:r>
            <a:r>
              <a:rPr lang="en-US" sz="1200" dirty="0" err="1">
                <a:solidFill>
                  <a:srgbClr val="FFFF00"/>
                </a:solidFill>
              </a:rPr>
              <a:t>G.Niculescu</a:t>
            </a:r>
            <a:r>
              <a:rPr lang="en-US" sz="1200" dirty="0">
                <a:solidFill>
                  <a:srgbClr val="FFFF00"/>
                </a:solidFill>
              </a:rPr>
              <a:t>,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Phys. Rev. D60, 094001 (1999)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A160C-82F2-BF40-811B-D96E1E311C4C}"/>
              </a:ext>
            </a:extLst>
          </p:cNvPr>
          <p:cNvSpPr txBox="1"/>
          <p:nvPr/>
        </p:nvSpPr>
        <p:spPr>
          <a:xfrm>
            <a:off x="2670783" y="5819806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Cornwall Norton moments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78FA9D-8AAA-4A4A-B89A-9C04B62EB182}"/>
              </a:ext>
            </a:extLst>
          </p:cNvPr>
          <p:cNvSpPr/>
          <p:nvPr/>
        </p:nvSpPr>
        <p:spPr>
          <a:xfrm rot="2599131">
            <a:off x="8442928" y="3109485"/>
            <a:ext cx="1196191" cy="17859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5B0C5-9BE3-4448-B043-3BBA6377692C}"/>
              </a:ext>
            </a:extLst>
          </p:cNvPr>
          <p:cNvSpPr txBox="1"/>
          <p:nvPr/>
        </p:nvSpPr>
        <p:spPr>
          <a:xfrm>
            <a:off x="6178259" y="1584407"/>
            <a:ext cx="47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Deviations from linearity at Q</a:t>
            </a:r>
            <a:r>
              <a:rPr lang="en-US" baseline="30000" dirty="0"/>
              <a:t>2 </a:t>
            </a:r>
            <a:r>
              <a:rPr lang="en-US" dirty="0"/>
              <a:t> &lt; 10 GeV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8C9A3-B691-8E4D-AE86-CA758640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81" y="2922667"/>
            <a:ext cx="3769057" cy="3778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23EDF5-51B4-CF45-8582-8F68DD500BEB}"/>
              </a:ext>
            </a:extLst>
          </p:cNvPr>
          <p:cNvSpPr/>
          <p:nvPr/>
        </p:nvSpPr>
        <p:spPr>
          <a:xfrm>
            <a:off x="7822004" y="2448200"/>
            <a:ext cx="5099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C.Armstrong</a:t>
            </a:r>
            <a:r>
              <a:rPr lang="en-US" sz="1200" dirty="0">
                <a:solidFill>
                  <a:srgbClr val="FFFF00"/>
                </a:solidFill>
              </a:rPr>
              <a:t>, R. Ent, C. Keppel, S. Liuti, G. Niculescu and I. Niculescu, </a:t>
            </a:r>
            <a:r>
              <a:rPr lang="en-US" sz="1200" dirty="0" err="1">
                <a:solidFill>
                  <a:srgbClr val="FFFF00"/>
                </a:solidFill>
              </a:rPr>
              <a:t>Phys.Rev</a:t>
            </a:r>
            <a:r>
              <a:rPr lang="en-US" sz="1200" dirty="0">
                <a:solidFill>
                  <a:srgbClr val="FFFF00"/>
                </a:solidFill>
              </a:rPr>
              <a:t>. D63, 094008 (2001) </a:t>
            </a:r>
            <a:br>
              <a:rPr lang="en-US" sz="1200" dirty="0">
                <a:solidFill>
                  <a:srgbClr val="FFFF00"/>
                </a:solidFill>
              </a:rPr>
            </a:b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76E30A-DD32-4B4E-9D74-DECF5977480E}"/>
              </a:ext>
            </a:extLst>
          </p:cNvPr>
          <p:cNvCxnSpPr>
            <a:cxnSpLocks/>
          </p:cNvCxnSpPr>
          <p:nvPr/>
        </p:nvCxnSpPr>
        <p:spPr>
          <a:xfrm flipH="1">
            <a:off x="3934816" y="2023463"/>
            <a:ext cx="2990689" cy="178997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DBCFEB-F579-1A49-8F38-466F6D539C37}"/>
              </a:ext>
            </a:extLst>
          </p:cNvPr>
          <p:cNvCxnSpPr>
            <a:cxnSpLocks/>
          </p:cNvCxnSpPr>
          <p:nvPr/>
        </p:nvCxnSpPr>
        <p:spPr>
          <a:xfrm>
            <a:off x="6925506" y="2023463"/>
            <a:ext cx="1816158" cy="162194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6188B34-2F4E-F349-830F-B29AFEDEF518}"/>
              </a:ext>
            </a:extLst>
          </p:cNvPr>
          <p:cNvSpPr/>
          <p:nvPr/>
        </p:nvSpPr>
        <p:spPr>
          <a:xfrm rot="5018824">
            <a:off x="8858777" y="2870282"/>
            <a:ext cx="1128055" cy="17859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1AA6AB-4D7E-8846-B7DF-9F920303EFB0}"/>
              </a:ext>
            </a:extLst>
          </p:cNvPr>
          <p:cNvSpPr/>
          <p:nvPr/>
        </p:nvSpPr>
        <p:spPr>
          <a:xfrm rot="2599131">
            <a:off x="2595821" y="3089696"/>
            <a:ext cx="1196191" cy="17859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7400" y="152400"/>
            <a:ext cx="8591550" cy="1258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en-US" sz="2800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6483114" y="3405758"/>
            <a:ext cx="12192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9314" y="5049741"/>
            <a:ext cx="16002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6330714" y="2605658"/>
            <a:ext cx="1143000" cy="1066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953139" y="2377058"/>
            <a:ext cx="184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+mj-lt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876939" y="2377058"/>
            <a:ext cx="184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64289" y="4510658"/>
            <a:ext cx="1565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+mj-lt"/>
              </a:rPr>
              <a:t>Higher Twists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626115" y="2270695"/>
            <a:ext cx="2916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Target Mass Corrections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626115" y="2994596"/>
            <a:ext cx="4472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Large x/Large n  structure of</a:t>
            </a:r>
          </a:p>
          <a:p>
            <a:pPr>
              <a:defRPr/>
            </a:pPr>
            <a:r>
              <a:rPr lang="en-US" dirty="0">
                <a:latin typeface="+mj-lt"/>
              </a:rPr>
              <a:t>PQCD evolution equations beyond LO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357947" y="5259976"/>
            <a:ext cx="23775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Nuclear corrections</a:t>
            </a:r>
          </a:p>
          <a:p>
            <a:pPr>
              <a:defRPr/>
            </a:pPr>
            <a:r>
              <a:rPr lang="en-US" dirty="0">
                <a:latin typeface="+mj-lt"/>
              </a:rPr>
              <a:t>(for neutron)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193925" y="257016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728373" y="3872926"/>
            <a:ext cx="4233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Main question: how to continue </a:t>
            </a:r>
            <a:r>
              <a:rPr lang="en-US" sz="2400" dirty="0" err="1">
                <a:latin typeface="+mj-lt"/>
              </a:rPr>
              <a:t>pQCD</a:t>
            </a:r>
            <a:r>
              <a:rPr lang="en-US" sz="2400" dirty="0">
                <a:latin typeface="+mj-lt"/>
              </a:rPr>
              <a:t> curve? What defines the </a:t>
            </a:r>
            <a:r>
              <a:rPr lang="en-US" sz="2400" dirty="0" err="1">
                <a:latin typeface="+mj-lt"/>
              </a:rPr>
              <a:t>pQCD</a:t>
            </a:r>
            <a:r>
              <a:rPr lang="en-US" sz="2400" dirty="0">
                <a:latin typeface="+mj-lt"/>
              </a:rPr>
              <a:t> curve?   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6559314" y="4624958"/>
            <a:ext cx="160020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660037" y="418673"/>
            <a:ext cx="8988913" cy="990600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en-US" dirty="0">
                <a:solidFill>
                  <a:schemeClr val="tx1"/>
                </a:solidFill>
              </a:rPr>
              <a:t>Large 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Bj</a:t>
            </a:r>
            <a:r>
              <a:rPr lang="en-US" dirty="0">
                <a:solidFill>
                  <a:schemeClr val="tx1"/>
                </a:solidFill>
              </a:rPr>
              <a:t> at fixed Q</a:t>
            </a:r>
            <a:r>
              <a:rPr lang="en-US" baseline="30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and the continuation of the </a:t>
            </a:r>
            <a:r>
              <a:rPr lang="en-US" dirty="0" err="1">
                <a:solidFill>
                  <a:schemeClr val="tx1"/>
                </a:solidFill>
              </a:rPr>
              <a:t>pQCD</a:t>
            </a:r>
            <a:r>
              <a:rPr lang="en-US" dirty="0">
                <a:solidFill>
                  <a:schemeClr val="tx1"/>
                </a:solidFill>
              </a:rPr>
              <a:t> curve into the resonance region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2CF0C-F777-F647-91C9-9F71B28F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1694632"/>
            <a:ext cx="3670300" cy="3366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44362-69E9-3144-A948-A60366EED46D}"/>
              </a:ext>
            </a:extLst>
          </p:cNvPr>
          <p:cNvSpPr txBox="1"/>
          <p:nvPr/>
        </p:nvSpPr>
        <p:spPr>
          <a:xfrm>
            <a:off x="1663700" y="190500"/>
            <a:ext cx="5586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Effects of threshold </a:t>
            </a:r>
            <a:r>
              <a:rPr lang="en-US" dirty="0" err="1"/>
              <a:t>resummation</a:t>
            </a:r>
            <a:endParaRPr lang="en-US" dirty="0"/>
          </a:p>
          <a:p>
            <a:r>
              <a:rPr lang="en-US" sz="1400" dirty="0">
                <a:solidFill>
                  <a:srgbClr val="FFFF00"/>
                </a:solidFill>
              </a:rPr>
              <a:t>W. Vogelsang, G. </a:t>
            </a:r>
            <a:r>
              <a:rPr lang="en-US" sz="1400" dirty="0" err="1">
                <a:solidFill>
                  <a:srgbClr val="FFFF00"/>
                </a:solidFill>
              </a:rPr>
              <a:t>Sterman</a:t>
            </a:r>
            <a:r>
              <a:rPr lang="en-US" sz="1400" dirty="0">
                <a:solidFill>
                  <a:srgbClr val="FFFF00"/>
                </a:solidFill>
              </a:rPr>
              <a:t>, F. Ringer, D. Anderle, A. </a:t>
            </a:r>
            <a:r>
              <a:rPr lang="en-US" sz="1400" dirty="0" err="1">
                <a:solidFill>
                  <a:srgbClr val="FFFF00"/>
                </a:solidFill>
              </a:rPr>
              <a:t>Accardi</a:t>
            </a:r>
            <a:r>
              <a:rPr lang="en-US" sz="1400" dirty="0">
                <a:solidFill>
                  <a:srgbClr val="FFFF00"/>
                </a:solidFill>
              </a:rPr>
              <a:t>….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dirty="0"/>
              <a:t>Impact on global fits (talks by </a:t>
            </a:r>
            <a:r>
              <a:rPr lang="en-US" dirty="0" err="1"/>
              <a:t>F.Olness</a:t>
            </a:r>
            <a:r>
              <a:rPr lang="en-US" dirty="0"/>
              <a:t> and 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1A0B6-E978-EF4D-B30D-5461F01535F3}"/>
              </a:ext>
            </a:extLst>
          </p:cNvPr>
          <p:cNvSpPr txBox="1"/>
          <p:nvPr/>
        </p:nvSpPr>
        <p:spPr>
          <a:xfrm>
            <a:off x="4620768" y="5060950"/>
            <a:ext cx="2885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W. Vogelsang and G. </a:t>
            </a:r>
            <a:r>
              <a:rPr lang="en-US" sz="1200" dirty="0" err="1">
                <a:solidFill>
                  <a:srgbClr val="FFFF00"/>
                </a:solidFill>
              </a:rPr>
              <a:t>Sterman</a:t>
            </a:r>
            <a:r>
              <a:rPr lang="en-US" sz="1200" dirty="0">
                <a:solidFill>
                  <a:srgbClr val="FFFF00"/>
                </a:solidFill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233220635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844</Words>
  <Application>Microsoft Macintosh PowerPoint</Application>
  <PresentationFormat>Widescreen</PresentationFormat>
  <Paragraphs>109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Rounded MT Bold</vt:lpstr>
      <vt:lpstr>Brush Script MT</vt:lpstr>
      <vt:lpstr>Calibri</vt:lpstr>
      <vt:lpstr>Cambria Math</vt:lpstr>
      <vt:lpstr>Century Gothic</vt:lpstr>
      <vt:lpstr>Elephant</vt:lpstr>
      <vt:lpstr>Helvetica Neue</vt:lpstr>
      <vt:lpstr>Proxima Nova</vt:lpstr>
      <vt:lpstr>Symbol</vt:lpstr>
      <vt:lpstr>Wingdings</vt:lpstr>
      <vt:lpstr>BrushVTI</vt:lpstr>
      <vt:lpstr>Mesh</vt:lpstr>
      <vt:lpstr>MathType 5.0 Equation</vt:lpstr>
      <vt:lpstr>Perturbative QCD Analysis in a Fixed-W2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xBj at fixed Q2 and the continuation of the pQCD curve into the resonance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Perturbative QCD Analysis in a Fixed-W2 Framework</dc:title>
  <dc:creator>simonetta liuti</dc:creator>
  <cp:lastModifiedBy>simonetta liuti</cp:lastModifiedBy>
  <cp:revision>2</cp:revision>
  <dcterms:created xsi:type="dcterms:W3CDTF">2020-06-03T10:12:13Z</dcterms:created>
  <dcterms:modified xsi:type="dcterms:W3CDTF">2020-06-03T10:29:17Z</dcterms:modified>
</cp:coreProperties>
</file>