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28" r:id="rId2"/>
    <p:sldId id="759" r:id="rId3"/>
    <p:sldId id="327" r:id="rId4"/>
    <p:sldId id="326" r:id="rId5"/>
  </p:sldIdLst>
  <p:sldSz cx="9144000" cy="5143500" type="screen16x9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00CC"/>
    <a:srgbClr val="1F89D7"/>
    <a:srgbClr val="0070C0"/>
    <a:srgbClr val="FF00FF"/>
    <a:srgbClr val="00FFFF"/>
    <a:srgbClr val="00FF00"/>
    <a:srgbClr val="FFFFFF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40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4/27/2020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4/27/2020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0354B-7771-4630-B454-53C09215E4B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754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99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71500"/>
            <a:ext cx="8686800" cy="1102519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663179"/>
            <a:ext cx="1981200" cy="42517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63178"/>
            <a:ext cx="5791200" cy="42517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43151"/>
            <a:ext cx="7772400" cy="5715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571501"/>
            <a:ext cx="8610600" cy="4572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4926807"/>
            <a:ext cx="2895600" cy="2166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77190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85800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22910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April 9-11, 2019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03"/>
            <a:ext cx="8229600" cy="5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4972050"/>
            <a:ext cx="2133600" cy="171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April 9-11,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4914900"/>
            <a:ext cx="2895600" cy="207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4869657"/>
            <a:ext cx="534194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6" y="5715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" name="Picture 2" descr="https://www.sphenix.bnl.gov/web/system/files/u7/sphenix-logo-white-bg.png">
            <a:extLst>
              <a:ext uri="{FF2B5EF4-FFF2-40B4-BE49-F238E27FC236}">
                <a16:creationId xmlns:a16="http://schemas.microsoft.com/office/drawing/2014/main" id="{E21E0E1C-C51F-4944-BAEC-913171417A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"/>
            <a:ext cx="1149783" cy="57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ctrTitle"/>
          </p:nvPr>
        </p:nvSpPr>
        <p:spPr>
          <a:xfrm>
            <a:off x="304800" y="710286"/>
            <a:ext cx="8610600" cy="697368"/>
          </a:xfrm>
          <a:solidFill>
            <a:srgbClr val="3399FF"/>
          </a:solidFill>
        </p:spPr>
        <p:txBody>
          <a:bodyPr/>
          <a:lstStyle/>
          <a:p>
            <a:pPr>
              <a:lnSpc>
                <a:spcPct val="150000"/>
              </a:lnSpc>
            </a:pPr>
            <a:br>
              <a:rPr lang="en-US" altLang="en-US" sz="3200" b="0" dirty="0"/>
            </a:br>
            <a:br>
              <a:rPr lang="en-US" sz="2800" b="0" dirty="0"/>
            </a:br>
            <a:br>
              <a:rPr lang="en-US" altLang="en-US" sz="3200" b="0" dirty="0">
                <a:solidFill>
                  <a:schemeClr val="bg1"/>
                </a:solidFill>
              </a:rPr>
            </a:br>
            <a:endParaRPr lang="en-US" altLang="en-US" sz="3200" b="0" dirty="0">
              <a:solidFill>
                <a:schemeClr val="bg1"/>
              </a:solidFill>
            </a:endParaRPr>
          </a:p>
        </p:txBody>
      </p:sp>
      <p:sp>
        <p:nvSpPr>
          <p:cNvPr id="15362" name="Subtitle 3"/>
          <p:cNvSpPr>
            <a:spLocks noGrp="1"/>
          </p:cNvSpPr>
          <p:nvPr>
            <p:ph type="subTitle" idx="1"/>
          </p:nvPr>
        </p:nvSpPr>
        <p:spPr>
          <a:xfrm>
            <a:off x="14040" y="3752350"/>
            <a:ext cx="9122800" cy="1192215"/>
          </a:xfrm>
        </p:spPr>
        <p:txBody>
          <a:bodyPr/>
          <a:lstStyle/>
          <a:p>
            <a:r>
              <a:rPr lang="en-US" altLang="en-US" sz="2400" b="0" dirty="0">
                <a:solidFill>
                  <a:srgbClr val="0099FF"/>
                </a:solidFill>
              </a:rPr>
              <a:t>Dan CACACE, BNL</a:t>
            </a:r>
          </a:p>
          <a:p>
            <a:r>
              <a:rPr lang="en-US" altLang="en-US" sz="1800" b="0" dirty="0">
                <a:solidFill>
                  <a:srgbClr val="0099FF"/>
                </a:solidFill>
              </a:rPr>
              <a:t>April 27, 2020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7863702-4EAA-4F39-8171-E0F2AE3043F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1F8AB44D-0D00-4315-8AFB-22C42398BCAD}"/>
              </a:ext>
            </a:extLst>
          </p:cNvPr>
          <p:cNvSpPr txBox="1">
            <a:spLocks/>
          </p:cNvSpPr>
          <p:nvPr/>
        </p:nvSpPr>
        <p:spPr bwMode="auto">
          <a:xfrm>
            <a:off x="6300" y="816946"/>
            <a:ext cx="9144000" cy="49530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bg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br>
              <a:rPr lang="en-US" altLang="en-US" sz="3200" b="0" dirty="0"/>
            </a:br>
            <a:r>
              <a:rPr lang="en-US" altLang="en-US" sz="2400" b="0" dirty="0"/>
              <a:t>Final Design and Safety Review of the INTT Ladder and Barrels</a:t>
            </a:r>
            <a:br>
              <a:rPr lang="en-US" altLang="en-US" sz="2400" b="0" dirty="0">
                <a:solidFill>
                  <a:srgbClr val="FF0000"/>
                </a:solidFill>
              </a:rPr>
            </a:br>
            <a:endParaRPr lang="en-US" altLang="en-US" sz="2400" b="0" dirty="0">
              <a:solidFill>
                <a:srgbClr val="FF0000"/>
              </a:solidFill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585F8F7B-EC6D-4C15-AD83-5D696976BFD8}"/>
              </a:ext>
            </a:extLst>
          </p:cNvPr>
          <p:cNvSpPr txBox="1">
            <a:spLocks/>
          </p:cNvSpPr>
          <p:nvPr/>
        </p:nvSpPr>
        <p:spPr bwMode="auto">
          <a:xfrm>
            <a:off x="-3150" y="2884426"/>
            <a:ext cx="9144000" cy="57594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bg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altLang="en-US" sz="2400" b="0" dirty="0">
                <a:solidFill>
                  <a:schemeClr val="tx1"/>
                </a:solidFill>
              </a:rPr>
              <a:t>WBS: 3.0X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9B8E84A4-79E5-4D33-B68A-76731FE21166}"/>
              </a:ext>
            </a:extLst>
          </p:cNvPr>
          <p:cNvSpPr txBox="1">
            <a:spLocks/>
          </p:cNvSpPr>
          <p:nvPr/>
        </p:nvSpPr>
        <p:spPr bwMode="auto">
          <a:xfrm>
            <a:off x="10600" y="1429115"/>
            <a:ext cx="9144000" cy="172751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bg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br>
              <a:rPr lang="en-US" altLang="en-US" sz="2800" b="0" dirty="0">
                <a:solidFill>
                  <a:schemeClr val="tx1"/>
                </a:solidFill>
              </a:rPr>
            </a:br>
            <a:r>
              <a:rPr lang="en-US" altLang="en-US" sz="3600" b="0" dirty="0">
                <a:solidFill>
                  <a:schemeClr val="tx1"/>
                </a:solidFill>
              </a:rPr>
              <a:t>Stave Design and FEA Analysis</a:t>
            </a:r>
            <a:br>
              <a:rPr lang="en-US" altLang="en-US" sz="3600" b="0" dirty="0">
                <a:solidFill>
                  <a:schemeClr val="tx1"/>
                </a:solidFill>
              </a:rPr>
            </a:br>
            <a:endParaRPr lang="en-US" altLang="en-US" sz="3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9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29BD77-42B7-454F-97A8-ED30AC6B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6497"/>
          </a:xfrm>
        </p:spPr>
        <p:txBody>
          <a:bodyPr/>
          <a:lstStyle/>
          <a:p>
            <a:r>
              <a:rPr lang="en-US" sz="3600" dirty="0">
                <a:solidFill>
                  <a:srgbClr val="0099FF"/>
                </a:solidFill>
              </a:rPr>
              <a:t> The INTT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D68461-06C9-46BA-B782-553CC007B65F}"/>
              </a:ext>
            </a:extLst>
          </p:cNvPr>
          <p:cNvSpPr/>
          <p:nvPr/>
        </p:nvSpPr>
        <p:spPr>
          <a:xfrm>
            <a:off x="6782944" y="549523"/>
            <a:ext cx="212636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0099FF"/>
                </a:solidFill>
                <a:latin typeface="Arial Rounded MT Bold" panose="020F0704030504030204" pitchFamily="34" charset="0"/>
              </a:rPr>
              <a:t> </a:t>
            </a:r>
            <a:r>
              <a:rPr lang="en-US" sz="800" dirty="0">
                <a:solidFill>
                  <a:srgbClr val="0099FF"/>
                </a:solidFill>
                <a:latin typeface="Arial Rounded MT Bold" panose="020F0704030504030204" pitchFamily="34" charset="0"/>
              </a:rPr>
              <a:t>Tracking System: MVTX+INTT+TPC </a:t>
            </a:r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77E35DD6-C36A-4C74-B1F4-0E18461CC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09806" y="4869657"/>
            <a:ext cx="534194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C2E0C8C-DEA0-44AF-A311-D9EF592947A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62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" y="25003"/>
            <a:ext cx="8229600" cy="546497"/>
          </a:xfrm>
          <a:ln>
            <a:noFill/>
          </a:ln>
        </p:spPr>
        <p:txBody>
          <a:bodyPr/>
          <a:lstStyle/>
          <a:p>
            <a:r>
              <a:rPr lang="en-US" sz="3600" dirty="0"/>
              <a:t>  </a:t>
            </a:r>
            <a:r>
              <a:rPr lang="en-US" sz="3600" dirty="0">
                <a:solidFill>
                  <a:srgbClr val="0099FF"/>
                </a:solidFill>
              </a:rPr>
              <a:t>Summary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C0B91E07-AF9D-4FCA-9FF5-8D051E8F7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37678"/>
            <a:ext cx="9144000" cy="24622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defTabSz="457200" eaLnBrk="0" hangingPunct="0">
              <a:spcBef>
                <a:spcPts val="0"/>
              </a:spcBef>
              <a:buSzPct val="95000"/>
              <a:defRPr/>
            </a:pPr>
            <a:r>
              <a:rPr lang="en-US" sz="1400" dirty="0">
                <a:latin typeface="Arial Rounded MT Bold" panose="020F0704030504030204" pitchFamily="34" charset="0"/>
              </a:rPr>
              <a:t>• </a:t>
            </a:r>
            <a:r>
              <a:rPr lang="en-US" altLang="en-US" sz="1400" dirty="0">
                <a:latin typeface="Arial Rounded MT Bold" panose="020F0704030504030204" pitchFamily="34" charset="0"/>
              </a:rPr>
              <a:t>The INTT 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marL="0" lvl="0" indent="0" defTabSz="457200" eaLnBrk="0" hangingPunct="0">
              <a:spcBef>
                <a:spcPts val="0"/>
              </a:spcBef>
              <a:buSzPct val="95000"/>
              <a:defRPr/>
            </a:pPr>
            <a:endParaRPr lang="en-US" altLang="en-US" sz="1600" dirty="0">
              <a:latin typeface="Arial Rounded MT Bold" panose="020F0704030504030204" pitchFamily="34" charset="0"/>
            </a:endParaRPr>
          </a:p>
          <a:p>
            <a:pPr marL="0" lvl="0" indent="0" defTabSz="457200" eaLnBrk="0" hangingPunct="0">
              <a:spcBef>
                <a:spcPts val="0"/>
              </a:spcBef>
              <a:buSzPct val="95000"/>
              <a:defRPr/>
            </a:pPr>
            <a:br>
              <a:rPr lang="en-US" altLang="en-US" sz="1600" dirty="0">
                <a:latin typeface="Arial Rounded MT Bold" panose="020F0704030504030204" pitchFamily="34" charset="0"/>
              </a:rPr>
            </a:br>
            <a:r>
              <a:rPr lang="en-US" sz="1600" dirty="0">
                <a:latin typeface="Arial Rounded MT Bold" panose="020F0704030504030204" pitchFamily="34" charset="0"/>
              </a:rPr>
              <a:t>•</a:t>
            </a:r>
            <a:r>
              <a:rPr lang="en-US" altLang="en-US" sz="1600" dirty="0">
                <a:latin typeface="Arial Rounded MT Bold" panose="020F0704030504030204" pitchFamily="34" charset="0"/>
              </a:rPr>
              <a:t> The INTT</a:t>
            </a:r>
          </a:p>
          <a:p>
            <a:pPr marL="457200" lvl="1" indent="0" defTabSz="457200" eaLnBrk="0" hangingPunct="0">
              <a:spcBef>
                <a:spcPts val="0"/>
              </a:spcBef>
              <a:buSzPct val="95000"/>
              <a:defRPr/>
            </a:pPr>
            <a:endParaRPr lang="en-US" altLang="en-US" sz="1400" dirty="0">
              <a:latin typeface="Arial Rounded MT Bold" panose="020F0704030504030204" pitchFamily="34" charset="0"/>
              <a:ea typeface="+mn-ea"/>
              <a:cs typeface="Arial" panose="020B0604020202020204" pitchFamily="34" charset="0"/>
            </a:endParaRPr>
          </a:p>
          <a:p>
            <a:pPr marL="457200" lvl="1" indent="0" defTabSz="457200" eaLnBrk="0" hangingPunct="0">
              <a:spcBef>
                <a:spcPts val="0"/>
              </a:spcBef>
              <a:buSzPct val="95000"/>
              <a:defRPr/>
            </a:pPr>
            <a:endParaRPr lang="en-US" altLang="en-US" sz="1400" dirty="0">
              <a:latin typeface="Arial Rounded MT Bold" panose="020F0704030504030204" pitchFamily="34" charset="0"/>
              <a:ea typeface="+mn-ea"/>
              <a:cs typeface="Arial" panose="020B0604020202020204" pitchFamily="34" charset="0"/>
            </a:endParaRPr>
          </a:p>
          <a:p>
            <a:pPr marL="0" indent="0" defTabSz="457200" eaLnBrk="0" hangingPunct="0">
              <a:spcBef>
                <a:spcPts val="0"/>
              </a:spcBef>
              <a:buSzPct val="95000"/>
              <a:defRPr/>
            </a:pPr>
            <a:r>
              <a:rPr lang="en-US" sz="1600" dirty="0">
                <a:latin typeface="Arial Rounded MT Bold" panose="020F0704030504030204" pitchFamily="34" charset="0"/>
              </a:rPr>
              <a:t>• </a:t>
            </a:r>
            <a:r>
              <a:rPr lang="en-US" altLang="en-US" sz="1600" dirty="0">
                <a:latin typeface="Arial Rounded MT Bold" panose="020F0704030504030204" pitchFamily="34" charset="0"/>
              </a:rPr>
              <a:t>The INTT</a:t>
            </a:r>
            <a:br>
              <a:rPr lang="en-US" altLang="en-US" sz="1600" dirty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endParaRPr lang="en-US" altLang="en-US" sz="16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0" indent="0" defTabSz="457200" eaLnBrk="0" hangingPunct="0">
              <a:spcBef>
                <a:spcPts val="0"/>
              </a:spcBef>
              <a:buSzPct val="95000"/>
              <a:defRPr/>
            </a:pPr>
            <a:endParaRPr lang="en-US" altLang="en-US" sz="1600" dirty="0">
              <a:latin typeface="Arial Rounded MT Bold" panose="020F0704030504030204" pitchFamily="34" charset="0"/>
              <a:ea typeface="+mn-ea"/>
              <a:cs typeface="Arial" panose="020B0604020202020204" pitchFamily="34" charset="0"/>
            </a:endParaRPr>
          </a:p>
          <a:p>
            <a:pPr marL="0" indent="0" defTabSz="457200" eaLnBrk="0" hangingPunct="0">
              <a:spcBef>
                <a:spcPts val="0"/>
              </a:spcBef>
              <a:buSzPct val="95000"/>
              <a:defRPr/>
            </a:pPr>
            <a:r>
              <a:rPr lang="en-US" sz="1600" dirty="0">
                <a:latin typeface="Arial Rounded MT Bold" panose="020F0704030504030204" pitchFamily="34" charset="0"/>
              </a:rPr>
              <a:t>• </a:t>
            </a:r>
            <a:r>
              <a:rPr lang="en-US" altLang="en-US" sz="1600" dirty="0">
                <a:latin typeface="Arial Rounded MT Bold" panose="020F0704030504030204" pitchFamily="34" charset="0"/>
              </a:rPr>
              <a:t>The INTT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1CAFEA2-AC56-403B-8DA1-074BEEB0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09806" y="4869657"/>
            <a:ext cx="534194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C2E0C8C-DEA0-44AF-A311-D9EF592947A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9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6"/>
          <p:cNvSpPr>
            <a:spLocks noGrp="1"/>
          </p:cNvSpPr>
          <p:nvPr>
            <p:ph type="title"/>
          </p:nvPr>
        </p:nvSpPr>
        <p:spPr>
          <a:xfrm>
            <a:off x="381000" y="2114550"/>
            <a:ext cx="8229600" cy="85725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rgbClr val="0099FF"/>
                </a:solidFill>
              </a:rPr>
              <a:t>Back Up</a:t>
            </a:r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C2E0C8C-DEA0-44AF-A311-D9EF592947A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62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31746</TotalTime>
  <Words>35</Words>
  <Application>Microsoft Office PowerPoint</Application>
  <PresentationFormat>On-screen Show (16:9)</PresentationFormat>
  <Paragraphs>23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Rounded MT Bold</vt:lpstr>
      <vt:lpstr>Calibri</vt:lpstr>
      <vt:lpstr>Office Theme</vt:lpstr>
      <vt:lpstr>   </vt:lpstr>
      <vt:lpstr> The INTT</vt:lpstr>
      <vt:lpstr>  Summary</vt:lpstr>
      <vt:lpstr>Back Up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Nouicer, Rachid</cp:lastModifiedBy>
  <cp:revision>430</cp:revision>
  <cp:lastPrinted>2015-10-28T19:08:40Z</cp:lastPrinted>
  <dcterms:created xsi:type="dcterms:W3CDTF">2015-10-24T00:32:43Z</dcterms:created>
  <dcterms:modified xsi:type="dcterms:W3CDTF">2020-04-28T14:08:52Z</dcterms:modified>
</cp:coreProperties>
</file>