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28" r:id="rId2"/>
    <p:sldId id="759" r:id="rId3"/>
    <p:sldId id="760" r:id="rId4"/>
    <p:sldId id="768" r:id="rId5"/>
    <p:sldId id="767" r:id="rId6"/>
    <p:sldId id="765" r:id="rId7"/>
    <p:sldId id="766" r:id="rId8"/>
    <p:sldId id="764" r:id="rId9"/>
    <p:sldId id="763" r:id="rId10"/>
    <p:sldId id="762" r:id="rId11"/>
    <p:sldId id="327" r:id="rId12"/>
    <p:sldId id="326" r:id="rId13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0000FF"/>
    <a:srgbClr val="0000CC"/>
    <a:srgbClr val="0099FF"/>
    <a:srgbClr val="1F89D7"/>
    <a:srgbClr val="0070C0"/>
    <a:srgbClr val="FF00FF"/>
    <a:srgbClr val="00FF00"/>
    <a:srgbClr val="FFFF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83"/>
  </p:normalViewPr>
  <p:slideViewPr>
    <p:cSldViewPr>
      <p:cViewPr varScale="1">
        <p:scale>
          <a:sx n="137" d="100"/>
          <a:sy n="137" d="100"/>
        </p:scale>
        <p:origin x="728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5/28/20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5/28/20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8754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29192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1997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15443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70120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06133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41902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25474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5481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47214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April 9-11,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10" Type="http://schemas.openxmlformats.org/officeDocument/2006/relationships/image" Target="../media/image26.emf"/><Relationship Id="rId4" Type="http://schemas.openxmlformats.org/officeDocument/2006/relationships/image" Target="../media/image20.emf"/><Relationship Id="rId9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304800" y="710286"/>
            <a:ext cx="8610600" cy="697368"/>
          </a:xfrm>
          <a:solidFill>
            <a:srgbClr val="3399FF"/>
          </a:solidFill>
        </p:spPr>
        <p:txBody>
          <a:bodyPr/>
          <a:lstStyle/>
          <a:p>
            <a:pPr>
              <a:lnSpc>
                <a:spcPct val="150000"/>
              </a:lnSpc>
            </a:pPr>
            <a:br>
              <a:rPr lang="en-US" altLang="en-US" sz="3200" b="0" dirty="0"/>
            </a:br>
            <a:br>
              <a:rPr lang="en-US" sz="2800" b="0" dirty="0"/>
            </a:br>
            <a:br>
              <a:rPr lang="en-US" altLang="en-US" sz="3200" b="0" dirty="0">
                <a:solidFill>
                  <a:schemeClr val="bg1"/>
                </a:solidFill>
              </a:rPr>
            </a:br>
            <a:endParaRPr lang="en-US" altLang="en-US" sz="3200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4040" y="3752350"/>
            <a:ext cx="9122800" cy="1192215"/>
          </a:xfrm>
        </p:spPr>
        <p:txBody>
          <a:bodyPr/>
          <a:lstStyle/>
          <a:p>
            <a:r>
              <a:rPr lang="en-US" altLang="en-US" sz="2400" b="0" dirty="0">
                <a:solidFill>
                  <a:srgbClr val="0099FF"/>
                </a:solidFill>
              </a:rPr>
              <a:t>Itaru Nakagawa, RIKEN</a:t>
            </a:r>
          </a:p>
          <a:p>
            <a:r>
              <a:rPr lang="en-US" altLang="en-US" sz="1800" b="0" dirty="0">
                <a:solidFill>
                  <a:srgbClr val="0099FF"/>
                </a:solidFill>
              </a:rPr>
              <a:t>May 27, 2020</a:t>
            </a: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77863702-4EAA-4F39-8171-E0F2AE3043F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F8AB44D-0D00-4315-8AFB-22C42398BCAD}"/>
              </a:ext>
            </a:extLst>
          </p:cNvPr>
          <p:cNvSpPr txBox="1">
            <a:spLocks/>
          </p:cNvSpPr>
          <p:nvPr/>
        </p:nvSpPr>
        <p:spPr bwMode="auto">
          <a:xfrm>
            <a:off x="6300" y="816946"/>
            <a:ext cx="9144000" cy="495309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bg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br>
              <a:rPr lang="en-US" altLang="en-US" sz="3200" b="0" dirty="0"/>
            </a:br>
            <a:r>
              <a:rPr lang="en-US" altLang="en-US" sz="2400" b="0" dirty="0"/>
              <a:t>Final Design and Safety Review of the INTT Ladder and Barrels</a:t>
            </a:r>
            <a:br>
              <a:rPr lang="en-US" altLang="en-US" sz="2400" b="0" dirty="0">
                <a:solidFill>
                  <a:srgbClr val="FF0000"/>
                </a:solidFill>
              </a:rPr>
            </a:br>
            <a:endParaRPr lang="en-US" altLang="en-US" sz="2400" b="0" dirty="0">
              <a:solidFill>
                <a:srgbClr val="FF0000"/>
              </a:solidFill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585F8F7B-EC6D-4C15-AD83-5D696976BFD8}"/>
              </a:ext>
            </a:extLst>
          </p:cNvPr>
          <p:cNvSpPr txBox="1">
            <a:spLocks/>
          </p:cNvSpPr>
          <p:nvPr/>
        </p:nvSpPr>
        <p:spPr bwMode="auto">
          <a:xfrm>
            <a:off x="-3150" y="2884426"/>
            <a:ext cx="9144000" cy="575941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bg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en-US" sz="2400" b="0" dirty="0">
                <a:solidFill>
                  <a:schemeClr val="tx1"/>
                </a:solidFill>
              </a:rPr>
              <a:t>WBS: 3.0X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9B8E84A4-79E5-4D33-B68A-76731FE21166}"/>
              </a:ext>
            </a:extLst>
          </p:cNvPr>
          <p:cNvSpPr txBox="1">
            <a:spLocks/>
          </p:cNvSpPr>
          <p:nvPr/>
        </p:nvSpPr>
        <p:spPr bwMode="auto">
          <a:xfrm>
            <a:off x="10600" y="1429115"/>
            <a:ext cx="9144000" cy="172751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bg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3600" dirty="0">
                <a:solidFill>
                  <a:schemeClr val="tx1"/>
                </a:solidFill>
              </a:rPr>
              <a:t>Ladder Electronic Components: </a:t>
            </a:r>
          </a:p>
          <a:p>
            <a:r>
              <a:rPr lang="en-US" altLang="ja-JP" sz="3600" dirty="0">
                <a:solidFill>
                  <a:schemeClr val="tx1"/>
                </a:solidFill>
              </a:rPr>
              <a:t>HDI, Chips and Sensors</a:t>
            </a:r>
            <a:endParaRPr lang="en-US" altLang="en-US" sz="36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39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230379BC-74C7-2C4B-B7D2-C22D80CC8D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3951140" y="351327"/>
            <a:ext cx="1075140" cy="8471369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powder"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129BD77-42B7-454F-97A8-ED30AC6B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6497"/>
          </a:xfrm>
        </p:spPr>
        <p:txBody>
          <a:bodyPr/>
          <a:lstStyle/>
          <a:p>
            <a:r>
              <a:rPr lang="en-US" sz="3600" dirty="0">
                <a:solidFill>
                  <a:srgbClr val="0099FF"/>
                </a:solidFill>
              </a:rPr>
              <a:t> </a:t>
            </a:r>
            <a:r>
              <a:rPr lang="en-US" altLang="ja-JP" sz="3600" dirty="0">
                <a:solidFill>
                  <a:srgbClr val="0099FF"/>
                </a:solidFill>
              </a:rPr>
              <a:t>High Density Interconnect (HDI) Cable</a:t>
            </a:r>
            <a:endParaRPr lang="en-US" sz="3600" dirty="0">
              <a:solidFill>
                <a:srgbClr val="0099FF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D68461-06C9-46BA-B782-553CC007B65F}"/>
              </a:ext>
            </a:extLst>
          </p:cNvPr>
          <p:cNvSpPr/>
          <p:nvPr/>
        </p:nvSpPr>
        <p:spPr>
          <a:xfrm>
            <a:off x="6782944" y="549523"/>
            <a:ext cx="21263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 </a:t>
            </a:r>
            <a:r>
              <a:rPr lang="en-US" sz="8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Tracking System: MVTX+INTT+TPC 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77E35DD6-C36A-4C74-B1F4-0E18461CC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770208" y="4323292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10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pic>
        <p:nvPicPr>
          <p:cNvPr id="6" name="コンテンツ プレースホルダー 3">
            <a:extLst>
              <a:ext uri="{FF2B5EF4-FFF2-40B4-BE49-F238E27FC236}">
                <a16:creationId xmlns:a16="http://schemas.microsoft.com/office/drawing/2014/main" id="{B3627FEC-93CC-6D42-A7B1-F24ACFC9A1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6" t="27105" b="-395"/>
          <a:stretch/>
        </p:blipFill>
        <p:spPr>
          <a:xfrm>
            <a:off x="2264836" y="2498938"/>
            <a:ext cx="6789802" cy="1767258"/>
          </a:xfrm>
        </p:spPr>
      </p:pic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5EB6B0B0-A14B-CC45-A13D-2BBF287A53F7}"/>
              </a:ext>
            </a:extLst>
          </p:cNvPr>
          <p:cNvCxnSpPr/>
          <p:nvPr/>
        </p:nvCxnSpPr>
        <p:spPr>
          <a:xfrm>
            <a:off x="5991091" y="3062823"/>
            <a:ext cx="835029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A100B19-B73B-6142-A193-A851048F2D15}"/>
              </a:ext>
            </a:extLst>
          </p:cNvPr>
          <p:cNvSpPr txBox="1"/>
          <p:nvPr/>
        </p:nvSpPr>
        <p:spPr>
          <a:xfrm>
            <a:off x="5991091" y="2693491"/>
            <a:ext cx="69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~1cm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4B4C2E5-55F6-FA44-B00B-C9355E8A13C0}"/>
              </a:ext>
            </a:extLst>
          </p:cNvPr>
          <p:cNvSpPr txBox="1"/>
          <p:nvPr/>
        </p:nvSpPr>
        <p:spPr>
          <a:xfrm>
            <a:off x="688344" y="3420969"/>
            <a:ext cx="1716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dirty="0"/>
              <a:t>1</a:t>
            </a:r>
            <a:r>
              <a:rPr kumimoji="1" lang="en-US" altLang="ja-JP" dirty="0"/>
              <a:t>00×2MHz BCLK</a:t>
            </a:r>
            <a:endParaRPr kumimoji="1" lang="ja-JP" alt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466C8A0-E473-9442-8951-11F20774DA1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790" y="581239"/>
            <a:ext cx="2384935" cy="223171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6E8E96F-BFC2-5640-80F4-6BC446D8913A}"/>
              </a:ext>
            </a:extLst>
          </p:cNvPr>
          <p:cNvSpPr txBox="1"/>
          <p:nvPr/>
        </p:nvSpPr>
        <p:spPr>
          <a:xfrm>
            <a:off x="7180329" y="2076454"/>
            <a:ext cx="122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Cu Layer</a:t>
            </a:r>
            <a:r>
              <a:rPr lang="ja-JP" altLang="en-US" dirty="0"/>
              <a:t>-</a:t>
            </a:r>
            <a:r>
              <a:rPr lang="en-US" altLang="ja-JP" dirty="0"/>
              <a:t>7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7FA3290-6E63-B34A-9D38-4CDA5F48148C}"/>
              </a:ext>
            </a:extLst>
          </p:cNvPr>
          <p:cNvSpPr txBox="1"/>
          <p:nvPr/>
        </p:nvSpPr>
        <p:spPr>
          <a:xfrm>
            <a:off x="7106868" y="662039"/>
            <a:ext cx="122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Cu Layer</a:t>
            </a:r>
            <a:r>
              <a:rPr lang="ja-JP" altLang="en-US" dirty="0"/>
              <a:t>-</a:t>
            </a:r>
            <a:r>
              <a:rPr lang="en-US" altLang="ja-JP" dirty="0"/>
              <a:t>1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FD99D9B-F1B5-9748-B210-A87FC70B386C}"/>
              </a:ext>
            </a:extLst>
          </p:cNvPr>
          <p:cNvSpPr txBox="1"/>
          <p:nvPr/>
        </p:nvSpPr>
        <p:spPr>
          <a:xfrm>
            <a:off x="253026" y="627733"/>
            <a:ext cx="5286442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dirty="0"/>
              <a:t>Due to spatial limit of signal layers, some part of signal lines </a:t>
            </a:r>
            <a:r>
              <a:rPr lang="en-US" altLang="ja-JP" dirty="0"/>
              <a:t>have to run unshielded l</a:t>
            </a:r>
            <a:r>
              <a:rPr kumimoji="1" lang="en-US" altLang="ja-JP" dirty="0"/>
              <a:t>ayer</a:t>
            </a:r>
            <a:r>
              <a:rPr lang="en-US" altLang="en-US" dirty="0"/>
              <a:t>-</a:t>
            </a:r>
            <a:r>
              <a:rPr kumimoji="1" lang="en-US" altLang="ja-JP" dirty="0"/>
              <a:t>7 for a few cm. </a:t>
            </a:r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741AC34-4F9E-5443-ABEC-24539E341748}"/>
              </a:ext>
            </a:extLst>
          </p:cNvPr>
          <p:cNvSpPr txBox="1"/>
          <p:nvPr/>
        </p:nvSpPr>
        <p:spPr>
          <a:xfrm>
            <a:off x="253026" y="1311458"/>
            <a:ext cx="5286442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dirty="0"/>
              <a:t>The corresponding frequency is 10 – 30GHz, which is at least an order of magnitude higher frequency than the highest frequency (100</a:t>
            </a:r>
            <a:r>
              <a:rPr lang="en-US" altLang="ja-JP" dirty="0"/>
              <a:t>×2</a:t>
            </a:r>
            <a:r>
              <a:rPr kumimoji="1" lang="en-US" altLang="ja-JP" dirty="0"/>
              <a:t>MHz BCLK) signal transmits layer-7. </a:t>
            </a:r>
            <a:endParaRPr kumimoji="1" lang="ja-JP" altLang="en-US" dirty="0"/>
          </a:p>
        </p:txBody>
      </p:sp>
      <p:sp>
        <p:nvSpPr>
          <p:cNvPr id="15" name="円/楕円 14">
            <a:extLst>
              <a:ext uri="{FF2B5EF4-FFF2-40B4-BE49-F238E27FC236}">
                <a16:creationId xmlns:a16="http://schemas.microsoft.com/office/drawing/2014/main" id="{DDF11588-E3E2-9941-8F30-ED863A8CBFC7}"/>
              </a:ext>
            </a:extLst>
          </p:cNvPr>
          <p:cNvSpPr/>
          <p:nvPr/>
        </p:nvSpPr>
        <p:spPr>
          <a:xfrm>
            <a:off x="3143432" y="4082016"/>
            <a:ext cx="1852963" cy="378733"/>
          </a:xfrm>
          <a:prstGeom prst="ellipse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17910C3A-5CDE-EC43-83B2-48BE962F1B21}"/>
              </a:ext>
            </a:extLst>
          </p:cNvPr>
          <p:cNvCxnSpPr>
            <a:cxnSpLocks/>
          </p:cNvCxnSpPr>
          <p:nvPr/>
        </p:nvCxnSpPr>
        <p:spPr>
          <a:xfrm flipH="1" flipV="1">
            <a:off x="2555087" y="3433090"/>
            <a:ext cx="584176" cy="785706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9996C61A-9624-4747-BF3C-C497C844BC93}"/>
              </a:ext>
            </a:extLst>
          </p:cNvPr>
          <p:cNvCxnSpPr>
            <a:stCxn id="15" idx="6"/>
          </p:cNvCxnSpPr>
          <p:nvPr/>
        </p:nvCxnSpPr>
        <p:spPr>
          <a:xfrm flipV="1">
            <a:off x="4996395" y="3661074"/>
            <a:ext cx="3469898" cy="610309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B1526A3-BDE6-6544-B94A-102FBEFC276D}"/>
              </a:ext>
            </a:extLst>
          </p:cNvPr>
          <p:cNvSpPr txBox="1"/>
          <p:nvPr/>
        </p:nvSpPr>
        <p:spPr>
          <a:xfrm>
            <a:off x="253026" y="2644613"/>
            <a:ext cx="5083058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dirty="0"/>
              <a:t>No problem has found in the past 2 beam test. 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0206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" y="25003"/>
            <a:ext cx="8229600" cy="546497"/>
          </a:xfrm>
          <a:ln>
            <a:noFill/>
          </a:ln>
        </p:spPr>
        <p:txBody>
          <a:bodyPr/>
          <a:lstStyle/>
          <a:p>
            <a:r>
              <a:rPr lang="en-US" sz="3600" dirty="0"/>
              <a:t>  </a:t>
            </a:r>
            <a:r>
              <a:rPr lang="en-US" sz="3600" dirty="0">
                <a:solidFill>
                  <a:srgbClr val="0099FF"/>
                </a:solidFill>
              </a:rPr>
              <a:t>Summary</a:t>
            </a:r>
          </a:p>
        </p:txBody>
      </p:sp>
      <p:sp>
        <p:nvSpPr>
          <p:cNvPr id="7" name="Text Box 17">
            <a:extLst>
              <a:ext uri="{FF2B5EF4-FFF2-40B4-BE49-F238E27FC236}">
                <a16:creationId xmlns:a16="http://schemas.microsoft.com/office/drawing/2014/main" id="{C0B91E07-AF9D-4FCA-9FF5-8D051E8F7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37678"/>
            <a:ext cx="9144000" cy="37240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0" defTabSz="457200" eaLnBrk="0" hangingPunct="0">
              <a:spcBef>
                <a:spcPts val="0"/>
              </a:spcBef>
              <a:buSzPct val="95000"/>
              <a:defRPr/>
            </a:pPr>
            <a:r>
              <a:rPr lang="en-US" sz="1400" dirty="0">
                <a:latin typeface="Arial Rounded MT Bold" panose="020F0704030504030204" pitchFamily="34" charset="0"/>
              </a:rPr>
              <a:t>• </a:t>
            </a:r>
            <a:r>
              <a:rPr lang="en-US" altLang="en-US" sz="1400" dirty="0">
                <a:latin typeface="Arial Rounded MT Bold" panose="020F0704030504030204" pitchFamily="34" charset="0"/>
              </a:rPr>
              <a:t>The INTT Ladder consisted of Silicon strip sensors, FPHX chips, HDIs and stave.  </a:t>
            </a:r>
            <a:endParaRPr lang="en-US" sz="1400" dirty="0">
              <a:latin typeface="Arial Rounded MT Bold" panose="020F0704030504030204" pitchFamily="34" charset="0"/>
            </a:endParaRPr>
          </a:p>
          <a:p>
            <a:pPr marL="0" lvl="0" indent="0" defTabSz="457200" eaLnBrk="0" hangingPunct="0">
              <a:spcBef>
                <a:spcPts val="0"/>
              </a:spcBef>
              <a:buSzPct val="95000"/>
              <a:defRPr/>
            </a:pPr>
            <a:endParaRPr lang="en-US" altLang="en-US" sz="1600" dirty="0">
              <a:latin typeface="Arial Rounded MT Bold" panose="020F0704030504030204" pitchFamily="34" charset="0"/>
            </a:endParaRPr>
          </a:p>
          <a:p>
            <a:pPr marL="0" lvl="0" indent="0" defTabSz="457200" eaLnBrk="0" hangingPunct="0">
              <a:spcBef>
                <a:spcPts val="0"/>
              </a:spcBef>
              <a:buSzPct val="95000"/>
              <a:defRPr/>
            </a:pPr>
            <a:br>
              <a:rPr lang="en-US" altLang="en-US" sz="1600" dirty="0">
                <a:latin typeface="Arial Rounded MT Bold" panose="020F0704030504030204" pitchFamily="34" charset="0"/>
              </a:rPr>
            </a:br>
            <a:r>
              <a:rPr lang="en-US" sz="1600" dirty="0">
                <a:latin typeface="Arial Rounded MT Bold" panose="020F0704030504030204" pitchFamily="34" charset="0"/>
              </a:rPr>
              <a:t>•</a:t>
            </a:r>
            <a:r>
              <a:rPr lang="en-US" altLang="en-US" sz="1600" dirty="0">
                <a:latin typeface="Arial Rounded MT Bold" panose="020F0704030504030204" pitchFamily="34" charset="0"/>
              </a:rPr>
              <a:t> </a:t>
            </a:r>
            <a:r>
              <a:rPr lang="en-US" altLang="en-US" sz="1600" b="1" dirty="0">
                <a:latin typeface="Arial Rounded MT Bold" panose="020F0704030504030204" pitchFamily="34" charset="0"/>
              </a:rPr>
              <a:t>The INTT Silicon strip sensors </a:t>
            </a:r>
            <a:r>
              <a:rPr lang="en-US" altLang="en-US" sz="1600" dirty="0">
                <a:latin typeface="Arial Rounded MT Bold" panose="020F0704030504030204" pitchFamily="34" charset="0"/>
              </a:rPr>
              <a:t>are manufactured by Hamamatsu photonics. Basic design is based on FVTX silicon strip sensors. The primary difference is the dimension of the strip and sensors. The thickness is standard 320</a:t>
            </a:r>
            <a:r>
              <a:rPr lang="en-US" altLang="en-US" sz="1600" dirty="0">
                <a:latin typeface="Symbol" pitchFamily="2" charset="2"/>
              </a:rPr>
              <a:t>m</a:t>
            </a:r>
            <a:r>
              <a:rPr lang="en-US" altLang="en-US" sz="1600" dirty="0">
                <a:latin typeface="Arial Rounded MT Bold" panose="020F0704030504030204" pitchFamily="34" charset="0"/>
              </a:rPr>
              <a:t>m.</a:t>
            </a:r>
          </a:p>
          <a:p>
            <a:pPr marL="457200" lvl="1" indent="0" defTabSz="457200" eaLnBrk="0" hangingPunct="0">
              <a:spcBef>
                <a:spcPts val="0"/>
              </a:spcBef>
              <a:buSzPct val="95000"/>
              <a:defRPr/>
            </a:pPr>
            <a:endParaRPr lang="en-US" altLang="en-US" sz="1400" dirty="0">
              <a:latin typeface="Arial Rounded MT Bold" panose="020F070403050403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457200" eaLnBrk="0" hangingPunct="0">
              <a:spcBef>
                <a:spcPts val="0"/>
              </a:spcBef>
              <a:buSzPct val="95000"/>
              <a:defRPr/>
            </a:pPr>
            <a:r>
              <a:rPr lang="en-US" sz="1600" dirty="0">
                <a:latin typeface="Arial Rounded MT Bold" panose="020F0704030504030204" pitchFamily="34" charset="0"/>
              </a:rPr>
              <a:t>• </a:t>
            </a:r>
            <a:r>
              <a:rPr lang="en-US" sz="1600" b="1" dirty="0">
                <a:latin typeface="Arial Rounded MT Bold" panose="020F0704030504030204" pitchFamily="34" charset="0"/>
              </a:rPr>
              <a:t>FPHX chip</a:t>
            </a:r>
            <a:r>
              <a:rPr lang="en-US" sz="1600" dirty="0">
                <a:latin typeface="Arial Rounded MT Bold" panose="020F0704030504030204" pitchFamily="34" charset="0"/>
              </a:rPr>
              <a:t>s are developed by Fermi lab for FVTX detector for PHENIX. Some programmable parameters will be optimized for INTT. </a:t>
            </a:r>
            <a:br>
              <a:rPr lang="en-US" altLang="en-US" sz="1600" dirty="0">
                <a:latin typeface="Arial Rounded MT Bold" panose="020F0704030504030204" pitchFamily="34" charset="0"/>
                <a:cs typeface="Arial" panose="020B0604020202020204" pitchFamily="34" charset="0"/>
              </a:rPr>
            </a:br>
            <a:endParaRPr lang="en-US" altLang="en-US" sz="16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marL="0" indent="0" defTabSz="457200" eaLnBrk="0" hangingPunct="0">
              <a:spcBef>
                <a:spcPts val="0"/>
              </a:spcBef>
              <a:buSzPct val="95000"/>
              <a:defRPr/>
            </a:pPr>
            <a:endParaRPr lang="en-US" altLang="en-US" sz="1600" dirty="0">
              <a:latin typeface="Arial Rounded MT Bold" panose="020F070403050403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457200" eaLnBrk="0" hangingPunct="0">
              <a:spcBef>
                <a:spcPts val="0"/>
              </a:spcBef>
              <a:buSzPct val="95000"/>
              <a:defRPr/>
            </a:pPr>
            <a:r>
              <a:rPr lang="en-US" sz="1600" dirty="0">
                <a:latin typeface="Arial Rounded MT Bold" panose="020F0704030504030204" pitchFamily="34" charset="0"/>
              </a:rPr>
              <a:t>• The HDI cable is also designed based on the one of FVTX. The cable consisted of 7 layers and signal layers are kept inner layers to be shielded by ground or bias layers. Some signals lines are exposed in the layer-7, but they are kept short. So far we haven’t observed any problem throughout beam tests.</a:t>
            </a:r>
            <a:endParaRPr lang="en-US" altLang="en-US" sz="1600" dirty="0">
              <a:latin typeface="Arial Rounded MT Bold" panose="020F070403050403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1CAFEA2-AC56-403B-8DA1-074BEEB0B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6965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11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09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6"/>
          <p:cNvSpPr>
            <a:spLocks noGrp="1"/>
          </p:cNvSpPr>
          <p:nvPr>
            <p:ph type="title"/>
          </p:nvPr>
        </p:nvSpPr>
        <p:spPr>
          <a:xfrm>
            <a:off x="381000" y="2114550"/>
            <a:ext cx="8229600" cy="857250"/>
          </a:xfrm>
        </p:spPr>
        <p:txBody>
          <a:bodyPr/>
          <a:lstStyle/>
          <a:p>
            <a:pPr algn="ctr"/>
            <a:r>
              <a:rPr lang="en-US" altLang="en-US" dirty="0">
                <a:solidFill>
                  <a:srgbClr val="0099FF"/>
                </a:solidFill>
              </a:rPr>
              <a:t>Back Up</a:t>
            </a:r>
          </a:p>
        </p:txBody>
      </p:sp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12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62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図 43">
            <a:extLst>
              <a:ext uri="{FF2B5EF4-FFF2-40B4-BE49-F238E27FC236}">
                <a16:creationId xmlns:a16="http://schemas.microsoft.com/office/drawing/2014/main" id="{C849F961-EA57-4142-8452-948F57E911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2419350"/>
            <a:ext cx="7635026" cy="152878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129BD77-42B7-454F-97A8-ED30AC6B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6497"/>
          </a:xfrm>
        </p:spPr>
        <p:txBody>
          <a:bodyPr/>
          <a:lstStyle/>
          <a:p>
            <a:r>
              <a:rPr lang="en-US" sz="3600" dirty="0">
                <a:solidFill>
                  <a:srgbClr val="0099FF"/>
                </a:solidFill>
              </a:rPr>
              <a:t>Ladder Overview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D68461-06C9-46BA-B782-553CC007B65F}"/>
              </a:ext>
            </a:extLst>
          </p:cNvPr>
          <p:cNvSpPr/>
          <p:nvPr/>
        </p:nvSpPr>
        <p:spPr>
          <a:xfrm>
            <a:off x="6782944" y="549523"/>
            <a:ext cx="21263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 </a:t>
            </a:r>
            <a:r>
              <a:rPr lang="en-US" sz="8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Tracking System: MVTX+INTT+TPC 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77E35DD6-C36A-4C74-B1F4-0E18461CC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6965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18CFA3B-ABB4-E042-9B91-55263797F8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181" y="895350"/>
            <a:ext cx="8546123" cy="584106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0720B140-9CC0-8746-A96E-02CDFEF166BA}"/>
              </a:ext>
            </a:extLst>
          </p:cNvPr>
          <p:cNvCxnSpPr>
            <a:stCxn id="30" idx="2"/>
          </p:cNvCxnSpPr>
          <p:nvPr/>
        </p:nvCxnSpPr>
        <p:spPr>
          <a:xfrm flipH="1">
            <a:off x="1143000" y="1479456"/>
            <a:ext cx="3493243" cy="11684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D8C384C6-3A47-EC4C-ABB2-6A74CCCFE8ED}"/>
              </a:ext>
            </a:extLst>
          </p:cNvPr>
          <p:cNvCxnSpPr>
            <a:cxnSpLocks/>
          </p:cNvCxnSpPr>
          <p:nvPr/>
        </p:nvCxnSpPr>
        <p:spPr>
          <a:xfrm flipH="1">
            <a:off x="8426819" y="1532318"/>
            <a:ext cx="365974" cy="7581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48843FCB-F4C3-6A4D-AACF-13EE19A5E138}"/>
              </a:ext>
            </a:extLst>
          </p:cNvPr>
          <p:cNvSpPr txBox="1"/>
          <p:nvPr/>
        </p:nvSpPr>
        <p:spPr>
          <a:xfrm>
            <a:off x="671589" y="2093953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½ Ladder</a:t>
            </a:r>
            <a:endParaRPr kumimoji="1" lang="ja-JP" altLang="en-US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2262F875-1131-B54F-8F4F-18126B372271}"/>
              </a:ext>
            </a:extLst>
          </p:cNvPr>
          <p:cNvSpPr txBox="1"/>
          <p:nvPr/>
        </p:nvSpPr>
        <p:spPr>
          <a:xfrm>
            <a:off x="2855409" y="3522855"/>
            <a:ext cx="1562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Silicon Sensors</a:t>
            </a:r>
            <a:endParaRPr kumimoji="1" lang="ja-JP" altLang="en-US"/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9D79E505-3499-D64B-AC44-9C3BDDF5C52F}"/>
              </a:ext>
            </a:extLst>
          </p:cNvPr>
          <p:cNvSpPr/>
          <p:nvPr/>
        </p:nvSpPr>
        <p:spPr>
          <a:xfrm>
            <a:off x="1219200" y="2952749"/>
            <a:ext cx="2743200" cy="421031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651F276C-6814-2240-B335-DB3934939B8D}"/>
              </a:ext>
            </a:extLst>
          </p:cNvPr>
          <p:cNvSpPr/>
          <p:nvPr/>
        </p:nvSpPr>
        <p:spPr>
          <a:xfrm>
            <a:off x="3962401" y="2960515"/>
            <a:ext cx="1982458" cy="41326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9065B959-30C9-254D-9512-3EF6C3CED843}"/>
              </a:ext>
            </a:extLst>
          </p:cNvPr>
          <p:cNvSpPr txBox="1"/>
          <p:nvPr/>
        </p:nvSpPr>
        <p:spPr>
          <a:xfrm>
            <a:off x="2083057" y="2996684"/>
            <a:ext cx="831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Type-A</a:t>
            </a:r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D517D769-577D-BD44-A01C-95B5FA11F094}"/>
              </a:ext>
            </a:extLst>
          </p:cNvPr>
          <p:cNvSpPr txBox="1"/>
          <p:nvPr/>
        </p:nvSpPr>
        <p:spPr>
          <a:xfrm>
            <a:off x="4610399" y="2953721"/>
            <a:ext cx="823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Type-B</a:t>
            </a:r>
            <a:endParaRPr kumimoji="1" lang="ja-JP" altLang="en-US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0BD83E36-6508-DC47-A9FA-C634CBEB6EAE}"/>
              </a:ext>
            </a:extLst>
          </p:cNvPr>
          <p:cNvSpPr txBox="1"/>
          <p:nvPr/>
        </p:nvSpPr>
        <p:spPr>
          <a:xfrm>
            <a:off x="2514600" y="4248150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FPHX Chip</a:t>
            </a:r>
            <a:endParaRPr kumimoji="1" lang="ja-JP" altLang="en-US"/>
          </a:p>
        </p:txBody>
      </p: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2BEE76B9-5E62-D14F-AF32-CB38BE6DAF63}"/>
              </a:ext>
            </a:extLst>
          </p:cNvPr>
          <p:cNvCxnSpPr/>
          <p:nvPr/>
        </p:nvCxnSpPr>
        <p:spPr>
          <a:xfrm flipV="1">
            <a:off x="2914503" y="3522854"/>
            <a:ext cx="209697" cy="725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ACFF7F40-8E90-ED4F-B290-E7045FF606F2}"/>
              </a:ext>
            </a:extLst>
          </p:cNvPr>
          <p:cNvCxnSpPr>
            <a:cxnSpLocks/>
          </p:cNvCxnSpPr>
          <p:nvPr/>
        </p:nvCxnSpPr>
        <p:spPr>
          <a:xfrm flipH="1" flipV="1">
            <a:off x="1752600" y="3522854"/>
            <a:ext cx="990600" cy="725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図 53">
            <a:extLst>
              <a:ext uri="{FF2B5EF4-FFF2-40B4-BE49-F238E27FC236}">
                <a16:creationId xmlns:a16="http://schemas.microsoft.com/office/drawing/2014/main" id="{404E3BD4-5C80-6346-AEBF-C00675C2AEA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21393" y="3707521"/>
            <a:ext cx="2097081" cy="1183836"/>
          </a:xfrm>
          <a:prstGeom prst="rect">
            <a:avLst/>
          </a:prstGeom>
        </p:spPr>
      </p:pic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3F79A9AE-4715-1A41-B5D3-75AB76E2EE80}"/>
              </a:ext>
            </a:extLst>
          </p:cNvPr>
          <p:cNvSpPr txBox="1"/>
          <p:nvPr/>
        </p:nvSpPr>
        <p:spPr>
          <a:xfrm>
            <a:off x="6605277" y="4839386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HDI</a:t>
            </a:r>
            <a:endParaRPr kumimoji="1" lang="ja-JP" altLang="en-US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F6B8EFA4-CD39-0547-B7D7-4C5E6BFCDE8A}"/>
              </a:ext>
            </a:extLst>
          </p:cNvPr>
          <p:cNvSpPr txBox="1"/>
          <p:nvPr/>
        </p:nvSpPr>
        <p:spPr>
          <a:xfrm>
            <a:off x="6388605" y="3439387"/>
            <a:ext cx="788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Silicon</a:t>
            </a:r>
            <a:endParaRPr kumimoji="1" lang="ja-JP" altLang="en-US"/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90A74EF5-0DF3-9B41-8360-D11CA407BB82}"/>
              </a:ext>
            </a:extLst>
          </p:cNvPr>
          <p:cNvSpPr/>
          <p:nvPr/>
        </p:nvSpPr>
        <p:spPr>
          <a:xfrm>
            <a:off x="5257800" y="3366016"/>
            <a:ext cx="304800" cy="19633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9B3E84A3-A302-8747-8D18-274305EF36FC}"/>
              </a:ext>
            </a:extLst>
          </p:cNvPr>
          <p:cNvCxnSpPr>
            <a:cxnSpLocks/>
          </p:cNvCxnSpPr>
          <p:nvPr/>
        </p:nvCxnSpPr>
        <p:spPr>
          <a:xfrm>
            <a:off x="5433830" y="3562350"/>
            <a:ext cx="476223" cy="6096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443C9CD0-E8C2-7F4F-8348-C4AF5E70F478}"/>
              </a:ext>
            </a:extLst>
          </p:cNvPr>
          <p:cNvSpPr txBox="1"/>
          <p:nvPr/>
        </p:nvSpPr>
        <p:spPr>
          <a:xfrm>
            <a:off x="4486755" y="4175853"/>
            <a:ext cx="1406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Wirebonding</a:t>
            </a:r>
            <a:endParaRPr kumimoji="1" lang="ja-JP" altLang="en-US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A7FB71F7-F5ED-734D-84D5-A256C86FB8C7}"/>
              </a:ext>
            </a:extLst>
          </p:cNvPr>
          <p:cNvSpPr txBox="1"/>
          <p:nvPr/>
        </p:nvSpPr>
        <p:spPr>
          <a:xfrm>
            <a:off x="6296699" y="4247293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FPHX Chip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6896B897-12BD-3242-9387-5B5A4191DAB0}"/>
              </a:ext>
            </a:extLst>
          </p:cNvPr>
          <p:cNvSpPr txBox="1"/>
          <p:nvPr/>
        </p:nvSpPr>
        <p:spPr>
          <a:xfrm>
            <a:off x="4864058" y="983117"/>
            <a:ext cx="831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Type-A</a:t>
            </a:r>
            <a:endParaRPr kumimoji="1" lang="ja-JP" altLang="en-US"/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A28998C7-C02A-F548-B118-B38B2D4BB9A9}"/>
              </a:ext>
            </a:extLst>
          </p:cNvPr>
          <p:cNvSpPr txBox="1"/>
          <p:nvPr/>
        </p:nvSpPr>
        <p:spPr>
          <a:xfrm>
            <a:off x="6193561" y="986526"/>
            <a:ext cx="823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Type-B</a:t>
            </a:r>
            <a:endParaRPr kumimoji="1" lang="ja-JP" altLang="en-US"/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647BA741-FAB7-C64D-A3C2-3BD3B753E5FE}"/>
              </a:ext>
            </a:extLst>
          </p:cNvPr>
          <p:cNvSpPr txBox="1"/>
          <p:nvPr/>
        </p:nvSpPr>
        <p:spPr>
          <a:xfrm>
            <a:off x="4973263" y="694792"/>
            <a:ext cx="2018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Silicon strip sensors</a:t>
            </a:r>
            <a:endParaRPr kumimoji="1" lang="ja-JP" altLang="en-US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33E88778-256B-8E4F-B373-C936A33E6BF1}"/>
              </a:ext>
            </a:extLst>
          </p:cNvPr>
          <p:cNvSpPr txBox="1"/>
          <p:nvPr/>
        </p:nvSpPr>
        <p:spPr>
          <a:xfrm>
            <a:off x="363181" y="640177"/>
            <a:ext cx="1705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INTT Full Ladder</a:t>
            </a:r>
            <a:endParaRPr kumimoji="1" lang="ja-JP" altLang="en-US"/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47613B4A-A311-0140-A44B-58411322E4B6}"/>
              </a:ext>
            </a:extLst>
          </p:cNvPr>
          <p:cNvSpPr txBox="1"/>
          <p:nvPr/>
        </p:nvSpPr>
        <p:spPr>
          <a:xfrm>
            <a:off x="6188431" y="2960515"/>
            <a:ext cx="1948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HDI Readout Cable</a:t>
            </a:r>
            <a:endParaRPr kumimoji="1" lang="ja-JP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62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29BD77-42B7-454F-97A8-ED30AC6B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6497"/>
          </a:xfrm>
        </p:spPr>
        <p:txBody>
          <a:bodyPr/>
          <a:lstStyle/>
          <a:p>
            <a:r>
              <a:rPr lang="en-US" sz="3600" dirty="0">
                <a:solidFill>
                  <a:srgbClr val="0099FF"/>
                </a:solidFill>
              </a:rPr>
              <a:t> Silicon Sensors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D68461-06C9-46BA-B782-553CC007B65F}"/>
              </a:ext>
            </a:extLst>
          </p:cNvPr>
          <p:cNvSpPr/>
          <p:nvPr/>
        </p:nvSpPr>
        <p:spPr>
          <a:xfrm>
            <a:off x="6782944" y="549523"/>
            <a:ext cx="21263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 </a:t>
            </a:r>
            <a:r>
              <a:rPr lang="en-US" sz="8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Tracking System: MVTX+INTT+TPC 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77E35DD6-C36A-4C74-B1F4-0E18461CC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6965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0A935E8-FD7D-7E4B-B440-C5EEAF1E85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30" y="1524685"/>
            <a:ext cx="5520589" cy="3481894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B489F93D-3DC6-F541-9B7C-194BE8EA9D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3425" y="1607403"/>
            <a:ext cx="2209800" cy="1977191"/>
          </a:xfrm>
          <a:prstGeom prst="rect">
            <a:avLst/>
          </a:prstGeom>
        </p:spPr>
      </p:pic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C1BB2DB1-E2CF-D042-9CC8-CC42CD5BEA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218322"/>
              </p:ext>
            </p:extLst>
          </p:nvPr>
        </p:nvGraphicFramePr>
        <p:xfrm>
          <a:off x="5876529" y="4038008"/>
          <a:ext cx="2971799" cy="857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865">
                  <a:extLst>
                    <a:ext uri="{9D8B030D-6E8A-4147-A177-3AD203B41FA5}">
                      <a16:colId xmlns:a16="http://schemas.microsoft.com/office/drawing/2014/main" val="3930132511"/>
                    </a:ext>
                  </a:extLst>
                </a:gridCol>
                <a:gridCol w="925314">
                  <a:extLst>
                    <a:ext uri="{9D8B030D-6E8A-4147-A177-3AD203B41FA5}">
                      <a16:colId xmlns:a16="http://schemas.microsoft.com/office/drawing/2014/main" val="459787369"/>
                    </a:ext>
                  </a:extLst>
                </a:gridCol>
                <a:gridCol w="1531620">
                  <a:extLst>
                    <a:ext uri="{9D8B030D-6E8A-4147-A177-3AD203B41FA5}">
                      <a16:colId xmlns:a16="http://schemas.microsoft.com/office/drawing/2014/main" val="144523708"/>
                    </a:ext>
                  </a:extLst>
                </a:gridCol>
              </a:tblGrid>
              <a:tr h="28598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Type</a:t>
                      </a:r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# of Blocks</a:t>
                      </a:r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Active Area</a:t>
                      </a:r>
                      <a:endParaRPr kumimoji="1" lang="ja-JP" alt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408960"/>
                  </a:ext>
                </a:extLst>
              </a:tr>
              <a:tr h="28598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A</a:t>
                      </a:r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8 x 2</a:t>
                      </a:r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128mm x 19.96mm</a:t>
                      </a:r>
                      <a:endParaRPr kumimoji="1" lang="ja-JP" alt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541168"/>
                  </a:ext>
                </a:extLst>
              </a:tr>
              <a:tr h="28598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B</a:t>
                      </a:r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5 x 2</a:t>
                      </a:r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100mm x 19.96mm</a:t>
                      </a:r>
                      <a:endParaRPr kumimoji="1" lang="ja-JP" alt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8199791"/>
                  </a:ext>
                </a:extLst>
              </a:tr>
            </a:tbl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AFCADDA-B175-664B-9034-179D9E903AC0}"/>
              </a:ext>
            </a:extLst>
          </p:cNvPr>
          <p:cNvSpPr txBox="1"/>
          <p:nvPr/>
        </p:nvSpPr>
        <p:spPr>
          <a:xfrm>
            <a:off x="6309314" y="2684415"/>
            <a:ext cx="1383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/>
                </a:solidFill>
              </a:rPr>
              <a:t>Strip orientation</a:t>
            </a:r>
            <a:endParaRPr kumimoji="1" lang="ja-JP" altLang="en-US" sz="1400">
              <a:solidFill>
                <a:schemeClr val="bg1"/>
              </a:solidFill>
            </a:endParaRP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86385680-F6F6-FF43-9F7D-5EE8106A83A3}"/>
              </a:ext>
            </a:extLst>
          </p:cNvPr>
          <p:cNvCxnSpPr/>
          <p:nvPr/>
        </p:nvCxnSpPr>
        <p:spPr>
          <a:xfrm flipV="1">
            <a:off x="6246000" y="2700928"/>
            <a:ext cx="1524000" cy="10031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7A03BB38-1F91-D949-A342-CA7AB4DD83E4}"/>
              </a:ext>
            </a:extLst>
          </p:cNvPr>
          <p:cNvCxnSpPr/>
          <p:nvPr/>
        </p:nvCxnSpPr>
        <p:spPr>
          <a:xfrm>
            <a:off x="7068325" y="3146608"/>
            <a:ext cx="0" cy="609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1407952-4B0A-9845-8982-595C149142BB}"/>
              </a:ext>
            </a:extLst>
          </p:cNvPr>
          <p:cNvSpPr txBox="1"/>
          <p:nvPr/>
        </p:nvSpPr>
        <p:spPr>
          <a:xfrm>
            <a:off x="6174921" y="3689523"/>
            <a:ext cx="1657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Readout orientation</a:t>
            </a:r>
            <a:endParaRPr kumimoji="1" lang="ja-JP" altLang="en-US" sz="1400"/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8A6B7279-18B8-1C47-BC03-E8DBBA04A2B5}"/>
              </a:ext>
            </a:extLst>
          </p:cNvPr>
          <p:cNvCxnSpPr/>
          <p:nvPr/>
        </p:nvCxnSpPr>
        <p:spPr>
          <a:xfrm>
            <a:off x="6246000" y="2595998"/>
            <a:ext cx="1597724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9AB29898-F2DC-4E43-A742-0C625F86487F}"/>
              </a:ext>
            </a:extLst>
          </p:cNvPr>
          <p:cNvCxnSpPr>
            <a:cxnSpLocks/>
          </p:cNvCxnSpPr>
          <p:nvPr/>
        </p:nvCxnSpPr>
        <p:spPr>
          <a:xfrm flipV="1">
            <a:off x="7044862" y="1697171"/>
            <a:ext cx="0" cy="4572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168187A-A9BE-9C4B-8B93-909141589FA8}"/>
              </a:ext>
            </a:extLst>
          </p:cNvPr>
          <p:cNvSpPr txBox="1"/>
          <p:nvPr/>
        </p:nvSpPr>
        <p:spPr>
          <a:xfrm>
            <a:off x="6189055" y="1473117"/>
            <a:ext cx="1657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Readout orientation</a:t>
            </a:r>
            <a:endParaRPr kumimoji="1" lang="ja-JP" altLang="en-US" sz="1400"/>
          </a:p>
        </p:txBody>
      </p:sp>
      <p:sp>
        <p:nvSpPr>
          <p:cNvPr id="17" name="右中かっこ 16">
            <a:extLst>
              <a:ext uri="{FF2B5EF4-FFF2-40B4-BE49-F238E27FC236}">
                <a16:creationId xmlns:a16="http://schemas.microsoft.com/office/drawing/2014/main" id="{DCD9A3FE-E48D-4A40-9A86-53ED027FC2E1}"/>
              </a:ext>
            </a:extLst>
          </p:cNvPr>
          <p:cNvSpPr/>
          <p:nvPr/>
        </p:nvSpPr>
        <p:spPr>
          <a:xfrm rot="21416625">
            <a:off x="7922400" y="2671701"/>
            <a:ext cx="262957" cy="703507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0198C6B-E04E-764F-A2B0-314438C605D5}"/>
              </a:ext>
            </a:extLst>
          </p:cNvPr>
          <p:cNvSpPr txBox="1"/>
          <p:nvPr/>
        </p:nvSpPr>
        <p:spPr>
          <a:xfrm>
            <a:off x="8147847" y="2838831"/>
            <a:ext cx="896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128 strips</a:t>
            </a:r>
            <a:endParaRPr kumimoji="1" lang="ja-JP" altLang="en-US" sz="1400"/>
          </a:p>
        </p:txBody>
      </p:sp>
      <p:sp>
        <p:nvSpPr>
          <p:cNvPr id="23" name="右中かっこ 22">
            <a:extLst>
              <a:ext uri="{FF2B5EF4-FFF2-40B4-BE49-F238E27FC236}">
                <a16:creationId xmlns:a16="http://schemas.microsoft.com/office/drawing/2014/main" id="{5FE5E22C-F9C4-154E-93A9-719F1C280EC9}"/>
              </a:ext>
            </a:extLst>
          </p:cNvPr>
          <p:cNvSpPr/>
          <p:nvPr/>
        </p:nvSpPr>
        <p:spPr>
          <a:xfrm rot="21414377">
            <a:off x="7861886" y="2021498"/>
            <a:ext cx="274626" cy="544283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CEFFFC7-C0C5-434C-BF7E-8930EFEAF293}"/>
              </a:ext>
            </a:extLst>
          </p:cNvPr>
          <p:cNvSpPr txBox="1"/>
          <p:nvPr/>
        </p:nvSpPr>
        <p:spPr>
          <a:xfrm>
            <a:off x="8089522" y="2116706"/>
            <a:ext cx="896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128 strips</a:t>
            </a:r>
            <a:endParaRPr kumimoji="1" lang="ja-JP" altLang="en-US" sz="140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C70DECF-EA8F-B34D-A0E9-393B4BFE0FE2}"/>
              </a:ext>
            </a:extLst>
          </p:cNvPr>
          <p:cNvSpPr txBox="1"/>
          <p:nvPr/>
        </p:nvSpPr>
        <p:spPr>
          <a:xfrm>
            <a:off x="1143000" y="4300860"/>
            <a:ext cx="831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Type-A</a:t>
            </a:r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F7AE9F4-0E3E-6548-9CDF-7C5A014F90E2}"/>
              </a:ext>
            </a:extLst>
          </p:cNvPr>
          <p:cNvSpPr txBox="1"/>
          <p:nvPr/>
        </p:nvSpPr>
        <p:spPr>
          <a:xfrm>
            <a:off x="3705225" y="4253235"/>
            <a:ext cx="823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Type-B</a:t>
            </a:r>
            <a:endParaRPr kumimoji="1" lang="ja-JP" altLang="en-US"/>
          </a:p>
        </p:txBody>
      </p:sp>
      <p:graphicFrame>
        <p:nvGraphicFramePr>
          <p:cNvPr id="25" name="表 24">
            <a:extLst>
              <a:ext uri="{FF2B5EF4-FFF2-40B4-BE49-F238E27FC236}">
                <a16:creationId xmlns:a16="http://schemas.microsoft.com/office/drawing/2014/main" id="{D2728834-0E7C-A848-BF08-6242C492A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4167"/>
              </p:ext>
            </p:extLst>
          </p:nvPr>
        </p:nvGraphicFramePr>
        <p:xfrm>
          <a:off x="76200" y="742071"/>
          <a:ext cx="8948544" cy="6315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81223">
                  <a:extLst>
                    <a:ext uri="{9D8B030D-6E8A-4147-A177-3AD203B41FA5}">
                      <a16:colId xmlns:a16="http://schemas.microsoft.com/office/drawing/2014/main" val="2462962972"/>
                    </a:ext>
                  </a:extLst>
                </a:gridCol>
                <a:gridCol w="1483908">
                  <a:extLst>
                    <a:ext uri="{9D8B030D-6E8A-4147-A177-3AD203B41FA5}">
                      <a16:colId xmlns:a16="http://schemas.microsoft.com/office/drawing/2014/main" val="3450566820"/>
                    </a:ext>
                  </a:extLst>
                </a:gridCol>
                <a:gridCol w="1219909">
                  <a:extLst>
                    <a:ext uri="{9D8B030D-6E8A-4147-A177-3AD203B41FA5}">
                      <a16:colId xmlns:a16="http://schemas.microsoft.com/office/drawing/2014/main" val="585580213"/>
                    </a:ext>
                  </a:extLst>
                </a:gridCol>
                <a:gridCol w="1119835">
                  <a:extLst>
                    <a:ext uri="{9D8B030D-6E8A-4147-A177-3AD203B41FA5}">
                      <a16:colId xmlns:a16="http://schemas.microsoft.com/office/drawing/2014/main" val="826348703"/>
                    </a:ext>
                  </a:extLst>
                </a:gridCol>
                <a:gridCol w="1281223">
                  <a:extLst>
                    <a:ext uri="{9D8B030D-6E8A-4147-A177-3AD203B41FA5}">
                      <a16:colId xmlns:a16="http://schemas.microsoft.com/office/drawing/2014/main" val="1970891589"/>
                    </a:ext>
                  </a:extLst>
                </a:gridCol>
                <a:gridCol w="1281223">
                  <a:extLst>
                    <a:ext uri="{9D8B030D-6E8A-4147-A177-3AD203B41FA5}">
                      <a16:colId xmlns:a16="http://schemas.microsoft.com/office/drawing/2014/main" val="2276009968"/>
                    </a:ext>
                  </a:extLst>
                </a:gridCol>
                <a:gridCol w="1281223">
                  <a:extLst>
                    <a:ext uri="{9D8B030D-6E8A-4147-A177-3AD203B41FA5}">
                      <a16:colId xmlns:a16="http://schemas.microsoft.com/office/drawing/2014/main" val="3987460226"/>
                    </a:ext>
                  </a:extLst>
                </a:gridCol>
              </a:tblGrid>
              <a:tr h="31577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Sensor</a:t>
                      </a:r>
                      <a:endParaRPr kumimoji="1" lang="ja-JP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Make</a:t>
                      </a:r>
                      <a:endParaRPr kumimoji="1" lang="ja-JP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Coupling</a:t>
                      </a:r>
                      <a:endParaRPr kumimoji="1" lang="ja-JP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Bias</a:t>
                      </a:r>
                      <a:endParaRPr kumimoji="1" lang="ja-JP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Thickness</a:t>
                      </a:r>
                      <a:endParaRPr kumimoji="1" lang="ja-JP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Strip Pitch</a:t>
                      </a:r>
                      <a:endParaRPr kumimoji="1" lang="ja-JP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Depletion Volt.</a:t>
                      </a:r>
                      <a:endParaRPr kumimoji="1" lang="ja-JP" alt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8130900"/>
                  </a:ext>
                </a:extLst>
              </a:tr>
              <a:tr h="31577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Strip Strip</a:t>
                      </a:r>
                      <a:endParaRPr kumimoji="1" lang="ja-JP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Hamamatsu</a:t>
                      </a:r>
                      <a:endParaRPr kumimoji="1" lang="ja-JP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AC</a:t>
                      </a:r>
                      <a:endParaRPr kumimoji="1" lang="ja-JP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Poly-Si Bias</a:t>
                      </a:r>
                      <a:endParaRPr kumimoji="1" lang="ja-JP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320±15 </a:t>
                      </a:r>
                      <a:r>
                        <a:rPr kumimoji="1" lang="en-US" altLang="ja-JP" sz="1400" dirty="0">
                          <a:latin typeface="Symbol" pitchFamily="2" charset="2"/>
                        </a:rPr>
                        <a:t>m</a:t>
                      </a:r>
                      <a:r>
                        <a:rPr kumimoji="1" lang="en-US" altLang="ja-JP" sz="1400" dirty="0"/>
                        <a:t>m</a:t>
                      </a:r>
                      <a:endParaRPr kumimoji="1" lang="ja-JP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78 </a:t>
                      </a:r>
                      <a:r>
                        <a:rPr kumimoji="1" lang="en-US" altLang="ja-JP" sz="1400" dirty="0">
                          <a:latin typeface="Symbol" pitchFamily="2" charset="2"/>
                        </a:rPr>
                        <a:t>m</a:t>
                      </a:r>
                      <a:r>
                        <a:rPr kumimoji="1" lang="en-US" altLang="ja-JP" sz="1400" dirty="0"/>
                        <a:t>m</a:t>
                      </a:r>
                      <a:endParaRPr kumimoji="1" lang="ja-JP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Max 120V</a:t>
                      </a:r>
                      <a:endParaRPr kumimoji="1" lang="ja-JP" alt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6711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494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29BD77-42B7-454F-97A8-ED30AC6B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6497"/>
          </a:xfrm>
        </p:spPr>
        <p:txBody>
          <a:bodyPr/>
          <a:lstStyle/>
          <a:p>
            <a:r>
              <a:rPr lang="en-US" sz="3600" dirty="0">
                <a:solidFill>
                  <a:srgbClr val="0099FF"/>
                </a:solidFill>
              </a:rPr>
              <a:t> Silicon Sensors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D68461-06C9-46BA-B782-553CC007B65F}"/>
              </a:ext>
            </a:extLst>
          </p:cNvPr>
          <p:cNvSpPr/>
          <p:nvPr/>
        </p:nvSpPr>
        <p:spPr>
          <a:xfrm>
            <a:off x="6782944" y="549523"/>
            <a:ext cx="21263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 </a:t>
            </a:r>
            <a:r>
              <a:rPr lang="en-US" sz="8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Tracking System: MVTX+INTT+TPC 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77E35DD6-C36A-4C74-B1F4-0E18461CC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6965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4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835A714-BB08-0D4A-8AB8-57319D049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863083"/>
            <a:ext cx="5257800" cy="408144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CDE6B48-3DBA-C347-AA5C-7A87B286DE2D}"/>
              </a:ext>
            </a:extLst>
          </p:cNvPr>
          <p:cNvSpPr txBox="1"/>
          <p:nvPr/>
        </p:nvSpPr>
        <p:spPr>
          <a:xfrm>
            <a:off x="266700" y="863083"/>
            <a:ext cx="102746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/>
              <a:t>Type-A</a:t>
            </a:r>
            <a:endParaRPr kumimoji="1" lang="ja-JP" altLang="en-US"/>
          </a:p>
        </p:txBody>
      </p:sp>
      <p:pic>
        <p:nvPicPr>
          <p:cNvPr id="2049" name="Picture 1" descr="page12image262356624">
            <a:extLst>
              <a:ext uri="{FF2B5EF4-FFF2-40B4-BE49-F238E27FC236}">
                <a16:creationId xmlns:a16="http://schemas.microsoft.com/office/drawing/2014/main" id="{6FD52E0B-7BFE-3B4F-8EC6-D7AFA2FA3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5590212" y="3462889"/>
            <a:ext cx="2629386" cy="148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CDF181A-6E2A-1C49-80D1-681F24E23F03}"/>
              </a:ext>
            </a:extLst>
          </p:cNvPr>
          <p:cNvSpPr txBox="1"/>
          <p:nvPr/>
        </p:nvSpPr>
        <p:spPr>
          <a:xfrm>
            <a:off x="5391729" y="3218181"/>
            <a:ext cx="13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AC readout pads</a:t>
            </a:r>
            <a:endParaRPr kumimoji="1" lang="ja-JP" altLang="en-US" sz="1400"/>
          </a:p>
        </p:txBody>
      </p:sp>
      <p:pic>
        <p:nvPicPr>
          <p:cNvPr id="2050" name="Picture 2" descr="page12image262349552">
            <a:extLst>
              <a:ext uri="{FF2B5EF4-FFF2-40B4-BE49-F238E27FC236}">
                <a16:creationId xmlns:a16="http://schemas.microsoft.com/office/drawing/2014/main" id="{F531DAB1-1CC8-7C42-9452-7E45E75AD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2451620"/>
            <a:ext cx="1143000" cy="109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67CF6A7E-12C7-8C40-8E86-3DA1291E215B}"/>
              </a:ext>
            </a:extLst>
          </p:cNvPr>
          <p:cNvCxnSpPr>
            <a:cxnSpLocks/>
          </p:cNvCxnSpPr>
          <p:nvPr/>
        </p:nvCxnSpPr>
        <p:spPr>
          <a:xfrm flipH="1">
            <a:off x="7864446" y="3333750"/>
            <a:ext cx="288954" cy="533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7B34626-928C-374D-A92F-603BC18A30C2}"/>
              </a:ext>
            </a:extLst>
          </p:cNvPr>
          <p:cNvSpPr txBox="1"/>
          <p:nvPr/>
        </p:nvSpPr>
        <p:spPr>
          <a:xfrm>
            <a:off x="6782944" y="2650892"/>
            <a:ext cx="906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probe trace</a:t>
            </a:r>
            <a:endParaRPr kumimoji="1" lang="ja-JP" altLang="en-US" sz="1200"/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D2B292DE-04C1-6E4B-BA45-2063A8354556}"/>
              </a:ext>
            </a:extLst>
          </p:cNvPr>
          <p:cNvCxnSpPr>
            <a:cxnSpLocks/>
          </p:cNvCxnSpPr>
          <p:nvPr/>
        </p:nvCxnSpPr>
        <p:spPr>
          <a:xfrm>
            <a:off x="7612387" y="2789392"/>
            <a:ext cx="464813" cy="138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D170B73-92BB-B64B-8973-6DEF27C50970}"/>
              </a:ext>
            </a:extLst>
          </p:cNvPr>
          <p:cNvSpPr/>
          <p:nvPr/>
        </p:nvSpPr>
        <p:spPr>
          <a:xfrm>
            <a:off x="8163416" y="890537"/>
            <a:ext cx="660746" cy="148779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>
            <a:extLst>
              <a:ext uri="{FF2B5EF4-FFF2-40B4-BE49-F238E27FC236}">
                <a16:creationId xmlns:a16="http://schemas.microsoft.com/office/drawing/2014/main" id="{7EE74DFE-B260-9141-B419-7B46FDD9D565}"/>
              </a:ext>
            </a:extLst>
          </p:cNvPr>
          <p:cNvSpPr/>
          <p:nvPr/>
        </p:nvSpPr>
        <p:spPr>
          <a:xfrm>
            <a:off x="8471969" y="985590"/>
            <a:ext cx="63383" cy="154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A72ABB09-5C0B-4B4D-AD97-951A7CF8454E}"/>
              </a:ext>
            </a:extLst>
          </p:cNvPr>
          <p:cNvCxnSpPr>
            <a:cxnSpLocks/>
          </p:cNvCxnSpPr>
          <p:nvPr/>
        </p:nvCxnSpPr>
        <p:spPr>
          <a:xfrm>
            <a:off x="7938569" y="890537"/>
            <a:ext cx="0" cy="5222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9E645680-EAC5-7141-AA08-05A6BAF8E0E6}"/>
              </a:ext>
            </a:extLst>
          </p:cNvPr>
          <p:cNvCxnSpPr>
            <a:cxnSpLocks/>
          </p:cNvCxnSpPr>
          <p:nvPr/>
        </p:nvCxnSpPr>
        <p:spPr>
          <a:xfrm>
            <a:off x="7938569" y="1412738"/>
            <a:ext cx="0" cy="94667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16FBFEB-C966-E346-BF21-ACEDD025977B}"/>
              </a:ext>
            </a:extLst>
          </p:cNvPr>
          <p:cNvSpPr txBox="1"/>
          <p:nvPr/>
        </p:nvSpPr>
        <p:spPr>
          <a:xfrm>
            <a:off x="8008923" y="1160840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4</a:t>
            </a:r>
            <a:r>
              <a:rPr kumimoji="1" lang="en-US" altLang="ja-JP" sz="1200" dirty="0"/>
              <a:t>0 % of pad</a:t>
            </a:r>
            <a:endParaRPr kumimoji="1" lang="ja-JP" altLang="en-US" sz="120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FA838C8-A8ED-5C4B-A48F-AD51C360A8A0}"/>
              </a:ext>
            </a:extLst>
          </p:cNvPr>
          <p:cNvSpPr txBox="1"/>
          <p:nvPr/>
        </p:nvSpPr>
        <p:spPr>
          <a:xfrm>
            <a:off x="7938569" y="1646152"/>
            <a:ext cx="1129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60 % of pad are secured for </a:t>
            </a:r>
            <a:r>
              <a:rPr kumimoji="1" lang="en-US" altLang="ja-JP" sz="1200" dirty="0" err="1"/>
              <a:t>wirebonding</a:t>
            </a:r>
            <a:endParaRPr kumimoji="1" lang="ja-JP" altLang="en-US" sz="1200"/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7F8BDD6D-96CA-9146-9A1B-B438BF694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7898" y="783870"/>
            <a:ext cx="3005466" cy="1609378"/>
          </a:xfrm>
          <a:prstGeom prst="rect">
            <a:avLst/>
          </a:prstGeom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F26197F-E930-6645-8D82-61AD269E6915}"/>
              </a:ext>
            </a:extLst>
          </p:cNvPr>
          <p:cNvSpPr txBox="1"/>
          <p:nvPr/>
        </p:nvSpPr>
        <p:spPr>
          <a:xfrm>
            <a:off x="4757861" y="886449"/>
            <a:ext cx="102746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/>
              <a:t>Type-B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789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29BD77-42B7-454F-97A8-ED30AC6B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6497"/>
          </a:xfrm>
        </p:spPr>
        <p:txBody>
          <a:bodyPr/>
          <a:lstStyle/>
          <a:p>
            <a:r>
              <a:rPr lang="en-US" sz="3600" dirty="0">
                <a:solidFill>
                  <a:srgbClr val="0099FF"/>
                </a:solidFill>
              </a:rPr>
              <a:t> FPHX Chip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D68461-06C9-46BA-B782-553CC007B65F}"/>
              </a:ext>
            </a:extLst>
          </p:cNvPr>
          <p:cNvSpPr/>
          <p:nvPr/>
        </p:nvSpPr>
        <p:spPr>
          <a:xfrm>
            <a:off x="6782944" y="549523"/>
            <a:ext cx="21263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 </a:t>
            </a:r>
            <a:r>
              <a:rPr lang="en-US" sz="8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Tracking System: MVTX+INTT+TPC 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77E35DD6-C36A-4C74-B1F4-0E18461CC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6965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5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E33E7B62-10C0-2941-9F1C-FFC485997B4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181601" y="931691"/>
          <a:ext cx="3428206" cy="186084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78165">
                  <a:extLst>
                    <a:ext uri="{9D8B030D-6E8A-4147-A177-3AD203B41FA5}">
                      <a16:colId xmlns:a16="http://schemas.microsoft.com/office/drawing/2014/main" val="1463792349"/>
                    </a:ext>
                  </a:extLst>
                </a:gridCol>
                <a:gridCol w="1250041">
                  <a:extLst>
                    <a:ext uri="{9D8B030D-6E8A-4147-A177-3AD203B41FA5}">
                      <a16:colId xmlns:a16="http://schemas.microsoft.com/office/drawing/2014/main" val="3850568715"/>
                    </a:ext>
                  </a:extLst>
                </a:gridCol>
              </a:tblGrid>
              <a:tr h="325211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600" dirty="0">
                          <a:latin typeface="+mn-lt"/>
                        </a:rPr>
                        <a:t>Specification</a:t>
                      </a:r>
                      <a:endParaRPr lang="ja-JP" alt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+mn-lt"/>
                        </a:rPr>
                        <a:t>FPHX</a:t>
                      </a:r>
                      <a:endParaRPr kumimoji="1" lang="ja-JP" altLang="en-US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2934087"/>
                  </a:ext>
                </a:extLst>
              </a:tr>
              <a:tr h="3252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+mn-lt"/>
                        </a:rPr>
                        <a:t>ADC/channel</a:t>
                      </a:r>
                      <a:endParaRPr kumimoji="1" lang="ja-JP" altLang="en-US" sz="16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+mn-lt"/>
                        </a:rPr>
                        <a:t>3 bits</a:t>
                      </a:r>
                      <a:endParaRPr kumimoji="1" lang="ja-JP" altLang="en-US" sz="1600" b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2052235"/>
                  </a:ext>
                </a:extLst>
              </a:tr>
              <a:tr h="39676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+mn-lt"/>
                        </a:rPr>
                        <a:t>Power Consumption</a:t>
                      </a:r>
                      <a:endParaRPr kumimoji="1" lang="ja-JP" altLang="en-US" sz="16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+mn-lt"/>
                        </a:rPr>
                        <a:t>64 </a:t>
                      </a:r>
                      <a:r>
                        <a:rPr kumimoji="1" lang="en-US" altLang="ja-JP" sz="1600" dirty="0" err="1">
                          <a:latin typeface="+mn-lt"/>
                        </a:rPr>
                        <a:t>mW</a:t>
                      </a:r>
                      <a:r>
                        <a:rPr kumimoji="1" lang="en-US" altLang="ja-JP" sz="1600" dirty="0">
                          <a:latin typeface="+mn-lt"/>
                        </a:rPr>
                        <a:t> </a:t>
                      </a:r>
                      <a:endParaRPr kumimoji="1" lang="ja-JP" altLang="en-US" sz="1600" b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4469433"/>
                  </a:ext>
                </a:extLst>
              </a:tr>
              <a:tr h="39676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latin typeface="+mn-lt"/>
                        </a:rPr>
                        <a:t>Number of channels</a:t>
                      </a:r>
                      <a:endParaRPr kumimoji="1" lang="ja-JP" altLang="en-US" sz="16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latin typeface="+mn-lt"/>
                        </a:rPr>
                        <a:t>128</a:t>
                      </a:r>
                      <a:endParaRPr kumimoji="1" lang="ja-JP" altLang="en-US" sz="1600" b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789208"/>
                  </a:ext>
                </a:extLst>
              </a:tr>
              <a:tr h="39676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+mn-lt"/>
                        </a:rPr>
                        <a:t>Data Transmission</a:t>
                      </a:r>
                      <a:endParaRPr kumimoji="1" lang="ja-JP" altLang="en-US" sz="16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600" dirty="0">
                          <a:latin typeface="+mn-lt"/>
                        </a:rPr>
                        <a:t>200Mbps</a:t>
                      </a:r>
                      <a:endParaRPr kumimoji="1" lang="ja-JP" altLang="en-US" sz="1600" b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5225186"/>
                  </a:ext>
                </a:extLst>
              </a:tr>
            </a:tbl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BF7CE8D-D3C7-B74D-949A-833AB2BDAC0A}"/>
              </a:ext>
            </a:extLst>
          </p:cNvPr>
          <p:cNvSpPr txBox="1"/>
          <p:nvPr/>
        </p:nvSpPr>
        <p:spPr>
          <a:xfrm>
            <a:off x="294212" y="593137"/>
            <a:ext cx="5496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Developed for Forward Vertex Detector for PHENIX at Fermi Lab.</a:t>
            </a:r>
            <a:endParaRPr lang="ja-JP" altLang="en-US" sz="16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C03862D-62DF-1C40-A466-1391DFD0DA5F}"/>
              </a:ext>
            </a:extLst>
          </p:cNvPr>
          <p:cNvSpPr txBox="1"/>
          <p:nvPr/>
        </p:nvSpPr>
        <p:spPr>
          <a:xfrm>
            <a:off x="5143501" y="3027861"/>
            <a:ext cx="3962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>
                <a:latin typeface="+mn-lt"/>
              </a:rPr>
              <a:t>Each FPHX chip integrates and shapes (CR-RC) signals, digitizes and </a:t>
            </a:r>
            <a:r>
              <a:rPr lang="en-US" altLang="ja-JP" sz="1400" b="1" dirty="0" err="1">
                <a:latin typeface="+mn-lt"/>
              </a:rPr>
              <a:t>sparsifies</a:t>
            </a:r>
            <a:r>
              <a:rPr lang="en-US" altLang="ja-JP" sz="1400" b="1" dirty="0">
                <a:latin typeface="+mn-lt"/>
              </a:rPr>
              <a:t> the hit channels each beam crossing (106ns beam clock), and serially pushes out the digitized data. </a:t>
            </a:r>
            <a:endParaRPr lang="en-US" altLang="ja-JP" sz="1400" dirty="0">
              <a:latin typeface="+mn-lt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2F57C76C-3B47-3F41-8F34-A33F60D42FC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794770"/>
            <a:ext cx="4327079" cy="42118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42EBBDCE-8227-5042-80B5-1669E4CE7F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47" r="60858"/>
          <a:stretch/>
        </p:blipFill>
        <p:spPr>
          <a:xfrm>
            <a:off x="533400" y="871958"/>
            <a:ext cx="1300694" cy="4057431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6B260B4-4366-B34D-9D95-7ABA67CD02C8}"/>
              </a:ext>
            </a:extLst>
          </p:cNvPr>
          <p:cNvSpPr txBox="1"/>
          <p:nvPr/>
        </p:nvSpPr>
        <p:spPr>
          <a:xfrm>
            <a:off x="726098" y="1387184"/>
            <a:ext cx="1107996" cy="430887"/>
          </a:xfrm>
          <a:prstGeom prst="rect">
            <a:avLst/>
          </a:prstGeom>
          <a:solidFill>
            <a:schemeClr val="lt1">
              <a:alpha val="4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1100" dirty="0"/>
              <a:t>Front end</a:t>
            </a:r>
          </a:p>
          <a:p>
            <a:pPr algn="ctr"/>
            <a:r>
              <a:rPr kumimoji="1" lang="en-US" altLang="ja-JP" sz="1100" dirty="0"/>
              <a:t>(Analog section)</a:t>
            </a:r>
            <a:endParaRPr kumimoji="1" lang="ja-JP" altLang="en-US" sz="1100"/>
          </a:p>
        </p:txBody>
      </p: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DFA99BB2-2522-AD48-9263-FE66D485C2D8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1066800" y="1818071"/>
            <a:ext cx="213296" cy="220279"/>
          </a:xfrm>
          <a:prstGeom prst="straightConnector1">
            <a:avLst/>
          </a:prstGeom>
          <a:ln w="28575">
            <a:solidFill>
              <a:srgbClr val="00FFFF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10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29BD77-42B7-454F-97A8-ED30AC6B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6497"/>
          </a:xfrm>
        </p:spPr>
        <p:txBody>
          <a:bodyPr/>
          <a:lstStyle/>
          <a:p>
            <a:r>
              <a:rPr lang="en-US" sz="3600" dirty="0">
                <a:solidFill>
                  <a:srgbClr val="0099FF"/>
                </a:solidFill>
              </a:rPr>
              <a:t> FPHX Chip (Analog Section)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D68461-06C9-46BA-B782-553CC007B65F}"/>
              </a:ext>
            </a:extLst>
          </p:cNvPr>
          <p:cNvSpPr/>
          <p:nvPr/>
        </p:nvSpPr>
        <p:spPr>
          <a:xfrm>
            <a:off x="6782944" y="549523"/>
            <a:ext cx="21263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 </a:t>
            </a:r>
            <a:r>
              <a:rPr lang="en-US" sz="8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Tracking System: MVTX+INTT+TPC 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77E35DD6-C36A-4C74-B1F4-0E18461CC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6965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6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grpSp>
        <p:nvGrpSpPr>
          <p:cNvPr id="10" name="Group 77">
            <a:extLst>
              <a:ext uri="{FF2B5EF4-FFF2-40B4-BE49-F238E27FC236}">
                <a16:creationId xmlns:a16="http://schemas.microsoft.com/office/drawing/2014/main" id="{3978D891-537F-5546-BF5A-24317A8382CF}"/>
              </a:ext>
            </a:extLst>
          </p:cNvPr>
          <p:cNvGrpSpPr>
            <a:grpSpLocks/>
          </p:cNvGrpSpPr>
          <p:nvPr/>
        </p:nvGrpSpPr>
        <p:grpSpPr bwMode="auto">
          <a:xfrm>
            <a:off x="3436998" y="1585105"/>
            <a:ext cx="4686300" cy="3490913"/>
            <a:chOff x="2760" y="1200"/>
            <a:chExt cx="2952" cy="2199"/>
          </a:xfrm>
        </p:grpSpPr>
        <p:sp>
          <p:nvSpPr>
            <p:cNvPr id="11" name="AutoShape 24">
              <a:extLst>
                <a:ext uri="{FF2B5EF4-FFF2-40B4-BE49-F238E27FC236}">
                  <a16:creationId xmlns:a16="http://schemas.microsoft.com/office/drawing/2014/main" id="{F6089A03-963C-2C49-A8A7-F5F8BE60035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600" y="1296"/>
              <a:ext cx="336" cy="336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alibri" panose="020F0502020204030204" pitchFamily="34" charset="0"/>
              </a:endParaRPr>
            </a:p>
          </p:txBody>
        </p:sp>
        <p:sp>
          <p:nvSpPr>
            <p:cNvPr id="12" name="Line 29">
              <a:extLst>
                <a:ext uri="{FF2B5EF4-FFF2-40B4-BE49-F238E27FC236}">
                  <a16:creationId xmlns:a16="http://schemas.microsoft.com/office/drawing/2014/main" id="{5636245A-6483-4741-B312-69B5B116A7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6" y="1462"/>
              <a:ext cx="2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31">
              <a:extLst>
                <a:ext uri="{FF2B5EF4-FFF2-40B4-BE49-F238E27FC236}">
                  <a16:creationId xmlns:a16="http://schemas.microsoft.com/office/drawing/2014/main" id="{76B1F88D-11AE-A14E-9B68-779F42C5FB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1440"/>
              <a:ext cx="0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32">
              <a:extLst>
                <a:ext uri="{FF2B5EF4-FFF2-40B4-BE49-F238E27FC236}">
                  <a16:creationId xmlns:a16="http://schemas.microsoft.com/office/drawing/2014/main" id="{AF41B48B-9BE9-8B4B-87E8-1C48934A9A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1440"/>
              <a:ext cx="0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33">
              <a:extLst>
                <a:ext uri="{FF2B5EF4-FFF2-40B4-BE49-F238E27FC236}">
                  <a16:creationId xmlns:a16="http://schemas.microsoft.com/office/drawing/2014/main" id="{D2DC9CD5-80F8-A246-9C69-E21E28AFC9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1462"/>
              <a:ext cx="2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AutoShape 34">
              <a:extLst>
                <a:ext uri="{FF2B5EF4-FFF2-40B4-BE49-F238E27FC236}">
                  <a16:creationId xmlns:a16="http://schemas.microsoft.com/office/drawing/2014/main" id="{046B6EA5-6E7E-1848-877F-61BB990391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560" y="1200"/>
              <a:ext cx="336" cy="336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alibri" panose="020F0502020204030204" pitchFamily="34" charset="0"/>
              </a:endParaRPr>
            </a:p>
          </p:txBody>
        </p:sp>
        <p:sp>
          <p:nvSpPr>
            <p:cNvPr id="17" name="Line 35">
              <a:extLst>
                <a:ext uri="{FF2B5EF4-FFF2-40B4-BE49-F238E27FC236}">
                  <a16:creationId xmlns:a16="http://schemas.microsoft.com/office/drawing/2014/main" id="{BB9183CA-AEF4-AF4E-A250-80CB624B5A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" y="1296"/>
              <a:ext cx="9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38">
              <a:extLst>
                <a:ext uri="{FF2B5EF4-FFF2-40B4-BE49-F238E27FC236}">
                  <a16:creationId xmlns:a16="http://schemas.microsoft.com/office/drawing/2014/main" id="{41F0358A-B375-6344-8637-FBC4DD83B0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2" y="1248"/>
              <a:ext cx="20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800"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9" name="Text Box 40">
              <a:extLst>
                <a:ext uri="{FF2B5EF4-FFF2-40B4-BE49-F238E27FC236}">
                  <a16:creationId xmlns:a16="http://schemas.microsoft.com/office/drawing/2014/main" id="{D14A6255-CD40-FC46-BA7A-C07F42C5A3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2" y="1344"/>
              <a:ext cx="178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800">
                  <a:latin typeface="Calibri" panose="020F0502020204030204" pitchFamily="34" charset="0"/>
                </a:rPr>
                <a:t>_</a:t>
              </a:r>
            </a:p>
          </p:txBody>
        </p:sp>
        <p:sp>
          <p:nvSpPr>
            <p:cNvPr id="20" name="Line 41">
              <a:extLst>
                <a:ext uri="{FF2B5EF4-FFF2-40B4-BE49-F238E27FC236}">
                  <a16:creationId xmlns:a16="http://schemas.microsoft.com/office/drawing/2014/main" id="{4249F5D5-FD67-3D4B-9FC3-25C53A0829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7" y="1364"/>
              <a:ext cx="39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 Box 44">
              <a:extLst>
                <a:ext uri="{FF2B5EF4-FFF2-40B4-BE49-F238E27FC236}">
                  <a16:creationId xmlns:a16="http://schemas.microsoft.com/office/drawing/2014/main" id="{9258CCFE-DDBA-3A48-A7A8-E6DA4B2D0B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1200"/>
              <a:ext cx="240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800">
                  <a:latin typeface="Calibri" panose="020F0502020204030204" pitchFamily="34" charset="0"/>
                </a:rPr>
                <a:t>Vref</a:t>
              </a:r>
            </a:p>
          </p:txBody>
        </p:sp>
        <p:sp>
          <p:nvSpPr>
            <p:cNvPr id="23" name="Text Box 45">
              <a:extLst>
                <a:ext uri="{FF2B5EF4-FFF2-40B4-BE49-F238E27FC236}">
                  <a16:creationId xmlns:a16="http://schemas.microsoft.com/office/drawing/2014/main" id="{A74FA313-0D83-B449-BA3A-5522B4B2FF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2" y="1296"/>
              <a:ext cx="336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800">
                  <a:latin typeface="Calibri" panose="020F0502020204030204" pitchFamily="34" charset="0"/>
                </a:rPr>
                <a:t>Shaper</a:t>
              </a:r>
            </a:p>
          </p:txBody>
        </p:sp>
        <p:sp>
          <p:nvSpPr>
            <p:cNvPr id="24" name="Text Box 46">
              <a:extLst>
                <a:ext uri="{FF2B5EF4-FFF2-40B4-BE49-F238E27FC236}">
                  <a16:creationId xmlns:a16="http://schemas.microsoft.com/office/drawing/2014/main" id="{31B1B6E8-DF36-3F43-9AD0-7B644D56A3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1392"/>
              <a:ext cx="43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800">
                  <a:latin typeface="Calibri" panose="020F0502020204030204" pitchFamily="34" charset="0"/>
                </a:rPr>
                <a:t>Integrator</a:t>
              </a:r>
            </a:p>
          </p:txBody>
        </p:sp>
        <p:sp>
          <p:nvSpPr>
            <p:cNvPr id="25" name="Line 49">
              <a:extLst>
                <a:ext uri="{FF2B5EF4-FFF2-40B4-BE49-F238E27FC236}">
                  <a16:creationId xmlns:a16="http://schemas.microsoft.com/office/drawing/2014/main" id="{9B344B9F-AEAF-AF4A-8183-D762AD6933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6" y="1488"/>
              <a:ext cx="38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AutoShape 50">
              <a:extLst>
                <a:ext uri="{FF2B5EF4-FFF2-40B4-BE49-F238E27FC236}">
                  <a16:creationId xmlns:a16="http://schemas.microsoft.com/office/drawing/2014/main" id="{9A56CBAD-F56D-C549-8437-B319D88681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9" y="1440"/>
              <a:ext cx="166" cy="9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alibri" panose="020F0502020204030204" pitchFamily="34" charset="0"/>
              </a:endParaRPr>
            </a:p>
          </p:txBody>
        </p:sp>
        <p:sp>
          <p:nvSpPr>
            <p:cNvPr id="27" name="Text Box 51">
              <a:extLst>
                <a:ext uri="{FF2B5EF4-FFF2-40B4-BE49-F238E27FC236}">
                  <a16:creationId xmlns:a16="http://schemas.microsoft.com/office/drawing/2014/main" id="{C5EEA6B7-CCA2-5B4D-B6B0-28A0E974AD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0" y="1440"/>
              <a:ext cx="336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800" dirty="0">
                  <a:latin typeface="Calibri" panose="020F0502020204030204" pitchFamily="34" charset="0"/>
                </a:rPr>
                <a:t>Input</a:t>
              </a:r>
            </a:p>
          </p:txBody>
        </p:sp>
        <p:sp>
          <p:nvSpPr>
            <p:cNvPr id="28" name="Line 52">
              <a:extLst>
                <a:ext uri="{FF2B5EF4-FFF2-40B4-BE49-F238E27FC236}">
                  <a16:creationId xmlns:a16="http://schemas.microsoft.com/office/drawing/2014/main" id="{660691A3-CC02-8A41-8F47-53AA7BCC31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0" y="1468"/>
              <a:ext cx="0" cy="5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53">
              <a:extLst>
                <a:ext uri="{FF2B5EF4-FFF2-40B4-BE49-F238E27FC236}">
                  <a16:creationId xmlns:a16="http://schemas.microsoft.com/office/drawing/2014/main" id="{037573B3-A9A7-B64C-9E01-907CF96E73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1488"/>
              <a:ext cx="0" cy="4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54">
              <a:extLst>
                <a:ext uri="{FF2B5EF4-FFF2-40B4-BE49-F238E27FC236}">
                  <a16:creationId xmlns:a16="http://schemas.microsoft.com/office/drawing/2014/main" id="{DB5F0E17-5CB6-6540-AC85-04405EFCFA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8" y="1940"/>
              <a:ext cx="0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55">
              <a:extLst>
                <a:ext uri="{FF2B5EF4-FFF2-40B4-BE49-F238E27FC236}">
                  <a16:creationId xmlns:a16="http://schemas.microsoft.com/office/drawing/2014/main" id="{BBFFDF51-6049-5D42-9D8D-1382A7FA58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6" y="1940"/>
              <a:ext cx="0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56">
              <a:extLst>
                <a:ext uri="{FF2B5EF4-FFF2-40B4-BE49-F238E27FC236}">
                  <a16:creationId xmlns:a16="http://schemas.microsoft.com/office/drawing/2014/main" id="{8A412450-F6FD-244B-A506-E89E581788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1968"/>
              <a:ext cx="24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57">
              <a:extLst>
                <a:ext uri="{FF2B5EF4-FFF2-40B4-BE49-F238E27FC236}">
                  <a16:creationId xmlns:a16="http://schemas.microsoft.com/office/drawing/2014/main" id="{35287749-DC96-C441-8F84-3F07D72B64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6" y="1968"/>
              <a:ext cx="38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AutoShape 42">
              <a:extLst>
                <a:ext uri="{FF2B5EF4-FFF2-40B4-BE49-F238E27FC236}">
                  <a16:creationId xmlns:a16="http://schemas.microsoft.com/office/drawing/2014/main" id="{FA4B70F3-D871-DA49-9AE8-3BE96B80E6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256" y="1320"/>
              <a:ext cx="288" cy="24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alibri" panose="020F0502020204030204" pitchFamily="34" charset="0"/>
              </a:endParaRPr>
            </a:p>
          </p:txBody>
        </p:sp>
        <p:sp>
          <p:nvSpPr>
            <p:cNvPr id="36" name="Line 43">
              <a:extLst>
                <a:ext uri="{FF2B5EF4-FFF2-40B4-BE49-F238E27FC236}">
                  <a16:creationId xmlns:a16="http://schemas.microsoft.com/office/drawing/2014/main" id="{B093C4FE-22B7-7E49-857B-2FA464062A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4" y="1536"/>
              <a:ext cx="9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 Box 47">
              <a:extLst>
                <a:ext uri="{FF2B5EF4-FFF2-40B4-BE49-F238E27FC236}">
                  <a16:creationId xmlns:a16="http://schemas.microsoft.com/office/drawing/2014/main" id="{F6B3B6DD-8A39-C943-9687-0CF8E67827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2" y="1344"/>
              <a:ext cx="336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800">
                  <a:latin typeface="Calibri" panose="020F0502020204030204" pitchFamily="34" charset="0"/>
                </a:rPr>
                <a:t>Comp</a:t>
              </a:r>
            </a:p>
          </p:txBody>
        </p:sp>
        <p:sp>
          <p:nvSpPr>
            <p:cNvPr id="38" name="Text Box 48">
              <a:extLst>
                <a:ext uri="{FF2B5EF4-FFF2-40B4-BE49-F238E27FC236}">
                  <a16:creationId xmlns:a16="http://schemas.microsoft.com/office/drawing/2014/main" id="{E07102CF-1B01-6A45-8EA4-F9EFF68FF6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4" y="1488"/>
              <a:ext cx="336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800">
                  <a:latin typeface="Calibri" panose="020F0502020204030204" pitchFamily="34" charset="0"/>
                </a:rPr>
                <a:t>Vth0</a:t>
              </a:r>
            </a:p>
          </p:txBody>
        </p:sp>
        <p:sp>
          <p:nvSpPr>
            <p:cNvPr id="39" name="Line 58">
              <a:extLst>
                <a:ext uri="{FF2B5EF4-FFF2-40B4-BE49-F238E27FC236}">
                  <a16:creationId xmlns:a16="http://schemas.microsoft.com/office/drawing/2014/main" id="{3BCB6655-7661-1748-BD04-9CBD1DF7EF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20" y="1440"/>
              <a:ext cx="19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59">
              <a:extLst>
                <a:ext uri="{FF2B5EF4-FFF2-40B4-BE49-F238E27FC236}">
                  <a16:creationId xmlns:a16="http://schemas.microsoft.com/office/drawing/2014/main" id="{D8B7CD95-9C95-DB44-813D-53AA9E2185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2" y="1358"/>
              <a:ext cx="0" cy="17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60">
              <a:extLst>
                <a:ext uri="{FF2B5EF4-FFF2-40B4-BE49-F238E27FC236}">
                  <a16:creationId xmlns:a16="http://schemas.microsoft.com/office/drawing/2014/main" id="{98D9FD0B-093F-954E-9D17-6DC158D11D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2" y="2016"/>
              <a:ext cx="2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AutoShape 63">
              <a:extLst>
                <a:ext uri="{FF2B5EF4-FFF2-40B4-BE49-F238E27FC236}">
                  <a16:creationId xmlns:a16="http://schemas.microsoft.com/office/drawing/2014/main" id="{4FA6B2D1-C778-6D4A-A054-D6EE0FBB36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256" y="1944"/>
              <a:ext cx="288" cy="24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alibri" panose="020F0502020204030204" pitchFamily="34" charset="0"/>
              </a:endParaRPr>
            </a:p>
          </p:txBody>
        </p:sp>
        <p:sp>
          <p:nvSpPr>
            <p:cNvPr id="43" name="Line 64">
              <a:extLst>
                <a:ext uri="{FF2B5EF4-FFF2-40B4-BE49-F238E27FC236}">
                  <a16:creationId xmlns:a16="http://schemas.microsoft.com/office/drawing/2014/main" id="{2BE87EF3-0976-F943-8876-41FEF3C9A0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4" y="2160"/>
              <a:ext cx="9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 Box 65">
              <a:extLst>
                <a:ext uri="{FF2B5EF4-FFF2-40B4-BE49-F238E27FC236}">
                  <a16:creationId xmlns:a16="http://schemas.microsoft.com/office/drawing/2014/main" id="{A945ABCB-B7B7-D046-8545-3058C5035B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2" y="1968"/>
              <a:ext cx="336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800">
                  <a:latin typeface="Calibri" panose="020F0502020204030204" pitchFamily="34" charset="0"/>
                </a:rPr>
                <a:t>Comp</a:t>
              </a:r>
            </a:p>
          </p:txBody>
        </p:sp>
        <p:sp>
          <p:nvSpPr>
            <p:cNvPr id="45" name="Text Box 66">
              <a:extLst>
                <a:ext uri="{FF2B5EF4-FFF2-40B4-BE49-F238E27FC236}">
                  <a16:creationId xmlns:a16="http://schemas.microsoft.com/office/drawing/2014/main" id="{4E75E07A-1B46-284A-AF44-5E2CFE81C6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2" y="2160"/>
              <a:ext cx="288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800">
                  <a:latin typeface="Calibri" panose="020F0502020204030204" pitchFamily="34" charset="0"/>
                </a:rPr>
                <a:t>Vth1</a:t>
              </a:r>
            </a:p>
          </p:txBody>
        </p:sp>
        <p:sp>
          <p:nvSpPr>
            <p:cNvPr id="46" name="Line 67">
              <a:extLst>
                <a:ext uri="{FF2B5EF4-FFF2-40B4-BE49-F238E27FC236}">
                  <a16:creationId xmlns:a16="http://schemas.microsoft.com/office/drawing/2014/main" id="{0912E8BB-13C4-AB47-B11D-5C8AC6714C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20" y="2064"/>
              <a:ext cx="19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AutoShape 69">
              <a:extLst>
                <a:ext uri="{FF2B5EF4-FFF2-40B4-BE49-F238E27FC236}">
                  <a16:creationId xmlns:a16="http://schemas.microsoft.com/office/drawing/2014/main" id="{E507EBDE-3B80-5B4D-AB96-21814980D6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256" y="3048"/>
              <a:ext cx="288" cy="24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alibri" panose="020F0502020204030204" pitchFamily="34" charset="0"/>
              </a:endParaRPr>
            </a:p>
          </p:txBody>
        </p:sp>
        <p:sp>
          <p:nvSpPr>
            <p:cNvPr id="48" name="Line 70">
              <a:extLst>
                <a:ext uri="{FF2B5EF4-FFF2-40B4-BE49-F238E27FC236}">
                  <a16:creationId xmlns:a16="http://schemas.microsoft.com/office/drawing/2014/main" id="{14C17269-4C61-3642-A312-56DBBB863E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4" y="3264"/>
              <a:ext cx="9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 Box 71">
              <a:extLst>
                <a:ext uri="{FF2B5EF4-FFF2-40B4-BE49-F238E27FC236}">
                  <a16:creationId xmlns:a16="http://schemas.microsoft.com/office/drawing/2014/main" id="{B25692D5-3C7A-C541-91AB-8C81FFDC2B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2" y="3072"/>
              <a:ext cx="336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800">
                  <a:latin typeface="Calibri" panose="020F0502020204030204" pitchFamily="34" charset="0"/>
                </a:rPr>
                <a:t>Comp</a:t>
              </a:r>
            </a:p>
          </p:txBody>
        </p:sp>
        <p:sp>
          <p:nvSpPr>
            <p:cNvPr id="50" name="Text Box 72">
              <a:extLst>
                <a:ext uri="{FF2B5EF4-FFF2-40B4-BE49-F238E27FC236}">
                  <a16:creationId xmlns:a16="http://schemas.microsoft.com/office/drawing/2014/main" id="{040AF134-1481-984D-B45A-003E4C4DA7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2" y="3264"/>
              <a:ext cx="288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800">
                  <a:latin typeface="Calibri" panose="020F0502020204030204" pitchFamily="34" charset="0"/>
                </a:rPr>
                <a:t>Vth7</a:t>
              </a:r>
            </a:p>
          </p:txBody>
        </p:sp>
        <p:sp>
          <p:nvSpPr>
            <p:cNvPr id="51" name="Line 73">
              <a:extLst>
                <a:ext uri="{FF2B5EF4-FFF2-40B4-BE49-F238E27FC236}">
                  <a16:creationId xmlns:a16="http://schemas.microsoft.com/office/drawing/2014/main" id="{D674DD46-2F0D-534C-A5D5-7FECBF8582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20" y="3168"/>
              <a:ext cx="19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74">
              <a:extLst>
                <a:ext uri="{FF2B5EF4-FFF2-40B4-BE49-F238E27FC236}">
                  <a16:creationId xmlns:a16="http://schemas.microsoft.com/office/drawing/2014/main" id="{4BBE0511-60F7-9A47-B626-8169234BA0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2" y="3120"/>
              <a:ext cx="2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75">
              <a:extLst>
                <a:ext uri="{FF2B5EF4-FFF2-40B4-BE49-F238E27FC236}">
                  <a16:creationId xmlns:a16="http://schemas.microsoft.com/office/drawing/2014/main" id="{A11D107D-D92C-5A4F-83AA-46E7C4CE03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68" y="2160"/>
              <a:ext cx="0" cy="86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" name="Text Box 78">
            <a:extLst>
              <a:ext uri="{FF2B5EF4-FFF2-40B4-BE49-F238E27FC236}">
                <a16:creationId xmlns:a16="http://schemas.microsoft.com/office/drawing/2014/main" id="{56CBA1A1-7161-F445-9022-E53992193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3398" y="4852179"/>
            <a:ext cx="20574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000" b="1" dirty="0">
                <a:latin typeface="Calibri" panose="020F0502020204030204" pitchFamily="34" charset="0"/>
              </a:rPr>
              <a:t>Programmable Thresholds</a:t>
            </a:r>
          </a:p>
        </p:txBody>
      </p:sp>
      <p:sp>
        <p:nvSpPr>
          <p:cNvPr id="55" name="Line 79">
            <a:extLst>
              <a:ext uri="{FF2B5EF4-FFF2-40B4-BE49-F238E27FC236}">
                <a16:creationId xmlns:a16="http://schemas.microsoft.com/office/drawing/2014/main" id="{83E41EC3-A3A4-664C-A49D-9CF1AA2AB8E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7398" y="4979100"/>
            <a:ext cx="381000" cy="650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Text Box 80">
            <a:extLst>
              <a:ext uri="{FF2B5EF4-FFF2-40B4-BE49-F238E27FC236}">
                <a16:creationId xmlns:a16="http://schemas.microsoft.com/office/drawing/2014/main" id="{AF57D4E5-78B2-484F-B5B4-EF4905FD6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6098" y="1432705"/>
            <a:ext cx="9144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000" b="1">
                <a:latin typeface="Calibri" panose="020F0502020204030204" pitchFamily="34" charset="0"/>
              </a:rPr>
              <a:t>Disc outputs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000" b="1">
                <a:latin typeface="Calibri" panose="020F0502020204030204" pitchFamily="34" charset="0"/>
              </a:rPr>
              <a:t>3-bit ADC</a:t>
            </a:r>
          </a:p>
        </p:txBody>
      </p:sp>
      <p:grpSp>
        <p:nvGrpSpPr>
          <p:cNvPr id="57" name="Group 84">
            <a:extLst>
              <a:ext uri="{FF2B5EF4-FFF2-40B4-BE49-F238E27FC236}">
                <a16:creationId xmlns:a16="http://schemas.microsoft.com/office/drawing/2014/main" id="{4A327BA7-75ED-9540-B6DB-CCC28B2D0093}"/>
              </a:ext>
            </a:extLst>
          </p:cNvPr>
          <p:cNvGrpSpPr>
            <a:grpSpLocks/>
          </p:cNvGrpSpPr>
          <p:nvPr/>
        </p:nvGrpSpPr>
        <p:grpSpPr bwMode="auto">
          <a:xfrm>
            <a:off x="5608698" y="2270905"/>
            <a:ext cx="762000" cy="152400"/>
            <a:chOff x="3888" y="1632"/>
            <a:chExt cx="480" cy="96"/>
          </a:xfrm>
        </p:grpSpPr>
        <p:sp>
          <p:nvSpPr>
            <p:cNvPr id="58" name="Line 81">
              <a:extLst>
                <a:ext uri="{FF2B5EF4-FFF2-40B4-BE49-F238E27FC236}">
                  <a16:creationId xmlns:a16="http://schemas.microsoft.com/office/drawing/2014/main" id="{7A64FD14-FD5F-4B47-B237-EEF8F15DA2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8" y="1632"/>
              <a:ext cx="9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Line 82">
              <a:extLst>
                <a:ext uri="{FF2B5EF4-FFF2-40B4-BE49-F238E27FC236}">
                  <a16:creationId xmlns:a16="http://schemas.microsoft.com/office/drawing/2014/main" id="{21F866A8-6E51-654A-8B85-4D5ABFE974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1632"/>
              <a:ext cx="96" cy="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83">
              <a:extLst>
                <a:ext uri="{FF2B5EF4-FFF2-40B4-BE49-F238E27FC236}">
                  <a16:creationId xmlns:a16="http://schemas.microsoft.com/office/drawing/2014/main" id="{F42BA296-85DD-A441-ACDA-A39D0A147A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80" y="1632"/>
              <a:ext cx="288" cy="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" name="Group 85">
            <a:extLst>
              <a:ext uri="{FF2B5EF4-FFF2-40B4-BE49-F238E27FC236}">
                <a16:creationId xmlns:a16="http://schemas.microsoft.com/office/drawing/2014/main" id="{A7097817-8E2C-B742-A2CC-2F8E946D71FA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6446898" y="975505"/>
            <a:ext cx="914400" cy="533400"/>
            <a:chOff x="3888" y="1632"/>
            <a:chExt cx="480" cy="96"/>
          </a:xfrm>
        </p:grpSpPr>
        <p:sp>
          <p:nvSpPr>
            <p:cNvPr id="62" name="Line 86">
              <a:extLst>
                <a:ext uri="{FF2B5EF4-FFF2-40B4-BE49-F238E27FC236}">
                  <a16:creationId xmlns:a16="http://schemas.microsoft.com/office/drawing/2014/main" id="{58DAA600-CEE2-7C4A-9F23-3A06F49418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8" y="1632"/>
              <a:ext cx="9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87">
              <a:extLst>
                <a:ext uri="{FF2B5EF4-FFF2-40B4-BE49-F238E27FC236}">
                  <a16:creationId xmlns:a16="http://schemas.microsoft.com/office/drawing/2014/main" id="{7DDCAFC9-5A42-114C-84E7-19E007A2F8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1632"/>
              <a:ext cx="96" cy="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Line 88">
              <a:extLst>
                <a:ext uri="{FF2B5EF4-FFF2-40B4-BE49-F238E27FC236}">
                  <a16:creationId xmlns:a16="http://schemas.microsoft.com/office/drawing/2014/main" id="{52D30319-66E9-EC48-B2FE-C4C03702E4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80" y="1632"/>
              <a:ext cx="288" cy="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5" name="Line 89">
            <a:extLst>
              <a:ext uri="{FF2B5EF4-FFF2-40B4-BE49-F238E27FC236}">
                <a16:creationId xmlns:a16="http://schemas.microsoft.com/office/drawing/2014/main" id="{46312B47-09A4-3446-8BCD-2F691F40E1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99298" y="807021"/>
            <a:ext cx="0" cy="625683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Line 90">
            <a:extLst>
              <a:ext uri="{FF2B5EF4-FFF2-40B4-BE49-F238E27FC236}">
                <a16:creationId xmlns:a16="http://schemas.microsoft.com/office/drawing/2014/main" id="{E06A6DB2-5C01-7F47-B64A-058EC4D0DC5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27898" y="757035"/>
            <a:ext cx="0" cy="14227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Line 91">
            <a:extLst>
              <a:ext uri="{FF2B5EF4-FFF2-40B4-BE49-F238E27FC236}">
                <a16:creationId xmlns:a16="http://schemas.microsoft.com/office/drawing/2014/main" id="{709DFFA6-AE43-7340-85D8-140AB145C59F}"/>
              </a:ext>
            </a:extLst>
          </p:cNvPr>
          <p:cNvSpPr>
            <a:spLocks noChangeShapeType="1"/>
          </p:cNvSpPr>
          <p:nvPr/>
        </p:nvSpPr>
        <p:spPr bwMode="auto">
          <a:xfrm>
            <a:off x="6599298" y="880255"/>
            <a:ext cx="228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" name="Text Box 92">
            <a:extLst>
              <a:ext uri="{FF2B5EF4-FFF2-40B4-BE49-F238E27FC236}">
                <a16:creationId xmlns:a16="http://schemas.microsoft.com/office/drawing/2014/main" id="{FDCF254D-AD6E-6541-A370-23F7C0FD9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7652" y="662153"/>
            <a:ext cx="2286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000" dirty="0">
                <a:latin typeface="Calibri" panose="020F0502020204030204" pitchFamily="34" charset="0"/>
              </a:rPr>
              <a:t>T-peak ~ 60 ns (programmable)</a:t>
            </a:r>
          </a:p>
        </p:txBody>
      </p:sp>
      <p:sp>
        <p:nvSpPr>
          <p:cNvPr id="69" name="Line 93">
            <a:extLst>
              <a:ext uri="{FF2B5EF4-FFF2-40B4-BE49-F238E27FC236}">
                <a16:creationId xmlns:a16="http://schemas.microsoft.com/office/drawing/2014/main" id="{1E66471F-E2E6-8C47-ACC0-B6DB15F823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22898" y="1432705"/>
            <a:ext cx="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" name="Text Box 94">
            <a:extLst>
              <a:ext uri="{FF2B5EF4-FFF2-40B4-BE49-F238E27FC236}">
                <a16:creationId xmlns:a16="http://schemas.microsoft.com/office/drawing/2014/main" id="{38CF2EA9-AAA5-FF48-A868-D8F2C67AC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6698" y="975505"/>
            <a:ext cx="1524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000">
                <a:latin typeface="Calibri" panose="020F0502020204030204" pitchFamily="34" charset="0"/>
              </a:rPr>
              <a:t>Program gain and Vref</a:t>
            </a:r>
          </a:p>
        </p:txBody>
      </p:sp>
      <p:sp>
        <p:nvSpPr>
          <p:cNvPr id="71" name="Line 95">
            <a:extLst>
              <a:ext uri="{FF2B5EF4-FFF2-40B4-BE49-F238E27FC236}">
                <a16:creationId xmlns:a16="http://schemas.microsoft.com/office/drawing/2014/main" id="{64A24F32-B3CB-DB42-8589-FF7C13C948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75298" y="1204105"/>
            <a:ext cx="30480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" name="Line 96">
            <a:extLst>
              <a:ext uri="{FF2B5EF4-FFF2-40B4-BE49-F238E27FC236}">
                <a16:creationId xmlns:a16="http://schemas.microsoft.com/office/drawing/2014/main" id="{CF33D05A-7F81-0B4D-A3EC-1BF376E98D05}"/>
              </a:ext>
            </a:extLst>
          </p:cNvPr>
          <p:cNvSpPr>
            <a:spLocks noChangeShapeType="1"/>
          </p:cNvSpPr>
          <p:nvPr/>
        </p:nvSpPr>
        <p:spPr bwMode="auto">
          <a:xfrm>
            <a:off x="5532498" y="1204105"/>
            <a:ext cx="38100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" name="Text Box 99">
            <a:extLst>
              <a:ext uri="{FF2B5EF4-FFF2-40B4-BE49-F238E27FC236}">
                <a16:creationId xmlns:a16="http://schemas.microsoft.com/office/drawing/2014/main" id="{E6BFE7B3-8F7F-CE43-82AB-50AC1C0A5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74" y="836460"/>
            <a:ext cx="2851149" cy="1938992"/>
          </a:xfrm>
          <a:prstGeom prst="rect">
            <a:avLst/>
          </a:prstGeom>
          <a:solidFill>
            <a:srgbClr val="FFFF99"/>
          </a:solidFill>
          <a:ln w="6350" algn="ctr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u="sng" dirty="0">
                <a:solidFill>
                  <a:schemeClr val="tx2"/>
                </a:solidFill>
                <a:latin typeface="Calibri" panose="020F0502020204030204" pitchFamily="34" charset="0"/>
              </a:rPr>
              <a:t>128 channel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200" u="sng" dirty="0">
                <a:solidFill>
                  <a:schemeClr val="tx2"/>
                </a:solidFill>
                <a:latin typeface="Calibri" panose="020F0502020204030204" pitchFamily="34" charset="0"/>
              </a:rPr>
              <a:t>46, 50, 60, 67, 85, 100, 150, or 200 mV/</a:t>
            </a:r>
            <a:r>
              <a:rPr lang="en-US" altLang="en-US" sz="1200" u="sng" dirty="0" err="1">
                <a:solidFill>
                  <a:schemeClr val="tx2"/>
                </a:solidFill>
                <a:latin typeface="Calibri" panose="020F0502020204030204" pitchFamily="34" charset="0"/>
              </a:rPr>
              <a:t>fC</a:t>
            </a:r>
            <a:endParaRPr lang="en-US" altLang="en-US" sz="1200" u="sng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200" u="sng" dirty="0">
                <a:solidFill>
                  <a:schemeClr val="tx2"/>
                </a:solidFill>
                <a:latin typeface="Calibri" panose="020F0502020204030204" pitchFamily="34" charset="0"/>
              </a:rPr>
              <a:t>60 ns peak time (</a:t>
            </a:r>
            <a:r>
              <a:rPr lang="en-US" altLang="en-US" sz="1200" u="sng" dirty="0" err="1">
                <a:solidFill>
                  <a:schemeClr val="tx2"/>
                </a:solidFill>
                <a:latin typeface="Calibri" panose="020F0502020204030204" pitchFamily="34" charset="0"/>
              </a:rPr>
              <a:t>rt</a:t>
            </a:r>
            <a:r>
              <a:rPr lang="en-US" altLang="en-US" sz="1200" u="sng" dirty="0">
                <a:solidFill>
                  <a:schemeClr val="tx2"/>
                </a:solidFill>
                <a:latin typeface="Calibri" panose="020F0502020204030204" pitchFamily="34" charset="0"/>
              </a:rPr>
              <a:t>- </a:t>
            </a:r>
            <a:r>
              <a:rPr lang="en-US" altLang="en-US" sz="1200" u="sng" dirty="0" err="1">
                <a:solidFill>
                  <a:schemeClr val="tx2"/>
                </a:solidFill>
                <a:latin typeface="Calibri" panose="020F0502020204030204" pitchFamily="34" charset="0"/>
              </a:rPr>
              <a:t>pgmbl</a:t>
            </a:r>
            <a:r>
              <a:rPr lang="en-US" altLang="en-US" sz="1200" u="sng" dirty="0">
                <a:solidFill>
                  <a:schemeClr val="tx2"/>
                </a:solidFill>
                <a:latin typeface="Calibri" panose="020F0502020204030204" pitchFamily="34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200" u="sng" dirty="0">
                <a:solidFill>
                  <a:schemeClr val="tx2"/>
                </a:solidFill>
                <a:latin typeface="Calibri" panose="020F0502020204030204" pitchFamily="34" charset="0"/>
              </a:rPr>
              <a:t>3—bit ADC (</a:t>
            </a:r>
            <a:r>
              <a:rPr lang="en-US" altLang="en-US" sz="1200" u="sng" dirty="0" err="1">
                <a:solidFill>
                  <a:schemeClr val="tx2"/>
                </a:solidFill>
                <a:latin typeface="Calibri" panose="020F0502020204030204" pitchFamily="34" charset="0"/>
              </a:rPr>
              <a:t>th-pgmbl</a:t>
            </a:r>
            <a:r>
              <a:rPr lang="en-US" altLang="en-US" sz="1200" u="sng" dirty="0">
                <a:solidFill>
                  <a:schemeClr val="tx2"/>
                </a:solidFill>
                <a:latin typeface="Calibri" panose="020F0502020204030204" pitchFamily="34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200" u="sng" dirty="0">
                <a:solidFill>
                  <a:schemeClr val="tx2"/>
                </a:solidFill>
                <a:latin typeface="Calibri" panose="020F0502020204030204" pitchFamily="34" charset="0"/>
              </a:rPr>
              <a:t>Optimized to 1 to 2.5 pf input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200" u="sng" dirty="0">
                <a:solidFill>
                  <a:schemeClr val="tx2"/>
                </a:solidFill>
                <a:latin typeface="Calibri" panose="020F0502020204030204" pitchFamily="34" charset="0"/>
              </a:rPr>
              <a:t>115e + 134e/pf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200" u="sng" dirty="0">
                <a:solidFill>
                  <a:schemeClr val="tx2"/>
                </a:solidFill>
                <a:latin typeface="Calibri" panose="020F0502020204030204" pitchFamily="34" charset="0"/>
              </a:rPr>
              <a:t>~ 70 to 140 </a:t>
            </a:r>
            <a:r>
              <a:rPr lang="en-US" altLang="en-US" sz="1200" i="1" u="sng" dirty="0" err="1">
                <a:solidFill>
                  <a:schemeClr val="tx2"/>
                </a:solidFill>
                <a:latin typeface="Symbol" pitchFamily="2" charset="2"/>
              </a:rPr>
              <a:t>m</a:t>
            </a:r>
            <a:r>
              <a:rPr lang="en-US" altLang="en-US" sz="1200" u="sng" dirty="0" err="1">
                <a:solidFill>
                  <a:schemeClr val="tx2"/>
                </a:solidFill>
                <a:latin typeface="Calibri" panose="020F0502020204030204" pitchFamily="34" charset="0"/>
              </a:rPr>
              <a:t>W</a:t>
            </a:r>
            <a:r>
              <a:rPr lang="en-US" altLang="en-US" sz="1200" u="sng" dirty="0">
                <a:solidFill>
                  <a:schemeClr val="tx2"/>
                </a:solidFill>
                <a:latin typeface="Calibri" panose="020F0502020204030204" pitchFamily="34" charset="0"/>
              </a:rPr>
              <a:t>/</a:t>
            </a:r>
            <a:r>
              <a:rPr lang="en-US" altLang="en-US" sz="1200" u="sng" dirty="0" err="1">
                <a:solidFill>
                  <a:schemeClr val="tx2"/>
                </a:solidFill>
                <a:latin typeface="Calibri" panose="020F0502020204030204" pitchFamily="34" charset="0"/>
              </a:rPr>
              <a:t>ch</a:t>
            </a:r>
            <a:r>
              <a:rPr lang="en-US" altLang="en-US" sz="1200" u="sng" dirty="0">
                <a:solidFill>
                  <a:schemeClr val="tx2"/>
                </a:solidFill>
                <a:latin typeface="Calibri" panose="020F0502020204030204" pitchFamily="34" charset="0"/>
              </a:rPr>
              <a:t> (dep. gain)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51B900A-E173-C846-B642-C9FBBF48F3EA}"/>
              </a:ext>
            </a:extLst>
          </p:cNvPr>
          <p:cNvSpPr/>
          <p:nvPr/>
        </p:nvSpPr>
        <p:spPr>
          <a:xfrm>
            <a:off x="266701" y="3088006"/>
            <a:ext cx="61341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latin typeface="Helvetica" pitchFamily="2" charset="0"/>
              </a:rPr>
              <a:t>At max. input transistor bias of 38uA:  115e + 134e/pF</a:t>
            </a:r>
          </a:p>
          <a:p>
            <a:r>
              <a:rPr lang="en-US" altLang="ja-JP" dirty="0"/>
              <a:t>Silicon strip + readout line capacitance ~ 6pF</a:t>
            </a:r>
          </a:p>
          <a:p>
            <a:r>
              <a:rPr lang="en-US" altLang="ja-JP" dirty="0"/>
              <a:t>Predicted noise ~ 115e + 134e/pF * 6pF ~ 1,000e</a:t>
            </a:r>
          </a:p>
          <a:p>
            <a:r>
              <a:rPr lang="en-US" altLang="ja-JP" dirty="0"/>
              <a:t>Signal ~ 20,000e </a:t>
            </a:r>
          </a:p>
          <a:p>
            <a:r>
              <a:rPr lang="en-US" altLang="ja-JP" dirty="0"/>
              <a:t>Expected S/N ~ 20/1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2456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29BD77-42B7-454F-97A8-ED30AC6B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6497"/>
          </a:xfrm>
        </p:spPr>
        <p:txBody>
          <a:bodyPr/>
          <a:lstStyle/>
          <a:p>
            <a:r>
              <a:rPr lang="en-US" sz="3600" dirty="0">
                <a:solidFill>
                  <a:srgbClr val="0099FF"/>
                </a:solidFill>
              </a:rPr>
              <a:t> FPHX Chip (Digital Section)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D68461-06C9-46BA-B782-553CC007B65F}"/>
              </a:ext>
            </a:extLst>
          </p:cNvPr>
          <p:cNvSpPr/>
          <p:nvPr/>
        </p:nvSpPr>
        <p:spPr>
          <a:xfrm>
            <a:off x="6782944" y="549523"/>
            <a:ext cx="21263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 </a:t>
            </a:r>
            <a:r>
              <a:rPr lang="en-US" sz="8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Tracking System: MVTX+INTT+TPC 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77E35DD6-C36A-4C74-B1F4-0E18461CC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6965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7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pic>
        <p:nvPicPr>
          <p:cNvPr id="6" name="図 5" descr="Block Diagram">
            <a:extLst>
              <a:ext uri="{FF2B5EF4-FFF2-40B4-BE49-F238E27FC236}">
                <a16:creationId xmlns:a16="http://schemas.microsoft.com/office/drawing/2014/main" id="{96AEB8DB-99CB-DF49-A281-D96F3187686E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943849"/>
            <a:ext cx="5477510" cy="4062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268FD30C-5DE7-B747-A331-69C0B8D8B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864023"/>
            <a:ext cx="2286000" cy="18923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745070B-208C-6D43-88D3-B69A07A38464}"/>
              </a:ext>
            </a:extLst>
          </p:cNvPr>
          <p:cNvSpPr txBox="1"/>
          <p:nvPr/>
        </p:nvSpPr>
        <p:spPr>
          <a:xfrm>
            <a:off x="451104" y="602218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Analog</a:t>
            </a:r>
            <a:endParaRPr kumimoji="1" lang="ja-JP" altLang="en-US"/>
          </a:p>
        </p:txBody>
      </p:sp>
      <p:sp>
        <p:nvSpPr>
          <p:cNvPr id="7" name="下矢印 6">
            <a:extLst>
              <a:ext uri="{FF2B5EF4-FFF2-40B4-BE49-F238E27FC236}">
                <a16:creationId xmlns:a16="http://schemas.microsoft.com/office/drawing/2014/main" id="{EFA1DBC5-6646-5E4E-83E3-A4844590C6EF}"/>
              </a:ext>
            </a:extLst>
          </p:cNvPr>
          <p:cNvSpPr/>
          <p:nvPr/>
        </p:nvSpPr>
        <p:spPr>
          <a:xfrm>
            <a:off x="990600" y="943849"/>
            <a:ext cx="152400" cy="180101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207EC2D-7BE4-684E-B98D-424D25E5BEB9}"/>
              </a:ext>
            </a:extLst>
          </p:cNvPr>
          <p:cNvSpPr txBox="1"/>
          <p:nvPr/>
        </p:nvSpPr>
        <p:spPr>
          <a:xfrm>
            <a:off x="2743200" y="2153365"/>
            <a:ext cx="1666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Data Processing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6E777AB-CDC4-5A48-835C-F6F29D51CB3F}"/>
              </a:ext>
            </a:extLst>
          </p:cNvPr>
          <p:cNvSpPr txBox="1"/>
          <p:nvPr/>
        </p:nvSpPr>
        <p:spPr>
          <a:xfrm>
            <a:off x="4572000" y="2876550"/>
            <a:ext cx="1345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Data Output</a:t>
            </a:r>
            <a:endParaRPr kumimoji="1" lang="ja-JP" altLang="en-US"/>
          </a:p>
        </p:txBody>
      </p:sp>
      <p:pic>
        <p:nvPicPr>
          <p:cNvPr id="12" name="図 11" descr="Output Word">
            <a:extLst>
              <a:ext uri="{FF2B5EF4-FFF2-40B4-BE49-F238E27FC236}">
                <a16:creationId xmlns:a16="http://schemas.microsoft.com/office/drawing/2014/main" id="{0B9449F8-AAF1-1641-88D2-426A60B8AABA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6971" y="4184486"/>
            <a:ext cx="3506344" cy="9334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A5C5D9E-6272-B14C-AE73-C1DD6AF52FDA}"/>
              </a:ext>
            </a:extLst>
          </p:cNvPr>
          <p:cNvSpPr txBox="1"/>
          <p:nvPr/>
        </p:nvSpPr>
        <p:spPr>
          <a:xfrm>
            <a:off x="6049575" y="3910595"/>
            <a:ext cx="2536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20 bit Serial data word structure</a:t>
            </a:r>
            <a:endParaRPr kumimoji="1" lang="ja-JP" altLang="en-US" sz="1400"/>
          </a:p>
        </p:txBody>
      </p:sp>
    </p:spTree>
    <p:extLst>
      <p:ext uri="{BB962C8B-B14F-4D97-AF65-F5344CB8AC3E}">
        <p14:creationId xmlns:p14="http://schemas.microsoft.com/office/powerpoint/2010/main" val="426454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29BD77-42B7-454F-97A8-ED30AC6B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6497"/>
          </a:xfrm>
        </p:spPr>
        <p:txBody>
          <a:bodyPr/>
          <a:lstStyle/>
          <a:p>
            <a:r>
              <a:rPr lang="en-US" sz="3600" dirty="0">
                <a:solidFill>
                  <a:srgbClr val="0099FF"/>
                </a:solidFill>
              </a:rPr>
              <a:t> </a:t>
            </a:r>
            <a:r>
              <a:rPr lang="en-US" altLang="ja-JP" sz="3600" dirty="0">
                <a:solidFill>
                  <a:srgbClr val="0099FF"/>
                </a:solidFill>
              </a:rPr>
              <a:t>High Density Interconnect (HDI) Cable</a:t>
            </a:r>
            <a:endParaRPr lang="en-US" sz="3600" dirty="0">
              <a:solidFill>
                <a:srgbClr val="0099FF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D68461-06C9-46BA-B782-553CC007B65F}"/>
              </a:ext>
            </a:extLst>
          </p:cNvPr>
          <p:cNvSpPr/>
          <p:nvPr/>
        </p:nvSpPr>
        <p:spPr>
          <a:xfrm>
            <a:off x="6782944" y="549523"/>
            <a:ext cx="21263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 </a:t>
            </a:r>
            <a:r>
              <a:rPr lang="en-US" sz="8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Tracking System: MVTX+INTT+TPC 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77E35DD6-C36A-4C74-B1F4-0E18461CC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6965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8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E4C26F1-F705-854F-AD86-436E716D2C42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708" y="764967"/>
            <a:ext cx="4762500" cy="172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54C7F74-EC54-5440-84F2-E355973EEF30}"/>
              </a:ext>
            </a:extLst>
          </p:cNvPr>
          <p:cNvSpPr txBox="1"/>
          <p:nvPr/>
        </p:nvSpPr>
        <p:spPr>
          <a:xfrm>
            <a:off x="256960" y="764967"/>
            <a:ext cx="4160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INTT HDI (Manufactured by Yamashita co.)</a:t>
            </a:r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452D9A8-49D7-3C4C-857A-BD1E5A2F4E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750" r="67295" b="18057"/>
          <a:stretch/>
        </p:blipFill>
        <p:spPr>
          <a:xfrm>
            <a:off x="6133655" y="2554507"/>
            <a:ext cx="2487005" cy="213548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D2358D1-593B-7A42-86F4-E4758B757A3B}"/>
              </a:ext>
            </a:extLst>
          </p:cNvPr>
          <p:cNvSpPr txBox="1"/>
          <p:nvPr/>
        </p:nvSpPr>
        <p:spPr>
          <a:xfrm>
            <a:off x="6520789" y="4698802"/>
            <a:ext cx="13462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Digital GND pad</a:t>
            </a:r>
            <a:endParaRPr kumimoji="1" lang="ja-JP" altLang="en-US" sz="140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CF98442-A566-1140-BDB4-FE8ECE165A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898" t="32025" r="34497" b="14033"/>
          <a:stretch/>
        </p:blipFill>
        <p:spPr>
          <a:xfrm>
            <a:off x="5183159" y="784533"/>
            <a:ext cx="1721885" cy="1688068"/>
          </a:xfrm>
          <a:prstGeom prst="rect">
            <a:avLst/>
          </a:prstGeom>
        </p:spPr>
      </p:pic>
      <p:graphicFrame>
        <p:nvGraphicFramePr>
          <p:cNvPr id="11" name="表 10">
            <a:extLst>
              <a:ext uri="{FF2B5EF4-FFF2-40B4-BE49-F238E27FC236}">
                <a16:creationId xmlns:a16="http://schemas.microsoft.com/office/drawing/2014/main" id="{7B6F4EA8-28BA-CB49-9D17-3C0C643468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216541"/>
              </p:ext>
            </p:extLst>
          </p:nvPr>
        </p:nvGraphicFramePr>
        <p:xfrm>
          <a:off x="306872" y="2577513"/>
          <a:ext cx="2817328" cy="1219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50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0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59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8336"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FVTX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INTT</a:t>
                      </a:r>
                      <a:endParaRPr kumimoji="1" lang="ja-JP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33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# Layers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7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7</a:t>
                      </a:r>
                      <a:endParaRPr kumimoji="1" lang="ja-JP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33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Length [cm]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~20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40</a:t>
                      </a:r>
                      <a:endParaRPr kumimoji="1" lang="ja-JP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8502165"/>
                  </a:ext>
                </a:extLst>
              </a:tr>
              <a:tr h="30222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Pitch [</a:t>
                      </a:r>
                      <a:r>
                        <a:rPr kumimoji="1" lang="en-US" altLang="ja-JP" sz="1400" dirty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kumimoji="1" lang="en-US" altLang="ja-JP" sz="1400" dirty="0"/>
                        <a:t>m]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40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60</a:t>
                      </a:r>
                      <a:endParaRPr kumimoji="1" lang="ja-JP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2" name="図 11">
            <a:extLst>
              <a:ext uri="{FF2B5EF4-FFF2-40B4-BE49-F238E27FC236}">
                <a16:creationId xmlns:a16="http://schemas.microsoft.com/office/drawing/2014/main" id="{4379748D-2DD3-B743-9F37-3619E6DDC86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72" y="3867263"/>
            <a:ext cx="3422266" cy="1247406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488548E-A5EE-D542-BDAF-34E97C80998A}"/>
              </a:ext>
            </a:extLst>
          </p:cNvPr>
          <p:cNvSpPr/>
          <p:nvPr/>
        </p:nvSpPr>
        <p:spPr>
          <a:xfrm>
            <a:off x="6782944" y="1415103"/>
            <a:ext cx="1700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/>
              <a:t>M20-7910342R</a:t>
            </a:r>
            <a:endParaRPr lang="en-US" altLang="ja-JP" sz="1200" dirty="0"/>
          </a:p>
          <a:p>
            <a:r>
              <a:rPr lang="en-US" altLang="ja-JP" sz="1200" dirty="0" err="1"/>
              <a:t>Thermistat</a:t>
            </a:r>
            <a:r>
              <a:rPr lang="en-US" altLang="ja-JP" sz="1200" dirty="0"/>
              <a:t> 3pin readout</a:t>
            </a:r>
            <a:endParaRPr lang="ja-JP" altLang="en-US" sz="120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BDF7D45-2995-A045-989C-201E3989EC3D}"/>
              </a:ext>
            </a:extLst>
          </p:cNvPr>
          <p:cNvSpPr txBox="1"/>
          <p:nvPr/>
        </p:nvSpPr>
        <p:spPr>
          <a:xfrm>
            <a:off x="6459206" y="2349805"/>
            <a:ext cx="1386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Analog GND pad</a:t>
            </a:r>
            <a:endParaRPr kumimoji="1" lang="ja-JP" altLang="en-US" sz="140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C619792-ADF0-E542-B238-2F3C8C4498F8}"/>
              </a:ext>
            </a:extLst>
          </p:cNvPr>
          <p:cNvSpPr txBox="1"/>
          <p:nvPr/>
        </p:nvSpPr>
        <p:spPr>
          <a:xfrm>
            <a:off x="4111835" y="4216894"/>
            <a:ext cx="2323655" cy="73866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400" dirty="0"/>
              <a:t>Analog and digital pads are used for grounding in the final barrel configuration.</a:t>
            </a:r>
            <a:endParaRPr kumimoji="1" lang="ja-JP" altLang="en-US" sz="1400"/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B89FAB13-25F7-6445-AE5F-698C97A7D605}"/>
              </a:ext>
            </a:extLst>
          </p:cNvPr>
          <p:cNvCxnSpPr>
            <a:cxnSpLocks/>
          </p:cNvCxnSpPr>
          <p:nvPr/>
        </p:nvCxnSpPr>
        <p:spPr>
          <a:xfrm>
            <a:off x="6594432" y="2624113"/>
            <a:ext cx="34968" cy="4810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DAA6A96A-69A3-ED4A-AEB0-97A297790C90}"/>
              </a:ext>
            </a:extLst>
          </p:cNvPr>
          <p:cNvCxnSpPr>
            <a:cxnSpLocks/>
          </p:cNvCxnSpPr>
          <p:nvPr/>
        </p:nvCxnSpPr>
        <p:spPr>
          <a:xfrm flipH="1" flipV="1">
            <a:off x="6653363" y="4400550"/>
            <a:ext cx="1" cy="3713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0BEDF5D0-3DDC-DD41-8651-D506138034EB}"/>
              </a:ext>
            </a:extLst>
          </p:cNvPr>
          <p:cNvCxnSpPr/>
          <p:nvPr/>
        </p:nvCxnSpPr>
        <p:spPr>
          <a:xfrm flipH="1">
            <a:off x="6435490" y="1628567"/>
            <a:ext cx="347454" cy="173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BEFB0D66-E708-CA4B-873A-B7A1BAA2DF06}"/>
              </a:ext>
            </a:extLst>
          </p:cNvPr>
          <p:cNvCxnSpPr>
            <a:cxnSpLocks/>
          </p:cNvCxnSpPr>
          <p:nvPr/>
        </p:nvCxnSpPr>
        <p:spPr>
          <a:xfrm flipH="1">
            <a:off x="6395277" y="2115128"/>
            <a:ext cx="387667" cy="874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AAEEA1E-C529-5F4A-BFD6-287E4A3A9760}"/>
              </a:ext>
            </a:extLst>
          </p:cNvPr>
          <p:cNvSpPr txBox="1"/>
          <p:nvPr/>
        </p:nvSpPr>
        <p:spPr>
          <a:xfrm>
            <a:off x="3082829" y="2981274"/>
            <a:ext cx="2836283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400" dirty="0"/>
              <a:t>The design is based on HDI’s of FVTX. The cable length is longer, but the pitch of the signal line is somewhat relaxed 60 [</a:t>
            </a:r>
            <a:r>
              <a:rPr kumimoji="1" lang="en-US" altLang="ja-JP" sz="1400" dirty="0">
                <a:latin typeface="Symbol" charset="2"/>
                <a:cs typeface="Symbol" charset="2"/>
              </a:rPr>
              <a:t>m</a:t>
            </a:r>
            <a:r>
              <a:rPr kumimoji="1" lang="en-US" altLang="ja-JP" sz="1400" dirty="0"/>
              <a:t>m] instead of 40 [</a:t>
            </a:r>
            <a:r>
              <a:rPr kumimoji="1" lang="en-US" altLang="ja-JP" sz="1400" dirty="0">
                <a:latin typeface="Symbol" charset="2"/>
                <a:cs typeface="Symbol" charset="2"/>
              </a:rPr>
              <a:t>m</a:t>
            </a:r>
            <a:r>
              <a:rPr kumimoji="1" lang="en-US" altLang="ja-JP" sz="1400" dirty="0"/>
              <a:t>m].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5812D01-BB28-D048-86EA-95FFD8FC63FB}"/>
              </a:ext>
            </a:extLst>
          </p:cNvPr>
          <p:cNvSpPr txBox="1"/>
          <p:nvPr/>
        </p:nvSpPr>
        <p:spPr>
          <a:xfrm>
            <a:off x="315743" y="3867263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FVTX HDI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C6FDAAF-91E5-7B44-AE4E-8D3E00672C06}"/>
              </a:ext>
            </a:extLst>
          </p:cNvPr>
          <p:cNvSpPr txBox="1"/>
          <p:nvPr/>
        </p:nvSpPr>
        <p:spPr>
          <a:xfrm>
            <a:off x="6734781" y="1923010"/>
            <a:ext cx="1260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Bias connector</a:t>
            </a:r>
            <a:endParaRPr kumimoji="1" lang="ja-JP" altLang="en-US" sz="1400"/>
          </a:p>
        </p:txBody>
      </p: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95E911CE-13A6-EC45-8F11-C7A772953E97}"/>
              </a:ext>
            </a:extLst>
          </p:cNvPr>
          <p:cNvCxnSpPr>
            <a:cxnSpLocks/>
          </p:cNvCxnSpPr>
          <p:nvPr/>
        </p:nvCxnSpPr>
        <p:spPr>
          <a:xfrm flipV="1">
            <a:off x="4373015" y="2115128"/>
            <a:ext cx="255912" cy="3126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C61609B-28B9-244A-BB87-A22865DA013A}"/>
              </a:ext>
            </a:extLst>
          </p:cNvPr>
          <p:cNvSpPr txBox="1"/>
          <p:nvPr/>
        </p:nvSpPr>
        <p:spPr>
          <a:xfrm>
            <a:off x="3364993" y="2364040"/>
            <a:ext cx="2498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Hirose DF18 connector</a:t>
            </a:r>
          </a:p>
          <a:p>
            <a:r>
              <a:rPr kumimoji="1" lang="en-US" altLang="ja-JP" sz="1400" dirty="0"/>
              <a:t>Data, slow control, FPHX power</a:t>
            </a:r>
            <a:endParaRPr kumimoji="1" lang="ja-JP" altLang="en-US" sz="1400"/>
          </a:p>
        </p:txBody>
      </p:sp>
    </p:spTree>
    <p:extLst>
      <p:ext uri="{BB962C8B-B14F-4D97-AF65-F5344CB8AC3E}">
        <p14:creationId xmlns:p14="http://schemas.microsoft.com/office/powerpoint/2010/main" val="290333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29BD77-42B7-454F-97A8-ED30AC6B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6497"/>
          </a:xfrm>
        </p:spPr>
        <p:txBody>
          <a:bodyPr/>
          <a:lstStyle/>
          <a:p>
            <a:r>
              <a:rPr lang="en-US" sz="3600" dirty="0">
                <a:solidFill>
                  <a:srgbClr val="0099FF"/>
                </a:solidFill>
              </a:rPr>
              <a:t> High Density Interconnect (HDI) Cable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D68461-06C9-46BA-B782-553CC007B65F}"/>
              </a:ext>
            </a:extLst>
          </p:cNvPr>
          <p:cNvSpPr/>
          <p:nvPr/>
        </p:nvSpPr>
        <p:spPr>
          <a:xfrm>
            <a:off x="6782944" y="549523"/>
            <a:ext cx="21263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 </a:t>
            </a:r>
            <a:r>
              <a:rPr lang="en-US" sz="8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Tracking System: MVTX+INTT+TPC 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77E35DD6-C36A-4C74-B1F4-0E18461CC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6965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9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CBECE70-AD1E-D648-B369-2C7CAD4B52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6664488" y="2579153"/>
            <a:ext cx="512516" cy="4038276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powder"/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3D01C82-72EB-524E-87EB-D4852EBA98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6684755" y="2011661"/>
            <a:ext cx="525771" cy="4038273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powder"/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12B5F44-221A-794A-A3D6-7AE71C633F8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6705460" y="1434763"/>
            <a:ext cx="520213" cy="403827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powder"/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50B94E8-6C78-C24D-B989-FFF1F23B8CB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6669206" y="863929"/>
            <a:ext cx="513640" cy="403827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powder"/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DAE71F1-0BFE-AC43-9774-FC804F33053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6666974" y="314734"/>
            <a:ext cx="507543" cy="4038275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powder"/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27E540A-0972-1742-8D08-0485D0FFE26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6635273" y="-244941"/>
            <a:ext cx="534607" cy="4038273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powder"/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D901508-CF95-ED4A-800D-13F954FDC0C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6632266" y="-788625"/>
            <a:ext cx="515805" cy="403827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powder"/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D5BFD08-EAFD-DF40-8166-A51C58B62A8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358" r="55961"/>
          <a:stretch/>
        </p:blipFill>
        <p:spPr>
          <a:xfrm>
            <a:off x="304800" y="1530464"/>
            <a:ext cx="4192047" cy="333919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F0CA1F6-DFA0-8048-9DC9-2C8431F69F77}"/>
              </a:ext>
            </a:extLst>
          </p:cNvPr>
          <p:cNvSpPr txBox="1"/>
          <p:nvPr/>
        </p:nvSpPr>
        <p:spPr>
          <a:xfrm>
            <a:off x="152400" y="649079"/>
            <a:ext cx="4718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600" dirty="0"/>
              <a:t>7 cupper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High signal line density in 2 layers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Solid ground outer layers to shield signal layers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14DFBB7-6F94-7545-9FEE-159364930FC6}"/>
              </a:ext>
            </a:extLst>
          </p:cNvPr>
          <p:cNvSpPr txBox="1"/>
          <p:nvPr/>
        </p:nvSpPr>
        <p:spPr>
          <a:xfrm>
            <a:off x="4529036" y="1098959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L1</a:t>
            </a:r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6D2965F-5EDB-704C-8759-1947822E8792}"/>
              </a:ext>
            </a:extLst>
          </p:cNvPr>
          <p:cNvSpPr txBox="1"/>
          <p:nvPr/>
        </p:nvSpPr>
        <p:spPr>
          <a:xfrm>
            <a:off x="4520071" y="1592018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L2</a:t>
            </a:r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F5DA9BE-2CE2-8340-86DB-CD3032592F0B}"/>
              </a:ext>
            </a:extLst>
          </p:cNvPr>
          <p:cNvSpPr txBox="1"/>
          <p:nvPr/>
        </p:nvSpPr>
        <p:spPr>
          <a:xfrm>
            <a:off x="4538000" y="2156795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L3</a:t>
            </a:r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2FC0DC3-65C8-3546-A44F-482C7B6A7A5D}"/>
              </a:ext>
            </a:extLst>
          </p:cNvPr>
          <p:cNvSpPr txBox="1"/>
          <p:nvPr/>
        </p:nvSpPr>
        <p:spPr>
          <a:xfrm>
            <a:off x="4511106" y="2694678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L4</a:t>
            </a:r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118E62-58DE-2540-9B6E-3DDED388DE6C}"/>
              </a:ext>
            </a:extLst>
          </p:cNvPr>
          <p:cNvSpPr txBox="1"/>
          <p:nvPr/>
        </p:nvSpPr>
        <p:spPr>
          <a:xfrm>
            <a:off x="4529036" y="3295313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L5</a:t>
            </a:r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762EAD1-2A83-C145-A3B8-1BB411860502}"/>
              </a:ext>
            </a:extLst>
          </p:cNvPr>
          <p:cNvSpPr txBox="1"/>
          <p:nvPr/>
        </p:nvSpPr>
        <p:spPr>
          <a:xfrm>
            <a:off x="4520072" y="3851124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L6</a:t>
            </a:r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ADDA0E7-D2C2-9745-87DF-7B9BD02D6892}"/>
              </a:ext>
            </a:extLst>
          </p:cNvPr>
          <p:cNvSpPr txBox="1"/>
          <p:nvPr/>
        </p:nvSpPr>
        <p:spPr>
          <a:xfrm>
            <a:off x="4511107" y="4389006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L7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B9CF216-0A1C-9F4E-B134-F358CE12E5D9}"/>
              </a:ext>
            </a:extLst>
          </p:cNvPr>
          <p:cNvSpPr txBox="1"/>
          <p:nvPr/>
        </p:nvSpPr>
        <p:spPr>
          <a:xfrm>
            <a:off x="7310558" y="1635337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/>
                </a:solidFill>
              </a:rPr>
              <a:t>Analog GND</a:t>
            </a:r>
            <a:endParaRPr kumimoji="1" lang="ja-JP" altLang="en-US" sz="1400">
              <a:solidFill>
                <a:schemeClr val="bg1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8CB46D1-4EE6-F84E-9F74-1816575CB7DF}"/>
              </a:ext>
            </a:extLst>
          </p:cNvPr>
          <p:cNvSpPr txBox="1"/>
          <p:nvPr/>
        </p:nvSpPr>
        <p:spPr>
          <a:xfrm>
            <a:off x="7378041" y="2187221"/>
            <a:ext cx="1085554" cy="307777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000FF"/>
                </a:solidFill>
              </a:rPr>
              <a:t>Clock Signal </a:t>
            </a:r>
            <a:endParaRPr kumimoji="1" lang="ja-JP" altLang="en-US" sz="1400">
              <a:solidFill>
                <a:srgbClr val="0000FF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D443A71-AB0A-0B44-A004-17A96D179895}"/>
              </a:ext>
            </a:extLst>
          </p:cNvPr>
          <p:cNvSpPr txBox="1"/>
          <p:nvPr/>
        </p:nvSpPr>
        <p:spPr>
          <a:xfrm>
            <a:off x="7509183" y="1072938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000FF"/>
                </a:solidFill>
              </a:rPr>
              <a:t>Bias </a:t>
            </a:r>
            <a:endParaRPr kumimoji="1" lang="ja-JP" altLang="en-US" sz="1400">
              <a:solidFill>
                <a:srgbClr val="0000FF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ABDA697-920A-6D4B-84BD-1B93B6478132}"/>
              </a:ext>
            </a:extLst>
          </p:cNvPr>
          <p:cNvSpPr txBox="1"/>
          <p:nvPr/>
        </p:nvSpPr>
        <p:spPr>
          <a:xfrm>
            <a:off x="7533508" y="2730749"/>
            <a:ext cx="686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/>
                </a:solidFill>
              </a:rPr>
              <a:t>Power </a:t>
            </a:r>
            <a:endParaRPr kumimoji="1" lang="ja-JP" altLang="en-US" sz="1400">
              <a:solidFill>
                <a:schemeClr val="bg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4B115D9-A43F-E347-BBCB-C9728EC539FD}"/>
              </a:ext>
            </a:extLst>
          </p:cNvPr>
          <p:cNvSpPr txBox="1"/>
          <p:nvPr/>
        </p:nvSpPr>
        <p:spPr>
          <a:xfrm>
            <a:off x="7533508" y="3317582"/>
            <a:ext cx="655949" cy="307777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000FF"/>
                </a:solidFill>
              </a:rPr>
              <a:t>Signal </a:t>
            </a:r>
            <a:endParaRPr kumimoji="1" lang="ja-JP" altLang="en-US" sz="1400">
              <a:solidFill>
                <a:srgbClr val="0000FF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22F9C7A-2071-8143-ACB1-99544A80E57B}"/>
              </a:ext>
            </a:extLst>
          </p:cNvPr>
          <p:cNvSpPr txBox="1"/>
          <p:nvPr/>
        </p:nvSpPr>
        <p:spPr>
          <a:xfrm>
            <a:off x="7368824" y="3876908"/>
            <a:ext cx="1030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/>
                </a:solidFill>
              </a:rPr>
              <a:t>Digital GND</a:t>
            </a:r>
            <a:endParaRPr kumimoji="1" lang="ja-JP" altLang="en-US" sz="140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CE83150-E14D-9442-BACF-1FE067B65C1A}"/>
              </a:ext>
            </a:extLst>
          </p:cNvPr>
          <p:cNvSpPr txBox="1"/>
          <p:nvPr/>
        </p:nvSpPr>
        <p:spPr>
          <a:xfrm>
            <a:off x="7326822" y="4587902"/>
            <a:ext cx="1469248" cy="307777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>
                <a:solidFill>
                  <a:srgbClr val="0000FF"/>
                </a:solidFill>
              </a:rPr>
              <a:t>Thermistats</a:t>
            </a:r>
            <a:r>
              <a:rPr kumimoji="1" lang="en-US" altLang="ja-JP" sz="1400" dirty="0">
                <a:solidFill>
                  <a:srgbClr val="0000FF"/>
                </a:solidFill>
              </a:rPr>
              <a:t> &amp; RF </a:t>
            </a:r>
            <a:endParaRPr kumimoji="1" lang="ja-JP" altLang="en-US" sz="1400">
              <a:solidFill>
                <a:srgbClr val="0000FF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27D5906-573D-A34F-8355-9822E03B378F}"/>
              </a:ext>
            </a:extLst>
          </p:cNvPr>
          <p:cNvSpPr/>
          <p:nvPr/>
        </p:nvSpPr>
        <p:spPr>
          <a:xfrm>
            <a:off x="6198045" y="4347590"/>
            <a:ext cx="1179996" cy="1466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580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32470</TotalTime>
  <Words>850</Words>
  <Application>Microsoft Macintosh PowerPoint</Application>
  <PresentationFormat>画面に合わせる (16:9)</PresentationFormat>
  <Paragraphs>190</Paragraphs>
  <Slides>12</Slides>
  <Notes>10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20" baseType="lpstr">
      <vt:lpstr>ＭＳ Ｐゴシック</vt:lpstr>
      <vt:lpstr>ＭＳ Ｐゴシック</vt:lpstr>
      <vt:lpstr>Arial</vt:lpstr>
      <vt:lpstr>Arial Rounded MT Bold</vt:lpstr>
      <vt:lpstr>Calibri</vt:lpstr>
      <vt:lpstr>Helvetica</vt:lpstr>
      <vt:lpstr>Symbol</vt:lpstr>
      <vt:lpstr>Office Theme</vt:lpstr>
      <vt:lpstr>   </vt:lpstr>
      <vt:lpstr>Ladder Overview</vt:lpstr>
      <vt:lpstr> Silicon Sensors</vt:lpstr>
      <vt:lpstr> Silicon Sensors</vt:lpstr>
      <vt:lpstr> FPHX Chip</vt:lpstr>
      <vt:lpstr> FPHX Chip (Analog Section)</vt:lpstr>
      <vt:lpstr> FPHX Chip (Digital Section)</vt:lpstr>
      <vt:lpstr> High Density Interconnect (HDI) Cable</vt:lpstr>
      <vt:lpstr> High Density Interconnect (HDI) Cable</vt:lpstr>
      <vt:lpstr> High Density Interconnect (HDI) Cable</vt:lpstr>
      <vt:lpstr>  Summary</vt:lpstr>
      <vt:lpstr>Back Up</vt:lpstr>
    </vt:vector>
  </TitlesOfParts>
  <Company>BNL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ring ring</cp:lastModifiedBy>
  <cp:revision>493</cp:revision>
  <cp:lastPrinted>2015-10-28T19:08:40Z</cp:lastPrinted>
  <dcterms:created xsi:type="dcterms:W3CDTF">2015-10-24T00:32:43Z</dcterms:created>
  <dcterms:modified xsi:type="dcterms:W3CDTF">2020-05-28T15:23:35Z</dcterms:modified>
</cp:coreProperties>
</file>