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315" r:id="rId5"/>
    <p:sldId id="316" r:id="rId6"/>
    <p:sldId id="328" r:id="rId7"/>
    <p:sldId id="344" r:id="rId8"/>
    <p:sldId id="736" r:id="rId9"/>
    <p:sldId id="346" r:id="rId10"/>
    <p:sldId id="341" r:id="rId11"/>
    <p:sldId id="335" r:id="rId12"/>
    <p:sldId id="337" r:id="rId13"/>
    <p:sldId id="746" r:id="rId14"/>
    <p:sldId id="731" r:id="rId15"/>
    <p:sldId id="744" r:id="rId16"/>
    <p:sldId id="330" r:id="rId17"/>
    <p:sldId id="733" r:id="rId18"/>
    <p:sldId id="745" r:id="rId19"/>
    <p:sldId id="334" r:id="rId20"/>
    <p:sldId id="732" r:id="rId21"/>
    <p:sldId id="326" r:id="rId22"/>
    <p:sldId id="737" r:id="rId23"/>
    <p:sldId id="738" r:id="rId24"/>
    <p:sldId id="739" r:id="rId25"/>
    <p:sldId id="740" r:id="rId26"/>
    <p:sldId id="741" r:id="rId27"/>
    <p:sldId id="742" r:id="rId28"/>
    <p:sldId id="743" r:id="rId29"/>
    <p:sldId id="734" r:id="rId30"/>
    <p:sldId id="735" r:id="rId31"/>
    <p:sldId id="329" r:id="rId32"/>
    <p:sldId id="338" r:id="rId33"/>
    <p:sldId id="336" r:id="rId34"/>
    <p:sldId id="331" r:id="rId35"/>
    <p:sldId id="345" r:id="rId36"/>
    <p:sldId id="318" r:id="rId37"/>
    <p:sldId id="319" r:id="rId38"/>
    <p:sldId id="320" r:id="rId39"/>
    <p:sldId id="324" r:id="rId40"/>
    <p:sldId id="728" r:id="rId41"/>
    <p:sldId id="730" r:id="rId42"/>
    <p:sldId id="729" r:id="rId43"/>
    <p:sldId id="343" r:id="rId44"/>
    <p:sldId id="339" r:id="rId45"/>
    <p:sldId id="727" r:id="rId46"/>
    <p:sldId id="342" r:id="rId47"/>
  </p:sldIdLst>
  <p:sldSz cx="9144000" cy="5143500" type="screen16x9"/>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19939-5F03-4193-8B9E-22C75958EFEA}" v="35" dt="2020-03-25T15:07:35.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5268" autoAdjust="0"/>
  </p:normalViewPr>
  <p:slideViewPr>
    <p:cSldViewPr>
      <p:cViewPr varScale="1">
        <p:scale>
          <a:sx n="108" d="100"/>
          <a:sy n="108" d="100"/>
        </p:scale>
        <p:origin x="768" y="110"/>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aval, Connor" userId="30029595-fbad-4875-8b64-7dae2f8ce5ad" providerId="ADAL" clId="{CEC19939-5F03-4193-8B9E-22C75958EFEA}"/>
    <pc:docChg chg="undo custSel addSld modSld sldOrd">
      <pc:chgData name="Miraval, Connor" userId="30029595-fbad-4875-8b64-7dae2f8ce5ad" providerId="ADAL" clId="{CEC19939-5F03-4193-8B9E-22C75958EFEA}" dt="2020-03-25T15:08:41.145" v="495" actId="20577"/>
      <pc:docMkLst>
        <pc:docMk/>
      </pc:docMkLst>
      <pc:sldChg chg="modSp">
        <pc:chgData name="Miraval, Connor" userId="30029595-fbad-4875-8b64-7dae2f8ce5ad" providerId="ADAL" clId="{CEC19939-5F03-4193-8B9E-22C75958EFEA}" dt="2020-03-24T14:47:33.157" v="21" actId="20577"/>
        <pc:sldMkLst>
          <pc:docMk/>
          <pc:sldMk cId="2965156332" sldId="315"/>
        </pc:sldMkLst>
        <pc:spChg chg="mod">
          <ac:chgData name="Miraval, Connor" userId="30029595-fbad-4875-8b64-7dae2f8ce5ad" providerId="ADAL" clId="{CEC19939-5F03-4193-8B9E-22C75958EFEA}" dt="2020-03-24T14:47:20.311" v="11" actId="20577"/>
          <ac:spMkLst>
            <pc:docMk/>
            <pc:sldMk cId="2965156332" sldId="315"/>
            <ac:spMk id="15362" creationId="{00000000-0000-0000-0000-000000000000}"/>
          </ac:spMkLst>
        </pc:spChg>
        <pc:spChg chg="mod">
          <ac:chgData name="Miraval, Connor" userId="30029595-fbad-4875-8b64-7dae2f8ce5ad" providerId="ADAL" clId="{CEC19939-5F03-4193-8B9E-22C75958EFEA}" dt="2020-03-24T14:47:33.157" v="21" actId="20577"/>
          <ac:spMkLst>
            <pc:docMk/>
            <pc:sldMk cId="2965156332" sldId="315"/>
            <ac:spMk id="15363" creationId="{00000000-0000-0000-0000-000000000000}"/>
          </ac:spMkLst>
        </pc:spChg>
      </pc:sldChg>
      <pc:sldChg chg="modSp">
        <pc:chgData name="Miraval, Connor" userId="30029595-fbad-4875-8b64-7dae2f8ce5ad" providerId="ADAL" clId="{CEC19939-5F03-4193-8B9E-22C75958EFEA}" dt="2020-03-24T14:47:46.520" v="35" actId="20577"/>
        <pc:sldMkLst>
          <pc:docMk/>
          <pc:sldMk cId="1231202486" sldId="316"/>
        </pc:sldMkLst>
        <pc:spChg chg="mod">
          <ac:chgData name="Miraval, Connor" userId="30029595-fbad-4875-8b64-7dae2f8ce5ad" providerId="ADAL" clId="{CEC19939-5F03-4193-8B9E-22C75958EFEA}" dt="2020-03-24T14:47:46.520" v="35" actId="20577"/>
          <ac:spMkLst>
            <pc:docMk/>
            <pc:sldMk cId="1231202486" sldId="316"/>
            <ac:spMk id="16388" creationId="{00000000-0000-0000-0000-000000000000}"/>
          </ac:spMkLst>
        </pc:spChg>
      </pc:sldChg>
      <pc:sldChg chg="modSp">
        <pc:chgData name="Miraval, Connor" userId="30029595-fbad-4875-8b64-7dae2f8ce5ad" providerId="ADAL" clId="{CEC19939-5F03-4193-8B9E-22C75958EFEA}" dt="2020-03-24T14:47:58.032" v="49" actId="20577"/>
        <pc:sldMkLst>
          <pc:docMk/>
          <pc:sldMk cId="458485905" sldId="328"/>
        </pc:sldMkLst>
        <pc:spChg chg="mod">
          <ac:chgData name="Miraval, Connor" userId="30029595-fbad-4875-8b64-7dae2f8ce5ad" providerId="ADAL" clId="{CEC19939-5F03-4193-8B9E-22C75958EFEA}" dt="2020-03-24T14:47:58.032" v="49" actId="20577"/>
          <ac:spMkLst>
            <pc:docMk/>
            <pc:sldMk cId="458485905" sldId="328"/>
            <ac:spMk id="18433" creationId="{00000000-0000-0000-0000-000000000000}"/>
          </ac:spMkLst>
        </pc:spChg>
      </pc:sldChg>
      <pc:sldChg chg="addSp delSp modSp">
        <pc:chgData name="Miraval, Connor" userId="30029595-fbad-4875-8b64-7dae2f8ce5ad" providerId="ADAL" clId="{CEC19939-5F03-4193-8B9E-22C75958EFEA}" dt="2020-03-24T14:49:14.610" v="99"/>
        <pc:sldMkLst>
          <pc:docMk/>
          <pc:sldMk cId="346076745" sldId="330"/>
        </pc:sldMkLst>
        <pc:spChg chg="add del">
          <ac:chgData name="Miraval, Connor" userId="30029595-fbad-4875-8b64-7dae2f8ce5ad" providerId="ADAL" clId="{CEC19939-5F03-4193-8B9E-22C75958EFEA}" dt="2020-03-24T14:49:09.513" v="96"/>
          <ac:spMkLst>
            <pc:docMk/>
            <pc:sldMk cId="346076745" sldId="330"/>
            <ac:spMk id="11" creationId="{564D02E4-0638-4C7F-AD6B-F989F4550928}"/>
          </ac:spMkLst>
        </pc:spChg>
        <pc:spChg chg="add">
          <ac:chgData name="Miraval, Connor" userId="30029595-fbad-4875-8b64-7dae2f8ce5ad" providerId="ADAL" clId="{CEC19939-5F03-4193-8B9E-22C75958EFEA}" dt="2020-03-24T14:49:14.610" v="99"/>
          <ac:spMkLst>
            <pc:docMk/>
            <pc:sldMk cId="346076745" sldId="330"/>
            <ac:spMk id="12" creationId="{3BA9B4F2-C0E7-4FF7-BEB6-8089E1BF0621}"/>
          </ac:spMkLst>
        </pc:spChg>
        <pc:spChg chg="del mod">
          <ac:chgData name="Miraval, Connor" userId="30029595-fbad-4875-8b64-7dae2f8ce5ad" providerId="ADAL" clId="{CEC19939-5F03-4193-8B9E-22C75958EFEA}" dt="2020-03-24T14:49:14.010" v="98" actId="478"/>
          <ac:spMkLst>
            <pc:docMk/>
            <pc:sldMk cId="346076745" sldId="330"/>
            <ac:spMk id="18433" creationId="{00000000-0000-0000-0000-000000000000}"/>
          </ac:spMkLst>
        </pc:spChg>
      </pc:sldChg>
      <pc:sldChg chg="addSp delSp">
        <pc:chgData name="Miraval, Connor" userId="30029595-fbad-4875-8b64-7dae2f8ce5ad" providerId="ADAL" clId="{CEC19939-5F03-4193-8B9E-22C75958EFEA}" dt="2020-03-24T14:49:28.647" v="105"/>
        <pc:sldMkLst>
          <pc:docMk/>
          <pc:sldMk cId="3624392941" sldId="334"/>
        </pc:sldMkLst>
        <pc:spChg chg="add">
          <ac:chgData name="Miraval, Connor" userId="30029595-fbad-4875-8b64-7dae2f8ce5ad" providerId="ADAL" clId="{CEC19939-5F03-4193-8B9E-22C75958EFEA}" dt="2020-03-24T14:49:28.647" v="105"/>
          <ac:spMkLst>
            <pc:docMk/>
            <pc:sldMk cId="3624392941" sldId="334"/>
            <ac:spMk id="10" creationId="{D3EF0015-275D-4DC8-982D-ECCFD046D303}"/>
          </ac:spMkLst>
        </pc:spChg>
        <pc:spChg chg="del">
          <ac:chgData name="Miraval, Connor" userId="30029595-fbad-4875-8b64-7dae2f8ce5ad" providerId="ADAL" clId="{CEC19939-5F03-4193-8B9E-22C75958EFEA}" dt="2020-03-24T14:49:28.252" v="104" actId="478"/>
          <ac:spMkLst>
            <pc:docMk/>
            <pc:sldMk cId="3624392941" sldId="334"/>
            <ac:spMk id="18433" creationId="{00000000-0000-0000-0000-000000000000}"/>
          </ac:spMkLst>
        </pc:spChg>
      </pc:sldChg>
      <pc:sldChg chg="addSp delSp">
        <pc:chgData name="Miraval, Connor" userId="30029595-fbad-4875-8b64-7dae2f8ce5ad" providerId="ADAL" clId="{CEC19939-5F03-4193-8B9E-22C75958EFEA}" dt="2020-03-24T14:48:46.206" v="87"/>
        <pc:sldMkLst>
          <pc:docMk/>
          <pc:sldMk cId="2893807866" sldId="335"/>
        </pc:sldMkLst>
        <pc:spChg chg="add">
          <ac:chgData name="Miraval, Connor" userId="30029595-fbad-4875-8b64-7dae2f8ce5ad" providerId="ADAL" clId="{CEC19939-5F03-4193-8B9E-22C75958EFEA}" dt="2020-03-24T14:48:46.206" v="87"/>
          <ac:spMkLst>
            <pc:docMk/>
            <pc:sldMk cId="2893807866" sldId="335"/>
            <ac:spMk id="18" creationId="{27A6235F-CB8F-4581-9D9F-9811364FFBCE}"/>
          </ac:spMkLst>
        </pc:spChg>
        <pc:spChg chg="del">
          <ac:chgData name="Miraval, Connor" userId="30029595-fbad-4875-8b64-7dae2f8ce5ad" providerId="ADAL" clId="{CEC19939-5F03-4193-8B9E-22C75958EFEA}" dt="2020-03-24T14:48:45.352" v="86" actId="478"/>
          <ac:spMkLst>
            <pc:docMk/>
            <pc:sldMk cId="2893807866" sldId="335"/>
            <ac:spMk id="18433" creationId="{00000000-0000-0000-0000-000000000000}"/>
          </ac:spMkLst>
        </pc:spChg>
      </pc:sldChg>
      <pc:sldChg chg="addSp delSp">
        <pc:chgData name="Miraval, Connor" userId="30029595-fbad-4875-8b64-7dae2f8ce5ad" providerId="ADAL" clId="{CEC19939-5F03-4193-8B9E-22C75958EFEA}" dt="2020-03-24T14:48:53.806" v="89"/>
        <pc:sldMkLst>
          <pc:docMk/>
          <pc:sldMk cId="2434413610" sldId="337"/>
        </pc:sldMkLst>
        <pc:spChg chg="add">
          <ac:chgData name="Miraval, Connor" userId="30029595-fbad-4875-8b64-7dae2f8ce5ad" providerId="ADAL" clId="{CEC19939-5F03-4193-8B9E-22C75958EFEA}" dt="2020-03-24T14:48:53.806" v="89"/>
          <ac:spMkLst>
            <pc:docMk/>
            <pc:sldMk cId="2434413610" sldId="337"/>
            <ac:spMk id="13" creationId="{08202916-04E6-481E-9476-18B0450BA95F}"/>
          </ac:spMkLst>
        </pc:spChg>
        <pc:spChg chg="del">
          <ac:chgData name="Miraval, Connor" userId="30029595-fbad-4875-8b64-7dae2f8ce5ad" providerId="ADAL" clId="{CEC19939-5F03-4193-8B9E-22C75958EFEA}" dt="2020-03-24T14:48:50.731" v="88" actId="478"/>
          <ac:spMkLst>
            <pc:docMk/>
            <pc:sldMk cId="2434413610" sldId="337"/>
            <ac:spMk id="18433" creationId="{00000000-0000-0000-0000-000000000000}"/>
          </ac:spMkLst>
        </pc:spChg>
      </pc:sldChg>
      <pc:sldChg chg="addSp delSp">
        <pc:chgData name="Miraval, Connor" userId="30029595-fbad-4875-8b64-7dae2f8ce5ad" providerId="ADAL" clId="{CEC19939-5F03-4193-8B9E-22C75958EFEA}" dt="2020-03-24T14:48:40.782" v="85"/>
        <pc:sldMkLst>
          <pc:docMk/>
          <pc:sldMk cId="4135608895" sldId="341"/>
        </pc:sldMkLst>
        <pc:spChg chg="del">
          <ac:chgData name="Miraval, Connor" userId="30029595-fbad-4875-8b64-7dae2f8ce5ad" providerId="ADAL" clId="{CEC19939-5F03-4193-8B9E-22C75958EFEA}" dt="2020-03-24T14:48:40.278" v="84" actId="478"/>
          <ac:spMkLst>
            <pc:docMk/>
            <pc:sldMk cId="4135608895" sldId="341"/>
            <ac:spMk id="3" creationId="{2BA035BA-6724-4C1D-8E6F-9F135C680BC2}"/>
          </ac:spMkLst>
        </pc:spChg>
        <pc:spChg chg="add">
          <ac:chgData name="Miraval, Connor" userId="30029595-fbad-4875-8b64-7dae2f8ce5ad" providerId="ADAL" clId="{CEC19939-5F03-4193-8B9E-22C75958EFEA}" dt="2020-03-24T14:48:40.782" v="85"/>
          <ac:spMkLst>
            <pc:docMk/>
            <pc:sldMk cId="4135608895" sldId="341"/>
            <ac:spMk id="9" creationId="{F9CCFC59-8B78-4846-A737-4420B26BEEB7}"/>
          </ac:spMkLst>
        </pc:spChg>
      </pc:sldChg>
      <pc:sldChg chg="modSp">
        <pc:chgData name="Miraval, Connor" userId="30029595-fbad-4875-8b64-7dae2f8ce5ad" providerId="ADAL" clId="{CEC19939-5F03-4193-8B9E-22C75958EFEA}" dt="2020-03-24T14:48:09.163" v="61" actId="20577"/>
        <pc:sldMkLst>
          <pc:docMk/>
          <pc:sldMk cId="383976886" sldId="344"/>
        </pc:sldMkLst>
        <pc:spChg chg="mod">
          <ac:chgData name="Miraval, Connor" userId="30029595-fbad-4875-8b64-7dae2f8ce5ad" providerId="ADAL" clId="{CEC19939-5F03-4193-8B9E-22C75958EFEA}" dt="2020-03-24T14:48:09.163" v="61" actId="20577"/>
          <ac:spMkLst>
            <pc:docMk/>
            <pc:sldMk cId="383976886" sldId="344"/>
            <ac:spMk id="4" creationId="{0EF9202F-26CE-4F4C-863E-81C8D7A98EDF}"/>
          </ac:spMkLst>
        </pc:spChg>
      </pc:sldChg>
      <pc:sldChg chg="modSp">
        <pc:chgData name="Miraval, Connor" userId="30029595-fbad-4875-8b64-7dae2f8ce5ad" providerId="ADAL" clId="{CEC19939-5F03-4193-8B9E-22C75958EFEA}" dt="2020-03-24T14:48:32.516" v="83" actId="20577"/>
        <pc:sldMkLst>
          <pc:docMk/>
          <pc:sldMk cId="3369893200" sldId="346"/>
        </pc:sldMkLst>
        <pc:spChg chg="mod">
          <ac:chgData name="Miraval, Connor" userId="30029595-fbad-4875-8b64-7dae2f8ce5ad" providerId="ADAL" clId="{CEC19939-5F03-4193-8B9E-22C75958EFEA}" dt="2020-03-24T14:48:32.516" v="83" actId="20577"/>
          <ac:spMkLst>
            <pc:docMk/>
            <pc:sldMk cId="3369893200" sldId="346"/>
            <ac:spMk id="4" creationId="{A89E44FC-0454-4F15-9413-423C7C492564}"/>
          </ac:spMkLst>
        </pc:spChg>
      </pc:sldChg>
      <pc:sldChg chg="addSp delSp">
        <pc:chgData name="Miraval, Connor" userId="30029595-fbad-4875-8b64-7dae2f8ce5ad" providerId="ADAL" clId="{CEC19939-5F03-4193-8B9E-22C75958EFEA}" dt="2020-03-24T14:48:58.062" v="91"/>
        <pc:sldMkLst>
          <pc:docMk/>
          <pc:sldMk cId="3072622746" sldId="731"/>
        </pc:sldMkLst>
        <pc:spChg chg="add">
          <ac:chgData name="Miraval, Connor" userId="30029595-fbad-4875-8b64-7dae2f8ce5ad" providerId="ADAL" clId="{CEC19939-5F03-4193-8B9E-22C75958EFEA}" dt="2020-03-24T14:48:58.062" v="91"/>
          <ac:spMkLst>
            <pc:docMk/>
            <pc:sldMk cId="3072622746" sldId="731"/>
            <ac:spMk id="11" creationId="{1912CA29-C41C-48E6-AA7F-F03A2D712634}"/>
          </ac:spMkLst>
        </pc:spChg>
        <pc:spChg chg="del">
          <ac:chgData name="Miraval, Connor" userId="30029595-fbad-4875-8b64-7dae2f8ce5ad" providerId="ADAL" clId="{CEC19939-5F03-4193-8B9E-22C75958EFEA}" dt="2020-03-24T14:48:57.620" v="90" actId="478"/>
          <ac:spMkLst>
            <pc:docMk/>
            <pc:sldMk cId="3072622746" sldId="731"/>
            <ac:spMk id="18433" creationId="{00000000-0000-0000-0000-000000000000}"/>
          </ac:spMkLst>
        </pc:spChg>
      </pc:sldChg>
      <pc:sldChg chg="addSp delSp">
        <pc:chgData name="Miraval, Connor" userId="30029595-fbad-4875-8b64-7dae2f8ce5ad" providerId="ADAL" clId="{CEC19939-5F03-4193-8B9E-22C75958EFEA}" dt="2020-03-24T14:49:34.006" v="107"/>
        <pc:sldMkLst>
          <pc:docMk/>
          <pc:sldMk cId="2280470266" sldId="732"/>
        </pc:sldMkLst>
        <pc:spChg chg="add">
          <ac:chgData name="Miraval, Connor" userId="30029595-fbad-4875-8b64-7dae2f8ce5ad" providerId="ADAL" clId="{CEC19939-5F03-4193-8B9E-22C75958EFEA}" dt="2020-03-24T14:49:34.006" v="107"/>
          <ac:spMkLst>
            <pc:docMk/>
            <pc:sldMk cId="2280470266" sldId="732"/>
            <ac:spMk id="8" creationId="{DBD55601-C9CF-46CA-BB1F-56DD70722E08}"/>
          </ac:spMkLst>
        </pc:spChg>
        <pc:spChg chg="del">
          <ac:chgData name="Miraval, Connor" userId="30029595-fbad-4875-8b64-7dae2f8ce5ad" providerId="ADAL" clId="{CEC19939-5F03-4193-8B9E-22C75958EFEA}" dt="2020-03-24T14:49:33.533" v="106" actId="478"/>
          <ac:spMkLst>
            <pc:docMk/>
            <pc:sldMk cId="2280470266" sldId="732"/>
            <ac:spMk id="18433" creationId="{00000000-0000-0000-0000-000000000000}"/>
          </ac:spMkLst>
        </pc:spChg>
      </pc:sldChg>
      <pc:sldChg chg="addSp delSp">
        <pc:chgData name="Miraval, Connor" userId="30029595-fbad-4875-8b64-7dae2f8ce5ad" providerId="ADAL" clId="{CEC19939-5F03-4193-8B9E-22C75958EFEA}" dt="2020-03-24T14:49:18.899" v="101"/>
        <pc:sldMkLst>
          <pc:docMk/>
          <pc:sldMk cId="3463001331" sldId="733"/>
        </pc:sldMkLst>
        <pc:spChg chg="add">
          <ac:chgData name="Miraval, Connor" userId="30029595-fbad-4875-8b64-7dae2f8ce5ad" providerId="ADAL" clId="{CEC19939-5F03-4193-8B9E-22C75958EFEA}" dt="2020-03-24T14:49:18.899" v="101"/>
          <ac:spMkLst>
            <pc:docMk/>
            <pc:sldMk cId="3463001331" sldId="733"/>
            <ac:spMk id="12" creationId="{29340E66-4D9D-4F61-A785-FE0A7DA2E8FB}"/>
          </ac:spMkLst>
        </pc:spChg>
        <pc:spChg chg="del">
          <ac:chgData name="Miraval, Connor" userId="30029595-fbad-4875-8b64-7dae2f8ce5ad" providerId="ADAL" clId="{CEC19939-5F03-4193-8B9E-22C75958EFEA}" dt="2020-03-24T14:49:18.465" v="100" actId="478"/>
          <ac:spMkLst>
            <pc:docMk/>
            <pc:sldMk cId="3463001331" sldId="733"/>
            <ac:spMk id="18433" creationId="{00000000-0000-0000-0000-000000000000}"/>
          </ac:spMkLst>
        </pc:spChg>
      </pc:sldChg>
      <pc:sldChg chg="modSp">
        <pc:chgData name="Miraval, Connor" userId="30029595-fbad-4875-8b64-7dae2f8ce5ad" providerId="ADAL" clId="{CEC19939-5F03-4193-8B9E-22C75958EFEA}" dt="2020-03-24T14:48:21.474" v="73" actId="20577"/>
        <pc:sldMkLst>
          <pc:docMk/>
          <pc:sldMk cId="4072761822" sldId="736"/>
        </pc:sldMkLst>
        <pc:spChg chg="mod">
          <ac:chgData name="Miraval, Connor" userId="30029595-fbad-4875-8b64-7dae2f8ce5ad" providerId="ADAL" clId="{CEC19939-5F03-4193-8B9E-22C75958EFEA}" dt="2020-03-24T14:48:21.474" v="73" actId="20577"/>
          <ac:spMkLst>
            <pc:docMk/>
            <pc:sldMk cId="4072761822" sldId="736"/>
            <ac:spMk id="4" creationId="{8D011D92-484D-41BD-9352-50204F69B3CD}"/>
          </ac:spMkLst>
        </pc:spChg>
      </pc:sldChg>
      <pc:sldChg chg="addSp delSp">
        <pc:chgData name="Miraval, Connor" userId="30029595-fbad-4875-8b64-7dae2f8ce5ad" providerId="ADAL" clId="{CEC19939-5F03-4193-8B9E-22C75958EFEA}" dt="2020-03-24T14:49:41.546" v="109"/>
        <pc:sldMkLst>
          <pc:docMk/>
          <pc:sldMk cId="2120413287" sldId="737"/>
        </pc:sldMkLst>
        <pc:spChg chg="del">
          <ac:chgData name="Miraval, Connor" userId="30029595-fbad-4875-8b64-7dae2f8ce5ad" providerId="ADAL" clId="{CEC19939-5F03-4193-8B9E-22C75958EFEA}" dt="2020-03-24T14:49:40.871" v="108" actId="478"/>
          <ac:spMkLst>
            <pc:docMk/>
            <pc:sldMk cId="2120413287" sldId="737"/>
            <ac:spMk id="3" creationId="{9B7B398F-1B68-4D99-8AA6-812B946DD693}"/>
          </ac:spMkLst>
        </pc:spChg>
        <pc:spChg chg="add">
          <ac:chgData name="Miraval, Connor" userId="30029595-fbad-4875-8b64-7dae2f8ce5ad" providerId="ADAL" clId="{CEC19939-5F03-4193-8B9E-22C75958EFEA}" dt="2020-03-24T14:49:41.546" v="109"/>
          <ac:spMkLst>
            <pc:docMk/>
            <pc:sldMk cId="2120413287" sldId="737"/>
            <ac:spMk id="7" creationId="{AF3CDE06-17BA-43C8-BCFF-EBCBBB19496D}"/>
          </ac:spMkLst>
        </pc:spChg>
      </pc:sldChg>
      <pc:sldChg chg="addSp delSp">
        <pc:chgData name="Miraval, Connor" userId="30029595-fbad-4875-8b64-7dae2f8ce5ad" providerId="ADAL" clId="{CEC19939-5F03-4193-8B9E-22C75958EFEA}" dt="2020-03-24T14:49:47.644" v="111"/>
        <pc:sldMkLst>
          <pc:docMk/>
          <pc:sldMk cId="3231869226" sldId="738"/>
        </pc:sldMkLst>
        <pc:spChg chg="del">
          <ac:chgData name="Miraval, Connor" userId="30029595-fbad-4875-8b64-7dae2f8ce5ad" providerId="ADAL" clId="{CEC19939-5F03-4193-8B9E-22C75958EFEA}" dt="2020-03-24T14:49:46.902" v="110" actId="478"/>
          <ac:spMkLst>
            <pc:docMk/>
            <pc:sldMk cId="3231869226" sldId="738"/>
            <ac:spMk id="3" creationId="{A72CC437-51B3-4814-A024-0888A300B299}"/>
          </ac:spMkLst>
        </pc:spChg>
        <pc:spChg chg="add">
          <ac:chgData name="Miraval, Connor" userId="30029595-fbad-4875-8b64-7dae2f8ce5ad" providerId="ADAL" clId="{CEC19939-5F03-4193-8B9E-22C75958EFEA}" dt="2020-03-24T14:49:47.644" v="111"/>
          <ac:spMkLst>
            <pc:docMk/>
            <pc:sldMk cId="3231869226" sldId="738"/>
            <ac:spMk id="11" creationId="{B90D01AD-3044-4D7B-84ED-981C1BE45FB1}"/>
          </ac:spMkLst>
        </pc:spChg>
      </pc:sldChg>
      <pc:sldChg chg="addSp delSp">
        <pc:chgData name="Miraval, Connor" userId="30029595-fbad-4875-8b64-7dae2f8ce5ad" providerId="ADAL" clId="{CEC19939-5F03-4193-8B9E-22C75958EFEA}" dt="2020-03-24T14:49:53.945" v="113"/>
        <pc:sldMkLst>
          <pc:docMk/>
          <pc:sldMk cId="2849497531" sldId="739"/>
        </pc:sldMkLst>
        <pc:spChg chg="del">
          <ac:chgData name="Miraval, Connor" userId="30029595-fbad-4875-8b64-7dae2f8ce5ad" providerId="ADAL" clId="{CEC19939-5F03-4193-8B9E-22C75958EFEA}" dt="2020-03-24T14:49:53.234" v="112" actId="478"/>
          <ac:spMkLst>
            <pc:docMk/>
            <pc:sldMk cId="2849497531" sldId="739"/>
            <ac:spMk id="3" creationId="{A72CC437-51B3-4814-A024-0888A300B299}"/>
          </ac:spMkLst>
        </pc:spChg>
        <pc:spChg chg="add">
          <ac:chgData name="Miraval, Connor" userId="30029595-fbad-4875-8b64-7dae2f8ce5ad" providerId="ADAL" clId="{CEC19939-5F03-4193-8B9E-22C75958EFEA}" dt="2020-03-24T14:49:53.945" v="113"/>
          <ac:spMkLst>
            <pc:docMk/>
            <pc:sldMk cId="2849497531" sldId="739"/>
            <ac:spMk id="9" creationId="{29CACBF1-8B88-4EEB-A579-C88F13A06085}"/>
          </ac:spMkLst>
        </pc:spChg>
      </pc:sldChg>
      <pc:sldChg chg="addSp delSp">
        <pc:chgData name="Miraval, Connor" userId="30029595-fbad-4875-8b64-7dae2f8ce5ad" providerId="ADAL" clId="{CEC19939-5F03-4193-8B9E-22C75958EFEA}" dt="2020-03-24T14:49:58.414" v="115"/>
        <pc:sldMkLst>
          <pc:docMk/>
          <pc:sldMk cId="3749179853" sldId="740"/>
        </pc:sldMkLst>
        <pc:spChg chg="del">
          <ac:chgData name="Miraval, Connor" userId="30029595-fbad-4875-8b64-7dae2f8ce5ad" providerId="ADAL" clId="{CEC19939-5F03-4193-8B9E-22C75958EFEA}" dt="2020-03-24T14:49:57.932" v="114" actId="478"/>
          <ac:spMkLst>
            <pc:docMk/>
            <pc:sldMk cId="3749179853" sldId="740"/>
            <ac:spMk id="3" creationId="{A72CC437-51B3-4814-A024-0888A300B299}"/>
          </ac:spMkLst>
        </pc:spChg>
        <pc:spChg chg="add">
          <ac:chgData name="Miraval, Connor" userId="30029595-fbad-4875-8b64-7dae2f8ce5ad" providerId="ADAL" clId="{CEC19939-5F03-4193-8B9E-22C75958EFEA}" dt="2020-03-24T14:49:58.414" v="115"/>
          <ac:spMkLst>
            <pc:docMk/>
            <pc:sldMk cId="3749179853" sldId="740"/>
            <ac:spMk id="9" creationId="{332B68BF-D16F-45FE-8FF1-6119CB126A65}"/>
          </ac:spMkLst>
        </pc:spChg>
      </pc:sldChg>
      <pc:sldChg chg="addSp delSp">
        <pc:chgData name="Miraval, Connor" userId="30029595-fbad-4875-8b64-7dae2f8ce5ad" providerId="ADAL" clId="{CEC19939-5F03-4193-8B9E-22C75958EFEA}" dt="2020-03-24T14:50:03.910" v="117"/>
        <pc:sldMkLst>
          <pc:docMk/>
          <pc:sldMk cId="1943211141" sldId="741"/>
        </pc:sldMkLst>
        <pc:spChg chg="del">
          <ac:chgData name="Miraval, Connor" userId="30029595-fbad-4875-8b64-7dae2f8ce5ad" providerId="ADAL" clId="{CEC19939-5F03-4193-8B9E-22C75958EFEA}" dt="2020-03-24T14:50:03.424" v="116" actId="478"/>
          <ac:spMkLst>
            <pc:docMk/>
            <pc:sldMk cId="1943211141" sldId="741"/>
            <ac:spMk id="3" creationId="{A72CC437-51B3-4814-A024-0888A300B299}"/>
          </ac:spMkLst>
        </pc:spChg>
        <pc:spChg chg="add">
          <ac:chgData name="Miraval, Connor" userId="30029595-fbad-4875-8b64-7dae2f8ce5ad" providerId="ADAL" clId="{CEC19939-5F03-4193-8B9E-22C75958EFEA}" dt="2020-03-24T14:50:03.910" v="117"/>
          <ac:spMkLst>
            <pc:docMk/>
            <pc:sldMk cId="1943211141" sldId="741"/>
            <ac:spMk id="9" creationId="{0B79BA1E-0C40-4BBD-B838-B809F1F28259}"/>
          </ac:spMkLst>
        </pc:spChg>
      </pc:sldChg>
      <pc:sldChg chg="addSp delSp">
        <pc:chgData name="Miraval, Connor" userId="30029595-fbad-4875-8b64-7dae2f8ce5ad" providerId="ADAL" clId="{CEC19939-5F03-4193-8B9E-22C75958EFEA}" dt="2020-03-24T14:50:08.113" v="119"/>
        <pc:sldMkLst>
          <pc:docMk/>
          <pc:sldMk cId="1724579199" sldId="742"/>
        </pc:sldMkLst>
        <pc:spChg chg="del">
          <ac:chgData name="Miraval, Connor" userId="30029595-fbad-4875-8b64-7dae2f8ce5ad" providerId="ADAL" clId="{CEC19939-5F03-4193-8B9E-22C75958EFEA}" dt="2020-03-24T14:50:07.560" v="118" actId="478"/>
          <ac:spMkLst>
            <pc:docMk/>
            <pc:sldMk cId="1724579199" sldId="742"/>
            <ac:spMk id="3" creationId="{A72CC437-51B3-4814-A024-0888A300B299}"/>
          </ac:spMkLst>
        </pc:spChg>
        <pc:spChg chg="add">
          <ac:chgData name="Miraval, Connor" userId="30029595-fbad-4875-8b64-7dae2f8ce5ad" providerId="ADAL" clId="{CEC19939-5F03-4193-8B9E-22C75958EFEA}" dt="2020-03-24T14:50:08.113" v="119"/>
          <ac:spMkLst>
            <pc:docMk/>
            <pc:sldMk cId="1724579199" sldId="742"/>
            <ac:spMk id="9" creationId="{05718C2D-68C2-4A50-AE2B-BFB6157F5EC2}"/>
          </ac:spMkLst>
        </pc:spChg>
      </pc:sldChg>
      <pc:sldChg chg="addSp delSp">
        <pc:chgData name="Miraval, Connor" userId="30029595-fbad-4875-8b64-7dae2f8ce5ad" providerId="ADAL" clId="{CEC19939-5F03-4193-8B9E-22C75958EFEA}" dt="2020-03-24T14:50:14.069" v="121"/>
        <pc:sldMkLst>
          <pc:docMk/>
          <pc:sldMk cId="4242340422" sldId="743"/>
        </pc:sldMkLst>
        <pc:spChg chg="del">
          <ac:chgData name="Miraval, Connor" userId="30029595-fbad-4875-8b64-7dae2f8ce5ad" providerId="ADAL" clId="{CEC19939-5F03-4193-8B9E-22C75958EFEA}" dt="2020-03-24T14:50:13.279" v="120" actId="478"/>
          <ac:spMkLst>
            <pc:docMk/>
            <pc:sldMk cId="4242340422" sldId="743"/>
            <ac:spMk id="3" creationId="{A72CC437-51B3-4814-A024-0888A300B299}"/>
          </ac:spMkLst>
        </pc:spChg>
        <pc:spChg chg="add">
          <ac:chgData name="Miraval, Connor" userId="30029595-fbad-4875-8b64-7dae2f8ce5ad" providerId="ADAL" clId="{CEC19939-5F03-4193-8B9E-22C75958EFEA}" dt="2020-03-24T14:50:14.069" v="121"/>
          <ac:spMkLst>
            <pc:docMk/>
            <pc:sldMk cId="4242340422" sldId="743"/>
            <ac:spMk id="9" creationId="{926CADD0-1356-4781-BCFC-20395DD1D980}"/>
          </ac:spMkLst>
        </pc:spChg>
      </pc:sldChg>
      <pc:sldChg chg="addSp delSp">
        <pc:chgData name="Miraval, Connor" userId="30029595-fbad-4875-8b64-7dae2f8ce5ad" providerId="ADAL" clId="{CEC19939-5F03-4193-8B9E-22C75958EFEA}" dt="2020-03-24T14:49:02.675" v="93"/>
        <pc:sldMkLst>
          <pc:docMk/>
          <pc:sldMk cId="2480069710" sldId="744"/>
        </pc:sldMkLst>
        <pc:spChg chg="add">
          <ac:chgData name="Miraval, Connor" userId="30029595-fbad-4875-8b64-7dae2f8ce5ad" providerId="ADAL" clId="{CEC19939-5F03-4193-8B9E-22C75958EFEA}" dt="2020-03-24T14:49:02.675" v="93"/>
          <ac:spMkLst>
            <pc:docMk/>
            <pc:sldMk cId="2480069710" sldId="744"/>
            <ac:spMk id="11" creationId="{25A40971-64AF-4856-A6A0-F02EA66E4068}"/>
          </ac:spMkLst>
        </pc:spChg>
        <pc:spChg chg="del">
          <ac:chgData name="Miraval, Connor" userId="30029595-fbad-4875-8b64-7dae2f8ce5ad" providerId="ADAL" clId="{CEC19939-5F03-4193-8B9E-22C75958EFEA}" dt="2020-03-24T14:49:02.196" v="92" actId="478"/>
          <ac:spMkLst>
            <pc:docMk/>
            <pc:sldMk cId="2480069710" sldId="744"/>
            <ac:spMk id="18433" creationId="{00000000-0000-0000-0000-000000000000}"/>
          </ac:spMkLst>
        </pc:spChg>
      </pc:sldChg>
      <pc:sldChg chg="addSp delSp">
        <pc:chgData name="Miraval, Connor" userId="30029595-fbad-4875-8b64-7dae2f8ce5ad" providerId="ADAL" clId="{CEC19939-5F03-4193-8B9E-22C75958EFEA}" dt="2020-03-24T14:49:23.496" v="103"/>
        <pc:sldMkLst>
          <pc:docMk/>
          <pc:sldMk cId="811010405" sldId="745"/>
        </pc:sldMkLst>
        <pc:spChg chg="add">
          <ac:chgData name="Miraval, Connor" userId="30029595-fbad-4875-8b64-7dae2f8ce5ad" providerId="ADAL" clId="{CEC19939-5F03-4193-8B9E-22C75958EFEA}" dt="2020-03-24T14:49:23.496" v="103"/>
          <ac:spMkLst>
            <pc:docMk/>
            <pc:sldMk cId="811010405" sldId="745"/>
            <ac:spMk id="11" creationId="{E926F505-756B-44A0-B30E-4BEAFC995D43}"/>
          </ac:spMkLst>
        </pc:spChg>
        <pc:spChg chg="del">
          <ac:chgData name="Miraval, Connor" userId="30029595-fbad-4875-8b64-7dae2f8ce5ad" providerId="ADAL" clId="{CEC19939-5F03-4193-8B9E-22C75958EFEA}" dt="2020-03-24T14:49:23.112" v="102" actId="478"/>
          <ac:spMkLst>
            <pc:docMk/>
            <pc:sldMk cId="811010405" sldId="745"/>
            <ac:spMk id="18433" creationId="{00000000-0000-0000-0000-000000000000}"/>
          </ac:spMkLst>
        </pc:spChg>
      </pc:sldChg>
      <pc:sldChg chg="addSp delSp modSp add ord">
        <pc:chgData name="Miraval, Connor" userId="30029595-fbad-4875-8b64-7dae2f8ce5ad" providerId="ADAL" clId="{CEC19939-5F03-4193-8B9E-22C75958EFEA}" dt="2020-03-25T15:08:41.145" v="495" actId="20577"/>
        <pc:sldMkLst>
          <pc:docMk/>
          <pc:sldMk cId="271760086" sldId="746"/>
        </pc:sldMkLst>
        <pc:spChg chg="mod">
          <ac:chgData name="Miraval, Connor" userId="30029595-fbad-4875-8b64-7dae2f8ce5ad" providerId="ADAL" clId="{CEC19939-5F03-4193-8B9E-22C75958EFEA}" dt="2020-03-25T13:16:51.332" v="169" actId="404"/>
          <ac:spMkLst>
            <pc:docMk/>
            <pc:sldMk cId="271760086" sldId="746"/>
            <ac:spMk id="2" creationId="{A7EC1DB6-79C4-4B88-AAE5-2A5FD7D8D62A}"/>
          </ac:spMkLst>
        </pc:spChg>
        <pc:spChg chg="del">
          <ac:chgData name="Miraval, Connor" userId="30029595-fbad-4875-8b64-7dae2f8ce5ad" providerId="ADAL" clId="{CEC19939-5F03-4193-8B9E-22C75958EFEA}" dt="2020-03-25T13:18:39.263" v="170" actId="478"/>
          <ac:spMkLst>
            <pc:docMk/>
            <pc:sldMk cId="271760086" sldId="746"/>
            <ac:spMk id="6" creationId="{C6BC591A-1E85-4094-9433-937A1B7BB3A8}"/>
          </ac:spMkLst>
        </pc:spChg>
        <pc:spChg chg="add mod">
          <ac:chgData name="Miraval, Connor" userId="30029595-fbad-4875-8b64-7dae2f8ce5ad" providerId="ADAL" clId="{CEC19939-5F03-4193-8B9E-22C75958EFEA}" dt="2020-03-25T15:08:41.145" v="495" actId="20577"/>
          <ac:spMkLst>
            <pc:docMk/>
            <pc:sldMk cId="271760086" sldId="746"/>
            <ac:spMk id="12" creationId="{E1633A02-3CE6-488D-BA2A-79F36F2A3626}"/>
          </ac:spMkLst>
        </pc:spChg>
        <pc:graphicFrameChg chg="add mod modGraphic">
          <ac:chgData name="Miraval, Connor" userId="30029595-fbad-4875-8b64-7dae2f8ce5ad" providerId="ADAL" clId="{CEC19939-5F03-4193-8B9E-22C75958EFEA}" dt="2020-03-25T13:30:05.343" v="360" actId="1036"/>
          <ac:graphicFrameMkLst>
            <pc:docMk/>
            <pc:sldMk cId="271760086" sldId="746"/>
            <ac:graphicFrameMk id="3" creationId="{356C12C7-1228-4D96-A876-B5DBF6F59A84}"/>
          </ac:graphicFrameMkLst>
        </pc:graphicFrameChg>
        <pc:picChg chg="del">
          <ac:chgData name="Miraval, Connor" userId="30029595-fbad-4875-8b64-7dae2f8ce5ad" providerId="ADAL" clId="{CEC19939-5F03-4193-8B9E-22C75958EFEA}" dt="2020-03-25T13:18:39.769" v="171" actId="478"/>
          <ac:picMkLst>
            <pc:docMk/>
            <pc:sldMk cId="271760086" sldId="746"/>
            <ac:picMk id="7" creationId="{9838725F-3285-4104-A7A1-214012868535}"/>
          </ac:picMkLst>
        </pc:picChg>
        <pc:picChg chg="del">
          <ac:chgData name="Miraval, Connor" userId="30029595-fbad-4875-8b64-7dae2f8ce5ad" providerId="ADAL" clId="{CEC19939-5F03-4193-8B9E-22C75958EFEA}" dt="2020-03-25T13:18:40.186" v="172" actId="478"/>
          <ac:picMkLst>
            <pc:docMk/>
            <pc:sldMk cId="271760086" sldId="746"/>
            <ac:picMk id="8" creationId="{3BB7AE4D-236A-4CB4-A59A-3DF4F2BD101F}"/>
          </ac:picMkLst>
        </pc:picChg>
        <pc:picChg chg="add mod">
          <ac:chgData name="Miraval, Connor" userId="30029595-fbad-4875-8b64-7dae2f8ce5ad" providerId="ADAL" clId="{CEC19939-5F03-4193-8B9E-22C75958EFEA}" dt="2020-03-25T15:07:22.499" v="365" actId="1076"/>
          <ac:picMkLst>
            <pc:docMk/>
            <pc:sldMk cId="271760086" sldId="746"/>
            <ac:picMk id="11" creationId="{B0B76259-ABCF-4887-BECC-D22C9495E64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AFEFD-5A8F-457C-8AC1-3B95F74777E0}" type="doc">
      <dgm:prSet loTypeId="urn:microsoft.com/office/officeart/2008/layout/NameandTitleOrganizationalChart" loCatId="hierarchy" qsTypeId="urn:microsoft.com/office/officeart/2005/8/quickstyle/simple1" qsCatId="simple" csTypeId="urn:microsoft.com/office/officeart/2005/8/colors/accent0_1" csCatId="mainScheme" phldr="1"/>
      <dgm:spPr/>
      <dgm:t>
        <a:bodyPr/>
        <a:lstStyle/>
        <a:p>
          <a:endParaRPr lang="en-US"/>
        </a:p>
      </dgm:t>
    </dgm:pt>
    <dgm:pt modelId="{B4BA0E1E-99B1-40E4-A15A-E238B713FA1D}" type="asst">
      <dgm:prSet phldrT="[Text]" custT="1"/>
      <dgm:spPr/>
      <dgm:t>
        <a:bodyPr/>
        <a:lstStyle/>
        <a:p>
          <a:r>
            <a:rPr lang="en-US" sz="1200" dirty="0" err="1"/>
            <a:t>Yasuyuki</a:t>
          </a:r>
          <a:r>
            <a:rPr lang="en-US" sz="1200" dirty="0"/>
            <a:t> Akiba (RIKEN/RBRC)</a:t>
          </a:r>
        </a:p>
      </dgm:t>
    </dgm:pt>
    <dgm:pt modelId="{632AA96E-E32A-4B75-BA40-74BAD7226F8B}" type="parTrans" cxnId="{ADD35688-8E39-4AB5-8DF0-8842E6C4F88A}">
      <dgm:prSet/>
      <dgm:spPr/>
      <dgm:t>
        <a:bodyPr/>
        <a:lstStyle/>
        <a:p>
          <a:endParaRPr lang="en-US" sz="1200"/>
        </a:p>
      </dgm:t>
    </dgm:pt>
    <dgm:pt modelId="{D5BB80C7-1113-457D-8572-F76D9AF3F216}" type="sibTrans" cxnId="{ADD35688-8E39-4AB5-8DF0-8842E6C4F88A}">
      <dgm:prSet/>
      <dgm:spPr>
        <a:solidFill>
          <a:schemeClr val="bg1"/>
        </a:solidFill>
      </dgm:spPr>
      <dgm:t>
        <a:bodyPr/>
        <a:lstStyle/>
        <a:p>
          <a:r>
            <a:rPr lang="en-US" sz="1200" dirty="0"/>
            <a:t>Consultant</a:t>
          </a:r>
        </a:p>
      </dgm:t>
    </dgm:pt>
    <dgm:pt modelId="{5C032A12-B430-445B-88C0-D855389727E7}">
      <dgm:prSet phldrT="[Text]" custT="1"/>
      <dgm:spPr/>
      <dgm:t>
        <a:bodyPr/>
        <a:lstStyle/>
        <a:p>
          <a:r>
            <a:rPr lang="en-US" sz="1200" b="0" dirty="0"/>
            <a:t>Dan Cacace (BNL)</a:t>
          </a:r>
        </a:p>
      </dgm:t>
    </dgm:pt>
    <dgm:pt modelId="{52EDA54A-CC36-4876-9ECC-74595FC36383}" type="parTrans" cxnId="{5D6F1BBA-19EC-4AE2-BB87-944F53F9F065}">
      <dgm:prSet/>
      <dgm:spPr/>
      <dgm:t>
        <a:bodyPr/>
        <a:lstStyle/>
        <a:p>
          <a:endParaRPr lang="en-US" sz="1200"/>
        </a:p>
      </dgm:t>
    </dgm:pt>
    <dgm:pt modelId="{20576C6B-F483-4737-8D30-D99236332035}" type="sibTrans" cxnId="{5D6F1BBA-19EC-4AE2-BB87-944F53F9F065}">
      <dgm:prSet/>
      <dgm:spPr>
        <a:solidFill>
          <a:schemeClr val="bg1"/>
        </a:solidFill>
      </dgm:spPr>
      <dgm:t>
        <a:bodyPr/>
        <a:lstStyle/>
        <a:p>
          <a:r>
            <a:rPr lang="en-US" sz="1200" dirty="0"/>
            <a:t>L3 Manager</a:t>
          </a:r>
        </a:p>
      </dgm:t>
    </dgm:pt>
    <dgm:pt modelId="{59670DD6-101E-4055-94E5-5BA427FC1C3A}">
      <dgm:prSet phldrT="[Text]" custT="1"/>
      <dgm:spPr/>
      <dgm:t>
        <a:bodyPr/>
        <a:lstStyle/>
        <a:p>
          <a:r>
            <a:rPr lang="en-US" sz="1200" b="0" dirty="0"/>
            <a:t>Connor Miraval (BNL)</a:t>
          </a:r>
        </a:p>
      </dgm:t>
    </dgm:pt>
    <dgm:pt modelId="{E8738297-710E-4F9D-BD8B-D3020CD78B41}" type="parTrans" cxnId="{41518FB8-E2D2-475E-AA78-7856F4971701}">
      <dgm:prSet/>
      <dgm:spPr/>
      <dgm:t>
        <a:bodyPr/>
        <a:lstStyle/>
        <a:p>
          <a:endParaRPr lang="en-US" sz="1200"/>
        </a:p>
      </dgm:t>
    </dgm:pt>
    <dgm:pt modelId="{7CFB50D2-2EFE-49FE-9EED-D22F000BE9BA}" type="sibTrans" cxnId="{41518FB8-E2D2-475E-AA78-7856F4971701}">
      <dgm:prSet/>
      <dgm:spPr>
        <a:solidFill>
          <a:schemeClr val="bg1"/>
        </a:solidFill>
      </dgm:spPr>
      <dgm:t>
        <a:bodyPr/>
        <a:lstStyle/>
        <a:p>
          <a:r>
            <a:rPr lang="en-US" sz="1200" dirty="0"/>
            <a:t>L3 Manager</a:t>
          </a:r>
        </a:p>
      </dgm:t>
    </dgm:pt>
    <dgm:pt modelId="{BC1E77DD-6B89-406D-B09E-00508B3E4074}">
      <dgm:prSet phldrT="[Text]" custT="1"/>
      <dgm:spPr/>
      <dgm:t>
        <a:bodyPr/>
        <a:lstStyle/>
        <a:p>
          <a:r>
            <a:rPr lang="en-US" sz="1200" dirty="0"/>
            <a:t>Takashi </a:t>
          </a:r>
          <a:r>
            <a:rPr lang="en-US" sz="1200" dirty="0" err="1"/>
            <a:t>Hachiya</a:t>
          </a:r>
          <a:r>
            <a:rPr lang="en-US" sz="1200" dirty="0"/>
            <a:t> (NWU)</a:t>
          </a:r>
        </a:p>
      </dgm:t>
    </dgm:pt>
    <dgm:pt modelId="{1812496F-EDE8-4480-B7A5-502D0E668BED}" type="parTrans" cxnId="{BEB53E6D-79CA-47BA-A0FD-7FBDABE2DE8F}">
      <dgm:prSet/>
      <dgm:spPr/>
      <dgm:t>
        <a:bodyPr/>
        <a:lstStyle/>
        <a:p>
          <a:endParaRPr lang="en-US" sz="1200"/>
        </a:p>
      </dgm:t>
    </dgm:pt>
    <dgm:pt modelId="{2B8ED4E4-C7B7-4288-9058-1B4629E13B97}" type="sibTrans" cxnId="{BEB53E6D-79CA-47BA-A0FD-7FBDABE2DE8F}">
      <dgm:prSet/>
      <dgm:spPr>
        <a:solidFill>
          <a:schemeClr val="bg1"/>
        </a:solidFill>
      </dgm:spPr>
      <dgm:t>
        <a:bodyPr/>
        <a:lstStyle/>
        <a:p>
          <a:r>
            <a:rPr lang="en-US" sz="1200" dirty="0"/>
            <a:t>L3 Manager</a:t>
          </a:r>
        </a:p>
      </dgm:t>
    </dgm:pt>
    <dgm:pt modelId="{397C1E61-1C7F-4FF9-BF6F-3AAA8F0AC938}">
      <dgm:prSet phldrT="[Text]" custT="1"/>
      <dgm:spPr/>
      <dgm:t>
        <a:bodyPr/>
        <a:lstStyle/>
        <a:p>
          <a:r>
            <a:rPr lang="en-US" sz="1200" b="0" dirty="0"/>
            <a:t>Rachid </a:t>
          </a:r>
          <a:r>
            <a:rPr lang="en-US" sz="1200" b="0" dirty="0" err="1"/>
            <a:t>Noicer</a:t>
          </a:r>
          <a:r>
            <a:rPr lang="en-US" sz="1200" b="0" dirty="0"/>
            <a:t> (BNL)</a:t>
          </a:r>
        </a:p>
        <a:p>
          <a:r>
            <a:rPr lang="en-US" sz="1200" dirty="0" err="1"/>
            <a:t>Itaru</a:t>
          </a:r>
          <a:r>
            <a:rPr lang="en-US" sz="1200" dirty="0"/>
            <a:t> Nakagawa (RIKEN)</a:t>
          </a:r>
        </a:p>
      </dgm:t>
    </dgm:pt>
    <dgm:pt modelId="{FE07569C-8DF4-43DA-89FE-0E6DF99083BE}" type="sibTrans" cxnId="{926B460A-84C2-47AD-84EA-58926FB88000}">
      <dgm:prSet/>
      <dgm:spPr>
        <a:solidFill>
          <a:schemeClr val="bg1"/>
        </a:solidFill>
      </dgm:spPr>
      <dgm:t>
        <a:bodyPr/>
        <a:lstStyle/>
        <a:p>
          <a:r>
            <a:rPr lang="en-US" sz="1200" dirty="0"/>
            <a:t>L2 Manager</a:t>
          </a:r>
        </a:p>
      </dgm:t>
    </dgm:pt>
    <dgm:pt modelId="{6E5BFE03-7E85-492D-9F9F-7CA5BC0940A6}" type="parTrans" cxnId="{926B460A-84C2-47AD-84EA-58926FB88000}">
      <dgm:prSet/>
      <dgm:spPr/>
      <dgm:t>
        <a:bodyPr/>
        <a:lstStyle/>
        <a:p>
          <a:endParaRPr lang="en-US" sz="1200"/>
        </a:p>
      </dgm:t>
    </dgm:pt>
    <dgm:pt modelId="{CF593336-8CBC-480C-9933-339143841153}">
      <dgm:prSet phldrT="[Text]" custT="1"/>
      <dgm:spPr/>
      <dgm:t>
        <a:bodyPr/>
        <a:lstStyle/>
        <a:p>
          <a:r>
            <a:rPr lang="en-US" sz="1200" dirty="0"/>
            <a:t>Wei </a:t>
          </a:r>
          <a:r>
            <a:rPr lang="en-US" sz="1200" dirty="0" err="1"/>
            <a:t>Xie</a:t>
          </a:r>
          <a:r>
            <a:rPr lang="en-US" sz="1200" dirty="0"/>
            <a:t> (Purdue U.)</a:t>
          </a:r>
        </a:p>
      </dgm:t>
    </dgm:pt>
    <dgm:pt modelId="{A32DF405-D8E7-4063-86FD-035E71A97E43}" type="parTrans" cxnId="{E1D5468F-2FA3-449D-B25A-52A17074CD83}">
      <dgm:prSet/>
      <dgm:spPr/>
      <dgm:t>
        <a:bodyPr/>
        <a:lstStyle/>
        <a:p>
          <a:endParaRPr lang="en-US"/>
        </a:p>
      </dgm:t>
    </dgm:pt>
    <dgm:pt modelId="{63001C0B-DE08-4097-AF5E-6B9A35C2BFF6}" type="sibTrans" cxnId="{E1D5468F-2FA3-449D-B25A-52A17074CD83}">
      <dgm:prSet/>
      <dgm:spPr>
        <a:solidFill>
          <a:schemeClr val="bg1"/>
        </a:solidFill>
      </dgm:spPr>
      <dgm:t>
        <a:bodyPr/>
        <a:lstStyle/>
        <a:p>
          <a:r>
            <a:rPr lang="en-US" dirty="0"/>
            <a:t>L3 Manager</a:t>
          </a:r>
        </a:p>
      </dgm:t>
    </dgm:pt>
    <dgm:pt modelId="{7B44D8FB-435A-45D6-9327-21FFE1645F3C}">
      <dgm:prSet phldrT="[Text]" custT="1"/>
      <dgm:spPr/>
      <dgm:t>
        <a:bodyPr/>
        <a:lstStyle/>
        <a:p>
          <a:r>
            <a:rPr lang="en-US" sz="1200" dirty="0"/>
            <a:t>Chia-Ming </a:t>
          </a:r>
          <a:r>
            <a:rPr lang="en-US" sz="1200" dirty="0" err="1"/>
            <a:t>Kuo</a:t>
          </a:r>
          <a:r>
            <a:rPr lang="en-US" sz="1200" dirty="0"/>
            <a:t> (NCU)</a:t>
          </a:r>
        </a:p>
      </dgm:t>
    </dgm:pt>
    <dgm:pt modelId="{B5B6CEEC-0EA5-497D-9596-0FCA0ADB6AF6}" type="parTrans" cxnId="{C0297166-62E8-4D01-8182-ADA73E64DF15}">
      <dgm:prSet/>
      <dgm:spPr/>
      <dgm:t>
        <a:bodyPr/>
        <a:lstStyle/>
        <a:p>
          <a:endParaRPr lang="en-US"/>
        </a:p>
      </dgm:t>
    </dgm:pt>
    <dgm:pt modelId="{A8ED2E60-D39D-4CFB-90DE-CE20EE40EE46}" type="sibTrans" cxnId="{C0297166-62E8-4D01-8182-ADA73E64DF15}">
      <dgm:prSet/>
      <dgm:spPr>
        <a:solidFill>
          <a:schemeClr val="bg1"/>
        </a:solidFill>
      </dgm:spPr>
      <dgm:t>
        <a:bodyPr/>
        <a:lstStyle/>
        <a:p>
          <a:r>
            <a:rPr lang="en-US" dirty="0"/>
            <a:t>L3 Manager</a:t>
          </a:r>
        </a:p>
      </dgm:t>
    </dgm:pt>
    <dgm:pt modelId="{1C1D1139-DF78-4495-9677-359D1669C689}">
      <dgm:prSet custT="1"/>
      <dgm:spPr/>
      <dgm:t>
        <a:bodyPr/>
        <a:lstStyle/>
        <a:p>
          <a:r>
            <a:rPr lang="en-US" sz="1200" dirty="0"/>
            <a:t>Ayaka Suzuki</a:t>
          </a:r>
        </a:p>
        <a:p>
          <a:r>
            <a:rPr lang="en-US" sz="1200" dirty="0"/>
            <a:t>+Undergrads</a:t>
          </a:r>
        </a:p>
      </dgm:t>
    </dgm:pt>
    <dgm:pt modelId="{A859D214-C011-4DD6-B561-3DC083828209}" type="parTrans" cxnId="{7966C8F7-2537-4997-B142-2D0DE228D8A3}">
      <dgm:prSet/>
      <dgm:spPr/>
      <dgm:t>
        <a:bodyPr/>
        <a:lstStyle/>
        <a:p>
          <a:endParaRPr lang="en-US"/>
        </a:p>
      </dgm:t>
    </dgm:pt>
    <dgm:pt modelId="{F4666B0A-F807-4104-8627-B950CDD3900F}" type="sibTrans" cxnId="{7966C8F7-2537-4997-B142-2D0DE228D8A3}">
      <dgm:prSet/>
      <dgm:spPr>
        <a:solidFill>
          <a:schemeClr val="bg1"/>
        </a:solidFill>
      </dgm:spPr>
      <dgm:t>
        <a:bodyPr/>
        <a:lstStyle/>
        <a:p>
          <a:r>
            <a:rPr lang="en-US" dirty="0"/>
            <a:t>L4 Manager</a:t>
          </a:r>
        </a:p>
      </dgm:t>
    </dgm:pt>
    <dgm:pt modelId="{156A0E84-D59E-47FA-909B-54498932E3BD}" type="pres">
      <dgm:prSet presAssocID="{3B3AFEFD-5A8F-457C-8AC1-3B95F74777E0}" presName="hierChild1" presStyleCnt="0">
        <dgm:presLayoutVars>
          <dgm:orgChart val="1"/>
          <dgm:chPref val="1"/>
          <dgm:dir/>
          <dgm:animOne val="branch"/>
          <dgm:animLvl val="lvl"/>
          <dgm:resizeHandles/>
        </dgm:presLayoutVars>
      </dgm:prSet>
      <dgm:spPr/>
    </dgm:pt>
    <dgm:pt modelId="{DF215658-DB31-4A20-AF9C-931B786D707A}" type="pres">
      <dgm:prSet presAssocID="{397C1E61-1C7F-4FF9-BF6F-3AAA8F0AC938}" presName="hierRoot1" presStyleCnt="0">
        <dgm:presLayoutVars>
          <dgm:hierBranch val="init"/>
        </dgm:presLayoutVars>
      </dgm:prSet>
      <dgm:spPr/>
    </dgm:pt>
    <dgm:pt modelId="{21241C4A-FF0D-4E29-A4A5-C7C4358576CA}" type="pres">
      <dgm:prSet presAssocID="{397C1E61-1C7F-4FF9-BF6F-3AAA8F0AC938}" presName="rootComposite1" presStyleCnt="0"/>
      <dgm:spPr/>
    </dgm:pt>
    <dgm:pt modelId="{1D679587-86D2-4312-B019-6FE279E4CEA4}" type="pres">
      <dgm:prSet presAssocID="{397C1E61-1C7F-4FF9-BF6F-3AAA8F0AC938}" presName="rootText1" presStyleLbl="node0" presStyleIdx="0" presStyleCnt="1" custScaleX="201752" custScaleY="146041">
        <dgm:presLayoutVars>
          <dgm:chMax/>
          <dgm:chPref val="3"/>
        </dgm:presLayoutVars>
      </dgm:prSet>
      <dgm:spPr/>
    </dgm:pt>
    <dgm:pt modelId="{538FCC10-857D-4737-B883-1071B16AB19D}" type="pres">
      <dgm:prSet presAssocID="{397C1E61-1C7F-4FF9-BF6F-3AAA8F0AC938}" presName="titleText1" presStyleLbl="fgAcc0" presStyleIdx="0" presStyleCnt="1" custLinFactNeighborX="53712" custLinFactNeighborY="56792">
        <dgm:presLayoutVars>
          <dgm:chMax val="0"/>
          <dgm:chPref val="0"/>
        </dgm:presLayoutVars>
      </dgm:prSet>
      <dgm:spPr/>
    </dgm:pt>
    <dgm:pt modelId="{29F76CB3-C92E-4395-BE70-8B34F8ED1C82}" type="pres">
      <dgm:prSet presAssocID="{397C1E61-1C7F-4FF9-BF6F-3AAA8F0AC938}" presName="rootConnector1" presStyleLbl="node1" presStyleIdx="0" presStyleCnt="6"/>
      <dgm:spPr/>
    </dgm:pt>
    <dgm:pt modelId="{A1CA26F6-AB89-4CB0-87C0-8160791EFFC1}" type="pres">
      <dgm:prSet presAssocID="{397C1E61-1C7F-4FF9-BF6F-3AAA8F0AC938}" presName="hierChild2" presStyleCnt="0"/>
      <dgm:spPr/>
    </dgm:pt>
    <dgm:pt modelId="{065B2CEE-FE28-4D83-ACA4-6E5B7BD38158}" type="pres">
      <dgm:prSet presAssocID="{52EDA54A-CC36-4876-9ECC-74595FC36383}" presName="Name37" presStyleLbl="parChTrans1D2" presStyleIdx="0" presStyleCnt="6"/>
      <dgm:spPr/>
    </dgm:pt>
    <dgm:pt modelId="{4AC7D077-B2D2-4874-BBEB-88021B8E8BE7}" type="pres">
      <dgm:prSet presAssocID="{5C032A12-B430-445B-88C0-D855389727E7}" presName="hierRoot2" presStyleCnt="0">
        <dgm:presLayoutVars>
          <dgm:hierBranch val="init"/>
        </dgm:presLayoutVars>
      </dgm:prSet>
      <dgm:spPr/>
    </dgm:pt>
    <dgm:pt modelId="{B7A95041-1AD2-4C71-B34A-DB57F685DB02}" type="pres">
      <dgm:prSet presAssocID="{5C032A12-B430-445B-88C0-D855389727E7}" presName="rootComposite" presStyleCnt="0"/>
      <dgm:spPr/>
    </dgm:pt>
    <dgm:pt modelId="{0150B3DA-6702-4D6E-A8AB-5A856FE37FFA}" type="pres">
      <dgm:prSet presAssocID="{5C032A12-B430-445B-88C0-D855389727E7}" presName="rootText" presStyleLbl="node1" presStyleIdx="0" presStyleCnt="6" custScaleY="115471">
        <dgm:presLayoutVars>
          <dgm:chMax/>
          <dgm:chPref val="3"/>
        </dgm:presLayoutVars>
      </dgm:prSet>
      <dgm:spPr/>
    </dgm:pt>
    <dgm:pt modelId="{E8361EBF-E115-4CC0-90E4-FBF8E9181A4A}" type="pres">
      <dgm:prSet presAssocID="{5C032A12-B430-445B-88C0-D855389727E7}" presName="titleText2" presStyleLbl="fgAcc1" presStyleIdx="0" presStyleCnt="6" custLinFactNeighborX="4933" custLinFactNeighborY="25133">
        <dgm:presLayoutVars>
          <dgm:chMax val="0"/>
          <dgm:chPref val="0"/>
        </dgm:presLayoutVars>
      </dgm:prSet>
      <dgm:spPr/>
    </dgm:pt>
    <dgm:pt modelId="{3BFD93F9-8EAF-4CBA-99ED-D1C222488B51}" type="pres">
      <dgm:prSet presAssocID="{5C032A12-B430-445B-88C0-D855389727E7}" presName="rootConnector" presStyleLbl="node2" presStyleIdx="0" presStyleCnt="0"/>
      <dgm:spPr/>
    </dgm:pt>
    <dgm:pt modelId="{DDE7E423-F990-4E12-8767-450D88F03808}" type="pres">
      <dgm:prSet presAssocID="{5C032A12-B430-445B-88C0-D855389727E7}" presName="hierChild4" presStyleCnt="0"/>
      <dgm:spPr/>
    </dgm:pt>
    <dgm:pt modelId="{E8839486-62FC-4F83-A910-31FEECD626DC}" type="pres">
      <dgm:prSet presAssocID="{5C032A12-B430-445B-88C0-D855389727E7}" presName="hierChild5" presStyleCnt="0"/>
      <dgm:spPr/>
    </dgm:pt>
    <dgm:pt modelId="{9D1F4663-31BE-470A-A8C7-08CA08860333}" type="pres">
      <dgm:prSet presAssocID="{E8738297-710E-4F9D-BD8B-D3020CD78B41}" presName="Name37" presStyleLbl="parChTrans1D2" presStyleIdx="1" presStyleCnt="6"/>
      <dgm:spPr/>
    </dgm:pt>
    <dgm:pt modelId="{2BB6EBF1-61F7-4B63-8981-51ACB5D1D431}" type="pres">
      <dgm:prSet presAssocID="{59670DD6-101E-4055-94E5-5BA427FC1C3A}" presName="hierRoot2" presStyleCnt="0">
        <dgm:presLayoutVars>
          <dgm:hierBranch val="init"/>
        </dgm:presLayoutVars>
      </dgm:prSet>
      <dgm:spPr/>
    </dgm:pt>
    <dgm:pt modelId="{873DE9D8-436F-435A-9095-34DF32C05EAA}" type="pres">
      <dgm:prSet presAssocID="{59670DD6-101E-4055-94E5-5BA427FC1C3A}" presName="rootComposite" presStyleCnt="0"/>
      <dgm:spPr/>
    </dgm:pt>
    <dgm:pt modelId="{4264A0D5-896C-403B-A655-B7FA5CEEEDAF}" type="pres">
      <dgm:prSet presAssocID="{59670DD6-101E-4055-94E5-5BA427FC1C3A}" presName="rootText" presStyleLbl="node1" presStyleIdx="1" presStyleCnt="6" custScaleX="131596" custScaleY="123290">
        <dgm:presLayoutVars>
          <dgm:chMax/>
          <dgm:chPref val="3"/>
        </dgm:presLayoutVars>
      </dgm:prSet>
      <dgm:spPr/>
    </dgm:pt>
    <dgm:pt modelId="{472C8789-2CD0-4820-980A-53460757B174}" type="pres">
      <dgm:prSet presAssocID="{59670DD6-101E-4055-94E5-5BA427FC1C3A}" presName="titleText2" presStyleLbl="fgAcc1" presStyleIdx="1" presStyleCnt="6" custLinFactNeighborX="14064" custLinFactNeighborY="42085">
        <dgm:presLayoutVars>
          <dgm:chMax val="0"/>
          <dgm:chPref val="0"/>
        </dgm:presLayoutVars>
      </dgm:prSet>
      <dgm:spPr/>
    </dgm:pt>
    <dgm:pt modelId="{8CC93029-A982-42BE-8C31-482D0E81EDB4}" type="pres">
      <dgm:prSet presAssocID="{59670DD6-101E-4055-94E5-5BA427FC1C3A}" presName="rootConnector" presStyleLbl="node2" presStyleIdx="0" presStyleCnt="0"/>
      <dgm:spPr/>
    </dgm:pt>
    <dgm:pt modelId="{30D1DDCE-5A9A-406E-86D5-72A7DAFA9843}" type="pres">
      <dgm:prSet presAssocID="{59670DD6-101E-4055-94E5-5BA427FC1C3A}" presName="hierChild4" presStyleCnt="0"/>
      <dgm:spPr/>
    </dgm:pt>
    <dgm:pt modelId="{49C92C3E-B2A9-4E41-9423-1934FE057FBF}" type="pres">
      <dgm:prSet presAssocID="{59670DD6-101E-4055-94E5-5BA427FC1C3A}" presName="hierChild5" presStyleCnt="0"/>
      <dgm:spPr/>
    </dgm:pt>
    <dgm:pt modelId="{0E54537B-05CF-4230-A9C4-038DE359212B}" type="pres">
      <dgm:prSet presAssocID="{1812496F-EDE8-4480-B7A5-502D0E668BED}" presName="Name37" presStyleLbl="parChTrans1D2" presStyleIdx="2" presStyleCnt="6"/>
      <dgm:spPr/>
    </dgm:pt>
    <dgm:pt modelId="{AF928B26-F3B2-448F-AE8C-009C2594ED84}" type="pres">
      <dgm:prSet presAssocID="{BC1E77DD-6B89-406D-B09E-00508B3E4074}" presName="hierRoot2" presStyleCnt="0">
        <dgm:presLayoutVars>
          <dgm:hierBranch val="init"/>
        </dgm:presLayoutVars>
      </dgm:prSet>
      <dgm:spPr/>
    </dgm:pt>
    <dgm:pt modelId="{294BFDFD-B095-4025-83BA-F6E66DA86679}" type="pres">
      <dgm:prSet presAssocID="{BC1E77DD-6B89-406D-B09E-00508B3E4074}" presName="rootComposite" presStyleCnt="0"/>
      <dgm:spPr/>
    </dgm:pt>
    <dgm:pt modelId="{5EE43486-7159-480C-B75B-7CE537FE658E}" type="pres">
      <dgm:prSet presAssocID="{BC1E77DD-6B89-406D-B09E-00508B3E4074}" presName="rootText" presStyleLbl="node1" presStyleIdx="2" presStyleCnt="6" custScaleX="139908" custScaleY="114094">
        <dgm:presLayoutVars>
          <dgm:chMax/>
          <dgm:chPref val="3"/>
        </dgm:presLayoutVars>
      </dgm:prSet>
      <dgm:spPr/>
    </dgm:pt>
    <dgm:pt modelId="{FA26D06B-391B-46C6-AC5C-3B0DD5B057BC}" type="pres">
      <dgm:prSet presAssocID="{BC1E77DD-6B89-406D-B09E-00508B3E4074}" presName="titleText2" presStyleLbl="fgAcc1" presStyleIdx="2" presStyleCnt="6" custLinFactNeighborX="21336" custLinFactNeighborY="35832">
        <dgm:presLayoutVars>
          <dgm:chMax val="0"/>
          <dgm:chPref val="0"/>
        </dgm:presLayoutVars>
      </dgm:prSet>
      <dgm:spPr/>
    </dgm:pt>
    <dgm:pt modelId="{EFB3DA44-5510-4582-9B4E-8BD0865F3727}" type="pres">
      <dgm:prSet presAssocID="{BC1E77DD-6B89-406D-B09E-00508B3E4074}" presName="rootConnector" presStyleLbl="node2" presStyleIdx="0" presStyleCnt="0"/>
      <dgm:spPr/>
    </dgm:pt>
    <dgm:pt modelId="{B3B0CB71-D31C-4EF1-BA19-BC54088F7665}" type="pres">
      <dgm:prSet presAssocID="{BC1E77DD-6B89-406D-B09E-00508B3E4074}" presName="hierChild4" presStyleCnt="0"/>
      <dgm:spPr/>
    </dgm:pt>
    <dgm:pt modelId="{A446C2C0-0483-4470-BD8A-ABF58CA83B07}" type="pres">
      <dgm:prSet presAssocID="{A859D214-C011-4DD6-B561-3DC083828209}" presName="Name37" presStyleLbl="parChTrans1D3" presStyleIdx="0" presStyleCnt="1"/>
      <dgm:spPr/>
    </dgm:pt>
    <dgm:pt modelId="{18A26CC5-83D8-4351-8710-AF8C2604075F}" type="pres">
      <dgm:prSet presAssocID="{1C1D1139-DF78-4495-9677-359D1669C689}" presName="hierRoot2" presStyleCnt="0">
        <dgm:presLayoutVars>
          <dgm:hierBranch val="init"/>
        </dgm:presLayoutVars>
      </dgm:prSet>
      <dgm:spPr/>
    </dgm:pt>
    <dgm:pt modelId="{3B36D97B-0C07-4E62-9103-68A2ECF09E71}" type="pres">
      <dgm:prSet presAssocID="{1C1D1139-DF78-4495-9677-359D1669C689}" presName="rootComposite" presStyleCnt="0"/>
      <dgm:spPr/>
    </dgm:pt>
    <dgm:pt modelId="{078F5C4A-FE9E-47BA-86CD-BD1E9CC3D872}" type="pres">
      <dgm:prSet presAssocID="{1C1D1139-DF78-4495-9677-359D1669C689}" presName="rootText" presStyleLbl="node1" presStyleIdx="3" presStyleCnt="6" custScaleX="113127" custScaleY="115965" custLinFactNeighborX="-484" custLinFactNeighborY="1895">
        <dgm:presLayoutVars>
          <dgm:chMax/>
          <dgm:chPref val="3"/>
        </dgm:presLayoutVars>
      </dgm:prSet>
      <dgm:spPr/>
    </dgm:pt>
    <dgm:pt modelId="{EED6D8DD-1C32-4243-8CBB-80359A4D28D1}" type="pres">
      <dgm:prSet presAssocID="{1C1D1139-DF78-4495-9677-359D1669C689}" presName="titleText2" presStyleLbl="fgAcc1" presStyleIdx="3" presStyleCnt="6" custLinFactNeighborX="6318" custLinFactNeighborY="52024">
        <dgm:presLayoutVars>
          <dgm:chMax val="0"/>
          <dgm:chPref val="0"/>
        </dgm:presLayoutVars>
      </dgm:prSet>
      <dgm:spPr/>
    </dgm:pt>
    <dgm:pt modelId="{89215DAC-8F1D-4680-9F05-A7439178E24C}" type="pres">
      <dgm:prSet presAssocID="{1C1D1139-DF78-4495-9677-359D1669C689}" presName="rootConnector" presStyleLbl="node3" presStyleIdx="0" presStyleCnt="0"/>
      <dgm:spPr/>
    </dgm:pt>
    <dgm:pt modelId="{BEA07F5E-5120-4B9B-8D09-BBF34FB32E23}" type="pres">
      <dgm:prSet presAssocID="{1C1D1139-DF78-4495-9677-359D1669C689}" presName="hierChild4" presStyleCnt="0"/>
      <dgm:spPr/>
    </dgm:pt>
    <dgm:pt modelId="{7B5693C3-19A1-4A84-B0E4-E3F298390BA5}" type="pres">
      <dgm:prSet presAssocID="{1C1D1139-DF78-4495-9677-359D1669C689}" presName="hierChild5" presStyleCnt="0"/>
      <dgm:spPr/>
    </dgm:pt>
    <dgm:pt modelId="{59E80A7B-1CF2-4F91-898D-01519D28DC8E}" type="pres">
      <dgm:prSet presAssocID="{BC1E77DD-6B89-406D-B09E-00508B3E4074}" presName="hierChild5" presStyleCnt="0"/>
      <dgm:spPr/>
    </dgm:pt>
    <dgm:pt modelId="{736A1F58-FCF2-4D7A-9302-25C77DEAEEBA}" type="pres">
      <dgm:prSet presAssocID="{A32DF405-D8E7-4063-86FD-035E71A97E43}" presName="Name37" presStyleLbl="parChTrans1D2" presStyleIdx="3" presStyleCnt="6"/>
      <dgm:spPr/>
    </dgm:pt>
    <dgm:pt modelId="{80297BAF-144B-4957-9235-2306A3710C3F}" type="pres">
      <dgm:prSet presAssocID="{CF593336-8CBC-480C-9933-339143841153}" presName="hierRoot2" presStyleCnt="0">
        <dgm:presLayoutVars>
          <dgm:hierBranch val="init"/>
        </dgm:presLayoutVars>
      </dgm:prSet>
      <dgm:spPr/>
    </dgm:pt>
    <dgm:pt modelId="{0E79BE79-866C-4495-9E2E-AC876DEDD001}" type="pres">
      <dgm:prSet presAssocID="{CF593336-8CBC-480C-9933-339143841153}" presName="rootComposite" presStyleCnt="0"/>
      <dgm:spPr/>
    </dgm:pt>
    <dgm:pt modelId="{0EBEE36C-AA8C-4C7D-BDC3-76665C424849}" type="pres">
      <dgm:prSet presAssocID="{CF593336-8CBC-480C-9933-339143841153}" presName="rootText" presStyleLbl="node1" presStyleIdx="4" presStyleCnt="6" custScaleY="111104">
        <dgm:presLayoutVars>
          <dgm:chMax/>
          <dgm:chPref val="3"/>
        </dgm:presLayoutVars>
      </dgm:prSet>
      <dgm:spPr/>
    </dgm:pt>
    <dgm:pt modelId="{A1F67E01-DF94-4C16-BC77-9738228BF502}" type="pres">
      <dgm:prSet presAssocID="{CF593336-8CBC-480C-9933-339143841153}" presName="titleText2" presStyleLbl="fgAcc1" presStyleIdx="4" presStyleCnt="6" custLinFactNeighborX="-213" custLinFactNeighborY="43071">
        <dgm:presLayoutVars>
          <dgm:chMax val="0"/>
          <dgm:chPref val="0"/>
        </dgm:presLayoutVars>
      </dgm:prSet>
      <dgm:spPr/>
    </dgm:pt>
    <dgm:pt modelId="{165A09B7-48E1-45EA-858B-1DE391A4F848}" type="pres">
      <dgm:prSet presAssocID="{CF593336-8CBC-480C-9933-339143841153}" presName="rootConnector" presStyleLbl="node2" presStyleIdx="0" presStyleCnt="0"/>
      <dgm:spPr/>
    </dgm:pt>
    <dgm:pt modelId="{4D97D492-F894-4957-A82F-BAB87758DA52}" type="pres">
      <dgm:prSet presAssocID="{CF593336-8CBC-480C-9933-339143841153}" presName="hierChild4" presStyleCnt="0"/>
      <dgm:spPr/>
    </dgm:pt>
    <dgm:pt modelId="{8A563C1D-17B5-4F02-B408-4CE579BAD4FF}" type="pres">
      <dgm:prSet presAssocID="{CF593336-8CBC-480C-9933-339143841153}" presName="hierChild5" presStyleCnt="0"/>
      <dgm:spPr/>
    </dgm:pt>
    <dgm:pt modelId="{E7C786BA-EAB3-49F6-A666-AA17F656E3F7}" type="pres">
      <dgm:prSet presAssocID="{B5B6CEEC-0EA5-497D-9596-0FCA0ADB6AF6}" presName="Name37" presStyleLbl="parChTrans1D2" presStyleIdx="4" presStyleCnt="6"/>
      <dgm:spPr/>
    </dgm:pt>
    <dgm:pt modelId="{7A33206F-26DD-4F39-ABC3-E9FAEA647AEF}" type="pres">
      <dgm:prSet presAssocID="{7B44D8FB-435A-45D6-9327-21FFE1645F3C}" presName="hierRoot2" presStyleCnt="0">
        <dgm:presLayoutVars>
          <dgm:hierBranch val="init"/>
        </dgm:presLayoutVars>
      </dgm:prSet>
      <dgm:spPr/>
    </dgm:pt>
    <dgm:pt modelId="{F6096FC0-5489-48B6-9FD9-EA33724B3C2D}" type="pres">
      <dgm:prSet presAssocID="{7B44D8FB-435A-45D6-9327-21FFE1645F3C}" presName="rootComposite" presStyleCnt="0"/>
      <dgm:spPr/>
    </dgm:pt>
    <dgm:pt modelId="{4F8EBDCC-AD8A-4BD7-9AFA-17171D2BD414}" type="pres">
      <dgm:prSet presAssocID="{7B44D8FB-435A-45D6-9327-21FFE1645F3C}" presName="rootText" presStyleLbl="node1" presStyleIdx="5" presStyleCnt="6" custScaleX="132714" custScaleY="117573">
        <dgm:presLayoutVars>
          <dgm:chMax/>
          <dgm:chPref val="3"/>
        </dgm:presLayoutVars>
      </dgm:prSet>
      <dgm:spPr/>
    </dgm:pt>
    <dgm:pt modelId="{3B56E5BD-557F-4976-8126-EA555F399D4E}" type="pres">
      <dgm:prSet presAssocID="{7B44D8FB-435A-45D6-9327-21FFE1645F3C}" presName="titleText2" presStyleLbl="fgAcc1" presStyleIdx="5" presStyleCnt="6" custLinFactNeighborX="14537" custLinFactNeighborY="44035">
        <dgm:presLayoutVars>
          <dgm:chMax val="0"/>
          <dgm:chPref val="0"/>
        </dgm:presLayoutVars>
      </dgm:prSet>
      <dgm:spPr/>
    </dgm:pt>
    <dgm:pt modelId="{3F03137F-BB07-499A-8E1A-CB9FFC3F32D1}" type="pres">
      <dgm:prSet presAssocID="{7B44D8FB-435A-45D6-9327-21FFE1645F3C}" presName="rootConnector" presStyleLbl="node2" presStyleIdx="0" presStyleCnt="0"/>
      <dgm:spPr/>
    </dgm:pt>
    <dgm:pt modelId="{CED9BCFA-8C9E-4F44-B585-1754BB620991}" type="pres">
      <dgm:prSet presAssocID="{7B44D8FB-435A-45D6-9327-21FFE1645F3C}" presName="hierChild4" presStyleCnt="0"/>
      <dgm:spPr/>
    </dgm:pt>
    <dgm:pt modelId="{EC1B34F7-0096-4CB1-866C-660E8B91970A}" type="pres">
      <dgm:prSet presAssocID="{7B44D8FB-435A-45D6-9327-21FFE1645F3C}" presName="hierChild5" presStyleCnt="0"/>
      <dgm:spPr/>
    </dgm:pt>
    <dgm:pt modelId="{A5FACCE9-CCA3-4D16-B151-11F3A83237F0}" type="pres">
      <dgm:prSet presAssocID="{397C1E61-1C7F-4FF9-BF6F-3AAA8F0AC938}" presName="hierChild3" presStyleCnt="0"/>
      <dgm:spPr/>
    </dgm:pt>
    <dgm:pt modelId="{2DB25B3F-CFB8-494C-8454-7C0B63D0B1CF}" type="pres">
      <dgm:prSet presAssocID="{632AA96E-E32A-4B75-BA40-74BAD7226F8B}" presName="Name96" presStyleLbl="parChTrans1D2" presStyleIdx="5" presStyleCnt="6"/>
      <dgm:spPr/>
    </dgm:pt>
    <dgm:pt modelId="{A06514EF-0D12-404B-9CB8-67BDA9944041}" type="pres">
      <dgm:prSet presAssocID="{B4BA0E1E-99B1-40E4-A15A-E238B713FA1D}" presName="hierRoot3" presStyleCnt="0">
        <dgm:presLayoutVars>
          <dgm:hierBranch val="init"/>
        </dgm:presLayoutVars>
      </dgm:prSet>
      <dgm:spPr/>
    </dgm:pt>
    <dgm:pt modelId="{06165407-05BE-4768-9F7A-29B1BF27E789}" type="pres">
      <dgm:prSet presAssocID="{B4BA0E1E-99B1-40E4-A15A-E238B713FA1D}" presName="rootComposite3" presStyleCnt="0"/>
      <dgm:spPr/>
    </dgm:pt>
    <dgm:pt modelId="{BC7460F7-D7DD-48F3-8859-DD18F6AC057D}" type="pres">
      <dgm:prSet presAssocID="{B4BA0E1E-99B1-40E4-A15A-E238B713FA1D}" presName="rootText3" presStyleLbl="asst1" presStyleIdx="0" presStyleCnt="1" custScaleX="130953" custScaleY="142610" custLinFactNeighborX="494" custLinFactNeighborY="-11286">
        <dgm:presLayoutVars>
          <dgm:chPref val="3"/>
        </dgm:presLayoutVars>
      </dgm:prSet>
      <dgm:spPr/>
    </dgm:pt>
    <dgm:pt modelId="{A82ADA3C-F6A3-43E7-AC2B-891EB3CB5E91}" type="pres">
      <dgm:prSet presAssocID="{B4BA0E1E-99B1-40E4-A15A-E238B713FA1D}" presName="titleText3" presStyleLbl="fgAcc2" presStyleIdx="0" presStyleCnt="1" custLinFactNeighborX="10624" custLinFactNeighborY="23553">
        <dgm:presLayoutVars>
          <dgm:chMax val="0"/>
          <dgm:chPref val="0"/>
        </dgm:presLayoutVars>
      </dgm:prSet>
      <dgm:spPr/>
    </dgm:pt>
    <dgm:pt modelId="{DCD5DBE7-BD68-4097-8EFD-4806CFB96F6C}" type="pres">
      <dgm:prSet presAssocID="{B4BA0E1E-99B1-40E4-A15A-E238B713FA1D}" presName="rootConnector3" presStyleLbl="asst1" presStyleIdx="0" presStyleCnt="1"/>
      <dgm:spPr/>
    </dgm:pt>
    <dgm:pt modelId="{4CF4B2FE-EB40-487F-BFD9-AC39E4D59DDC}" type="pres">
      <dgm:prSet presAssocID="{B4BA0E1E-99B1-40E4-A15A-E238B713FA1D}" presName="hierChild6" presStyleCnt="0"/>
      <dgm:spPr/>
    </dgm:pt>
    <dgm:pt modelId="{6C558F83-30D9-49E4-A894-DA5CF4514FFD}" type="pres">
      <dgm:prSet presAssocID="{B4BA0E1E-99B1-40E4-A15A-E238B713FA1D}" presName="hierChild7" presStyleCnt="0"/>
      <dgm:spPr/>
    </dgm:pt>
  </dgm:ptLst>
  <dgm:cxnLst>
    <dgm:cxn modelId="{926B460A-84C2-47AD-84EA-58926FB88000}" srcId="{3B3AFEFD-5A8F-457C-8AC1-3B95F74777E0}" destId="{397C1E61-1C7F-4FF9-BF6F-3AAA8F0AC938}" srcOrd="0" destOrd="0" parTransId="{6E5BFE03-7E85-492D-9F9F-7CA5BC0940A6}" sibTransId="{FE07569C-8DF4-43DA-89FE-0E6DF99083BE}"/>
    <dgm:cxn modelId="{E41FC711-753D-45DE-9D6E-178F997A256E}" type="presOf" srcId="{FE07569C-8DF4-43DA-89FE-0E6DF99083BE}" destId="{538FCC10-857D-4737-B883-1071B16AB19D}" srcOrd="0" destOrd="0" presId="urn:microsoft.com/office/officeart/2008/layout/NameandTitleOrganizationalChart"/>
    <dgm:cxn modelId="{63505E28-EBB5-47BB-8163-82AA1462278F}" type="presOf" srcId="{B4BA0E1E-99B1-40E4-A15A-E238B713FA1D}" destId="{BC7460F7-D7DD-48F3-8859-DD18F6AC057D}" srcOrd="0" destOrd="0" presId="urn:microsoft.com/office/officeart/2008/layout/NameandTitleOrganizationalChart"/>
    <dgm:cxn modelId="{6956F330-62C8-40C1-B6D7-7AAEDF2E9DB8}" type="presOf" srcId="{397C1E61-1C7F-4FF9-BF6F-3AAA8F0AC938}" destId="{29F76CB3-C92E-4395-BE70-8B34F8ED1C82}" srcOrd="1" destOrd="0" presId="urn:microsoft.com/office/officeart/2008/layout/NameandTitleOrganizationalChart"/>
    <dgm:cxn modelId="{0BDE3742-1543-47C7-BB3E-1CDAA22C7F88}" type="presOf" srcId="{A32DF405-D8E7-4063-86FD-035E71A97E43}" destId="{736A1F58-FCF2-4D7A-9302-25C77DEAEEBA}" srcOrd="0" destOrd="0" presId="urn:microsoft.com/office/officeart/2008/layout/NameandTitleOrganizationalChart"/>
    <dgm:cxn modelId="{ADBA0A46-9FA5-4577-A14A-BC0F7C837E3F}" type="presOf" srcId="{1C1D1139-DF78-4495-9677-359D1669C689}" destId="{89215DAC-8F1D-4680-9F05-A7439178E24C}" srcOrd="1" destOrd="0" presId="urn:microsoft.com/office/officeart/2008/layout/NameandTitleOrganizationalChart"/>
    <dgm:cxn modelId="{C0297166-62E8-4D01-8182-ADA73E64DF15}" srcId="{397C1E61-1C7F-4FF9-BF6F-3AAA8F0AC938}" destId="{7B44D8FB-435A-45D6-9327-21FFE1645F3C}" srcOrd="5" destOrd="0" parTransId="{B5B6CEEC-0EA5-497D-9596-0FCA0ADB6AF6}" sibTransId="{A8ED2E60-D39D-4CFB-90DE-CE20EE40EE46}"/>
    <dgm:cxn modelId="{F200016C-2D4D-4EE3-9C82-8AE5C1EFBAAA}" type="presOf" srcId="{1812496F-EDE8-4480-B7A5-502D0E668BED}" destId="{0E54537B-05CF-4230-A9C4-038DE359212B}" srcOrd="0" destOrd="0" presId="urn:microsoft.com/office/officeart/2008/layout/NameandTitleOrganizationalChart"/>
    <dgm:cxn modelId="{BEB53E6D-79CA-47BA-A0FD-7FBDABE2DE8F}" srcId="{397C1E61-1C7F-4FF9-BF6F-3AAA8F0AC938}" destId="{BC1E77DD-6B89-406D-B09E-00508B3E4074}" srcOrd="3" destOrd="0" parTransId="{1812496F-EDE8-4480-B7A5-502D0E668BED}" sibTransId="{2B8ED4E4-C7B7-4288-9058-1B4629E13B97}"/>
    <dgm:cxn modelId="{79F59952-C3BE-4B16-9C51-D84BC55474ED}" type="presOf" srcId="{1C1D1139-DF78-4495-9677-359D1669C689}" destId="{078F5C4A-FE9E-47BA-86CD-BD1E9CC3D872}" srcOrd="0" destOrd="0" presId="urn:microsoft.com/office/officeart/2008/layout/NameandTitleOrganizationalChart"/>
    <dgm:cxn modelId="{215EB573-B0A7-4509-98BE-A771235F5C4B}" type="presOf" srcId="{7B44D8FB-435A-45D6-9327-21FFE1645F3C}" destId="{3F03137F-BB07-499A-8E1A-CB9FFC3F32D1}" srcOrd="1" destOrd="0" presId="urn:microsoft.com/office/officeart/2008/layout/NameandTitleOrganizationalChart"/>
    <dgm:cxn modelId="{54470C56-ED01-4D42-9E40-D662AE8F0F98}" type="presOf" srcId="{A8ED2E60-D39D-4CFB-90DE-CE20EE40EE46}" destId="{3B56E5BD-557F-4976-8126-EA555F399D4E}" srcOrd="0" destOrd="0" presId="urn:microsoft.com/office/officeart/2008/layout/NameandTitleOrganizationalChart"/>
    <dgm:cxn modelId="{A108EA7C-454E-4D6B-B93A-D358F6B9D114}" type="presOf" srcId="{5C032A12-B430-445B-88C0-D855389727E7}" destId="{3BFD93F9-8EAF-4CBA-99ED-D1C222488B51}" srcOrd="1" destOrd="0" presId="urn:microsoft.com/office/officeart/2008/layout/NameandTitleOrganizationalChart"/>
    <dgm:cxn modelId="{5E95A280-7075-4E9F-A420-EEECC240BD7D}" type="presOf" srcId="{B5B6CEEC-0EA5-497D-9596-0FCA0ADB6AF6}" destId="{E7C786BA-EAB3-49F6-A666-AA17F656E3F7}" srcOrd="0" destOrd="0" presId="urn:microsoft.com/office/officeart/2008/layout/NameandTitleOrganizationalChart"/>
    <dgm:cxn modelId="{ADD35688-8E39-4AB5-8DF0-8842E6C4F88A}" srcId="{397C1E61-1C7F-4FF9-BF6F-3AAA8F0AC938}" destId="{B4BA0E1E-99B1-40E4-A15A-E238B713FA1D}" srcOrd="0" destOrd="0" parTransId="{632AA96E-E32A-4B75-BA40-74BAD7226F8B}" sibTransId="{D5BB80C7-1113-457D-8572-F76D9AF3F216}"/>
    <dgm:cxn modelId="{E1D5468F-2FA3-449D-B25A-52A17074CD83}" srcId="{397C1E61-1C7F-4FF9-BF6F-3AAA8F0AC938}" destId="{CF593336-8CBC-480C-9933-339143841153}" srcOrd="4" destOrd="0" parTransId="{A32DF405-D8E7-4063-86FD-035E71A97E43}" sibTransId="{63001C0B-DE08-4097-AF5E-6B9A35C2BFF6}"/>
    <dgm:cxn modelId="{1149D195-A59F-4A62-B956-7C480CA9A47D}" type="presOf" srcId="{397C1E61-1C7F-4FF9-BF6F-3AAA8F0AC938}" destId="{1D679587-86D2-4312-B019-6FE279E4CEA4}" srcOrd="0" destOrd="0" presId="urn:microsoft.com/office/officeart/2008/layout/NameandTitleOrganizationalChart"/>
    <dgm:cxn modelId="{4F2D4C96-265B-424E-965A-90CD2DFDE1FF}" type="presOf" srcId="{2B8ED4E4-C7B7-4288-9058-1B4629E13B97}" destId="{FA26D06B-391B-46C6-AC5C-3B0DD5B057BC}" srcOrd="0" destOrd="0" presId="urn:microsoft.com/office/officeart/2008/layout/NameandTitleOrganizationalChart"/>
    <dgm:cxn modelId="{010E6E96-9563-4820-AFEC-83234D46C2C5}" type="presOf" srcId="{B4BA0E1E-99B1-40E4-A15A-E238B713FA1D}" destId="{DCD5DBE7-BD68-4097-8EFD-4806CFB96F6C}" srcOrd="1" destOrd="0" presId="urn:microsoft.com/office/officeart/2008/layout/NameandTitleOrganizationalChart"/>
    <dgm:cxn modelId="{AB4DC096-609F-4AB2-8DB9-9F7C3D68363F}" type="presOf" srcId="{CF593336-8CBC-480C-9933-339143841153}" destId="{165A09B7-48E1-45EA-858B-1DE391A4F848}" srcOrd="1" destOrd="0" presId="urn:microsoft.com/office/officeart/2008/layout/NameandTitleOrganizationalChart"/>
    <dgm:cxn modelId="{237AD198-6BEB-42FE-A1A0-37E03BDE25B6}" type="presOf" srcId="{7B44D8FB-435A-45D6-9327-21FFE1645F3C}" destId="{4F8EBDCC-AD8A-4BD7-9AFA-17171D2BD414}" srcOrd="0" destOrd="0" presId="urn:microsoft.com/office/officeart/2008/layout/NameandTitleOrganizationalChart"/>
    <dgm:cxn modelId="{DD84959D-9DC0-474A-875B-10958C3FA76B}" type="presOf" srcId="{632AA96E-E32A-4B75-BA40-74BAD7226F8B}" destId="{2DB25B3F-CFB8-494C-8454-7C0B63D0B1CF}" srcOrd="0" destOrd="0" presId="urn:microsoft.com/office/officeart/2008/layout/NameandTitleOrganizationalChart"/>
    <dgm:cxn modelId="{5D938CB3-CBD0-4E1C-B4C5-ED81764127C6}" type="presOf" srcId="{BC1E77DD-6B89-406D-B09E-00508B3E4074}" destId="{5EE43486-7159-480C-B75B-7CE537FE658E}" srcOrd="0" destOrd="0" presId="urn:microsoft.com/office/officeart/2008/layout/NameandTitleOrganizationalChart"/>
    <dgm:cxn modelId="{0C1F0FB5-E2FA-44A2-BF29-8756BCB56E96}" type="presOf" srcId="{BC1E77DD-6B89-406D-B09E-00508B3E4074}" destId="{EFB3DA44-5510-4582-9B4E-8BD0865F3727}" srcOrd="1" destOrd="0" presId="urn:microsoft.com/office/officeart/2008/layout/NameandTitleOrganizationalChart"/>
    <dgm:cxn modelId="{41518FB8-E2D2-475E-AA78-7856F4971701}" srcId="{397C1E61-1C7F-4FF9-BF6F-3AAA8F0AC938}" destId="{59670DD6-101E-4055-94E5-5BA427FC1C3A}" srcOrd="2" destOrd="0" parTransId="{E8738297-710E-4F9D-BD8B-D3020CD78B41}" sibTransId="{7CFB50D2-2EFE-49FE-9EED-D22F000BE9BA}"/>
    <dgm:cxn modelId="{5D6F1BBA-19EC-4AE2-BB87-944F53F9F065}" srcId="{397C1E61-1C7F-4FF9-BF6F-3AAA8F0AC938}" destId="{5C032A12-B430-445B-88C0-D855389727E7}" srcOrd="1" destOrd="0" parTransId="{52EDA54A-CC36-4876-9ECC-74595FC36383}" sibTransId="{20576C6B-F483-4737-8D30-D99236332035}"/>
    <dgm:cxn modelId="{FEE89EC3-77FB-42E2-B339-68C28F69B3CF}" type="presOf" srcId="{F4666B0A-F807-4104-8627-B950CDD3900F}" destId="{EED6D8DD-1C32-4243-8CBB-80359A4D28D1}" srcOrd="0" destOrd="0" presId="urn:microsoft.com/office/officeart/2008/layout/NameandTitleOrganizationalChart"/>
    <dgm:cxn modelId="{AD9CCFC6-1B8F-4EFA-8230-DE3F523BB55E}" type="presOf" srcId="{20576C6B-F483-4737-8D30-D99236332035}" destId="{E8361EBF-E115-4CC0-90E4-FBF8E9181A4A}" srcOrd="0" destOrd="0" presId="urn:microsoft.com/office/officeart/2008/layout/NameandTitleOrganizationalChart"/>
    <dgm:cxn modelId="{5548F7CB-CA96-48ED-B5A6-A3F55DF94EF7}" type="presOf" srcId="{5C032A12-B430-445B-88C0-D855389727E7}" destId="{0150B3DA-6702-4D6E-A8AB-5A856FE37FFA}" srcOrd="0" destOrd="0" presId="urn:microsoft.com/office/officeart/2008/layout/NameandTitleOrganizationalChart"/>
    <dgm:cxn modelId="{B95F69D7-D063-4F6B-95C7-F12661EA26CB}" type="presOf" srcId="{7CFB50D2-2EFE-49FE-9EED-D22F000BE9BA}" destId="{472C8789-2CD0-4820-980A-53460757B174}" srcOrd="0" destOrd="0" presId="urn:microsoft.com/office/officeart/2008/layout/NameandTitleOrganizationalChart"/>
    <dgm:cxn modelId="{1FD136E1-7959-41C0-AD1C-47861DBAC869}" type="presOf" srcId="{3B3AFEFD-5A8F-457C-8AC1-3B95F74777E0}" destId="{156A0E84-D59E-47FA-909B-54498932E3BD}" srcOrd="0" destOrd="0" presId="urn:microsoft.com/office/officeart/2008/layout/NameandTitleOrganizationalChart"/>
    <dgm:cxn modelId="{EEE40DE2-CD6D-40BB-8CF1-59A8E456BB3A}" type="presOf" srcId="{52EDA54A-CC36-4876-9ECC-74595FC36383}" destId="{065B2CEE-FE28-4D83-ACA4-6E5B7BD38158}" srcOrd="0" destOrd="0" presId="urn:microsoft.com/office/officeart/2008/layout/NameandTitleOrganizationalChart"/>
    <dgm:cxn modelId="{131CF3E7-6CEC-411F-BA79-62A5F8713F0A}" type="presOf" srcId="{E8738297-710E-4F9D-BD8B-D3020CD78B41}" destId="{9D1F4663-31BE-470A-A8C7-08CA08860333}" srcOrd="0" destOrd="0" presId="urn:microsoft.com/office/officeart/2008/layout/NameandTitleOrganizationalChart"/>
    <dgm:cxn modelId="{D1E366E9-D82C-40CC-B1CB-C048ED75209E}" type="presOf" srcId="{63001C0B-DE08-4097-AF5E-6B9A35C2BFF6}" destId="{A1F67E01-DF94-4C16-BC77-9738228BF502}" srcOrd="0" destOrd="0" presId="urn:microsoft.com/office/officeart/2008/layout/NameandTitleOrganizationalChart"/>
    <dgm:cxn modelId="{6637C3E9-49E4-4C84-9CA2-9145061DFF1A}" type="presOf" srcId="{CF593336-8CBC-480C-9933-339143841153}" destId="{0EBEE36C-AA8C-4C7D-BDC3-76665C424849}" srcOrd="0" destOrd="0" presId="urn:microsoft.com/office/officeart/2008/layout/NameandTitleOrganizationalChart"/>
    <dgm:cxn modelId="{095943EA-5574-4B8E-B864-A4D3BBBC8C24}" type="presOf" srcId="{D5BB80C7-1113-457D-8572-F76D9AF3F216}" destId="{A82ADA3C-F6A3-43E7-AC2B-891EB3CB5E91}" srcOrd="0" destOrd="0" presId="urn:microsoft.com/office/officeart/2008/layout/NameandTitleOrganizationalChart"/>
    <dgm:cxn modelId="{08F1F9ED-F715-45B1-914E-3C040CFB9D4F}" type="presOf" srcId="{59670DD6-101E-4055-94E5-5BA427FC1C3A}" destId="{8CC93029-A982-42BE-8C31-482D0E81EDB4}" srcOrd="1" destOrd="0" presId="urn:microsoft.com/office/officeart/2008/layout/NameandTitleOrganizationalChart"/>
    <dgm:cxn modelId="{F65C93F3-C8F9-459F-8092-0AEE367E22C7}" type="presOf" srcId="{59670DD6-101E-4055-94E5-5BA427FC1C3A}" destId="{4264A0D5-896C-403B-A655-B7FA5CEEEDAF}" srcOrd="0" destOrd="0" presId="urn:microsoft.com/office/officeart/2008/layout/NameandTitleOrganizationalChart"/>
    <dgm:cxn modelId="{9D19D1F4-FB84-4521-8A23-68284213ADBE}" type="presOf" srcId="{A859D214-C011-4DD6-B561-3DC083828209}" destId="{A446C2C0-0483-4470-BD8A-ABF58CA83B07}" srcOrd="0" destOrd="0" presId="urn:microsoft.com/office/officeart/2008/layout/NameandTitleOrganizationalChart"/>
    <dgm:cxn modelId="{7966C8F7-2537-4997-B142-2D0DE228D8A3}" srcId="{BC1E77DD-6B89-406D-B09E-00508B3E4074}" destId="{1C1D1139-DF78-4495-9677-359D1669C689}" srcOrd="0" destOrd="0" parTransId="{A859D214-C011-4DD6-B561-3DC083828209}" sibTransId="{F4666B0A-F807-4104-8627-B950CDD3900F}"/>
    <dgm:cxn modelId="{E9885B8D-DA85-4F5D-AB9E-DDB2F1303E2C}" type="presParOf" srcId="{156A0E84-D59E-47FA-909B-54498932E3BD}" destId="{DF215658-DB31-4A20-AF9C-931B786D707A}" srcOrd="0" destOrd="0" presId="urn:microsoft.com/office/officeart/2008/layout/NameandTitleOrganizationalChart"/>
    <dgm:cxn modelId="{6DD4F0B5-3A1B-4E20-A22A-0C8E4D8745DE}" type="presParOf" srcId="{DF215658-DB31-4A20-AF9C-931B786D707A}" destId="{21241C4A-FF0D-4E29-A4A5-C7C4358576CA}" srcOrd="0" destOrd="0" presId="urn:microsoft.com/office/officeart/2008/layout/NameandTitleOrganizationalChart"/>
    <dgm:cxn modelId="{45E7BB5E-0250-4D9B-A07F-A38A8E854B22}" type="presParOf" srcId="{21241C4A-FF0D-4E29-A4A5-C7C4358576CA}" destId="{1D679587-86D2-4312-B019-6FE279E4CEA4}" srcOrd="0" destOrd="0" presId="urn:microsoft.com/office/officeart/2008/layout/NameandTitleOrganizationalChart"/>
    <dgm:cxn modelId="{59146D9B-2D45-4795-9EEF-5AC7333C4ABE}" type="presParOf" srcId="{21241C4A-FF0D-4E29-A4A5-C7C4358576CA}" destId="{538FCC10-857D-4737-B883-1071B16AB19D}" srcOrd="1" destOrd="0" presId="urn:microsoft.com/office/officeart/2008/layout/NameandTitleOrganizationalChart"/>
    <dgm:cxn modelId="{E25B71BC-8740-407A-899C-DDDBE8B56EC8}" type="presParOf" srcId="{21241C4A-FF0D-4E29-A4A5-C7C4358576CA}" destId="{29F76CB3-C92E-4395-BE70-8B34F8ED1C82}" srcOrd="2" destOrd="0" presId="urn:microsoft.com/office/officeart/2008/layout/NameandTitleOrganizationalChart"/>
    <dgm:cxn modelId="{70A58293-50AD-4823-AF04-D3884EEDFF92}" type="presParOf" srcId="{DF215658-DB31-4A20-AF9C-931B786D707A}" destId="{A1CA26F6-AB89-4CB0-87C0-8160791EFFC1}" srcOrd="1" destOrd="0" presId="urn:microsoft.com/office/officeart/2008/layout/NameandTitleOrganizationalChart"/>
    <dgm:cxn modelId="{02898E93-2C51-419D-BA9C-390F4E210E84}" type="presParOf" srcId="{A1CA26F6-AB89-4CB0-87C0-8160791EFFC1}" destId="{065B2CEE-FE28-4D83-ACA4-6E5B7BD38158}" srcOrd="0" destOrd="0" presId="urn:microsoft.com/office/officeart/2008/layout/NameandTitleOrganizationalChart"/>
    <dgm:cxn modelId="{B5F4A53C-C979-45A7-B3FA-1270F152DBFD}" type="presParOf" srcId="{A1CA26F6-AB89-4CB0-87C0-8160791EFFC1}" destId="{4AC7D077-B2D2-4874-BBEB-88021B8E8BE7}" srcOrd="1" destOrd="0" presId="urn:microsoft.com/office/officeart/2008/layout/NameandTitleOrganizationalChart"/>
    <dgm:cxn modelId="{0939FA9F-D6FB-4943-A424-3012C3F16CDD}" type="presParOf" srcId="{4AC7D077-B2D2-4874-BBEB-88021B8E8BE7}" destId="{B7A95041-1AD2-4C71-B34A-DB57F685DB02}" srcOrd="0" destOrd="0" presId="urn:microsoft.com/office/officeart/2008/layout/NameandTitleOrganizationalChart"/>
    <dgm:cxn modelId="{7AEE2BC7-B0B5-40A0-8B28-5B9B18A61846}" type="presParOf" srcId="{B7A95041-1AD2-4C71-B34A-DB57F685DB02}" destId="{0150B3DA-6702-4D6E-A8AB-5A856FE37FFA}" srcOrd="0" destOrd="0" presId="urn:microsoft.com/office/officeart/2008/layout/NameandTitleOrganizationalChart"/>
    <dgm:cxn modelId="{DE03FFA6-4136-4764-AADF-4F35EA9AE800}" type="presParOf" srcId="{B7A95041-1AD2-4C71-B34A-DB57F685DB02}" destId="{E8361EBF-E115-4CC0-90E4-FBF8E9181A4A}" srcOrd="1" destOrd="0" presId="urn:microsoft.com/office/officeart/2008/layout/NameandTitleOrganizationalChart"/>
    <dgm:cxn modelId="{75566C8B-0E3A-4A48-A03D-F5A30CF6747F}" type="presParOf" srcId="{B7A95041-1AD2-4C71-B34A-DB57F685DB02}" destId="{3BFD93F9-8EAF-4CBA-99ED-D1C222488B51}" srcOrd="2" destOrd="0" presId="urn:microsoft.com/office/officeart/2008/layout/NameandTitleOrganizationalChart"/>
    <dgm:cxn modelId="{1908D335-3A31-44A8-98C0-33BBA6E9503E}" type="presParOf" srcId="{4AC7D077-B2D2-4874-BBEB-88021B8E8BE7}" destId="{DDE7E423-F990-4E12-8767-450D88F03808}" srcOrd="1" destOrd="0" presId="urn:microsoft.com/office/officeart/2008/layout/NameandTitleOrganizationalChart"/>
    <dgm:cxn modelId="{217BDE86-CAB8-440C-832D-602F3CA11953}" type="presParOf" srcId="{4AC7D077-B2D2-4874-BBEB-88021B8E8BE7}" destId="{E8839486-62FC-4F83-A910-31FEECD626DC}" srcOrd="2" destOrd="0" presId="urn:microsoft.com/office/officeart/2008/layout/NameandTitleOrganizationalChart"/>
    <dgm:cxn modelId="{6034F10E-66E8-4A8C-8FB0-9B0A348754D0}" type="presParOf" srcId="{A1CA26F6-AB89-4CB0-87C0-8160791EFFC1}" destId="{9D1F4663-31BE-470A-A8C7-08CA08860333}" srcOrd="2" destOrd="0" presId="urn:microsoft.com/office/officeart/2008/layout/NameandTitleOrganizationalChart"/>
    <dgm:cxn modelId="{BFF59392-718C-4D8A-B6AC-383A0A07C0DD}" type="presParOf" srcId="{A1CA26F6-AB89-4CB0-87C0-8160791EFFC1}" destId="{2BB6EBF1-61F7-4B63-8981-51ACB5D1D431}" srcOrd="3" destOrd="0" presId="urn:microsoft.com/office/officeart/2008/layout/NameandTitleOrganizationalChart"/>
    <dgm:cxn modelId="{F7CB6726-0D14-4AD6-AB32-561D14631E81}" type="presParOf" srcId="{2BB6EBF1-61F7-4B63-8981-51ACB5D1D431}" destId="{873DE9D8-436F-435A-9095-34DF32C05EAA}" srcOrd="0" destOrd="0" presId="urn:microsoft.com/office/officeart/2008/layout/NameandTitleOrganizationalChart"/>
    <dgm:cxn modelId="{EFB95525-FCEE-48D8-882A-B0D81E6F356C}" type="presParOf" srcId="{873DE9D8-436F-435A-9095-34DF32C05EAA}" destId="{4264A0D5-896C-403B-A655-B7FA5CEEEDAF}" srcOrd="0" destOrd="0" presId="urn:microsoft.com/office/officeart/2008/layout/NameandTitleOrganizationalChart"/>
    <dgm:cxn modelId="{CEE52436-E0DF-4E1D-B0C2-B62FD2007D87}" type="presParOf" srcId="{873DE9D8-436F-435A-9095-34DF32C05EAA}" destId="{472C8789-2CD0-4820-980A-53460757B174}" srcOrd="1" destOrd="0" presId="urn:microsoft.com/office/officeart/2008/layout/NameandTitleOrganizationalChart"/>
    <dgm:cxn modelId="{4022825C-E1C0-4017-B7B2-802E643B7D13}" type="presParOf" srcId="{873DE9D8-436F-435A-9095-34DF32C05EAA}" destId="{8CC93029-A982-42BE-8C31-482D0E81EDB4}" srcOrd="2" destOrd="0" presId="urn:microsoft.com/office/officeart/2008/layout/NameandTitleOrganizationalChart"/>
    <dgm:cxn modelId="{806BD33E-2530-4FFC-AE5B-A7E852E28AFD}" type="presParOf" srcId="{2BB6EBF1-61F7-4B63-8981-51ACB5D1D431}" destId="{30D1DDCE-5A9A-406E-86D5-72A7DAFA9843}" srcOrd="1" destOrd="0" presId="urn:microsoft.com/office/officeart/2008/layout/NameandTitleOrganizationalChart"/>
    <dgm:cxn modelId="{503C98B0-D6CE-4132-AA8E-1C873FF9ABDB}" type="presParOf" srcId="{2BB6EBF1-61F7-4B63-8981-51ACB5D1D431}" destId="{49C92C3E-B2A9-4E41-9423-1934FE057FBF}" srcOrd="2" destOrd="0" presId="urn:microsoft.com/office/officeart/2008/layout/NameandTitleOrganizationalChart"/>
    <dgm:cxn modelId="{40C77652-6A26-48FA-A57C-02A451BE13B7}" type="presParOf" srcId="{A1CA26F6-AB89-4CB0-87C0-8160791EFFC1}" destId="{0E54537B-05CF-4230-A9C4-038DE359212B}" srcOrd="4" destOrd="0" presId="urn:microsoft.com/office/officeart/2008/layout/NameandTitleOrganizationalChart"/>
    <dgm:cxn modelId="{EAE42925-04C3-4BE9-9290-3BF7394C3595}" type="presParOf" srcId="{A1CA26F6-AB89-4CB0-87C0-8160791EFFC1}" destId="{AF928B26-F3B2-448F-AE8C-009C2594ED84}" srcOrd="5" destOrd="0" presId="urn:microsoft.com/office/officeart/2008/layout/NameandTitleOrganizationalChart"/>
    <dgm:cxn modelId="{2AD6A148-E8F4-4964-99E0-8F52710018D3}" type="presParOf" srcId="{AF928B26-F3B2-448F-AE8C-009C2594ED84}" destId="{294BFDFD-B095-4025-83BA-F6E66DA86679}" srcOrd="0" destOrd="0" presId="urn:microsoft.com/office/officeart/2008/layout/NameandTitleOrganizationalChart"/>
    <dgm:cxn modelId="{6531CD28-41B5-4535-A301-11CC881875F0}" type="presParOf" srcId="{294BFDFD-B095-4025-83BA-F6E66DA86679}" destId="{5EE43486-7159-480C-B75B-7CE537FE658E}" srcOrd="0" destOrd="0" presId="urn:microsoft.com/office/officeart/2008/layout/NameandTitleOrganizationalChart"/>
    <dgm:cxn modelId="{08D85422-B104-4773-AFBF-E5AE72E4E755}" type="presParOf" srcId="{294BFDFD-B095-4025-83BA-F6E66DA86679}" destId="{FA26D06B-391B-46C6-AC5C-3B0DD5B057BC}" srcOrd="1" destOrd="0" presId="urn:microsoft.com/office/officeart/2008/layout/NameandTitleOrganizationalChart"/>
    <dgm:cxn modelId="{A8DC1CEC-F806-4158-AA0D-5C3CE91539DC}" type="presParOf" srcId="{294BFDFD-B095-4025-83BA-F6E66DA86679}" destId="{EFB3DA44-5510-4582-9B4E-8BD0865F3727}" srcOrd="2" destOrd="0" presId="urn:microsoft.com/office/officeart/2008/layout/NameandTitleOrganizationalChart"/>
    <dgm:cxn modelId="{B2282D86-E91E-47AD-890A-221B63E62390}" type="presParOf" srcId="{AF928B26-F3B2-448F-AE8C-009C2594ED84}" destId="{B3B0CB71-D31C-4EF1-BA19-BC54088F7665}" srcOrd="1" destOrd="0" presId="urn:microsoft.com/office/officeart/2008/layout/NameandTitleOrganizationalChart"/>
    <dgm:cxn modelId="{041EB162-763E-41E7-9E6B-D436B10BF6D5}" type="presParOf" srcId="{B3B0CB71-D31C-4EF1-BA19-BC54088F7665}" destId="{A446C2C0-0483-4470-BD8A-ABF58CA83B07}" srcOrd="0" destOrd="0" presId="urn:microsoft.com/office/officeart/2008/layout/NameandTitleOrganizationalChart"/>
    <dgm:cxn modelId="{A82F07A8-7C18-4D5E-9E9F-94607175FFA1}" type="presParOf" srcId="{B3B0CB71-D31C-4EF1-BA19-BC54088F7665}" destId="{18A26CC5-83D8-4351-8710-AF8C2604075F}" srcOrd="1" destOrd="0" presId="urn:microsoft.com/office/officeart/2008/layout/NameandTitleOrganizationalChart"/>
    <dgm:cxn modelId="{9AE911E4-8F9C-41FA-9A55-43431E805F14}" type="presParOf" srcId="{18A26CC5-83D8-4351-8710-AF8C2604075F}" destId="{3B36D97B-0C07-4E62-9103-68A2ECF09E71}" srcOrd="0" destOrd="0" presId="urn:microsoft.com/office/officeart/2008/layout/NameandTitleOrganizationalChart"/>
    <dgm:cxn modelId="{EF2D2C24-A4AC-44B0-B303-30BCA2E074C4}" type="presParOf" srcId="{3B36D97B-0C07-4E62-9103-68A2ECF09E71}" destId="{078F5C4A-FE9E-47BA-86CD-BD1E9CC3D872}" srcOrd="0" destOrd="0" presId="urn:microsoft.com/office/officeart/2008/layout/NameandTitleOrganizationalChart"/>
    <dgm:cxn modelId="{98EBFB7A-69E5-4B3E-A52F-131AE17F4EAA}" type="presParOf" srcId="{3B36D97B-0C07-4E62-9103-68A2ECF09E71}" destId="{EED6D8DD-1C32-4243-8CBB-80359A4D28D1}" srcOrd="1" destOrd="0" presId="urn:microsoft.com/office/officeart/2008/layout/NameandTitleOrganizationalChart"/>
    <dgm:cxn modelId="{D00C8F20-0005-4672-834F-DC42B2DC3D22}" type="presParOf" srcId="{3B36D97B-0C07-4E62-9103-68A2ECF09E71}" destId="{89215DAC-8F1D-4680-9F05-A7439178E24C}" srcOrd="2" destOrd="0" presId="urn:microsoft.com/office/officeart/2008/layout/NameandTitleOrganizationalChart"/>
    <dgm:cxn modelId="{6A33E9A5-FDEA-4D3D-93A9-5A36272EBE30}" type="presParOf" srcId="{18A26CC5-83D8-4351-8710-AF8C2604075F}" destId="{BEA07F5E-5120-4B9B-8D09-BBF34FB32E23}" srcOrd="1" destOrd="0" presId="urn:microsoft.com/office/officeart/2008/layout/NameandTitleOrganizationalChart"/>
    <dgm:cxn modelId="{94625156-8603-48FE-8F28-377F2471DCEF}" type="presParOf" srcId="{18A26CC5-83D8-4351-8710-AF8C2604075F}" destId="{7B5693C3-19A1-4A84-B0E4-E3F298390BA5}" srcOrd="2" destOrd="0" presId="urn:microsoft.com/office/officeart/2008/layout/NameandTitleOrganizationalChart"/>
    <dgm:cxn modelId="{0B0CB47C-2037-4D8C-8D59-B4E3CA88DACB}" type="presParOf" srcId="{AF928B26-F3B2-448F-AE8C-009C2594ED84}" destId="{59E80A7B-1CF2-4F91-898D-01519D28DC8E}" srcOrd="2" destOrd="0" presId="urn:microsoft.com/office/officeart/2008/layout/NameandTitleOrganizationalChart"/>
    <dgm:cxn modelId="{8382F182-E9CF-4BA8-BB99-7336ED3733B4}" type="presParOf" srcId="{A1CA26F6-AB89-4CB0-87C0-8160791EFFC1}" destId="{736A1F58-FCF2-4D7A-9302-25C77DEAEEBA}" srcOrd="6" destOrd="0" presId="urn:microsoft.com/office/officeart/2008/layout/NameandTitleOrganizationalChart"/>
    <dgm:cxn modelId="{21FEB330-9C76-4540-A446-85E185408383}" type="presParOf" srcId="{A1CA26F6-AB89-4CB0-87C0-8160791EFFC1}" destId="{80297BAF-144B-4957-9235-2306A3710C3F}" srcOrd="7" destOrd="0" presId="urn:microsoft.com/office/officeart/2008/layout/NameandTitleOrganizationalChart"/>
    <dgm:cxn modelId="{23E06036-3806-457E-9B1F-5F12BB74728C}" type="presParOf" srcId="{80297BAF-144B-4957-9235-2306A3710C3F}" destId="{0E79BE79-866C-4495-9E2E-AC876DEDD001}" srcOrd="0" destOrd="0" presId="urn:microsoft.com/office/officeart/2008/layout/NameandTitleOrganizationalChart"/>
    <dgm:cxn modelId="{164C1166-171E-41E5-945E-FF2A3E7E0BBC}" type="presParOf" srcId="{0E79BE79-866C-4495-9E2E-AC876DEDD001}" destId="{0EBEE36C-AA8C-4C7D-BDC3-76665C424849}" srcOrd="0" destOrd="0" presId="urn:microsoft.com/office/officeart/2008/layout/NameandTitleOrganizationalChart"/>
    <dgm:cxn modelId="{5FB2F166-FA3A-4374-8629-6581A2D24B77}" type="presParOf" srcId="{0E79BE79-866C-4495-9E2E-AC876DEDD001}" destId="{A1F67E01-DF94-4C16-BC77-9738228BF502}" srcOrd="1" destOrd="0" presId="urn:microsoft.com/office/officeart/2008/layout/NameandTitleOrganizationalChart"/>
    <dgm:cxn modelId="{AB3A1972-F235-44D1-84FA-2CD667323FE2}" type="presParOf" srcId="{0E79BE79-866C-4495-9E2E-AC876DEDD001}" destId="{165A09B7-48E1-45EA-858B-1DE391A4F848}" srcOrd="2" destOrd="0" presId="urn:microsoft.com/office/officeart/2008/layout/NameandTitleOrganizationalChart"/>
    <dgm:cxn modelId="{13002347-D97C-4E66-8508-DED3849F3420}" type="presParOf" srcId="{80297BAF-144B-4957-9235-2306A3710C3F}" destId="{4D97D492-F894-4957-A82F-BAB87758DA52}" srcOrd="1" destOrd="0" presId="urn:microsoft.com/office/officeart/2008/layout/NameandTitleOrganizationalChart"/>
    <dgm:cxn modelId="{8AAF3C76-C30B-48DA-BF32-AE7696C74BD0}" type="presParOf" srcId="{80297BAF-144B-4957-9235-2306A3710C3F}" destId="{8A563C1D-17B5-4F02-B408-4CE579BAD4FF}" srcOrd="2" destOrd="0" presId="urn:microsoft.com/office/officeart/2008/layout/NameandTitleOrganizationalChart"/>
    <dgm:cxn modelId="{EC2FA700-29A6-4498-A53A-F5E08B4D106C}" type="presParOf" srcId="{A1CA26F6-AB89-4CB0-87C0-8160791EFFC1}" destId="{E7C786BA-EAB3-49F6-A666-AA17F656E3F7}" srcOrd="8" destOrd="0" presId="urn:microsoft.com/office/officeart/2008/layout/NameandTitleOrganizationalChart"/>
    <dgm:cxn modelId="{BF19D033-DC87-4D79-AF37-20DB3847709B}" type="presParOf" srcId="{A1CA26F6-AB89-4CB0-87C0-8160791EFFC1}" destId="{7A33206F-26DD-4F39-ABC3-E9FAEA647AEF}" srcOrd="9" destOrd="0" presId="urn:microsoft.com/office/officeart/2008/layout/NameandTitleOrganizationalChart"/>
    <dgm:cxn modelId="{1A7FAF15-F862-4027-943F-EF10525600E0}" type="presParOf" srcId="{7A33206F-26DD-4F39-ABC3-E9FAEA647AEF}" destId="{F6096FC0-5489-48B6-9FD9-EA33724B3C2D}" srcOrd="0" destOrd="0" presId="urn:microsoft.com/office/officeart/2008/layout/NameandTitleOrganizationalChart"/>
    <dgm:cxn modelId="{6DBC360E-EC9D-464A-AA3C-C57E9BBAB731}" type="presParOf" srcId="{F6096FC0-5489-48B6-9FD9-EA33724B3C2D}" destId="{4F8EBDCC-AD8A-4BD7-9AFA-17171D2BD414}" srcOrd="0" destOrd="0" presId="urn:microsoft.com/office/officeart/2008/layout/NameandTitleOrganizationalChart"/>
    <dgm:cxn modelId="{3D49381D-2D25-478A-81C0-2E4576400D8A}" type="presParOf" srcId="{F6096FC0-5489-48B6-9FD9-EA33724B3C2D}" destId="{3B56E5BD-557F-4976-8126-EA555F399D4E}" srcOrd="1" destOrd="0" presId="urn:microsoft.com/office/officeart/2008/layout/NameandTitleOrganizationalChart"/>
    <dgm:cxn modelId="{C8A7BD15-5831-48DD-ACDA-5CDF347038C2}" type="presParOf" srcId="{F6096FC0-5489-48B6-9FD9-EA33724B3C2D}" destId="{3F03137F-BB07-499A-8E1A-CB9FFC3F32D1}" srcOrd="2" destOrd="0" presId="urn:microsoft.com/office/officeart/2008/layout/NameandTitleOrganizationalChart"/>
    <dgm:cxn modelId="{3E0376F8-B0DD-40A1-AADE-F167046CCB32}" type="presParOf" srcId="{7A33206F-26DD-4F39-ABC3-E9FAEA647AEF}" destId="{CED9BCFA-8C9E-4F44-B585-1754BB620991}" srcOrd="1" destOrd="0" presId="urn:microsoft.com/office/officeart/2008/layout/NameandTitleOrganizationalChart"/>
    <dgm:cxn modelId="{8C0ABECD-93E6-4840-A372-91CEBF841D31}" type="presParOf" srcId="{7A33206F-26DD-4F39-ABC3-E9FAEA647AEF}" destId="{EC1B34F7-0096-4CB1-866C-660E8B91970A}" srcOrd="2" destOrd="0" presId="urn:microsoft.com/office/officeart/2008/layout/NameandTitleOrganizationalChart"/>
    <dgm:cxn modelId="{31803244-2222-474D-AD34-49231F3CA61A}" type="presParOf" srcId="{DF215658-DB31-4A20-AF9C-931B786D707A}" destId="{A5FACCE9-CCA3-4D16-B151-11F3A83237F0}" srcOrd="2" destOrd="0" presId="urn:microsoft.com/office/officeart/2008/layout/NameandTitleOrganizationalChart"/>
    <dgm:cxn modelId="{92F2498E-D4B3-4997-9BDC-63D31C0FA76D}" type="presParOf" srcId="{A5FACCE9-CCA3-4D16-B151-11F3A83237F0}" destId="{2DB25B3F-CFB8-494C-8454-7C0B63D0B1CF}" srcOrd="0" destOrd="0" presId="urn:microsoft.com/office/officeart/2008/layout/NameandTitleOrganizationalChart"/>
    <dgm:cxn modelId="{8ECAFF63-D8F7-4FA7-B9E6-35EE6786EF4E}" type="presParOf" srcId="{A5FACCE9-CCA3-4D16-B151-11F3A83237F0}" destId="{A06514EF-0D12-404B-9CB8-67BDA9944041}" srcOrd="1" destOrd="0" presId="urn:microsoft.com/office/officeart/2008/layout/NameandTitleOrganizationalChart"/>
    <dgm:cxn modelId="{5F4C67A3-0A05-4437-A6EE-6E31B2182F43}" type="presParOf" srcId="{A06514EF-0D12-404B-9CB8-67BDA9944041}" destId="{06165407-05BE-4768-9F7A-29B1BF27E789}" srcOrd="0" destOrd="0" presId="urn:microsoft.com/office/officeart/2008/layout/NameandTitleOrganizationalChart"/>
    <dgm:cxn modelId="{0102A7B6-2728-4F9C-855C-54641ACC4C64}" type="presParOf" srcId="{06165407-05BE-4768-9F7A-29B1BF27E789}" destId="{BC7460F7-D7DD-48F3-8859-DD18F6AC057D}" srcOrd="0" destOrd="0" presId="urn:microsoft.com/office/officeart/2008/layout/NameandTitleOrganizationalChart"/>
    <dgm:cxn modelId="{8E75D43C-B63B-45EB-AA98-916BAF2BC1CA}" type="presParOf" srcId="{06165407-05BE-4768-9F7A-29B1BF27E789}" destId="{A82ADA3C-F6A3-43E7-AC2B-891EB3CB5E91}" srcOrd="1" destOrd="0" presId="urn:microsoft.com/office/officeart/2008/layout/NameandTitleOrganizationalChart"/>
    <dgm:cxn modelId="{64CBDECB-D045-4658-A0D2-67784FD485C5}" type="presParOf" srcId="{06165407-05BE-4768-9F7A-29B1BF27E789}" destId="{DCD5DBE7-BD68-4097-8EFD-4806CFB96F6C}" srcOrd="2" destOrd="0" presId="urn:microsoft.com/office/officeart/2008/layout/NameandTitleOrganizationalChart"/>
    <dgm:cxn modelId="{2745A104-7BDF-4A53-A6E5-49B6A7787822}" type="presParOf" srcId="{A06514EF-0D12-404B-9CB8-67BDA9944041}" destId="{4CF4B2FE-EB40-487F-BFD9-AC39E4D59DDC}" srcOrd="1" destOrd="0" presId="urn:microsoft.com/office/officeart/2008/layout/NameandTitleOrganizationalChart"/>
    <dgm:cxn modelId="{94D827F1-7FC6-4F99-BE4C-383A29C2A79F}" type="presParOf" srcId="{A06514EF-0D12-404B-9CB8-67BDA9944041}" destId="{6C558F83-30D9-49E4-A894-DA5CF4514FFD}" srcOrd="2" destOrd="0" presId="urn:microsoft.com/office/officeart/2008/layout/NameandTitleOrganizationalChar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5B3F-CFB8-494C-8454-7C0B63D0B1CF}">
      <dsp:nvSpPr>
        <dsp:cNvPr id="0" name=""/>
        <dsp:cNvSpPr/>
      </dsp:nvSpPr>
      <dsp:spPr>
        <a:xfrm>
          <a:off x="2952077" y="743492"/>
          <a:ext cx="95922" cy="457281"/>
        </a:xfrm>
        <a:custGeom>
          <a:avLst/>
          <a:gdLst/>
          <a:ahLst/>
          <a:cxnLst/>
          <a:rect l="0" t="0" r="0" b="0"/>
          <a:pathLst>
            <a:path>
              <a:moveTo>
                <a:pt x="95922" y="0"/>
              </a:moveTo>
              <a:lnTo>
                <a:pt x="95922" y="457281"/>
              </a:lnTo>
              <a:lnTo>
                <a:pt x="0" y="45728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C786BA-EAB3-49F6-A666-AA17F656E3F7}">
      <dsp:nvSpPr>
        <dsp:cNvPr id="0" name=""/>
        <dsp:cNvSpPr/>
      </dsp:nvSpPr>
      <dsp:spPr>
        <a:xfrm>
          <a:off x="3048000" y="743492"/>
          <a:ext cx="2434512" cy="1011312"/>
        </a:xfrm>
        <a:custGeom>
          <a:avLst/>
          <a:gdLst/>
          <a:ahLst/>
          <a:cxnLst/>
          <a:rect l="0" t="0" r="0" b="0"/>
          <a:pathLst>
            <a:path>
              <a:moveTo>
                <a:pt x="0" y="0"/>
              </a:moveTo>
              <a:lnTo>
                <a:pt x="0" y="911299"/>
              </a:lnTo>
              <a:lnTo>
                <a:pt x="2434512" y="911299"/>
              </a:lnTo>
              <a:lnTo>
                <a:pt x="2434512"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6A1F58-FCF2-4D7A-9302-25C77DEAEEBA}">
      <dsp:nvSpPr>
        <dsp:cNvPr id="0" name=""/>
        <dsp:cNvSpPr/>
      </dsp:nvSpPr>
      <dsp:spPr>
        <a:xfrm>
          <a:off x="3048000" y="743492"/>
          <a:ext cx="1188438" cy="1011312"/>
        </a:xfrm>
        <a:custGeom>
          <a:avLst/>
          <a:gdLst/>
          <a:ahLst/>
          <a:cxnLst/>
          <a:rect l="0" t="0" r="0" b="0"/>
          <a:pathLst>
            <a:path>
              <a:moveTo>
                <a:pt x="0" y="0"/>
              </a:moveTo>
              <a:lnTo>
                <a:pt x="0" y="911299"/>
              </a:lnTo>
              <a:lnTo>
                <a:pt x="1188438" y="911299"/>
              </a:lnTo>
              <a:lnTo>
                <a:pt x="1188438"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6C2C0-0483-4470-BD8A-ABF58CA83B07}">
      <dsp:nvSpPr>
        <dsp:cNvPr id="0" name=""/>
        <dsp:cNvSpPr/>
      </dsp:nvSpPr>
      <dsp:spPr>
        <a:xfrm>
          <a:off x="2979420" y="2243840"/>
          <a:ext cx="91440" cy="225567"/>
        </a:xfrm>
        <a:custGeom>
          <a:avLst/>
          <a:gdLst/>
          <a:ahLst/>
          <a:cxnLst/>
          <a:rect l="0" t="0" r="0" b="0"/>
          <a:pathLst>
            <a:path>
              <a:moveTo>
                <a:pt x="63951" y="0"/>
              </a:moveTo>
              <a:lnTo>
                <a:pt x="63951" y="125554"/>
              </a:lnTo>
              <a:lnTo>
                <a:pt x="45720" y="125554"/>
              </a:lnTo>
              <a:lnTo>
                <a:pt x="45720" y="22556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54537B-05CF-4230-A9C4-038DE359212B}">
      <dsp:nvSpPr>
        <dsp:cNvPr id="0" name=""/>
        <dsp:cNvSpPr/>
      </dsp:nvSpPr>
      <dsp:spPr>
        <a:xfrm>
          <a:off x="2997652" y="743492"/>
          <a:ext cx="91440" cy="1011312"/>
        </a:xfrm>
        <a:custGeom>
          <a:avLst/>
          <a:gdLst/>
          <a:ahLst/>
          <a:cxnLst/>
          <a:rect l="0" t="0" r="0" b="0"/>
          <a:pathLst>
            <a:path>
              <a:moveTo>
                <a:pt x="50347" y="0"/>
              </a:moveTo>
              <a:lnTo>
                <a:pt x="50347" y="911299"/>
              </a:lnTo>
              <a:lnTo>
                <a:pt x="45720" y="911299"/>
              </a:lnTo>
              <a:lnTo>
                <a:pt x="45720"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1F4663-31BE-470A-A8C7-08CA08860333}">
      <dsp:nvSpPr>
        <dsp:cNvPr id="0" name=""/>
        <dsp:cNvSpPr/>
      </dsp:nvSpPr>
      <dsp:spPr>
        <a:xfrm>
          <a:off x="1719521" y="743492"/>
          <a:ext cx="1328478" cy="1011312"/>
        </a:xfrm>
        <a:custGeom>
          <a:avLst/>
          <a:gdLst/>
          <a:ahLst/>
          <a:cxnLst/>
          <a:rect l="0" t="0" r="0" b="0"/>
          <a:pathLst>
            <a:path>
              <a:moveTo>
                <a:pt x="1328478" y="0"/>
              </a:moveTo>
              <a:lnTo>
                <a:pt x="1328478" y="911299"/>
              </a:lnTo>
              <a:lnTo>
                <a:pt x="0" y="911299"/>
              </a:lnTo>
              <a:lnTo>
                <a:pt x="0"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5B2CEE-FE28-4D83-ACA4-6E5B7BD38158}">
      <dsp:nvSpPr>
        <dsp:cNvPr id="0" name=""/>
        <dsp:cNvSpPr/>
      </dsp:nvSpPr>
      <dsp:spPr>
        <a:xfrm>
          <a:off x="478075" y="743492"/>
          <a:ext cx="2569924" cy="1011312"/>
        </a:xfrm>
        <a:custGeom>
          <a:avLst/>
          <a:gdLst/>
          <a:ahLst/>
          <a:cxnLst/>
          <a:rect l="0" t="0" r="0" b="0"/>
          <a:pathLst>
            <a:path>
              <a:moveTo>
                <a:pt x="2569924" y="0"/>
              </a:moveTo>
              <a:lnTo>
                <a:pt x="2569924" y="911299"/>
              </a:lnTo>
              <a:lnTo>
                <a:pt x="0" y="911299"/>
              </a:lnTo>
              <a:lnTo>
                <a:pt x="0"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679587-86D2-4312-B019-6FE279E4CEA4}">
      <dsp:nvSpPr>
        <dsp:cNvPr id="0" name=""/>
        <dsp:cNvSpPr/>
      </dsp:nvSpPr>
      <dsp:spPr>
        <a:xfrm>
          <a:off x="2212896" y="117524"/>
          <a:ext cx="1670207" cy="62596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b="0" kern="1200" dirty="0"/>
            <a:t>Rachid </a:t>
          </a:r>
          <a:r>
            <a:rPr lang="en-US" sz="1200" b="0" kern="1200" dirty="0" err="1"/>
            <a:t>Noicer</a:t>
          </a:r>
          <a:r>
            <a:rPr lang="en-US" sz="1200" b="0" kern="1200" dirty="0"/>
            <a:t> (BNL)</a:t>
          </a:r>
        </a:p>
        <a:p>
          <a:pPr marL="0" lvl="0" indent="0" algn="ctr" defTabSz="533400">
            <a:lnSpc>
              <a:spcPct val="90000"/>
            </a:lnSpc>
            <a:spcBef>
              <a:spcPct val="0"/>
            </a:spcBef>
            <a:spcAft>
              <a:spcPct val="35000"/>
            </a:spcAft>
            <a:buNone/>
          </a:pPr>
          <a:r>
            <a:rPr lang="en-US" sz="1200" kern="1200" dirty="0" err="1"/>
            <a:t>Itaru</a:t>
          </a:r>
          <a:r>
            <a:rPr lang="en-US" sz="1200" kern="1200" dirty="0"/>
            <a:t> Nakagawa (RIKEN)</a:t>
          </a:r>
        </a:p>
      </dsp:txBody>
      <dsp:txXfrm>
        <a:off x="2212896" y="117524"/>
        <a:ext cx="1670207" cy="625968"/>
      </dsp:txXfrm>
    </dsp:sp>
    <dsp:sp modelId="{538FCC10-857D-4737-B883-1071B16AB19D}">
      <dsp:nvSpPr>
        <dsp:cNvPr id="0" name=""/>
        <dsp:cNvSpPr/>
      </dsp:nvSpPr>
      <dsp:spPr>
        <a:xfrm>
          <a:off x="3199834" y="630712"/>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L2 Manager</a:t>
          </a:r>
        </a:p>
      </dsp:txBody>
      <dsp:txXfrm>
        <a:off x="3199834" y="630712"/>
        <a:ext cx="745066" cy="142875"/>
      </dsp:txXfrm>
    </dsp:sp>
    <dsp:sp modelId="{0150B3DA-6702-4D6E-A8AB-5A856FE37FFA}">
      <dsp:nvSpPr>
        <dsp:cNvPr id="0" name=""/>
        <dsp:cNvSpPr/>
      </dsp:nvSpPr>
      <dsp:spPr>
        <a:xfrm>
          <a:off x="64149" y="1754805"/>
          <a:ext cx="827851" cy="49493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b="0" kern="1200" dirty="0"/>
            <a:t>Dan Cacace (BNL)</a:t>
          </a:r>
        </a:p>
      </dsp:txBody>
      <dsp:txXfrm>
        <a:off x="64149" y="1754805"/>
        <a:ext cx="827851" cy="494937"/>
      </dsp:txXfrm>
    </dsp:sp>
    <dsp:sp modelId="{E8361EBF-E115-4CC0-90E4-FBF8E9181A4A}">
      <dsp:nvSpPr>
        <dsp:cNvPr id="0" name=""/>
        <dsp:cNvSpPr/>
      </dsp:nvSpPr>
      <dsp:spPr>
        <a:xfrm>
          <a:off x="266474" y="2157245"/>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266474" y="2157245"/>
        <a:ext cx="745066" cy="142875"/>
      </dsp:txXfrm>
    </dsp:sp>
    <dsp:sp modelId="{4264A0D5-896C-403B-A655-B7FA5CEEEDAF}">
      <dsp:nvSpPr>
        <dsp:cNvPr id="0" name=""/>
        <dsp:cNvSpPr/>
      </dsp:nvSpPr>
      <dsp:spPr>
        <a:xfrm>
          <a:off x="1174811" y="1754805"/>
          <a:ext cx="1089419" cy="5284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b="0" kern="1200" dirty="0"/>
            <a:t>Connor Miraval (BNL)</a:t>
          </a:r>
        </a:p>
      </dsp:txBody>
      <dsp:txXfrm>
        <a:off x="1174811" y="1754805"/>
        <a:ext cx="1089419" cy="528451"/>
      </dsp:txXfrm>
    </dsp:sp>
    <dsp:sp modelId="{472C8789-2CD0-4820-980A-53460757B174}">
      <dsp:nvSpPr>
        <dsp:cNvPr id="0" name=""/>
        <dsp:cNvSpPr/>
      </dsp:nvSpPr>
      <dsp:spPr>
        <a:xfrm>
          <a:off x="1575952" y="2198222"/>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1575952" y="2198222"/>
        <a:ext cx="745066" cy="142875"/>
      </dsp:txXfrm>
    </dsp:sp>
    <dsp:sp modelId="{5EE43486-7159-480C-B75B-7CE537FE658E}">
      <dsp:nvSpPr>
        <dsp:cNvPr id="0" name=""/>
        <dsp:cNvSpPr/>
      </dsp:nvSpPr>
      <dsp:spPr>
        <a:xfrm>
          <a:off x="2464256" y="1754805"/>
          <a:ext cx="1158230" cy="48903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a:t>Takashi </a:t>
          </a:r>
          <a:r>
            <a:rPr lang="en-US" sz="1200" kern="1200" dirty="0" err="1"/>
            <a:t>Hachiya</a:t>
          </a:r>
          <a:r>
            <a:rPr lang="en-US" sz="1200" kern="1200" dirty="0"/>
            <a:t> (NWU)</a:t>
          </a:r>
        </a:p>
      </dsp:txBody>
      <dsp:txXfrm>
        <a:off x="2464256" y="1754805"/>
        <a:ext cx="1158230" cy="489035"/>
      </dsp:txXfrm>
    </dsp:sp>
    <dsp:sp modelId="{FA26D06B-391B-46C6-AC5C-3B0DD5B057BC}">
      <dsp:nvSpPr>
        <dsp:cNvPr id="0" name=""/>
        <dsp:cNvSpPr/>
      </dsp:nvSpPr>
      <dsp:spPr>
        <a:xfrm>
          <a:off x="2953984" y="2169580"/>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2953984" y="2169580"/>
        <a:ext cx="745066" cy="142875"/>
      </dsp:txXfrm>
    </dsp:sp>
    <dsp:sp modelId="{078F5C4A-FE9E-47BA-86CD-BD1E9CC3D872}">
      <dsp:nvSpPr>
        <dsp:cNvPr id="0" name=""/>
        <dsp:cNvSpPr/>
      </dsp:nvSpPr>
      <dsp:spPr>
        <a:xfrm>
          <a:off x="2556878" y="2469407"/>
          <a:ext cx="936523" cy="497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a:t>Ayaka Suzuki</a:t>
          </a:r>
        </a:p>
        <a:p>
          <a:pPr marL="0" lvl="0" indent="0" algn="ctr" defTabSz="533400">
            <a:lnSpc>
              <a:spcPct val="90000"/>
            </a:lnSpc>
            <a:spcBef>
              <a:spcPct val="0"/>
            </a:spcBef>
            <a:spcAft>
              <a:spcPct val="35000"/>
            </a:spcAft>
            <a:buNone/>
          </a:pPr>
          <a:r>
            <a:rPr lang="en-US" sz="1200" kern="1200" dirty="0"/>
            <a:t>+Undergrads</a:t>
          </a:r>
        </a:p>
      </dsp:txBody>
      <dsp:txXfrm>
        <a:off x="2556878" y="2469407"/>
        <a:ext cx="936523" cy="497054"/>
      </dsp:txXfrm>
    </dsp:sp>
    <dsp:sp modelId="{EED6D8DD-1C32-4243-8CBB-80359A4D28D1}">
      <dsp:nvSpPr>
        <dsp:cNvPr id="0" name=""/>
        <dsp:cNvSpPr/>
      </dsp:nvSpPr>
      <dsp:spPr>
        <a:xfrm>
          <a:off x="2827865" y="2903204"/>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L4 Manager</a:t>
          </a:r>
        </a:p>
      </dsp:txBody>
      <dsp:txXfrm>
        <a:off x="2827865" y="2903204"/>
        <a:ext cx="745066" cy="142875"/>
      </dsp:txXfrm>
    </dsp:sp>
    <dsp:sp modelId="{0EBEE36C-AA8C-4C7D-BDC3-76665C424849}">
      <dsp:nvSpPr>
        <dsp:cNvPr id="0" name=""/>
        <dsp:cNvSpPr/>
      </dsp:nvSpPr>
      <dsp:spPr>
        <a:xfrm>
          <a:off x="3822512" y="1754805"/>
          <a:ext cx="827851" cy="47621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a:t>Wei </a:t>
          </a:r>
          <a:r>
            <a:rPr lang="en-US" sz="1200" kern="1200" dirty="0" err="1"/>
            <a:t>Xie</a:t>
          </a:r>
          <a:r>
            <a:rPr lang="en-US" sz="1200" kern="1200" dirty="0"/>
            <a:t> (Purdue U.)</a:t>
          </a:r>
        </a:p>
      </dsp:txBody>
      <dsp:txXfrm>
        <a:off x="3822512" y="1754805"/>
        <a:ext cx="827851" cy="476219"/>
      </dsp:txXfrm>
    </dsp:sp>
    <dsp:sp modelId="{A1F67E01-DF94-4C16-BC77-9738228BF502}">
      <dsp:nvSpPr>
        <dsp:cNvPr id="0" name=""/>
        <dsp:cNvSpPr/>
      </dsp:nvSpPr>
      <dsp:spPr>
        <a:xfrm>
          <a:off x="3986496" y="2173515"/>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3986496" y="2173515"/>
        <a:ext cx="745066" cy="142875"/>
      </dsp:txXfrm>
    </dsp:sp>
    <dsp:sp modelId="{4F8EBDCC-AD8A-4BD7-9AFA-17171D2BD414}">
      <dsp:nvSpPr>
        <dsp:cNvPr id="0" name=""/>
        <dsp:cNvSpPr/>
      </dsp:nvSpPr>
      <dsp:spPr>
        <a:xfrm>
          <a:off x="4933174" y="1754805"/>
          <a:ext cx="1098675" cy="50394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a:t>Chia-Ming </a:t>
          </a:r>
          <a:r>
            <a:rPr lang="en-US" sz="1200" kern="1200" dirty="0" err="1"/>
            <a:t>Kuo</a:t>
          </a:r>
          <a:r>
            <a:rPr lang="en-US" sz="1200" kern="1200" dirty="0"/>
            <a:t> (NCU)</a:t>
          </a:r>
        </a:p>
      </dsp:txBody>
      <dsp:txXfrm>
        <a:off x="4933174" y="1754805"/>
        <a:ext cx="1098675" cy="503947"/>
      </dsp:txXfrm>
    </dsp:sp>
    <dsp:sp modelId="{3B56E5BD-557F-4976-8126-EA555F399D4E}">
      <dsp:nvSpPr>
        <dsp:cNvPr id="0" name=""/>
        <dsp:cNvSpPr/>
      </dsp:nvSpPr>
      <dsp:spPr>
        <a:xfrm>
          <a:off x="5342467" y="2188756"/>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5342467" y="2188756"/>
        <a:ext cx="745066" cy="142875"/>
      </dsp:txXfrm>
    </dsp:sp>
    <dsp:sp modelId="{BC7460F7-D7DD-48F3-8859-DD18F6AC057D}">
      <dsp:nvSpPr>
        <dsp:cNvPr id="0" name=""/>
        <dsp:cNvSpPr/>
      </dsp:nvSpPr>
      <dsp:spPr>
        <a:xfrm>
          <a:off x="1867980" y="895143"/>
          <a:ext cx="1084096" cy="61126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err="1"/>
            <a:t>Yasuyuki</a:t>
          </a:r>
          <a:r>
            <a:rPr lang="en-US" sz="1200" kern="1200" dirty="0"/>
            <a:t> Akiba (RIKEN/RBRC)</a:t>
          </a:r>
        </a:p>
      </dsp:txBody>
      <dsp:txXfrm>
        <a:off x="1867980" y="895143"/>
        <a:ext cx="1084096" cy="611262"/>
      </dsp:txXfrm>
    </dsp:sp>
    <dsp:sp modelId="{A82ADA3C-F6A3-43E7-AC2B-891EB3CB5E91}">
      <dsp:nvSpPr>
        <dsp:cNvPr id="0" name=""/>
        <dsp:cNvSpPr/>
      </dsp:nvSpPr>
      <dsp:spPr>
        <a:xfrm>
          <a:off x="2236739" y="1401862"/>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Consultant</a:t>
          </a:r>
        </a:p>
      </dsp:txBody>
      <dsp:txXfrm>
        <a:off x="2236739" y="1401862"/>
        <a:ext cx="745066" cy="142875"/>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3/25/2020</a:t>
            </a:fld>
            <a:endParaRPr lang="en-US" alt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3/24/2020</a:t>
            </a:fld>
            <a:endParaRPr lang="en-US" alt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83544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69739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After wire-bonding of the chips is complete, the ladder tested and returned to the OGP machine for sensor placement.</a:t>
            </a:r>
          </a:p>
          <a:p>
            <a:pPr eaLnBrk="1" hangingPunct="1"/>
            <a:r>
              <a:rPr lang="en-US" altLang="en-US" dirty="0"/>
              <a:t>The placement of the sensors is completed using the same vacuum fixture action as the chip placement. </a:t>
            </a:r>
          </a:p>
          <a:p>
            <a:pPr eaLnBrk="1" hangingPunct="1"/>
            <a:r>
              <a:rPr lang="en-US" altLang="en-US" dirty="0"/>
              <a:t>Once the sensors are placed on the HDI surface, the positioning can be adjusted using the micrometer dials. This is done to achieve accurate placement which is verified by the OGP’s optical camera which peers through openings and cutaways in the placement tool that reveal alignment markings on both the sensor and the HDI.</a:t>
            </a:r>
          </a:p>
          <a:p>
            <a:pPr eaLnBrk="1" hangingPunct="1"/>
            <a:r>
              <a:rPr lang="en-US" altLang="en-US" dirty="0"/>
              <a:t>After the sensor epoxy cures the assembly is sent for additional wire-bonding and encapsulation, followed by full ladder testing.</a:t>
            </a:r>
          </a:p>
        </p:txBody>
      </p:sp>
    </p:spTree>
    <p:extLst>
      <p:ext uri="{BB962C8B-B14F-4D97-AF65-F5344CB8AC3E}">
        <p14:creationId xmlns:p14="http://schemas.microsoft.com/office/powerpoint/2010/main" val="1946490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455491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556783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590576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Once we have our ladders assembled we are tasked with assembling both INTT half barrels. The half barrels consist of two layers of ladders with each layer consisting of two sub-layers. These ladders are supported by endcap rings.</a:t>
            </a:r>
          </a:p>
        </p:txBody>
      </p:sp>
    </p:spTree>
    <p:extLst>
      <p:ext uri="{BB962C8B-B14F-4D97-AF65-F5344CB8AC3E}">
        <p14:creationId xmlns:p14="http://schemas.microsoft.com/office/powerpoint/2010/main" val="1477467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Shown in the image here are the components that makeup the detector assembly. You can see the separation of the inner and outer layer that make up the two layers of the barrel assembly. The layers are surrounded by an outer and inner CFC shell, the inner shell is not shown here so that the ladder assembly can be seen.</a:t>
            </a:r>
          </a:p>
        </p:txBody>
      </p:sp>
    </p:spTree>
    <p:extLst>
      <p:ext uri="{BB962C8B-B14F-4D97-AF65-F5344CB8AC3E}">
        <p14:creationId xmlns:p14="http://schemas.microsoft.com/office/powerpoint/2010/main" val="359404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detector assembly fixtures are in conceptual design but the goal is to build a mandrel and guide assembly fixture.</a:t>
            </a:r>
          </a:p>
          <a:p>
            <a:pPr eaLnBrk="1" hangingPunct="1"/>
            <a:r>
              <a:rPr lang="en-US" altLang="en-US" dirty="0"/>
              <a:t>A cylindrical mandrel will have interfaces so that the inner-most endcap rings can be screwed down. The mandrel will ride on an axel so that each ladder can be lowered down in the same orientation, perpendicular to normal-axis at the 12 o’clock position.</a:t>
            </a:r>
          </a:p>
          <a:p>
            <a:pPr eaLnBrk="1" hangingPunct="1"/>
            <a:r>
              <a:rPr lang="en-US" altLang="en-US" dirty="0"/>
              <a:t>A guide will ensure proper and even placement without any twisting or deflection.</a:t>
            </a:r>
          </a:p>
        </p:txBody>
      </p:sp>
    </p:spTree>
    <p:extLst>
      <p:ext uri="{BB962C8B-B14F-4D97-AF65-F5344CB8AC3E}">
        <p14:creationId xmlns:p14="http://schemas.microsoft.com/office/powerpoint/2010/main" val="1313834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This slide shows some snapshots of the half barrel during the assembly process. As described earlier, the assembly is complied in sublayers. Following this slide is an animation of the half barrel assembly coming together.</a:t>
            </a:r>
          </a:p>
        </p:txBody>
      </p:sp>
    </p:spTree>
    <p:extLst>
      <p:ext uri="{BB962C8B-B14F-4D97-AF65-F5344CB8AC3E}">
        <p14:creationId xmlns:p14="http://schemas.microsoft.com/office/powerpoint/2010/main" val="224483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83320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animation shows the production of a half barrel which will begin at the inner most sub layer where the ladders are installed edge-to-edge. The next sub layer is installed with an offset so that the outer ladders are placed with their center-line even with the mating edges of the previous sub layer.</a:t>
            </a:r>
          </a:p>
          <a:p>
            <a:r>
              <a:rPr lang="en-US" dirty="0"/>
              <a:t>After a layer is completed a new end cap ring is installed.</a:t>
            </a:r>
          </a:p>
          <a:p>
            <a:r>
              <a:rPr lang="en-US" dirty="0"/>
              <a:t>Once both layers are completed the CFC outer shell is installed.</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32</a:t>
            </a:fld>
            <a:endParaRPr lang="en-US" altLang="en-US"/>
          </a:p>
        </p:txBody>
      </p:sp>
    </p:spTree>
    <p:extLst>
      <p:ext uri="{BB962C8B-B14F-4D97-AF65-F5344CB8AC3E}">
        <p14:creationId xmlns:p14="http://schemas.microsoft.com/office/powerpoint/2010/main" val="182467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ladder and detector assembly is responsible for the perp and operation of the OGP machine during pre-production which encompasses not only procedural training but S/N database building/logging.</a:t>
            </a:r>
          </a:p>
          <a:p>
            <a:endParaRPr lang="en-US" dirty="0"/>
          </a:p>
          <a:p>
            <a:r>
              <a:rPr lang="en-US" dirty="0"/>
              <a:t>And of course the main responsibility being the design, draft and fabrication of the assembly fixtures concerning the ladder and the INTT half barrel.</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33</a:t>
            </a:fld>
            <a:endParaRPr lang="en-US" altLang="en-US"/>
          </a:p>
        </p:txBody>
      </p:sp>
    </p:spTree>
    <p:extLst>
      <p:ext uri="{BB962C8B-B14F-4D97-AF65-F5344CB8AC3E}">
        <p14:creationId xmlns:p14="http://schemas.microsoft.com/office/powerpoint/2010/main" val="1001943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schedule and cost driver for the assembly process will certainly be the fabrication and lead time of the fixture parts and manpower.</a:t>
            </a:r>
          </a:p>
          <a:p>
            <a:endParaRPr lang="en-US" dirty="0"/>
          </a:p>
          <a:p>
            <a:r>
              <a:rPr lang="en-US" dirty="0"/>
              <a:t>Other factors contributing to schedule time are the OGP program development, assembly training and supervision, fabrication of wire-bonding fixtures, and the ability to adhere to the production schedule.</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35</a:t>
            </a:fld>
            <a:endParaRPr lang="en-US" altLang="en-US"/>
          </a:p>
        </p:txBody>
      </p:sp>
    </p:spTree>
    <p:extLst>
      <p:ext uri="{BB962C8B-B14F-4D97-AF65-F5344CB8AC3E}">
        <p14:creationId xmlns:p14="http://schemas.microsoft.com/office/powerpoint/2010/main" val="624862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ladder assembly is in a good place as advanced designs exist, backed with success with similar fixtures used during VTX assembly, with only minor changes pending (addition of set-screws, </a:t>
            </a:r>
            <a:r>
              <a:rPr lang="en-US" altLang="en-US" dirty="0" err="1"/>
              <a:t>etc</a:t>
            </a:r>
            <a:r>
              <a:rPr lang="en-US" altLang="en-US" dirty="0"/>
              <a:t>). WIP drawings exist that will be sent for quoting. The team hosts available collaborators with assembly and wire-bonding expertise.</a:t>
            </a:r>
          </a:p>
          <a:p>
            <a:pPr eaLnBrk="1" hangingPunct="1">
              <a:spcBef>
                <a:spcPct val="0"/>
              </a:spcBef>
            </a:pPr>
            <a:r>
              <a:rPr lang="en-US" altLang="en-US" dirty="0"/>
              <a:t>Detector assembly fixtures are conceptual but prototyping is planned for this year.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Two issues we are currently facing with regards to the assembly process is the lack of manpower for pre-production assembly and the need for students/post-docs for testing, evaluation and data entry into the database during assembly.</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2D82832-0348-4A8B-97D2-BC0C1EDA36E6}" type="slidenum">
              <a:rPr lang="en-US" altLang="en-US" sz="1200"/>
              <a:pPr eaLnBrk="1" hangingPunct="1"/>
              <a:t>37</a:t>
            </a:fld>
            <a:endParaRPr lang="en-US" altLang="en-US" sz="1200"/>
          </a:p>
        </p:txBody>
      </p:sp>
    </p:spTree>
    <p:extLst>
      <p:ext uri="{BB962C8B-B14F-4D97-AF65-F5344CB8AC3E}">
        <p14:creationId xmlns:p14="http://schemas.microsoft.com/office/powerpoint/2010/main" val="185751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4</a:t>
            </a:fld>
            <a:endParaRPr lang="en-US" altLang="en-US"/>
          </a:p>
        </p:txBody>
      </p:sp>
    </p:spTree>
    <p:extLst>
      <p:ext uri="{BB962C8B-B14F-4D97-AF65-F5344CB8AC3E}">
        <p14:creationId xmlns:p14="http://schemas.microsoft.com/office/powerpoint/2010/main" val="248438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6</a:t>
            </a:fld>
            <a:endParaRPr lang="en-US" altLang="en-US"/>
          </a:p>
        </p:txBody>
      </p:sp>
    </p:spTree>
    <p:extLst>
      <p:ext uri="{BB962C8B-B14F-4D97-AF65-F5344CB8AC3E}">
        <p14:creationId xmlns:p14="http://schemas.microsoft.com/office/powerpoint/2010/main" val="118953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46969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451439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259383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890059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06815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0"/>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79"/>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6"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8"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dirty="0" err="1"/>
              <a:t>sPHENIX</a:t>
            </a:r>
            <a:r>
              <a:rPr lang="en-US" dirty="0"/>
              <a:t> - INTT</a:t>
            </a:r>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3"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6"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422910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6"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0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dirty="0"/>
              <a:t>May 21, 2019</a:t>
            </a:r>
          </a:p>
        </p:txBody>
      </p:sp>
      <p:sp>
        <p:nvSpPr>
          <p:cNvPr id="5" name="Footer Placeholder 4"/>
          <p:cNvSpPr>
            <a:spLocks noGrp="1"/>
          </p:cNvSpPr>
          <p:nvPr>
            <p:ph type="ftr" sz="quarter" idx="3"/>
          </p:nvPr>
        </p:nvSpPr>
        <p:spPr>
          <a:xfrm>
            <a:off x="3171031" y="4914900"/>
            <a:ext cx="2895600" cy="207169"/>
          </a:xfrm>
          <a:prstGeom prst="rect">
            <a:avLst/>
          </a:prstGeom>
        </p:spPr>
        <p:txBody>
          <a:bodyPr vert="horz" lIns="91440" tIns="45720" rIns="91440" bIns="4572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dirty="0" err="1"/>
              <a:t>sPHENIX</a:t>
            </a:r>
            <a:r>
              <a:rPr lang="en-US" dirty="0"/>
              <a:t> - INTT</a:t>
            </a:r>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26"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1"/>
            <a:ext cx="1149783" cy="571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7/06/relationships/model3d" Target="../media/model3d2.glb"/><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7/06/relationships/model3d" Target="../media/model3d2.glb"/><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17/06/relationships/model3d" Target="../media/model3d1.glb"/><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287338" y="571500"/>
            <a:ext cx="8704262" cy="1200150"/>
          </a:xfrm>
          <a:solidFill>
            <a:srgbClr val="3399FF"/>
          </a:solidFill>
        </p:spPr>
        <p:txBody>
          <a:bodyPr/>
          <a:lstStyle/>
          <a:p>
            <a:pPr algn="ctr"/>
            <a:br>
              <a:rPr lang="en-US" altLang="en-US" b="0" dirty="0">
                <a:solidFill>
                  <a:schemeClr val="bg1"/>
                </a:solidFill>
              </a:rPr>
            </a:br>
            <a:r>
              <a:rPr lang="en-US" altLang="en-US" b="0" dirty="0" err="1">
                <a:solidFill>
                  <a:schemeClr val="bg1"/>
                </a:solidFill>
              </a:rPr>
              <a:t>sPHENIX</a:t>
            </a:r>
            <a:r>
              <a:rPr lang="en-US" altLang="en-US" b="0" dirty="0">
                <a:solidFill>
                  <a:schemeClr val="bg1"/>
                </a:solidFill>
              </a:rPr>
              <a:t> </a:t>
            </a:r>
            <a:r>
              <a:rPr lang="en-US" altLang="en-US" b="0" dirty="0"/>
              <a:t> INTT Assembly</a:t>
            </a:r>
            <a:br>
              <a:rPr lang="en-US" altLang="en-US" b="0" dirty="0">
                <a:solidFill>
                  <a:schemeClr val="bg1"/>
                </a:solidFill>
              </a:rPr>
            </a:br>
            <a:r>
              <a:rPr lang="en-US" altLang="en-US" b="0" dirty="0">
                <a:solidFill>
                  <a:schemeClr val="bg1"/>
                </a:solidFill>
              </a:rPr>
              <a:t>Ladder Assembly Fixture and</a:t>
            </a:r>
            <a:r>
              <a:rPr lang="en-US" altLang="en-US" b="0" dirty="0"/>
              <a:t> HDI</a:t>
            </a:r>
            <a:br>
              <a:rPr lang="en-US" altLang="en-US" b="0" dirty="0">
                <a:solidFill>
                  <a:schemeClr val="bg1"/>
                </a:solidFill>
              </a:rPr>
            </a:br>
            <a:endParaRPr lang="en-US" altLang="en-US" b="0" dirty="0">
              <a:solidFill>
                <a:schemeClr val="bg1"/>
              </a:solidFill>
            </a:endParaRPr>
          </a:p>
        </p:txBody>
      </p:sp>
      <p:sp>
        <p:nvSpPr>
          <p:cNvPr id="15362" name="Subtitle 3"/>
          <p:cNvSpPr>
            <a:spLocks noGrp="1"/>
          </p:cNvSpPr>
          <p:nvPr>
            <p:ph type="subTitle" idx="1"/>
          </p:nvPr>
        </p:nvSpPr>
        <p:spPr>
          <a:xfrm>
            <a:off x="1404144" y="2266950"/>
            <a:ext cx="6400800" cy="2057400"/>
          </a:xfrm>
        </p:spPr>
        <p:txBody>
          <a:bodyPr/>
          <a:lstStyle/>
          <a:p>
            <a:r>
              <a:rPr lang="en-US" altLang="en-US" sz="4000" b="0" dirty="0"/>
              <a:t>Connor Miraval</a:t>
            </a:r>
          </a:p>
          <a:p>
            <a:r>
              <a:rPr lang="en-US" altLang="en-US" sz="4000" b="0" dirty="0">
                <a:solidFill>
                  <a:srgbClr val="3399FF"/>
                </a:solidFill>
              </a:rPr>
              <a:t>March 24, 2020</a:t>
            </a:r>
          </a:p>
          <a:p>
            <a:r>
              <a:rPr lang="en-US" altLang="en-US" sz="4000" b="0" dirty="0">
                <a:solidFill>
                  <a:srgbClr val="3399FF"/>
                </a:solidFill>
              </a:rPr>
              <a:t>BNL</a:t>
            </a:r>
          </a:p>
        </p:txBody>
      </p:sp>
      <p:sp>
        <p:nvSpPr>
          <p:cNvPr id="1536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898989"/>
                </a:solidFill>
              </a:rPr>
              <a:t>March 24, 2020</a:t>
            </a:r>
          </a:p>
        </p:txBody>
      </p:sp>
      <p:sp>
        <p:nvSpPr>
          <p:cNvPr id="5" name="Footer Placeholder 4"/>
          <p:cNvSpPr>
            <a:spLocks noGrp="1"/>
          </p:cNvSpPr>
          <p:nvPr>
            <p:ph type="ftr" sz="quarter" idx="11"/>
          </p:nvPr>
        </p:nvSpPr>
        <p:spPr/>
        <p:txBody>
          <a:bodyPr/>
          <a:lstStyle/>
          <a:p>
            <a:pPr>
              <a:defRPr/>
            </a:pPr>
            <a:r>
              <a:rPr lang="en-US" dirty="0" err="1"/>
              <a:t>sPHENIX</a:t>
            </a:r>
            <a:r>
              <a:rPr lang="en-US" dirty="0"/>
              <a:t> - INTT</a:t>
            </a:r>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863702-4EAA-4F39-8171-E0F2AE3043F7}" type="slidenum">
              <a:rPr lang="en-US" altLang="en-US" sz="1200">
                <a:solidFill>
                  <a:srgbClr val="898989"/>
                </a:solidFill>
              </a:rPr>
              <a:pPr eaLnBrk="1" hangingPunct="1"/>
              <a:t>1</a:t>
            </a:fld>
            <a:endParaRPr lang="en-US" altLang="en-US" sz="1200">
              <a:solidFill>
                <a:srgbClr val="898989"/>
              </a:solidFill>
            </a:endParaRPr>
          </a:p>
        </p:txBody>
      </p:sp>
      <p:cxnSp>
        <p:nvCxnSpPr>
          <p:cNvPr id="7" name="Straight Connector 6"/>
          <p:cNvCxnSpPr>
            <a:cxnSpLocks noChangeShapeType="1"/>
          </p:cNvCxnSpPr>
          <p:nvPr/>
        </p:nvCxnSpPr>
        <p:spPr bwMode="auto">
          <a:xfrm>
            <a:off x="287338" y="578644"/>
            <a:ext cx="8634412"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65156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C1DB6-79C4-4B88-AAE5-2A5FD7D8D62A}"/>
              </a:ext>
            </a:extLst>
          </p:cNvPr>
          <p:cNvSpPr>
            <a:spLocks noGrp="1"/>
          </p:cNvSpPr>
          <p:nvPr>
            <p:ph type="title"/>
          </p:nvPr>
        </p:nvSpPr>
        <p:spPr>
          <a:xfrm>
            <a:off x="304800" y="25003"/>
            <a:ext cx="8229600" cy="546497"/>
          </a:xfrm>
        </p:spPr>
        <p:txBody>
          <a:bodyPr/>
          <a:lstStyle/>
          <a:p>
            <a:r>
              <a:rPr lang="en-US" sz="3200" dirty="0"/>
              <a:t>INTT Technical Overview – HDI Placement</a:t>
            </a:r>
          </a:p>
        </p:txBody>
      </p:sp>
      <p:sp>
        <p:nvSpPr>
          <p:cNvPr id="4" name="Footer Placeholder 3">
            <a:extLst>
              <a:ext uri="{FF2B5EF4-FFF2-40B4-BE49-F238E27FC236}">
                <a16:creationId xmlns:a16="http://schemas.microsoft.com/office/drawing/2014/main" id="{56802011-11E2-4ACC-9D13-B73DB14881B6}"/>
              </a:ext>
            </a:extLst>
          </p:cNvPr>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a:extLst>
              <a:ext uri="{FF2B5EF4-FFF2-40B4-BE49-F238E27FC236}">
                <a16:creationId xmlns:a16="http://schemas.microsoft.com/office/drawing/2014/main" id="{AFA5DE6F-C7FB-4909-871B-BB1A704C2AA9}"/>
              </a:ext>
            </a:extLst>
          </p:cNvPr>
          <p:cNvSpPr>
            <a:spLocks noGrp="1"/>
          </p:cNvSpPr>
          <p:nvPr>
            <p:ph type="sldNum" sz="quarter" idx="12"/>
          </p:nvPr>
        </p:nvSpPr>
        <p:spPr/>
        <p:txBody>
          <a:bodyPr/>
          <a:lstStyle/>
          <a:p>
            <a:fld id="{0AE0C637-5835-444B-B8C0-92C25AFA2084}" type="slidenum">
              <a:rPr lang="en-US" altLang="en-US" smtClean="0"/>
              <a:pPr/>
              <a:t>10</a:t>
            </a:fld>
            <a:endParaRPr lang="en-US" altLang="en-US"/>
          </a:p>
        </p:txBody>
      </p:sp>
      <p:sp>
        <p:nvSpPr>
          <p:cNvPr id="9" name="Date Placeholder 3">
            <a:extLst>
              <a:ext uri="{FF2B5EF4-FFF2-40B4-BE49-F238E27FC236}">
                <a16:creationId xmlns:a16="http://schemas.microsoft.com/office/drawing/2014/main" id="{F9CCFC59-8B78-4846-A737-4420B26BEEB7}"/>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graphicFrame>
        <p:nvGraphicFramePr>
          <p:cNvPr id="3" name="Table 9">
            <a:extLst>
              <a:ext uri="{FF2B5EF4-FFF2-40B4-BE49-F238E27FC236}">
                <a16:creationId xmlns:a16="http://schemas.microsoft.com/office/drawing/2014/main" id="{356C12C7-1228-4D96-A876-B5DBF6F59A84}"/>
              </a:ext>
            </a:extLst>
          </p:cNvPr>
          <p:cNvGraphicFramePr>
            <a:graphicFrameLocks noGrp="1"/>
          </p:cNvGraphicFramePr>
          <p:nvPr>
            <p:extLst>
              <p:ext uri="{D42A27DB-BD31-4B8C-83A1-F6EECF244321}">
                <p14:modId xmlns:p14="http://schemas.microsoft.com/office/powerpoint/2010/main" val="1756940494"/>
              </p:ext>
            </p:extLst>
          </p:nvPr>
        </p:nvGraphicFramePr>
        <p:xfrm>
          <a:off x="304577" y="2185670"/>
          <a:ext cx="4115023" cy="2595880"/>
        </p:xfrm>
        <a:graphic>
          <a:graphicData uri="http://schemas.openxmlformats.org/drawingml/2006/table">
            <a:tbl>
              <a:tblPr firstRow="1" bandRow="1">
                <a:tableStyleId>{5C22544A-7EE6-4342-B048-85BDC9FD1C3A}</a:tableStyleId>
              </a:tblPr>
              <a:tblGrid>
                <a:gridCol w="1970215">
                  <a:extLst>
                    <a:ext uri="{9D8B030D-6E8A-4147-A177-3AD203B41FA5}">
                      <a16:colId xmlns:a16="http://schemas.microsoft.com/office/drawing/2014/main" val="9843954"/>
                    </a:ext>
                  </a:extLst>
                </a:gridCol>
                <a:gridCol w="2144808">
                  <a:extLst>
                    <a:ext uri="{9D8B030D-6E8A-4147-A177-3AD203B41FA5}">
                      <a16:colId xmlns:a16="http://schemas.microsoft.com/office/drawing/2014/main" val="3435554657"/>
                    </a:ext>
                  </a:extLst>
                </a:gridCol>
              </a:tblGrid>
              <a:tr h="370840">
                <a:tc>
                  <a:txBody>
                    <a:bodyPr/>
                    <a:lstStyle/>
                    <a:p>
                      <a:r>
                        <a:rPr lang="en-US" dirty="0"/>
                        <a:t>First Article Staves</a:t>
                      </a:r>
                    </a:p>
                  </a:txBody>
                  <a:tcPr/>
                </a:tc>
                <a:tc>
                  <a:txBody>
                    <a:bodyPr/>
                    <a:lstStyle/>
                    <a:p>
                      <a:r>
                        <a:rPr lang="en-US" dirty="0"/>
                        <a:t>Flatness (Vacuum)</a:t>
                      </a:r>
                    </a:p>
                  </a:txBody>
                  <a:tcPr/>
                </a:tc>
                <a:extLst>
                  <a:ext uri="{0D108BD9-81ED-4DB2-BD59-A6C34878D82A}">
                    <a16:rowId xmlns:a16="http://schemas.microsoft.com/office/drawing/2014/main" val="3363748712"/>
                  </a:ext>
                </a:extLst>
              </a:tr>
              <a:tr h="370840">
                <a:tc>
                  <a:txBody>
                    <a:bodyPr/>
                    <a:lstStyle/>
                    <a:p>
                      <a:r>
                        <a:rPr lang="en-US" dirty="0"/>
                        <a:t>S/N 0001</a:t>
                      </a:r>
                    </a:p>
                  </a:txBody>
                  <a:tcPr/>
                </a:tc>
                <a:tc>
                  <a:txBody>
                    <a:bodyPr/>
                    <a:lstStyle/>
                    <a:p>
                      <a:r>
                        <a:rPr lang="en-US" dirty="0"/>
                        <a:t>0.3297 mm</a:t>
                      </a:r>
                    </a:p>
                  </a:txBody>
                  <a:tcPr/>
                </a:tc>
                <a:extLst>
                  <a:ext uri="{0D108BD9-81ED-4DB2-BD59-A6C34878D82A}">
                    <a16:rowId xmlns:a16="http://schemas.microsoft.com/office/drawing/2014/main" val="4023453900"/>
                  </a:ext>
                </a:extLst>
              </a:tr>
              <a:tr h="370840">
                <a:tc>
                  <a:txBody>
                    <a:bodyPr/>
                    <a:lstStyle/>
                    <a:p>
                      <a:r>
                        <a:rPr lang="en-US" dirty="0"/>
                        <a:t>S/N 0002</a:t>
                      </a:r>
                    </a:p>
                  </a:txBody>
                  <a:tcPr/>
                </a:tc>
                <a:tc>
                  <a:txBody>
                    <a:bodyPr/>
                    <a:lstStyle/>
                    <a:p>
                      <a:r>
                        <a:rPr lang="en-US" dirty="0"/>
                        <a:t>0.3056 mm</a:t>
                      </a:r>
                    </a:p>
                  </a:txBody>
                  <a:tcPr/>
                </a:tc>
                <a:extLst>
                  <a:ext uri="{0D108BD9-81ED-4DB2-BD59-A6C34878D82A}">
                    <a16:rowId xmlns:a16="http://schemas.microsoft.com/office/drawing/2014/main" val="1481126613"/>
                  </a:ext>
                </a:extLst>
              </a:tr>
              <a:tr h="370840">
                <a:tc>
                  <a:txBody>
                    <a:bodyPr/>
                    <a:lstStyle/>
                    <a:p>
                      <a:r>
                        <a:rPr lang="en-US" dirty="0"/>
                        <a:t>S/N 0003</a:t>
                      </a:r>
                    </a:p>
                  </a:txBody>
                  <a:tcPr/>
                </a:tc>
                <a:tc>
                  <a:txBody>
                    <a:bodyPr/>
                    <a:lstStyle/>
                    <a:p>
                      <a:r>
                        <a:rPr lang="en-US" dirty="0"/>
                        <a:t>0.4818 mm</a:t>
                      </a:r>
                    </a:p>
                  </a:txBody>
                  <a:tcPr/>
                </a:tc>
                <a:extLst>
                  <a:ext uri="{0D108BD9-81ED-4DB2-BD59-A6C34878D82A}">
                    <a16:rowId xmlns:a16="http://schemas.microsoft.com/office/drawing/2014/main" val="1728710392"/>
                  </a:ext>
                </a:extLst>
              </a:tr>
              <a:tr h="370840">
                <a:tc>
                  <a:txBody>
                    <a:bodyPr/>
                    <a:lstStyle/>
                    <a:p>
                      <a:r>
                        <a:rPr lang="en-US" dirty="0"/>
                        <a:t>S/N 0004</a:t>
                      </a:r>
                    </a:p>
                  </a:txBody>
                  <a:tcPr/>
                </a:tc>
                <a:tc>
                  <a:txBody>
                    <a:bodyPr/>
                    <a:lstStyle/>
                    <a:p>
                      <a:r>
                        <a:rPr lang="en-US" dirty="0"/>
                        <a:t>0.3680 mm</a:t>
                      </a:r>
                    </a:p>
                  </a:txBody>
                  <a:tcPr/>
                </a:tc>
                <a:extLst>
                  <a:ext uri="{0D108BD9-81ED-4DB2-BD59-A6C34878D82A}">
                    <a16:rowId xmlns:a16="http://schemas.microsoft.com/office/drawing/2014/main" val="4048864348"/>
                  </a:ext>
                </a:extLst>
              </a:tr>
              <a:tr h="370840">
                <a:tc>
                  <a:txBody>
                    <a:bodyPr/>
                    <a:lstStyle/>
                    <a:p>
                      <a:r>
                        <a:rPr lang="en-US" dirty="0"/>
                        <a:t>S/N 0005</a:t>
                      </a:r>
                    </a:p>
                  </a:txBody>
                  <a:tcPr/>
                </a:tc>
                <a:tc>
                  <a:txBody>
                    <a:bodyPr/>
                    <a:lstStyle/>
                    <a:p>
                      <a:r>
                        <a:rPr lang="en-US" dirty="0"/>
                        <a:t>0.2144 mm</a:t>
                      </a:r>
                    </a:p>
                  </a:txBody>
                  <a:tcPr/>
                </a:tc>
                <a:extLst>
                  <a:ext uri="{0D108BD9-81ED-4DB2-BD59-A6C34878D82A}">
                    <a16:rowId xmlns:a16="http://schemas.microsoft.com/office/drawing/2014/main" val="1399867900"/>
                  </a:ext>
                </a:extLst>
              </a:tr>
              <a:tr h="370840">
                <a:tc>
                  <a:txBody>
                    <a:bodyPr/>
                    <a:lstStyle/>
                    <a:p>
                      <a:r>
                        <a:rPr lang="en-US" dirty="0"/>
                        <a:t>S/N 0006</a:t>
                      </a:r>
                    </a:p>
                  </a:txBody>
                  <a:tcPr/>
                </a:tc>
                <a:tc>
                  <a:txBody>
                    <a:bodyPr/>
                    <a:lstStyle/>
                    <a:p>
                      <a:r>
                        <a:rPr lang="en-US" dirty="0"/>
                        <a:t>0.4427 mm</a:t>
                      </a:r>
                    </a:p>
                  </a:txBody>
                  <a:tcPr/>
                </a:tc>
                <a:extLst>
                  <a:ext uri="{0D108BD9-81ED-4DB2-BD59-A6C34878D82A}">
                    <a16:rowId xmlns:a16="http://schemas.microsoft.com/office/drawing/2014/main" val="1788631473"/>
                  </a:ext>
                </a:extLst>
              </a:tr>
            </a:tbl>
          </a:graphicData>
        </a:graphic>
      </p:graphicFrame>
      <p:pic>
        <p:nvPicPr>
          <p:cNvPr id="11" name="Picture 10">
            <a:extLst>
              <a:ext uri="{FF2B5EF4-FFF2-40B4-BE49-F238E27FC236}">
                <a16:creationId xmlns:a16="http://schemas.microsoft.com/office/drawing/2014/main" id="{B0B76259-ABCF-4887-BECC-D22C9495E642}"/>
              </a:ext>
            </a:extLst>
          </p:cNvPr>
          <p:cNvPicPr>
            <a:picLocks noChangeAspect="1"/>
          </p:cNvPicPr>
          <p:nvPr/>
        </p:nvPicPr>
        <p:blipFill>
          <a:blip r:embed="rId2"/>
          <a:stretch>
            <a:fillRect/>
          </a:stretch>
        </p:blipFill>
        <p:spPr>
          <a:xfrm>
            <a:off x="5051884" y="727471"/>
            <a:ext cx="3849828" cy="4054079"/>
          </a:xfrm>
          <a:prstGeom prst="rect">
            <a:avLst/>
          </a:prstGeom>
        </p:spPr>
      </p:pic>
      <p:sp>
        <p:nvSpPr>
          <p:cNvPr id="12" name="Content Placeholder 2">
            <a:extLst>
              <a:ext uri="{FF2B5EF4-FFF2-40B4-BE49-F238E27FC236}">
                <a16:creationId xmlns:a16="http://schemas.microsoft.com/office/drawing/2014/main" id="{E1633A02-3CE6-488D-BA2A-79F36F2A3626}"/>
              </a:ext>
            </a:extLst>
          </p:cNvPr>
          <p:cNvSpPr txBox="1">
            <a:spLocks/>
          </p:cNvSpPr>
          <p:nvPr/>
        </p:nvSpPr>
        <p:spPr>
          <a:xfrm>
            <a:off x="381000" y="750207"/>
            <a:ext cx="4343400" cy="1364343"/>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First article HDIs were received and analyzed.</a:t>
            </a:r>
          </a:p>
          <a:p>
            <a:pPr lvl="1"/>
            <a:r>
              <a:rPr lang="en-US" dirty="0"/>
              <a:t>Data (below), and example report (right).</a:t>
            </a:r>
          </a:p>
        </p:txBody>
      </p:sp>
    </p:spTree>
    <p:extLst>
      <p:ext uri="{BB962C8B-B14F-4D97-AF65-F5344CB8AC3E}">
        <p14:creationId xmlns:p14="http://schemas.microsoft.com/office/powerpoint/2010/main" val="271760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400" dirty="0">
                <a:solidFill>
                  <a:srgbClr val="000000"/>
                </a:solidFill>
              </a:rPr>
              <a:t>INTT Technical Overview – HDI Placement</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dirty="0" err="1">
                <a:latin typeface="Calibri" pitchFamily="34" charset="0"/>
              </a:rPr>
              <a:t>sPHENIX</a:t>
            </a:r>
            <a:r>
              <a:rPr lang="en-US" altLang="en-US" dirty="0">
                <a:latin typeface="Calibri" pitchFamily="34" charset="0"/>
              </a:rPr>
              <a:t> - INTT</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11</a:t>
            </a:fld>
            <a:endParaRPr lang="en-US" altLang="en-US" sz="1200">
              <a:solidFill>
                <a:srgbClr val="898989"/>
              </a:solidFill>
              <a:cs typeface="Arial" pitchFamily="34" charset="0"/>
            </a:endParaRPr>
          </a:p>
        </p:txBody>
      </p:sp>
      <p:sp>
        <p:nvSpPr>
          <p:cNvPr id="2" name="TextBox 1">
            <a:extLst>
              <a:ext uri="{FF2B5EF4-FFF2-40B4-BE49-F238E27FC236}">
                <a16:creationId xmlns:a16="http://schemas.microsoft.com/office/drawing/2014/main" id="{2F05382B-FCFA-4DC0-B0A4-0A5DB68F2FCC}"/>
              </a:ext>
            </a:extLst>
          </p:cNvPr>
          <p:cNvSpPr txBox="1"/>
          <p:nvPr/>
        </p:nvSpPr>
        <p:spPr>
          <a:xfrm>
            <a:off x="139698" y="858619"/>
            <a:ext cx="5051481" cy="646331"/>
          </a:xfrm>
          <a:prstGeom prst="rect">
            <a:avLst/>
          </a:prstGeom>
          <a:noFill/>
        </p:spPr>
        <p:txBody>
          <a:bodyPr wrap="square" rtlCol="0">
            <a:spAutoFit/>
          </a:bodyPr>
          <a:lstStyle/>
          <a:p>
            <a:r>
              <a:rPr lang="en-US" dirty="0">
                <a:solidFill>
                  <a:srgbClr val="C00000"/>
                </a:solidFill>
              </a:rPr>
              <a:t>3.</a:t>
            </a:r>
            <a:r>
              <a:rPr lang="en-US" b="1" dirty="0">
                <a:solidFill>
                  <a:srgbClr val="C00000"/>
                </a:solidFill>
              </a:rPr>
              <a:t> </a:t>
            </a:r>
            <a:r>
              <a:rPr lang="en-US" dirty="0"/>
              <a:t>Glue mask is removed and both HDIs are installed on the stave, located by 2mm pins.</a:t>
            </a:r>
          </a:p>
        </p:txBody>
      </p:sp>
      <p:sp>
        <p:nvSpPr>
          <p:cNvPr id="7" name="TextBox 6">
            <a:extLst>
              <a:ext uri="{FF2B5EF4-FFF2-40B4-BE49-F238E27FC236}">
                <a16:creationId xmlns:a16="http://schemas.microsoft.com/office/drawing/2014/main" id="{F31AA63F-35C9-440F-93DE-3FBEE6B6291F}"/>
              </a:ext>
            </a:extLst>
          </p:cNvPr>
          <p:cNvSpPr txBox="1"/>
          <p:nvPr/>
        </p:nvSpPr>
        <p:spPr>
          <a:xfrm>
            <a:off x="152397" y="2876550"/>
            <a:ext cx="4267197" cy="646331"/>
          </a:xfrm>
          <a:prstGeom prst="rect">
            <a:avLst/>
          </a:prstGeom>
          <a:noFill/>
        </p:spPr>
        <p:txBody>
          <a:bodyPr wrap="square" rtlCol="0">
            <a:spAutoFit/>
          </a:bodyPr>
          <a:lstStyle/>
          <a:p>
            <a:r>
              <a:rPr lang="en-US" dirty="0">
                <a:solidFill>
                  <a:srgbClr val="C00000"/>
                </a:solidFill>
              </a:rPr>
              <a:t>4. </a:t>
            </a:r>
            <a:r>
              <a:rPr lang="en-US" dirty="0"/>
              <a:t>Glue weight is applied to the top surface of the HDIs and remains throughout curing.</a:t>
            </a:r>
          </a:p>
        </p:txBody>
      </p:sp>
      <p:pic>
        <p:nvPicPr>
          <p:cNvPr id="5" name="Picture 4">
            <a:extLst>
              <a:ext uri="{FF2B5EF4-FFF2-40B4-BE49-F238E27FC236}">
                <a16:creationId xmlns:a16="http://schemas.microsoft.com/office/drawing/2014/main" id="{00B3CB86-3DF6-4EE3-A68C-9B3AF19541C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7295" b="40471"/>
          <a:stretch/>
        </p:blipFill>
        <p:spPr>
          <a:xfrm>
            <a:off x="0" y="1504950"/>
            <a:ext cx="9144000" cy="1066800"/>
          </a:xfrm>
          <a:prstGeom prst="rect">
            <a:avLst/>
          </a:prstGeom>
        </p:spPr>
      </p:pic>
      <p:pic>
        <p:nvPicPr>
          <p:cNvPr id="9" name="Picture 8">
            <a:extLst>
              <a:ext uri="{FF2B5EF4-FFF2-40B4-BE49-F238E27FC236}">
                <a16:creationId xmlns:a16="http://schemas.microsoft.com/office/drawing/2014/main" id="{4940EEF8-5755-46F4-B556-41303A630AF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7010" b="40258"/>
          <a:stretch/>
        </p:blipFill>
        <p:spPr>
          <a:xfrm>
            <a:off x="0" y="3707916"/>
            <a:ext cx="9144000" cy="1066800"/>
          </a:xfrm>
          <a:prstGeom prst="rect">
            <a:avLst/>
          </a:prstGeom>
        </p:spPr>
      </p:pic>
      <p:cxnSp>
        <p:nvCxnSpPr>
          <p:cNvPr id="12" name="Straight Arrow Connector 11">
            <a:extLst>
              <a:ext uri="{FF2B5EF4-FFF2-40B4-BE49-F238E27FC236}">
                <a16:creationId xmlns:a16="http://schemas.microsoft.com/office/drawing/2014/main" id="{C3D8D65F-5642-4609-A78C-B095232A3E8A}"/>
              </a:ext>
            </a:extLst>
          </p:cNvPr>
          <p:cNvCxnSpPr>
            <a:cxnSpLocks/>
            <a:stCxn id="5" idx="2"/>
            <a:endCxn id="9" idx="0"/>
          </p:cNvCxnSpPr>
          <p:nvPr/>
        </p:nvCxnSpPr>
        <p:spPr>
          <a:xfrm>
            <a:off x="4572000" y="2571750"/>
            <a:ext cx="0" cy="113616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1912CA29-C41C-48E6-AA7F-F03A2D712634}"/>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307262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400" dirty="0">
                <a:solidFill>
                  <a:srgbClr val="000000"/>
                </a:solidFill>
              </a:rPr>
              <a:t>INTT Technical Overview – Chip Placement</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12</a:t>
            </a:fld>
            <a:endParaRPr lang="en-US" altLang="en-US" sz="1200">
              <a:solidFill>
                <a:srgbClr val="898989"/>
              </a:solidFill>
              <a:cs typeface="Arial" pitchFamily="34" charset="0"/>
            </a:endParaRPr>
          </a:p>
        </p:txBody>
      </p:sp>
      <p:sp>
        <p:nvSpPr>
          <p:cNvPr id="6" name="TextBox 5">
            <a:extLst>
              <a:ext uri="{FF2B5EF4-FFF2-40B4-BE49-F238E27FC236}">
                <a16:creationId xmlns:a16="http://schemas.microsoft.com/office/drawing/2014/main" id="{A40B2A5B-5684-452A-BAEC-DB1496533BF8}"/>
              </a:ext>
            </a:extLst>
          </p:cNvPr>
          <p:cNvSpPr txBox="1"/>
          <p:nvPr/>
        </p:nvSpPr>
        <p:spPr>
          <a:xfrm>
            <a:off x="-2458" y="571500"/>
            <a:ext cx="3962400" cy="646331"/>
          </a:xfrm>
          <a:prstGeom prst="rect">
            <a:avLst/>
          </a:prstGeom>
          <a:noFill/>
        </p:spPr>
        <p:txBody>
          <a:bodyPr wrap="square" rtlCol="0">
            <a:spAutoFit/>
          </a:bodyPr>
          <a:lstStyle/>
          <a:p>
            <a:r>
              <a:rPr lang="en-US" dirty="0">
                <a:solidFill>
                  <a:srgbClr val="C00000"/>
                </a:solidFill>
              </a:rPr>
              <a:t>5. </a:t>
            </a:r>
            <a:r>
              <a:rPr lang="en-US" dirty="0"/>
              <a:t>Chips are placed in the base pockets of the base fixture.</a:t>
            </a:r>
          </a:p>
        </p:txBody>
      </p:sp>
      <p:sp>
        <p:nvSpPr>
          <p:cNvPr id="7" name="TextBox 6">
            <a:extLst>
              <a:ext uri="{FF2B5EF4-FFF2-40B4-BE49-F238E27FC236}">
                <a16:creationId xmlns:a16="http://schemas.microsoft.com/office/drawing/2014/main" id="{9C99195D-AA58-4198-A356-CCFA26C9AF35}"/>
              </a:ext>
            </a:extLst>
          </p:cNvPr>
          <p:cNvSpPr txBox="1"/>
          <p:nvPr/>
        </p:nvSpPr>
        <p:spPr>
          <a:xfrm>
            <a:off x="0" y="2645231"/>
            <a:ext cx="3962400" cy="1200329"/>
          </a:xfrm>
          <a:prstGeom prst="rect">
            <a:avLst/>
          </a:prstGeom>
          <a:noFill/>
        </p:spPr>
        <p:txBody>
          <a:bodyPr wrap="square" rtlCol="0">
            <a:spAutoFit/>
          </a:bodyPr>
          <a:lstStyle/>
          <a:p>
            <a:r>
              <a:rPr lang="en-US" dirty="0">
                <a:solidFill>
                  <a:srgbClr val="C00000"/>
                </a:solidFill>
              </a:rPr>
              <a:t>6. </a:t>
            </a:r>
            <a:r>
              <a:rPr lang="en-US" dirty="0"/>
              <a:t>The pickup tools interface with the base fixture so that the chips are accurately picked and placed on the HDIs.</a:t>
            </a:r>
          </a:p>
        </p:txBody>
      </p:sp>
      <p:cxnSp>
        <p:nvCxnSpPr>
          <p:cNvPr id="13" name="Straight Arrow Connector 12">
            <a:extLst>
              <a:ext uri="{FF2B5EF4-FFF2-40B4-BE49-F238E27FC236}">
                <a16:creationId xmlns:a16="http://schemas.microsoft.com/office/drawing/2014/main" id="{31C16B60-D594-4797-A44E-98C8273E0C40}"/>
              </a:ext>
            </a:extLst>
          </p:cNvPr>
          <p:cNvCxnSpPr>
            <a:cxnSpLocks/>
          </p:cNvCxnSpPr>
          <p:nvPr/>
        </p:nvCxnSpPr>
        <p:spPr>
          <a:xfrm>
            <a:off x="5867400" y="2598334"/>
            <a:ext cx="0" cy="11430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571FF9E-4E2B-458E-BD6B-38FCA4DE0E7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6975" b="37695"/>
          <a:stretch/>
        </p:blipFill>
        <p:spPr>
          <a:xfrm>
            <a:off x="0" y="1473736"/>
            <a:ext cx="9144000" cy="1098014"/>
          </a:xfrm>
          <a:prstGeom prst="rect">
            <a:avLst/>
          </a:prstGeom>
        </p:spPr>
      </p:pic>
      <p:pic>
        <p:nvPicPr>
          <p:cNvPr id="9" name="Picture 8">
            <a:extLst>
              <a:ext uri="{FF2B5EF4-FFF2-40B4-BE49-F238E27FC236}">
                <a16:creationId xmlns:a16="http://schemas.microsoft.com/office/drawing/2014/main" id="{317D7820-5F99-4020-9882-05BE7874103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6975" b="37695"/>
          <a:stretch/>
        </p:blipFill>
        <p:spPr>
          <a:xfrm>
            <a:off x="0" y="3683536"/>
            <a:ext cx="9144000" cy="1098014"/>
          </a:xfrm>
          <a:prstGeom prst="rect">
            <a:avLst/>
          </a:prstGeom>
        </p:spPr>
      </p:pic>
      <p:sp>
        <p:nvSpPr>
          <p:cNvPr id="11" name="Date Placeholder 3">
            <a:extLst>
              <a:ext uri="{FF2B5EF4-FFF2-40B4-BE49-F238E27FC236}">
                <a16:creationId xmlns:a16="http://schemas.microsoft.com/office/drawing/2014/main" id="{25A40971-64AF-4856-A6A0-F02EA66E4068}"/>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2480069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400" dirty="0">
                <a:solidFill>
                  <a:srgbClr val="000000"/>
                </a:solidFill>
              </a:rPr>
              <a:t>INTT Technical Overview – Chip Placement</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13</a:t>
            </a:fld>
            <a:endParaRPr lang="en-US" altLang="en-US" sz="1200">
              <a:solidFill>
                <a:srgbClr val="898989"/>
              </a:solidFill>
              <a:cs typeface="Arial" pitchFamily="34" charset="0"/>
            </a:endParaRPr>
          </a:p>
        </p:txBody>
      </p:sp>
      <p:sp>
        <p:nvSpPr>
          <p:cNvPr id="6" name="TextBox 5">
            <a:extLst>
              <a:ext uri="{FF2B5EF4-FFF2-40B4-BE49-F238E27FC236}">
                <a16:creationId xmlns:a16="http://schemas.microsoft.com/office/drawing/2014/main" id="{A40B2A5B-5684-452A-BAEC-DB1496533BF8}"/>
              </a:ext>
            </a:extLst>
          </p:cNvPr>
          <p:cNvSpPr txBox="1"/>
          <p:nvPr/>
        </p:nvSpPr>
        <p:spPr>
          <a:xfrm>
            <a:off x="-2458" y="571500"/>
            <a:ext cx="3962400" cy="646331"/>
          </a:xfrm>
          <a:prstGeom prst="rect">
            <a:avLst/>
          </a:prstGeom>
          <a:noFill/>
        </p:spPr>
        <p:txBody>
          <a:bodyPr wrap="square" rtlCol="0">
            <a:spAutoFit/>
          </a:bodyPr>
          <a:lstStyle/>
          <a:p>
            <a:r>
              <a:rPr lang="en-US" dirty="0">
                <a:solidFill>
                  <a:srgbClr val="C00000"/>
                </a:solidFill>
              </a:rPr>
              <a:t>7. </a:t>
            </a:r>
            <a:r>
              <a:rPr lang="en-US" dirty="0"/>
              <a:t>Chip glue mask is installed for precision epoxy application.</a:t>
            </a:r>
          </a:p>
        </p:txBody>
      </p:sp>
      <p:sp>
        <p:nvSpPr>
          <p:cNvPr id="7" name="TextBox 6">
            <a:extLst>
              <a:ext uri="{FF2B5EF4-FFF2-40B4-BE49-F238E27FC236}">
                <a16:creationId xmlns:a16="http://schemas.microsoft.com/office/drawing/2014/main" id="{9C99195D-AA58-4198-A356-CCFA26C9AF35}"/>
              </a:ext>
            </a:extLst>
          </p:cNvPr>
          <p:cNvSpPr txBox="1"/>
          <p:nvPr/>
        </p:nvSpPr>
        <p:spPr>
          <a:xfrm>
            <a:off x="0" y="2645231"/>
            <a:ext cx="3962400" cy="923330"/>
          </a:xfrm>
          <a:prstGeom prst="rect">
            <a:avLst/>
          </a:prstGeom>
          <a:noFill/>
        </p:spPr>
        <p:txBody>
          <a:bodyPr wrap="square" rtlCol="0">
            <a:spAutoFit/>
          </a:bodyPr>
          <a:lstStyle/>
          <a:p>
            <a:r>
              <a:rPr lang="en-US" dirty="0">
                <a:solidFill>
                  <a:srgbClr val="C00000"/>
                </a:solidFill>
              </a:rPr>
              <a:t>8. </a:t>
            </a:r>
            <a:r>
              <a:rPr lang="en-US" dirty="0"/>
              <a:t>Glue mask is removed and chip installation tool is used to accurately place the chips.</a:t>
            </a:r>
          </a:p>
        </p:txBody>
      </p:sp>
      <p:pic>
        <p:nvPicPr>
          <p:cNvPr id="8" name="Picture 7">
            <a:extLst>
              <a:ext uri="{FF2B5EF4-FFF2-40B4-BE49-F238E27FC236}">
                <a16:creationId xmlns:a16="http://schemas.microsoft.com/office/drawing/2014/main" id="{D076FE37-F969-4DBA-B71B-122AE8B17A9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67" t="25606" b="30024"/>
          <a:stretch/>
        </p:blipFill>
        <p:spPr>
          <a:xfrm>
            <a:off x="1676400" y="993412"/>
            <a:ext cx="7467600" cy="1730738"/>
          </a:xfrm>
          <a:prstGeom prst="rect">
            <a:avLst/>
          </a:prstGeom>
        </p:spPr>
      </p:pic>
      <p:cxnSp>
        <p:nvCxnSpPr>
          <p:cNvPr id="13" name="Straight Arrow Connector 12">
            <a:extLst>
              <a:ext uri="{FF2B5EF4-FFF2-40B4-BE49-F238E27FC236}">
                <a16:creationId xmlns:a16="http://schemas.microsoft.com/office/drawing/2014/main" id="{31C16B60-D594-4797-A44E-98C8273E0C40}"/>
              </a:ext>
            </a:extLst>
          </p:cNvPr>
          <p:cNvCxnSpPr>
            <a:cxnSpLocks/>
          </p:cNvCxnSpPr>
          <p:nvPr/>
        </p:nvCxnSpPr>
        <p:spPr>
          <a:xfrm>
            <a:off x="5867400" y="2647950"/>
            <a:ext cx="0" cy="7620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8A89A15-5572-4BBA-BE33-F8FDD0957EB6}"/>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000"/>
          <a:stretch/>
        </p:blipFill>
        <p:spPr>
          <a:xfrm>
            <a:off x="1676400" y="2343916"/>
            <a:ext cx="7467600" cy="3612343"/>
          </a:xfrm>
          <a:prstGeom prst="rect">
            <a:avLst/>
          </a:prstGeom>
        </p:spPr>
      </p:pic>
      <p:sp>
        <p:nvSpPr>
          <p:cNvPr id="12" name="Date Placeholder 3">
            <a:extLst>
              <a:ext uri="{FF2B5EF4-FFF2-40B4-BE49-F238E27FC236}">
                <a16:creationId xmlns:a16="http://schemas.microsoft.com/office/drawing/2014/main" id="{3BA9B4F2-C0E7-4FF7-BEB6-8089E1BF0621}"/>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346076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5D41A4-2A1A-4F7A-8C44-BD022CE6BA6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0" t="25029" b="30024"/>
          <a:stretch/>
        </p:blipFill>
        <p:spPr>
          <a:xfrm>
            <a:off x="1741340" y="3178684"/>
            <a:ext cx="7402660" cy="1753262"/>
          </a:xfrm>
          <a:prstGeom prst="rect">
            <a:avLst/>
          </a:prstGeom>
        </p:spPr>
      </p:pic>
      <p:sp>
        <p:nvSpPr>
          <p:cNvPr id="18436" name="Title 3"/>
          <p:cNvSpPr>
            <a:spLocks noGrp="1"/>
          </p:cNvSpPr>
          <p:nvPr>
            <p:ph type="title"/>
          </p:nvPr>
        </p:nvSpPr>
        <p:spPr>
          <a:xfrm>
            <a:off x="228600" y="57150"/>
            <a:ext cx="8229600" cy="546497"/>
          </a:xfrm>
        </p:spPr>
        <p:txBody>
          <a:bodyPr/>
          <a:lstStyle/>
          <a:p>
            <a:pPr eaLnBrk="1" hangingPunct="1"/>
            <a:r>
              <a:rPr lang="en-US" altLang="en-US" sz="3400" dirty="0">
                <a:solidFill>
                  <a:srgbClr val="000000"/>
                </a:solidFill>
              </a:rPr>
              <a:t>INTT Technical Overview – Chip Placement</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14</a:t>
            </a:fld>
            <a:endParaRPr lang="en-US" altLang="en-US" sz="1200">
              <a:solidFill>
                <a:srgbClr val="898989"/>
              </a:solidFill>
              <a:cs typeface="Arial" pitchFamily="34" charset="0"/>
            </a:endParaRPr>
          </a:p>
        </p:txBody>
      </p:sp>
      <p:sp>
        <p:nvSpPr>
          <p:cNvPr id="7" name="TextBox 6">
            <a:extLst>
              <a:ext uri="{FF2B5EF4-FFF2-40B4-BE49-F238E27FC236}">
                <a16:creationId xmlns:a16="http://schemas.microsoft.com/office/drawing/2014/main" id="{9C99195D-AA58-4198-A356-CCFA26C9AF35}"/>
              </a:ext>
            </a:extLst>
          </p:cNvPr>
          <p:cNvSpPr txBox="1"/>
          <p:nvPr/>
        </p:nvSpPr>
        <p:spPr>
          <a:xfrm>
            <a:off x="0" y="2645231"/>
            <a:ext cx="3962400" cy="923330"/>
          </a:xfrm>
          <a:prstGeom prst="rect">
            <a:avLst/>
          </a:prstGeom>
          <a:noFill/>
        </p:spPr>
        <p:txBody>
          <a:bodyPr wrap="square" rtlCol="0">
            <a:spAutoFit/>
          </a:bodyPr>
          <a:lstStyle/>
          <a:p>
            <a:r>
              <a:rPr lang="en-US" dirty="0">
                <a:solidFill>
                  <a:srgbClr val="C00000"/>
                </a:solidFill>
              </a:rPr>
              <a:t>10. </a:t>
            </a:r>
            <a:r>
              <a:rPr lang="en-US" dirty="0"/>
              <a:t>Once curing is complete, the fixtures are removed and the ladder is sent for wire-bonding.</a:t>
            </a:r>
          </a:p>
        </p:txBody>
      </p:sp>
      <p:sp>
        <p:nvSpPr>
          <p:cNvPr id="6" name="TextBox 5">
            <a:extLst>
              <a:ext uri="{FF2B5EF4-FFF2-40B4-BE49-F238E27FC236}">
                <a16:creationId xmlns:a16="http://schemas.microsoft.com/office/drawing/2014/main" id="{A40B2A5B-5684-452A-BAEC-DB1496533BF8}"/>
              </a:ext>
            </a:extLst>
          </p:cNvPr>
          <p:cNvSpPr txBox="1"/>
          <p:nvPr/>
        </p:nvSpPr>
        <p:spPr>
          <a:xfrm>
            <a:off x="-2458" y="571500"/>
            <a:ext cx="3962400" cy="923330"/>
          </a:xfrm>
          <a:prstGeom prst="rect">
            <a:avLst/>
          </a:prstGeom>
          <a:noFill/>
        </p:spPr>
        <p:txBody>
          <a:bodyPr wrap="square" rtlCol="0">
            <a:spAutoFit/>
          </a:bodyPr>
          <a:lstStyle/>
          <a:p>
            <a:r>
              <a:rPr lang="en-US" dirty="0">
                <a:solidFill>
                  <a:srgbClr val="C00000"/>
                </a:solidFill>
              </a:rPr>
              <a:t>9. </a:t>
            </a:r>
            <a:r>
              <a:rPr lang="en-US" dirty="0"/>
              <a:t>All chips are installed at the same time and the placement fixtures remain throughout cure.</a:t>
            </a:r>
          </a:p>
        </p:txBody>
      </p:sp>
      <p:cxnSp>
        <p:nvCxnSpPr>
          <p:cNvPr id="13" name="Straight Arrow Connector 12">
            <a:extLst>
              <a:ext uri="{FF2B5EF4-FFF2-40B4-BE49-F238E27FC236}">
                <a16:creationId xmlns:a16="http://schemas.microsoft.com/office/drawing/2014/main" id="{31C16B60-D594-4797-A44E-98C8273E0C40}"/>
              </a:ext>
            </a:extLst>
          </p:cNvPr>
          <p:cNvCxnSpPr>
            <a:cxnSpLocks/>
          </p:cNvCxnSpPr>
          <p:nvPr/>
        </p:nvCxnSpPr>
        <p:spPr>
          <a:xfrm>
            <a:off x="5867400" y="2571750"/>
            <a:ext cx="0" cy="7620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108FF91-7F48-46C5-BD59-8ACBB41DBC3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000"/>
          <a:stretch/>
        </p:blipFill>
        <p:spPr>
          <a:xfrm>
            <a:off x="1676400" y="-49993"/>
            <a:ext cx="7467600" cy="3612343"/>
          </a:xfrm>
          <a:prstGeom prst="rect">
            <a:avLst/>
          </a:prstGeom>
        </p:spPr>
      </p:pic>
      <p:sp>
        <p:nvSpPr>
          <p:cNvPr id="12" name="Date Placeholder 3">
            <a:extLst>
              <a:ext uri="{FF2B5EF4-FFF2-40B4-BE49-F238E27FC236}">
                <a16:creationId xmlns:a16="http://schemas.microsoft.com/office/drawing/2014/main" id="{29340E66-4D9D-4F61-A785-FE0A7DA2E8FB}"/>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346300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200" dirty="0">
                <a:solidFill>
                  <a:srgbClr val="000000"/>
                </a:solidFill>
              </a:rPr>
              <a:t>INTT Technical Overview – Sensor Placement</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15</a:t>
            </a:fld>
            <a:endParaRPr lang="en-US" altLang="en-US" sz="1200">
              <a:solidFill>
                <a:srgbClr val="898989"/>
              </a:solidFill>
              <a:cs typeface="Arial" pitchFamily="34" charset="0"/>
            </a:endParaRPr>
          </a:p>
        </p:txBody>
      </p:sp>
      <p:sp>
        <p:nvSpPr>
          <p:cNvPr id="6" name="TextBox 5">
            <a:extLst>
              <a:ext uri="{FF2B5EF4-FFF2-40B4-BE49-F238E27FC236}">
                <a16:creationId xmlns:a16="http://schemas.microsoft.com/office/drawing/2014/main" id="{A40B2A5B-5684-452A-BAEC-DB1496533BF8}"/>
              </a:ext>
            </a:extLst>
          </p:cNvPr>
          <p:cNvSpPr txBox="1"/>
          <p:nvPr/>
        </p:nvSpPr>
        <p:spPr>
          <a:xfrm>
            <a:off x="-2458" y="571500"/>
            <a:ext cx="3962400" cy="646331"/>
          </a:xfrm>
          <a:prstGeom prst="rect">
            <a:avLst/>
          </a:prstGeom>
          <a:noFill/>
        </p:spPr>
        <p:txBody>
          <a:bodyPr wrap="square" rtlCol="0">
            <a:spAutoFit/>
          </a:bodyPr>
          <a:lstStyle/>
          <a:p>
            <a:r>
              <a:rPr lang="en-US" dirty="0">
                <a:solidFill>
                  <a:srgbClr val="C00000"/>
                </a:solidFill>
              </a:rPr>
              <a:t>11. </a:t>
            </a:r>
            <a:r>
              <a:rPr lang="en-US" dirty="0"/>
              <a:t> Sensors are placed in the base pockets of the base fixture.</a:t>
            </a:r>
          </a:p>
        </p:txBody>
      </p:sp>
      <p:sp>
        <p:nvSpPr>
          <p:cNvPr id="7" name="TextBox 6">
            <a:extLst>
              <a:ext uri="{FF2B5EF4-FFF2-40B4-BE49-F238E27FC236}">
                <a16:creationId xmlns:a16="http://schemas.microsoft.com/office/drawing/2014/main" id="{9C99195D-AA58-4198-A356-CCFA26C9AF35}"/>
              </a:ext>
            </a:extLst>
          </p:cNvPr>
          <p:cNvSpPr txBox="1"/>
          <p:nvPr/>
        </p:nvSpPr>
        <p:spPr>
          <a:xfrm>
            <a:off x="0" y="2645231"/>
            <a:ext cx="3962400" cy="1200329"/>
          </a:xfrm>
          <a:prstGeom prst="rect">
            <a:avLst/>
          </a:prstGeom>
          <a:noFill/>
        </p:spPr>
        <p:txBody>
          <a:bodyPr wrap="square" rtlCol="0">
            <a:spAutoFit/>
          </a:bodyPr>
          <a:lstStyle/>
          <a:p>
            <a:r>
              <a:rPr lang="en-US" dirty="0">
                <a:solidFill>
                  <a:srgbClr val="C00000"/>
                </a:solidFill>
              </a:rPr>
              <a:t>12. </a:t>
            </a:r>
            <a:r>
              <a:rPr lang="en-US" dirty="0"/>
              <a:t>The pickup tools interface with the base fixture so that the sensors are accurately picked and placed on the HDIs.</a:t>
            </a:r>
          </a:p>
        </p:txBody>
      </p:sp>
      <p:cxnSp>
        <p:nvCxnSpPr>
          <p:cNvPr id="13" name="Straight Arrow Connector 12">
            <a:extLst>
              <a:ext uri="{FF2B5EF4-FFF2-40B4-BE49-F238E27FC236}">
                <a16:creationId xmlns:a16="http://schemas.microsoft.com/office/drawing/2014/main" id="{31C16B60-D594-4797-A44E-98C8273E0C40}"/>
              </a:ext>
            </a:extLst>
          </p:cNvPr>
          <p:cNvCxnSpPr>
            <a:cxnSpLocks/>
          </p:cNvCxnSpPr>
          <p:nvPr/>
        </p:nvCxnSpPr>
        <p:spPr>
          <a:xfrm>
            <a:off x="5867400" y="2598334"/>
            <a:ext cx="0" cy="114300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F0FF57C-1B83-4E44-B347-E54DA4C63C52}"/>
              </a:ext>
            </a:extLst>
          </p:cNvPr>
          <p:cNvPicPr>
            <a:picLocks noChangeAspect="1"/>
          </p:cNvPicPr>
          <p:nvPr/>
        </p:nvPicPr>
        <p:blipFill rotWithShape="1">
          <a:blip r:embed="rId3">
            <a:extLst>
              <a:ext uri="{28A0092B-C50C-407E-A947-70E740481C1C}">
                <a14:useLocalDpi xmlns:a14="http://schemas.microsoft.com/office/drawing/2010/main" val="0"/>
              </a:ext>
            </a:extLst>
          </a:blip>
          <a:srcRect t="37695" b="37695"/>
          <a:stretch/>
        </p:blipFill>
        <p:spPr>
          <a:xfrm>
            <a:off x="0" y="1504950"/>
            <a:ext cx="9144000" cy="1066800"/>
          </a:xfrm>
          <a:prstGeom prst="rect">
            <a:avLst/>
          </a:prstGeom>
        </p:spPr>
      </p:pic>
      <p:pic>
        <p:nvPicPr>
          <p:cNvPr id="8" name="Picture 7">
            <a:extLst>
              <a:ext uri="{FF2B5EF4-FFF2-40B4-BE49-F238E27FC236}">
                <a16:creationId xmlns:a16="http://schemas.microsoft.com/office/drawing/2014/main" id="{02F15ABA-112F-4752-AB2F-44889F0F4F2E}"/>
              </a:ext>
            </a:extLst>
          </p:cNvPr>
          <p:cNvPicPr>
            <a:picLocks noChangeAspect="1"/>
          </p:cNvPicPr>
          <p:nvPr/>
        </p:nvPicPr>
        <p:blipFill rotWithShape="1">
          <a:blip r:embed="rId4">
            <a:extLst>
              <a:ext uri="{28A0092B-C50C-407E-A947-70E740481C1C}">
                <a14:useLocalDpi xmlns:a14="http://schemas.microsoft.com/office/drawing/2010/main" val="0"/>
              </a:ext>
            </a:extLst>
          </a:blip>
          <a:srcRect t="35937" b="37695"/>
          <a:stretch/>
        </p:blipFill>
        <p:spPr>
          <a:xfrm>
            <a:off x="0" y="3790950"/>
            <a:ext cx="9144000" cy="1143000"/>
          </a:xfrm>
          <a:prstGeom prst="rect">
            <a:avLst/>
          </a:prstGeom>
        </p:spPr>
      </p:pic>
      <p:sp>
        <p:nvSpPr>
          <p:cNvPr id="11" name="Date Placeholder 3">
            <a:extLst>
              <a:ext uri="{FF2B5EF4-FFF2-40B4-BE49-F238E27FC236}">
                <a16:creationId xmlns:a16="http://schemas.microsoft.com/office/drawing/2014/main" id="{E926F505-756B-44A0-B30E-4BEAFC995D43}"/>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811010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E1F0F2-967F-44B2-A198-55BD04CB27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05" b="6054"/>
          <a:stretch/>
        </p:blipFill>
        <p:spPr>
          <a:xfrm>
            <a:off x="4038599" y="2692974"/>
            <a:ext cx="4648198" cy="2393376"/>
          </a:xfrm>
          <a:prstGeom prst="rect">
            <a:avLst/>
          </a:prstGeom>
          <a:ln>
            <a:noFill/>
          </a:ln>
          <a:effectLst>
            <a:softEdge rad="112500"/>
          </a:effectLst>
        </p:spPr>
      </p:pic>
      <p:pic>
        <p:nvPicPr>
          <p:cNvPr id="5" name="Picture 4">
            <a:extLst>
              <a:ext uri="{FF2B5EF4-FFF2-40B4-BE49-F238E27FC236}">
                <a16:creationId xmlns:a16="http://schemas.microsoft.com/office/drawing/2014/main" id="{C35EC0F6-04EF-49CF-99E5-1ED5BC5EC6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33" r="673" b="6054"/>
          <a:stretch/>
        </p:blipFill>
        <p:spPr>
          <a:xfrm>
            <a:off x="4038599" y="514350"/>
            <a:ext cx="4648197" cy="2407342"/>
          </a:xfrm>
          <a:prstGeom prst="rect">
            <a:avLst/>
          </a:prstGeom>
          <a:ln>
            <a:noFill/>
          </a:ln>
          <a:effectLst>
            <a:softEdge rad="112500"/>
          </a:effectLst>
        </p:spPr>
      </p:pic>
      <p:sp>
        <p:nvSpPr>
          <p:cNvPr id="18436" name="Title 3"/>
          <p:cNvSpPr>
            <a:spLocks noGrp="1"/>
          </p:cNvSpPr>
          <p:nvPr>
            <p:ph type="title"/>
          </p:nvPr>
        </p:nvSpPr>
        <p:spPr>
          <a:xfrm>
            <a:off x="228600" y="57150"/>
            <a:ext cx="8229600" cy="546497"/>
          </a:xfrm>
        </p:spPr>
        <p:txBody>
          <a:bodyPr/>
          <a:lstStyle/>
          <a:p>
            <a:pPr eaLnBrk="1" hangingPunct="1"/>
            <a:r>
              <a:rPr lang="en-US" altLang="en-US" sz="3250" dirty="0">
                <a:solidFill>
                  <a:srgbClr val="000000"/>
                </a:solidFill>
              </a:rPr>
              <a:t>INTT Technical Overview – Sensor Placement</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16</a:t>
            </a:fld>
            <a:endParaRPr lang="en-US" altLang="en-US" sz="1200">
              <a:solidFill>
                <a:srgbClr val="898989"/>
              </a:solidFill>
              <a:cs typeface="Arial" pitchFamily="34" charset="0"/>
            </a:endParaRPr>
          </a:p>
        </p:txBody>
      </p:sp>
      <p:sp>
        <p:nvSpPr>
          <p:cNvPr id="6" name="TextBox 5">
            <a:extLst>
              <a:ext uri="{FF2B5EF4-FFF2-40B4-BE49-F238E27FC236}">
                <a16:creationId xmlns:a16="http://schemas.microsoft.com/office/drawing/2014/main" id="{BC543812-1C77-4A75-8E4C-CE2F3188F4F7}"/>
              </a:ext>
            </a:extLst>
          </p:cNvPr>
          <p:cNvSpPr txBox="1"/>
          <p:nvPr/>
        </p:nvSpPr>
        <p:spPr>
          <a:xfrm>
            <a:off x="169479" y="925115"/>
            <a:ext cx="3564321" cy="3693319"/>
          </a:xfrm>
          <a:prstGeom prst="rect">
            <a:avLst/>
          </a:prstGeom>
          <a:noFill/>
        </p:spPr>
        <p:txBody>
          <a:bodyPr wrap="square" rtlCol="0">
            <a:spAutoFit/>
          </a:bodyPr>
          <a:lstStyle/>
          <a:p>
            <a:r>
              <a:rPr lang="en-US" dirty="0">
                <a:solidFill>
                  <a:srgbClr val="C00000"/>
                </a:solidFill>
              </a:rPr>
              <a:t>13. </a:t>
            </a:r>
            <a:r>
              <a:rPr lang="en-US" dirty="0"/>
              <a:t>In the same manner as the chips, the silicon sensors are placed with a vacuum fixture.</a:t>
            </a:r>
          </a:p>
          <a:p>
            <a:pPr marL="285750" indent="-285750">
              <a:buFont typeface="Arial" panose="020B0604020202020204" pitchFamily="34" charset="0"/>
              <a:buChar char="•"/>
            </a:pPr>
            <a:endParaRPr lang="en-US" dirty="0"/>
          </a:p>
          <a:p>
            <a:r>
              <a:rPr lang="en-US" dirty="0">
                <a:solidFill>
                  <a:srgbClr val="C00000"/>
                </a:solidFill>
              </a:rPr>
              <a:t>14. </a:t>
            </a:r>
            <a:r>
              <a:rPr lang="en-US" dirty="0"/>
              <a:t>The micrometer dials are adjusted to properly position the sensor on the epoxy.</a:t>
            </a:r>
          </a:p>
          <a:p>
            <a:endParaRPr lang="en-US" dirty="0"/>
          </a:p>
          <a:p>
            <a:r>
              <a:rPr lang="en-US" dirty="0">
                <a:solidFill>
                  <a:srgbClr val="C00000"/>
                </a:solidFill>
              </a:rPr>
              <a:t>15. </a:t>
            </a:r>
            <a:r>
              <a:rPr lang="en-US" dirty="0"/>
              <a:t>OGP optical camera is used to verify accurate sensor positioning.</a:t>
            </a:r>
          </a:p>
          <a:p>
            <a:pPr marL="285750" indent="-285750">
              <a:buFont typeface="Arial" panose="020B0604020202020204" pitchFamily="34" charset="0"/>
              <a:buChar char="•"/>
            </a:pPr>
            <a:endParaRPr lang="en-US" dirty="0"/>
          </a:p>
          <a:p>
            <a:r>
              <a:rPr lang="en-US" dirty="0">
                <a:solidFill>
                  <a:srgbClr val="C00000"/>
                </a:solidFill>
              </a:rPr>
              <a:t>16. </a:t>
            </a:r>
            <a:r>
              <a:rPr lang="en-US" dirty="0"/>
              <a:t>Once cured, the assembly is sent for additional wire-bonding.</a:t>
            </a:r>
          </a:p>
        </p:txBody>
      </p:sp>
      <p:cxnSp>
        <p:nvCxnSpPr>
          <p:cNvPr id="17" name="Straight Arrow Connector 16">
            <a:extLst>
              <a:ext uri="{FF2B5EF4-FFF2-40B4-BE49-F238E27FC236}">
                <a16:creationId xmlns:a16="http://schemas.microsoft.com/office/drawing/2014/main" id="{BA3C8EBB-9449-494C-B82D-CC39AAB551ED}"/>
              </a:ext>
            </a:extLst>
          </p:cNvPr>
          <p:cNvCxnSpPr>
            <a:cxnSpLocks/>
          </p:cNvCxnSpPr>
          <p:nvPr/>
        </p:nvCxnSpPr>
        <p:spPr>
          <a:xfrm>
            <a:off x="8839200" y="1962150"/>
            <a:ext cx="0" cy="204076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D3EF0015-275D-4DC8-982D-ECCFD046D303}"/>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362439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400" dirty="0">
                <a:solidFill>
                  <a:srgbClr val="000000"/>
                </a:solidFill>
              </a:rPr>
              <a:t>BOM and Quotes</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dirty="0" err="1">
                <a:latin typeface="Calibri" pitchFamily="34" charset="0"/>
              </a:rPr>
              <a:t>sPHENIX</a:t>
            </a:r>
            <a:r>
              <a:rPr lang="en-US" altLang="en-US" dirty="0">
                <a:latin typeface="Calibri" pitchFamily="34" charset="0"/>
              </a:rPr>
              <a:t> - INTT</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17</a:t>
            </a:fld>
            <a:endParaRPr lang="en-US" altLang="en-US" sz="1200">
              <a:solidFill>
                <a:srgbClr val="898989"/>
              </a:solidFill>
              <a:cs typeface="Arial" pitchFamily="34" charset="0"/>
            </a:endParaRPr>
          </a:p>
        </p:txBody>
      </p:sp>
      <p:sp>
        <p:nvSpPr>
          <p:cNvPr id="13" name="TextBox 12">
            <a:extLst>
              <a:ext uri="{FF2B5EF4-FFF2-40B4-BE49-F238E27FC236}">
                <a16:creationId xmlns:a16="http://schemas.microsoft.com/office/drawing/2014/main" id="{08EECBB2-047F-4D35-8613-4BE8D14D36C4}"/>
              </a:ext>
            </a:extLst>
          </p:cNvPr>
          <p:cNvSpPr txBox="1"/>
          <p:nvPr/>
        </p:nvSpPr>
        <p:spPr>
          <a:xfrm>
            <a:off x="1" y="4163020"/>
            <a:ext cx="5410199" cy="923330"/>
          </a:xfrm>
          <a:prstGeom prst="rect">
            <a:avLst/>
          </a:prstGeom>
          <a:noFill/>
        </p:spPr>
        <p:txBody>
          <a:bodyPr wrap="square" rtlCol="0">
            <a:spAutoFit/>
          </a:bodyPr>
          <a:lstStyle/>
          <a:p>
            <a:r>
              <a:rPr lang="en-US" dirty="0">
                <a:solidFill>
                  <a:srgbClr val="C00000"/>
                </a:solidFill>
              </a:rPr>
              <a:t>Note: </a:t>
            </a:r>
            <a:r>
              <a:rPr lang="en-US" dirty="0"/>
              <a:t>SUSB Quote is for single quantity parts. Quoted price per piece includes custom fabrication fixtures so additional parts in the future will cost less.</a:t>
            </a:r>
          </a:p>
        </p:txBody>
      </p:sp>
      <p:pic>
        <p:nvPicPr>
          <p:cNvPr id="3" name="Picture 2">
            <a:extLst>
              <a:ext uri="{FF2B5EF4-FFF2-40B4-BE49-F238E27FC236}">
                <a16:creationId xmlns:a16="http://schemas.microsoft.com/office/drawing/2014/main" id="{018A7FBE-CC41-46F3-905E-BF74EFA951DA}"/>
              </a:ext>
            </a:extLst>
          </p:cNvPr>
          <p:cNvPicPr>
            <a:picLocks noChangeAspect="1"/>
          </p:cNvPicPr>
          <p:nvPr/>
        </p:nvPicPr>
        <p:blipFill>
          <a:blip r:embed="rId3"/>
          <a:stretch>
            <a:fillRect/>
          </a:stretch>
        </p:blipFill>
        <p:spPr>
          <a:xfrm>
            <a:off x="800100" y="603647"/>
            <a:ext cx="7543800" cy="3601800"/>
          </a:xfrm>
          <a:prstGeom prst="rect">
            <a:avLst/>
          </a:prstGeom>
        </p:spPr>
      </p:pic>
      <p:sp>
        <p:nvSpPr>
          <p:cNvPr id="8" name="Date Placeholder 3">
            <a:extLst>
              <a:ext uri="{FF2B5EF4-FFF2-40B4-BE49-F238E27FC236}">
                <a16:creationId xmlns:a16="http://schemas.microsoft.com/office/drawing/2014/main" id="{DBD55601-C9CF-46CA-BB1F-56DD70722E08}"/>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2280470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6"/>
          <p:cNvSpPr>
            <a:spLocks noGrp="1"/>
          </p:cNvSpPr>
          <p:nvPr>
            <p:ph type="title"/>
          </p:nvPr>
        </p:nvSpPr>
        <p:spPr>
          <a:xfrm>
            <a:off x="367801" y="2143125"/>
            <a:ext cx="8229600" cy="857250"/>
          </a:xfrm>
        </p:spPr>
        <p:txBody>
          <a:bodyPr/>
          <a:lstStyle/>
          <a:p>
            <a:pPr algn="ctr"/>
            <a:r>
              <a:rPr lang="en-US" altLang="en-US" dirty="0"/>
              <a:t>Back Up</a:t>
            </a:r>
          </a:p>
        </p:txBody>
      </p:sp>
      <p:sp>
        <p:nvSpPr>
          <p:cNvPr id="6246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April 9-11, 2019</a:t>
            </a:r>
          </a:p>
        </p:txBody>
      </p:sp>
      <p:sp>
        <p:nvSpPr>
          <p:cNvPr id="6246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18</a:t>
            </a:fld>
            <a:endParaRPr lang="en-US" altLang="en-US" sz="1200">
              <a:solidFill>
                <a:srgbClr val="898989"/>
              </a:solidFill>
            </a:endParaRPr>
          </a:p>
        </p:txBody>
      </p:sp>
      <p:sp>
        <p:nvSpPr>
          <p:cNvPr id="2" name="Footer Placeholder 1"/>
          <p:cNvSpPr>
            <a:spLocks noGrp="1"/>
          </p:cNvSpPr>
          <p:nvPr>
            <p:ph type="ftr" sz="quarter" idx="11"/>
          </p:nvPr>
        </p:nvSpPr>
        <p:spPr/>
        <p:txBody>
          <a:bodyPr/>
          <a:lstStyle/>
          <a:p>
            <a:pPr>
              <a:defRPr/>
            </a:pPr>
            <a:r>
              <a:rPr lang="en-US"/>
              <a:t>sPHENIX  Director's Review</a:t>
            </a:r>
          </a:p>
        </p:txBody>
      </p:sp>
    </p:spTree>
    <p:extLst>
      <p:ext uri="{BB962C8B-B14F-4D97-AF65-F5344CB8AC3E}">
        <p14:creationId xmlns:p14="http://schemas.microsoft.com/office/powerpoint/2010/main" val="3033625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52AF-A72F-422E-A711-81F112BCCB74}"/>
              </a:ext>
            </a:extLst>
          </p:cNvPr>
          <p:cNvSpPr>
            <a:spLocks noGrp="1"/>
          </p:cNvSpPr>
          <p:nvPr>
            <p:ph type="title"/>
          </p:nvPr>
        </p:nvSpPr>
        <p:spPr>
          <a:xfrm>
            <a:off x="228600" y="25003"/>
            <a:ext cx="8229600" cy="546497"/>
          </a:xfrm>
        </p:spPr>
        <p:txBody>
          <a:bodyPr/>
          <a:lstStyle/>
          <a:p>
            <a:r>
              <a:rPr lang="en-US" dirty="0"/>
              <a:t>First Article Carbon Fiber Staves</a:t>
            </a:r>
          </a:p>
        </p:txBody>
      </p:sp>
      <p:sp>
        <p:nvSpPr>
          <p:cNvPr id="4" name="Footer Placeholder 3">
            <a:extLst>
              <a:ext uri="{FF2B5EF4-FFF2-40B4-BE49-F238E27FC236}">
                <a16:creationId xmlns:a16="http://schemas.microsoft.com/office/drawing/2014/main" id="{421292DA-7BF7-4BDA-BC0C-B3A8FC392E93}"/>
              </a:ext>
            </a:extLst>
          </p:cNvPr>
          <p:cNvSpPr>
            <a:spLocks noGrp="1"/>
          </p:cNvSpPr>
          <p:nvPr>
            <p:ph type="ftr" sz="quarter" idx="11"/>
          </p:nvPr>
        </p:nvSpPr>
        <p:spPr/>
        <p:txBody>
          <a:bodyPr/>
          <a:lstStyle/>
          <a:p>
            <a:pPr>
              <a:defRPr/>
            </a:pPr>
            <a:r>
              <a:rPr lang="en-US"/>
              <a:t>sPHENIX - INTT</a:t>
            </a:r>
            <a:endParaRPr lang="en-US" dirty="0"/>
          </a:p>
        </p:txBody>
      </p:sp>
      <p:sp>
        <p:nvSpPr>
          <p:cNvPr id="5" name="Slide Number Placeholder 4">
            <a:extLst>
              <a:ext uri="{FF2B5EF4-FFF2-40B4-BE49-F238E27FC236}">
                <a16:creationId xmlns:a16="http://schemas.microsoft.com/office/drawing/2014/main" id="{7FE0C317-B93C-4B47-A305-B197E35C6A1F}"/>
              </a:ext>
            </a:extLst>
          </p:cNvPr>
          <p:cNvSpPr>
            <a:spLocks noGrp="1"/>
          </p:cNvSpPr>
          <p:nvPr>
            <p:ph type="sldNum" sz="quarter" idx="12"/>
          </p:nvPr>
        </p:nvSpPr>
        <p:spPr/>
        <p:txBody>
          <a:bodyPr/>
          <a:lstStyle/>
          <a:p>
            <a:fld id="{0AE0C637-5835-444B-B8C0-92C25AFA2084}" type="slidenum">
              <a:rPr lang="en-US" altLang="en-US" smtClean="0"/>
              <a:pPr/>
              <a:t>19</a:t>
            </a:fld>
            <a:endParaRPr lang="en-US" altLang="en-US"/>
          </a:p>
        </p:txBody>
      </p:sp>
      <p:sp>
        <p:nvSpPr>
          <p:cNvPr id="6" name="Content Placeholder 2">
            <a:extLst>
              <a:ext uri="{FF2B5EF4-FFF2-40B4-BE49-F238E27FC236}">
                <a16:creationId xmlns:a16="http://schemas.microsoft.com/office/drawing/2014/main" id="{213E8F4C-CA2F-43FA-93A0-D10C4BDB6F69}"/>
              </a:ext>
            </a:extLst>
          </p:cNvPr>
          <p:cNvSpPr txBox="1">
            <a:spLocks/>
          </p:cNvSpPr>
          <p:nvPr/>
        </p:nvSpPr>
        <p:spPr>
          <a:xfrm>
            <a:off x="37306" y="733764"/>
            <a:ext cx="4687094" cy="427638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6x Carbon Fiber Staves</a:t>
            </a:r>
          </a:p>
          <a:p>
            <a:pPr lvl="1"/>
            <a:r>
              <a:rPr lang="en-US" dirty="0"/>
              <a:t>Part Number : 205-310-0100-01</a:t>
            </a:r>
          </a:p>
          <a:p>
            <a:pPr lvl="2"/>
            <a:r>
              <a:rPr lang="en-US" dirty="0"/>
              <a:t>01 signifies that the stave belongs to ladder barrel 1.</a:t>
            </a:r>
          </a:p>
          <a:p>
            <a:pPr lvl="1"/>
            <a:r>
              <a:rPr lang="en-US" dirty="0"/>
              <a:t>Serial Numbers : SN0001 through SN0006.</a:t>
            </a:r>
          </a:p>
          <a:p>
            <a:r>
              <a:rPr lang="en-US" dirty="0"/>
              <a:t>Flatness measured on OGP fixture with and without vacuum running.</a:t>
            </a:r>
          </a:p>
        </p:txBody>
      </p:sp>
      <p:sp>
        <p:nvSpPr>
          <p:cNvPr id="7" name="Date Placeholder 3">
            <a:extLst>
              <a:ext uri="{FF2B5EF4-FFF2-40B4-BE49-F238E27FC236}">
                <a16:creationId xmlns:a16="http://schemas.microsoft.com/office/drawing/2014/main" id="{AF3CDE06-17BA-43C8-BCFF-EBCBBB19496D}"/>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2120413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91A818-7565-43F7-B650-14F57803D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54" r="10772" b="1820"/>
          <a:stretch/>
        </p:blipFill>
        <p:spPr>
          <a:xfrm>
            <a:off x="4291781" y="807500"/>
            <a:ext cx="4495800" cy="3047964"/>
          </a:xfrm>
          <a:prstGeom prst="rect">
            <a:avLst/>
          </a:prstGeom>
        </p:spPr>
      </p:pic>
      <p:sp>
        <p:nvSpPr>
          <p:cNvPr id="16385" name="Slide Number Placeholder 5"/>
          <p:cNvSpPr>
            <a:spLocks noGrp="1"/>
          </p:cNvSpPr>
          <p:nvPr>
            <p:ph type="sldNum" sz="quarter" idx="12"/>
          </p:nvPr>
        </p:nvSpPr>
        <p:spPr bwMode="auto">
          <a:xfrm>
            <a:off x="8382000" y="4800600"/>
            <a:ext cx="7620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5890263-FCCA-418A-AF2A-07636736DD99}" type="slidenum">
              <a:rPr lang="en-US" altLang="en-US" sz="1200">
                <a:solidFill>
                  <a:srgbClr val="000080"/>
                </a:solidFill>
                <a:cs typeface="Arial" pitchFamily="34" charset="0"/>
              </a:rPr>
              <a:pPr eaLnBrk="1" hangingPunct="1"/>
              <a:t>2</a:t>
            </a:fld>
            <a:endParaRPr lang="en-US" altLang="en-US" sz="1200">
              <a:solidFill>
                <a:srgbClr val="898989"/>
              </a:solidFill>
              <a:cs typeface="Arial" pitchFamily="34" charset="0"/>
            </a:endParaRPr>
          </a:p>
        </p:txBody>
      </p:sp>
      <p:sp>
        <p:nvSpPr>
          <p:cNvPr id="2053" name="Title 1"/>
          <p:cNvSpPr>
            <a:spLocks noGrp="1"/>
          </p:cNvSpPr>
          <p:nvPr>
            <p:ph type="title"/>
          </p:nvPr>
        </p:nvSpPr>
        <p:spPr>
          <a:xfrm>
            <a:off x="228600" y="-19050"/>
            <a:ext cx="8229600" cy="571500"/>
          </a:xfrm>
        </p:spPr>
        <p:txBody>
          <a:bodyPr/>
          <a:lstStyle/>
          <a:p>
            <a:pPr eaLnBrk="1" hangingPunct="1">
              <a:defRPr/>
            </a:pPr>
            <a:r>
              <a:rPr lang="en-US" sz="4000" dirty="0">
                <a:solidFill>
                  <a:srgbClr val="000000"/>
                </a:solidFill>
                <a:latin typeface="+mn-lt"/>
                <a:ea typeface="MS PGothic" charset="0"/>
              </a:rPr>
              <a:t>INTT Assembly Components</a:t>
            </a:r>
          </a:p>
        </p:txBody>
      </p:sp>
      <p:sp>
        <p:nvSpPr>
          <p:cNvPr id="16388"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898989"/>
                </a:solidFill>
              </a:rPr>
              <a:t>March 24, 2020</a:t>
            </a:r>
          </a:p>
        </p:txBody>
      </p:sp>
      <p:sp>
        <p:nvSpPr>
          <p:cNvPr id="3" name="Footer Placeholder 2"/>
          <p:cNvSpPr>
            <a:spLocks noGrp="1"/>
          </p:cNvSpPr>
          <p:nvPr>
            <p:ph type="ftr" sz="quarter" idx="11"/>
          </p:nvPr>
        </p:nvSpPr>
        <p:spPr/>
        <p:txBody>
          <a:bodyPr/>
          <a:lstStyle/>
          <a:p>
            <a:pPr>
              <a:defRPr/>
            </a:pPr>
            <a:r>
              <a:rPr lang="en-US" dirty="0" err="1"/>
              <a:t>sPHENIX</a:t>
            </a:r>
            <a:r>
              <a:rPr lang="en-US" dirty="0"/>
              <a:t> - INTT</a:t>
            </a:r>
          </a:p>
        </p:txBody>
      </p:sp>
      <p:graphicFrame>
        <p:nvGraphicFramePr>
          <p:cNvPr id="9" name="Table 8">
            <a:extLst>
              <a:ext uri="{FF2B5EF4-FFF2-40B4-BE49-F238E27FC236}">
                <a16:creationId xmlns:a16="http://schemas.microsoft.com/office/drawing/2014/main" id="{62BC5BE2-4574-4432-83BA-3DAFAFF30D41}"/>
              </a:ext>
            </a:extLst>
          </p:cNvPr>
          <p:cNvGraphicFramePr>
            <a:graphicFrameLocks noGrp="1"/>
          </p:cNvGraphicFramePr>
          <p:nvPr>
            <p:extLst>
              <p:ext uri="{D42A27DB-BD31-4B8C-83A1-F6EECF244321}">
                <p14:modId xmlns:p14="http://schemas.microsoft.com/office/powerpoint/2010/main" val="3692095183"/>
              </p:ext>
            </p:extLst>
          </p:nvPr>
        </p:nvGraphicFramePr>
        <p:xfrm>
          <a:off x="190500" y="3893371"/>
          <a:ext cx="8763000" cy="914400"/>
        </p:xfrm>
        <a:graphic>
          <a:graphicData uri="http://schemas.openxmlformats.org/drawingml/2006/table">
            <a:tbl>
              <a:tblPr firstRow="1" bandRow="1">
                <a:tableStyleId>{2D5ABB26-0587-4C30-8999-92F81FD0307C}</a:tableStyleId>
              </a:tblPr>
              <a:tblGrid>
                <a:gridCol w="4381500">
                  <a:extLst>
                    <a:ext uri="{9D8B030D-6E8A-4147-A177-3AD203B41FA5}">
                      <a16:colId xmlns:a16="http://schemas.microsoft.com/office/drawing/2014/main" val="1474089777"/>
                    </a:ext>
                  </a:extLst>
                </a:gridCol>
                <a:gridCol w="4381500">
                  <a:extLst>
                    <a:ext uri="{9D8B030D-6E8A-4147-A177-3AD203B41FA5}">
                      <a16:colId xmlns:a16="http://schemas.microsoft.com/office/drawing/2014/main" val="3337553722"/>
                    </a:ext>
                  </a:extLst>
                </a:gridCol>
              </a:tblGrid>
              <a:tr h="370840">
                <a:tc>
                  <a:txBody>
                    <a:bodyPr/>
                    <a:lstStyle/>
                    <a:p>
                      <a:pPr marL="285750" indent="-285750">
                        <a:buFont typeface="Arial" panose="020B0604020202020204" pitchFamily="34" charset="0"/>
                        <a:buChar char="•"/>
                      </a:pPr>
                      <a:r>
                        <a:rPr lang="en-US" dirty="0"/>
                        <a:t>Ladder Assembly</a:t>
                      </a:r>
                    </a:p>
                    <a:p>
                      <a:pPr marL="285750" indent="-285750">
                        <a:buFont typeface="Arial" panose="020B0604020202020204" pitchFamily="34" charset="0"/>
                        <a:buChar char="•"/>
                      </a:pPr>
                      <a:r>
                        <a:rPr lang="en-US" dirty="0"/>
                        <a:t>Ladder Assembly Fixtures</a:t>
                      </a:r>
                    </a:p>
                    <a:p>
                      <a:pPr marL="285750" indent="-285750">
                        <a:buFont typeface="Arial" panose="020B0604020202020204" pitchFamily="34" charset="0"/>
                        <a:buChar char="•"/>
                      </a:pPr>
                      <a:r>
                        <a:rPr lang="en-US" dirty="0"/>
                        <a:t>Ladder Assembly Procedure</a:t>
                      </a:r>
                    </a:p>
                  </a:txBody>
                  <a:tcPr/>
                </a:tc>
                <a:tc>
                  <a:txBody>
                    <a:bodyPr/>
                    <a:lstStyle/>
                    <a:p>
                      <a:pPr marL="285750" indent="-285750">
                        <a:buFont typeface="Arial" panose="020B0604020202020204" pitchFamily="34" charset="0"/>
                        <a:buChar char="•"/>
                      </a:pPr>
                      <a:r>
                        <a:rPr lang="en-US" dirty="0"/>
                        <a:t>Detector Assembly</a:t>
                      </a:r>
                    </a:p>
                    <a:p>
                      <a:pPr marL="285750" indent="-285750">
                        <a:buFont typeface="Arial" panose="020B0604020202020204" pitchFamily="34" charset="0"/>
                        <a:buChar char="•"/>
                      </a:pPr>
                      <a:r>
                        <a:rPr lang="en-US" dirty="0"/>
                        <a:t>Detector Assembly Procedure</a:t>
                      </a:r>
                    </a:p>
                  </a:txBody>
                  <a:tcPr/>
                </a:tc>
                <a:extLst>
                  <a:ext uri="{0D108BD9-81ED-4DB2-BD59-A6C34878D82A}">
                    <a16:rowId xmlns:a16="http://schemas.microsoft.com/office/drawing/2014/main" val="1186556611"/>
                  </a:ext>
                </a:extLst>
              </a:tr>
            </a:tbl>
          </a:graphicData>
        </a:graphic>
      </p:graphicFrame>
      <p:pic>
        <p:nvPicPr>
          <p:cNvPr id="13" name="Picture 12">
            <a:extLst>
              <a:ext uri="{FF2B5EF4-FFF2-40B4-BE49-F238E27FC236}">
                <a16:creationId xmlns:a16="http://schemas.microsoft.com/office/drawing/2014/main" id="{1AEE2136-B365-4F5D-B712-6922324DB4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354" b="36734"/>
          <a:stretch/>
        </p:blipFill>
        <p:spPr>
          <a:xfrm>
            <a:off x="-9255" y="1482213"/>
            <a:ext cx="4850222" cy="1076632"/>
          </a:xfrm>
          <a:prstGeom prst="rect">
            <a:avLst/>
          </a:prstGeom>
        </p:spPr>
      </p:pic>
      <p:sp>
        <p:nvSpPr>
          <p:cNvPr id="2" name="TextBox 1">
            <a:extLst>
              <a:ext uri="{FF2B5EF4-FFF2-40B4-BE49-F238E27FC236}">
                <a16:creationId xmlns:a16="http://schemas.microsoft.com/office/drawing/2014/main" id="{A59A060A-63D8-4946-B54E-55988D36B555}"/>
              </a:ext>
            </a:extLst>
          </p:cNvPr>
          <p:cNvSpPr txBox="1"/>
          <p:nvPr/>
        </p:nvSpPr>
        <p:spPr>
          <a:xfrm rot="636911">
            <a:off x="1238290" y="1536051"/>
            <a:ext cx="2355132" cy="461665"/>
          </a:xfrm>
          <a:prstGeom prst="rect">
            <a:avLst/>
          </a:prstGeom>
          <a:noFill/>
        </p:spPr>
        <p:txBody>
          <a:bodyPr wrap="none" rtlCol="0">
            <a:spAutoFit/>
          </a:bodyPr>
          <a:lstStyle/>
          <a:p>
            <a:r>
              <a:rPr lang="en-US" sz="2400" b="1" dirty="0"/>
              <a:t>Ladder Assembly</a:t>
            </a:r>
          </a:p>
        </p:txBody>
      </p:sp>
      <p:sp>
        <p:nvSpPr>
          <p:cNvPr id="10" name="TextBox 9">
            <a:extLst>
              <a:ext uri="{FF2B5EF4-FFF2-40B4-BE49-F238E27FC236}">
                <a16:creationId xmlns:a16="http://schemas.microsoft.com/office/drawing/2014/main" id="{256ED899-531A-4E3A-8B1A-B2A9E8376C07}"/>
              </a:ext>
            </a:extLst>
          </p:cNvPr>
          <p:cNvSpPr txBox="1"/>
          <p:nvPr/>
        </p:nvSpPr>
        <p:spPr>
          <a:xfrm rot="935730">
            <a:off x="5401879" y="1221007"/>
            <a:ext cx="2190664" cy="400110"/>
          </a:xfrm>
          <a:prstGeom prst="rect">
            <a:avLst/>
          </a:prstGeom>
          <a:noFill/>
        </p:spPr>
        <p:txBody>
          <a:bodyPr wrap="none" rtlCol="0">
            <a:spAutoFit/>
          </a:bodyPr>
          <a:lstStyle/>
          <a:p>
            <a:r>
              <a:rPr lang="en-US" sz="2000" b="1" dirty="0"/>
              <a:t>Detector Assembly</a:t>
            </a:r>
          </a:p>
        </p:txBody>
      </p:sp>
      <p:cxnSp>
        <p:nvCxnSpPr>
          <p:cNvPr id="11" name="Straight Arrow Connector 10">
            <a:extLst>
              <a:ext uri="{FF2B5EF4-FFF2-40B4-BE49-F238E27FC236}">
                <a16:creationId xmlns:a16="http://schemas.microsoft.com/office/drawing/2014/main" id="{F75CEAF6-8889-48EB-9AFE-B93C6C428718}"/>
              </a:ext>
            </a:extLst>
          </p:cNvPr>
          <p:cNvCxnSpPr>
            <a:cxnSpLocks/>
            <a:stCxn id="12" idx="0"/>
          </p:cNvCxnSpPr>
          <p:nvPr/>
        </p:nvCxnSpPr>
        <p:spPr>
          <a:xfrm flipH="1" flipV="1">
            <a:off x="2019530" y="1945797"/>
            <a:ext cx="27410" cy="50285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8694E6-C66E-4C12-8A8B-186E1CEAECB4}"/>
              </a:ext>
            </a:extLst>
          </p:cNvPr>
          <p:cNvSpPr txBox="1"/>
          <p:nvPr/>
        </p:nvSpPr>
        <p:spPr>
          <a:xfrm rot="615602">
            <a:off x="1092547" y="2446186"/>
            <a:ext cx="1853966" cy="307777"/>
          </a:xfrm>
          <a:prstGeom prst="rect">
            <a:avLst/>
          </a:prstGeom>
          <a:noFill/>
        </p:spPr>
        <p:txBody>
          <a:bodyPr wrap="square" rtlCol="0">
            <a:spAutoFit/>
          </a:bodyPr>
          <a:lstStyle/>
          <a:p>
            <a:pPr algn="ctr"/>
            <a:r>
              <a:rPr lang="en-US" sz="1400" dirty="0"/>
              <a:t>Silicon Sensors</a:t>
            </a:r>
          </a:p>
        </p:txBody>
      </p:sp>
      <p:cxnSp>
        <p:nvCxnSpPr>
          <p:cNvPr id="19" name="Straight Arrow Connector 18">
            <a:extLst>
              <a:ext uri="{FF2B5EF4-FFF2-40B4-BE49-F238E27FC236}">
                <a16:creationId xmlns:a16="http://schemas.microsoft.com/office/drawing/2014/main" id="{85518DAE-CFC8-49E4-8F45-48A265807D20}"/>
              </a:ext>
            </a:extLst>
          </p:cNvPr>
          <p:cNvCxnSpPr>
            <a:cxnSpLocks/>
            <a:stCxn id="12" idx="0"/>
          </p:cNvCxnSpPr>
          <p:nvPr/>
        </p:nvCxnSpPr>
        <p:spPr>
          <a:xfrm flipH="1" flipV="1">
            <a:off x="1507046" y="1846017"/>
            <a:ext cx="539894" cy="60263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0AD7DC4-7FEB-491C-8B11-EC2B74C50B16}"/>
              </a:ext>
            </a:extLst>
          </p:cNvPr>
          <p:cNvCxnSpPr>
            <a:cxnSpLocks/>
            <a:stCxn id="12" idx="0"/>
          </p:cNvCxnSpPr>
          <p:nvPr/>
        </p:nvCxnSpPr>
        <p:spPr>
          <a:xfrm flipV="1">
            <a:off x="2046940" y="2055995"/>
            <a:ext cx="532424" cy="392652"/>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0E6BC3-598B-48C7-989E-AD81A00617B9}"/>
              </a:ext>
            </a:extLst>
          </p:cNvPr>
          <p:cNvCxnSpPr>
            <a:cxnSpLocks/>
            <a:stCxn id="12" idx="0"/>
          </p:cNvCxnSpPr>
          <p:nvPr/>
        </p:nvCxnSpPr>
        <p:spPr>
          <a:xfrm flipV="1">
            <a:off x="2046940" y="2199631"/>
            <a:ext cx="1229660" cy="249016"/>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0A6C1F0-6AE5-4BE1-A28D-638C010090E1}"/>
              </a:ext>
            </a:extLst>
          </p:cNvPr>
          <p:cNvSpPr txBox="1"/>
          <p:nvPr/>
        </p:nvSpPr>
        <p:spPr>
          <a:xfrm>
            <a:off x="153694" y="570416"/>
            <a:ext cx="1400383" cy="461665"/>
          </a:xfrm>
          <a:prstGeom prst="rect">
            <a:avLst/>
          </a:prstGeom>
          <a:noFill/>
        </p:spPr>
        <p:txBody>
          <a:bodyPr wrap="none" rtlCol="0">
            <a:spAutoFit/>
          </a:bodyPr>
          <a:lstStyle/>
          <a:p>
            <a:r>
              <a:rPr lang="en-US" sz="2400" b="1" dirty="0">
                <a:solidFill>
                  <a:srgbClr val="C00000"/>
                </a:solidFill>
              </a:rPr>
              <a:t>A. Ladder</a:t>
            </a:r>
          </a:p>
        </p:txBody>
      </p:sp>
      <p:sp>
        <p:nvSpPr>
          <p:cNvPr id="17" name="TextBox 16">
            <a:extLst>
              <a:ext uri="{FF2B5EF4-FFF2-40B4-BE49-F238E27FC236}">
                <a16:creationId xmlns:a16="http://schemas.microsoft.com/office/drawing/2014/main" id="{9C14A125-1CA1-4E74-84B3-75479A3F4DE9}"/>
              </a:ext>
            </a:extLst>
          </p:cNvPr>
          <p:cNvSpPr txBox="1"/>
          <p:nvPr/>
        </p:nvSpPr>
        <p:spPr>
          <a:xfrm>
            <a:off x="5009815" y="552450"/>
            <a:ext cx="1279261" cy="461665"/>
          </a:xfrm>
          <a:prstGeom prst="rect">
            <a:avLst/>
          </a:prstGeom>
          <a:noFill/>
        </p:spPr>
        <p:txBody>
          <a:bodyPr wrap="none" rtlCol="0">
            <a:spAutoFit/>
          </a:bodyPr>
          <a:lstStyle/>
          <a:p>
            <a:r>
              <a:rPr lang="en-US" sz="2400" b="1" dirty="0">
                <a:solidFill>
                  <a:srgbClr val="C00000"/>
                </a:solidFill>
              </a:rPr>
              <a:t>B. Barrel</a:t>
            </a:r>
          </a:p>
        </p:txBody>
      </p:sp>
    </p:spTree>
    <p:extLst>
      <p:ext uri="{BB962C8B-B14F-4D97-AF65-F5344CB8AC3E}">
        <p14:creationId xmlns:p14="http://schemas.microsoft.com/office/powerpoint/2010/main" val="123120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4259-9AAA-4E84-871B-66C52AD31176}"/>
              </a:ext>
            </a:extLst>
          </p:cNvPr>
          <p:cNvSpPr>
            <a:spLocks noGrp="1"/>
          </p:cNvSpPr>
          <p:nvPr>
            <p:ph type="title"/>
          </p:nvPr>
        </p:nvSpPr>
        <p:spPr>
          <a:xfrm>
            <a:off x="228600" y="25003"/>
            <a:ext cx="8229600" cy="546497"/>
          </a:xfrm>
        </p:spPr>
        <p:txBody>
          <a:bodyPr/>
          <a:lstStyle/>
          <a:p>
            <a:r>
              <a:rPr lang="en-US" dirty="0"/>
              <a:t>SN0001_205-310-0100-01</a:t>
            </a:r>
          </a:p>
        </p:txBody>
      </p:sp>
      <p:sp>
        <p:nvSpPr>
          <p:cNvPr id="4" name="Footer Placeholder 3">
            <a:extLst>
              <a:ext uri="{FF2B5EF4-FFF2-40B4-BE49-F238E27FC236}">
                <a16:creationId xmlns:a16="http://schemas.microsoft.com/office/drawing/2014/main" id="{35AAD930-83AC-4BFB-8ED4-422C60FFBDDB}"/>
              </a:ext>
            </a:extLst>
          </p:cNvPr>
          <p:cNvSpPr>
            <a:spLocks noGrp="1"/>
          </p:cNvSpPr>
          <p:nvPr>
            <p:ph type="ftr" sz="quarter" idx="11"/>
          </p:nvPr>
        </p:nvSpPr>
        <p:spPr/>
        <p:txBody>
          <a:bodyPr/>
          <a:lstStyle/>
          <a:p>
            <a:pPr>
              <a:defRPr/>
            </a:pPr>
            <a:r>
              <a:rPr lang="en-US"/>
              <a:t>sPHENIX - INTT</a:t>
            </a:r>
            <a:endParaRPr lang="en-US" dirty="0"/>
          </a:p>
        </p:txBody>
      </p:sp>
      <p:sp>
        <p:nvSpPr>
          <p:cNvPr id="5" name="Slide Number Placeholder 4">
            <a:extLst>
              <a:ext uri="{FF2B5EF4-FFF2-40B4-BE49-F238E27FC236}">
                <a16:creationId xmlns:a16="http://schemas.microsoft.com/office/drawing/2014/main" id="{7B663C7F-5D47-4A1A-AB31-5BF6B2001230}"/>
              </a:ext>
            </a:extLst>
          </p:cNvPr>
          <p:cNvSpPr>
            <a:spLocks noGrp="1"/>
          </p:cNvSpPr>
          <p:nvPr>
            <p:ph type="sldNum" sz="quarter" idx="12"/>
          </p:nvPr>
        </p:nvSpPr>
        <p:spPr/>
        <p:txBody>
          <a:bodyPr/>
          <a:lstStyle/>
          <a:p>
            <a:fld id="{0AE0C637-5835-444B-B8C0-92C25AFA2084}" type="slidenum">
              <a:rPr lang="en-US" altLang="en-US" smtClean="0"/>
              <a:pPr/>
              <a:t>20</a:t>
            </a:fld>
            <a:endParaRPr lang="en-US" altLang="en-US"/>
          </a:p>
        </p:txBody>
      </p:sp>
      <p:sp>
        <p:nvSpPr>
          <p:cNvPr id="6" name="Content Placeholder 2">
            <a:extLst>
              <a:ext uri="{FF2B5EF4-FFF2-40B4-BE49-F238E27FC236}">
                <a16:creationId xmlns:a16="http://schemas.microsoft.com/office/drawing/2014/main" id="{3790DCDA-CAE2-4893-88B7-9CAAF0B0795D}"/>
              </a:ext>
            </a:extLst>
          </p:cNvPr>
          <p:cNvSpPr txBox="1">
            <a:spLocks/>
          </p:cNvSpPr>
          <p:nvPr/>
        </p:nvSpPr>
        <p:spPr>
          <a:xfrm>
            <a:off x="37306" y="733764"/>
            <a:ext cx="4687094" cy="427638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Flatness</a:t>
            </a:r>
          </a:p>
          <a:p>
            <a:pPr lvl="1"/>
            <a:r>
              <a:rPr lang="en-US" dirty="0"/>
              <a:t>No Vacuum</a:t>
            </a:r>
          </a:p>
          <a:p>
            <a:pPr lvl="2"/>
            <a:r>
              <a:rPr lang="en-US" dirty="0"/>
              <a:t>0.3510 mm</a:t>
            </a:r>
          </a:p>
          <a:p>
            <a:pPr lvl="1"/>
            <a:r>
              <a:rPr lang="en-US" dirty="0"/>
              <a:t>With Vacuum</a:t>
            </a:r>
          </a:p>
          <a:p>
            <a:pPr lvl="2"/>
            <a:r>
              <a:rPr lang="en-US" dirty="0"/>
              <a:t>0.3297 mm</a:t>
            </a:r>
          </a:p>
          <a:p>
            <a:pPr lvl="1"/>
            <a:r>
              <a:rPr lang="en-US" dirty="0"/>
              <a:t>Vendor</a:t>
            </a:r>
          </a:p>
          <a:p>
            <a:pPr lvl="2"/>
            <a:r>
              <a:rPr lang="en-US" dirty="0"/>
              <a:t>0.314 mm</a:t>
            </a:r>
          </a:p>
        </p:txBody>
      </p:sp>
      <p:pic>
        <p:nvPicPr>
          <p:cNvPr id="9" name="Picture 8">
            <a:extLst>
              <a:ext uri="{FF2B5EF4-FFF2-40B4-BE49-F238E27FC236}">
                <a16:creationId xmlns:a16="http://schemas.microsoft.com/office/drawing/2014/main" id="{C14F5499-628C-4569-BE81-AFFC21E5FB52}"/>
              </a:ext>
            </a:extLst>
          </p:cNvPr>
          <p:cNvPicPr>
            <a:picLocks noChangeAspect="1"/>
          </p:cNvPicPr>
          <p:nvPr/>
        </p:nvPicPr>
        <p:blipFill>
          <a:blip r:embed="rId2"/>
          <a:stretch>
            <a:fillRect/>
          </a:stretch>
        </p:blipFill>
        <p:spPr>
          <a:xfrm>
            <a:off x="2819400" y="2801668"/>
            <a:ext cx="6096000" cy="2038139"/>
          </a:xfrm>
          <a:prstGeom prst="rect">
            <a:avLst/>
          </a:prstGeom>
        </p:spPr>
      </p:pic>
      <p:pic>
        <p:nvPicPr>
          <p:cNvPr id="10" name="Picture 9">
            <a:extLst>
              <a:ext uri="{FF2B5EF4-FFF2-40B4-BE49-F238E27FC236}">
                <a16:creationId xmlns:a16="http://schemas.microsoft.com/office/drawing/2014/main" id="{3F68F2DF-7050-43D8-BDEE-5DA9731FCA41}"/>
              </a:ext>
            </a:extLst>
          </p:cNvPr>
          <p:cNvPicPr>
            <a:picLocks noChangeAspect="1"/>
          </p:cNvPicPr>
          <p:nvPr/>
        </p:nvPicPr>
        <p:blipFill>
          <a:blip r:embed="rId3"/>
          <a:stretch>
            <a:fillRect/>
          </a:stretch>
        </p:blipFill>
        <p:spPr>
          <a:xfrm>
            <a:off x="2819400" y="666750"/>
            <a:ext cx="6096000" cy="2044984"/>
          </a:xfrm>
          <a:prstGeom prst="rect">
            <a:avLst/>
          </a:prstGeom>
        </p:spPr>
      </p:pic>
      <p:sp>
        <p:nvSpPr>
          <p:cNvPr id="11" name="Date Placeholder 3">
            <a:extLst>
              <a:ext uri="{FF2B5EF4-FFF2-40B4-BE49-F238E27FC236}">
                <a16:creationId xmlns:a16="http://schemas.microsoft.com/office/drawing/2014/main" id="{B90D01AD-3044-4D7B-84ED-981C1BE45FB1}"/>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3231869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4259-9AAA-4E84-871B-66C52AD31176}"/>
              </a:ext>
            </a:extLst>
          </p:cNvPr>
          <p:cNvSpPr>
            <a:spLocks noGrp="1"/>
          </p:cNvSpPr>
          <p:nvPr>
            <p:ph type="title"/>
          </p:nvPr>
        </p:nvSpPr>
        <p:spPr>
          <a:xfrm>
            <a:off x="228600" y="25003"/>
            <a:ext cx="8229600" cy="546497"/>
          </a:xfrm>
        </p:spPr>
        <p:txBody>
          <a:bodyPr/>
          <a:lstStyle/>
          <a:p>
            <a:r>
              <a:rPr lang="en-US" dirty="0"/>
              <a:t>SN0002_205-310-0100-01</a:t>
            </a:r>
          </a:p>
        </p:txBody>
      </p:sp>
      <p:sp>
        <p:nvSpPr>
          <p:cNvPr id="4" name="Footer Placeholder 3">
            <a:extLst>
              <a:ext uri="{FF2B5EF4-FFF2-40B4-BE49-F238E27FC236}">
                <a16:creationId xmlns:a16="http://schemas.microsoft.com/office/drawing/2014/main" id="{35AAD930-83AC-4BFB-8ED4-422C60FFBDDB}"/>
              </a:ext>
            </a:extLst>
          </p:cNvPr>
          <p:cNvSpPr>
            <a:spLocks noGrp="1"/>
          </p:cNvSpPr>
          <p:nvPr>
            <p:ph type="ftr" sz="quarter" idx="11"/>
          </p:nvPr>
        </p:nvSpPr>
        <p:spPr/>
        <p:txBody>
          <a:bodyPr/>
          <a:lstStyle/>
          <a:p>
            <a:pPr>
              <a:defRPr/>
            </a:pPr>
            <a:r>
              <a:rPr lang="en-US"/>
              <a:t>sPHENIX - INTT</a:t>
            </a:r>
            <a:endParaRPr lang="en-US" dirty="0"/>
          </a:p>
        </p:txBody>
      </p:sp>
      <p:sp>
        <p:nvSpPr>
          <p:cNvPr id="5" name="Slide Number Placeholder 4">
            <a:extLst>
              <a:ext uri="{FF2B5EF4-FFF2-40B4-BE49-F238E27FC236}">
                <a16:creationId xmlns:a16="http://schemas.microsoft.com/office/drawing/2014/main" id="{7B663C7F-5D47-4A1A-AB31-5BF6B2001230}"/>
              </a:ext>
            </a:extLst>
          </p:cNvPr>
          <p:cNvSpPr>
            <a:spLocks noGrp="1"/>
          </p:cNvSpPr>
          <p:nvPr>
            <p:ph type="sldNum" sz="quarter" idx="12"/>
          </p:nvPr>
        </p:nvSpPr>
        <p:spPr/>
        <p:txBody>
          <a:bodyPr/>
          <a:lstStyle/>
          <a:p>
            <a:fld id="{0AE0C637-5835-444B-B8C0-92C25AFA2084}" type="slidenum">
              <a:rPr lang="en-US" altLang="en-US" smtClean="0"/>
              <a:pPr/>
              <a:t>21</a:t>
            </a:fld>
            <a:endParaRPr lang="en-US" altLang="en-US"/>
          </a:p>
        </p:txBody>
      </p:sp>
      <p:sp>
        <p:nvSpPr>
          <p:cNvPr id="6" name="Content Placeholder 2">
            <a:extLst>
              <a:ext uri="{FF2B5EF4-FFF2-40B4-BE49-F238E27FC236}">
                <a16:creationId xmlns:a16="http://schemas.microsoft.com/office/drawing/2014/main" id="{600C1670-2CFA-4D29-A16B-30A9B8F7CF89}"/>
              </a:ext>
            </a:extLst>
          </p:cNvPr>
          <p:cNvSpPr txBox="1">
            <a:spLocks/>
          </p:cNvSpPr>
          <p:nvPr/>
        </p:nvSpPr>
        <p:spPr>
          <a:xfrm>
            <a:off x="37306" y="733764"/>
            <a:ext cx="4687094" cy="427638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Flatness</a:t>
            </a:r>
          </a:p>
          <a:p>
            <a:pPr lvl="1"/>
            <a:r>
              <a:rPr lang="en-US" dirty="0"/>
              <a:t>No Vacuum</a:t>
            </a:r>
          </a:p>
          <a:p>
            <a:pPr lvl="2"/>
            <a:r>
              <a:rPr lang="en-US" dirty="0"/>
              <a:t>0.3103 mm</a:t>
            </a:r>
          </a:p>
          <a:p>
            <a:pPr lvl="1"/>
            <a:r>
              <a:rPr lang="en-US" dirty="0"/>
              <a:t>With Vacuum</a:t>
            </a:r>
          </a:p>
          <a:p>
            <a:pPr lvl="2"/>
            <a:r>
              <a:rPr lang="en-US" dirty="0"/>
              <a:t>0.3056 mm</a:t>
            </a:r>
          </a:p>
          <a:p>
            <a:pPr lvl="1"/>
            <a:r>
              <a:rPr lang="en-US" dirty="0"/>
              <a:t>Vendor</a:t>
            </a:r>
          </a:p>
          <a:p>
            <a:pPr lvl="2"/>
            <a:r>
              <a:rPr lang="en-US" dirty="0"/>
              <a:t>0.290 mm</a:t>
            </a:r>
          </a:p>
        </p:txBody>
      </p:sp>
      <p:pic>
        <p:nvPicPr>
          <p:cNvPr id="7" name="Picture 6">
            <a:extLst>
              <a:ext uri="{FF2B5EF4-FFF2-40B4-BE49-F238E27FC236}">
                <a16:creationId xmlns:a16="http://schemas.microsoft.com/office/drawing/2014/main" id="{9727A354-B653-4AB6-BD8E-C502D4ECD984}"/>
              </a:ext>
            </a:extLst>
          </p:cNvPr>
          <p:cNvPicPr>
            <a:picLocks noChangeAspect="1"/>
          </p:cNvPicPr>
          <p:nvPr/>
        </p:nvPicPr>
        <p:blipFill>
          <a:blip r:embed="rId2"/>
          <a:stretch>
            <a:fillRect/>
          </a:stretch>
        </p:blipFill>
        <p:spPr>
          <a:xfrm>
            <a:off x="2667000" y="685983"/>
            <a:ext cx="6279096" cy="1961967"/>
          </a:xfrm>
          <a:prstGeom prst="rect">
            <a:avLst/>
          </a:prstGeom>
        </p:spPr>
      </p:pic>
      <p:pic>
        <p:nvPicPr>
          <p:cNvPr id="8" name="Picture 7">
            <a:extLst>
              <a:ext uri="{FF2B5EF4-FFF2-40B4-BE49-F238E27FC236}">
                <a16:creationId xmlns:a16="http://schemas.microsoft.com/office/drawing/2014/main" id="{20F7D935-F9EF-440A-996E-F58AAEA23E65}"/>
              </a:ext>
            </a:extLst>
          </p:cNvPr>
          <p:cNvPicPr>
            <a:picLocks noChangeAspect="1"/>
          </p:cNvPicPr>
          <p:nvPr/>
        </p:nvPicPr>
        <p:blipFill>
          <a:blip r:embed="rId3"/>
          <a:stretch>
            <a:fillRect/>
          </a:stretch>
        </p:blipFill>
        <p:spPr>
          <a:xfrm>
            <a:off x="2667000" y="2724150"/>
            <a:ext cx="6279096" cy="1922172"/>
          </a:xfrm>
          <a:prstGeom prst="rect">
            <a:avLst/>
          </a:prstGeom>
        </p:spPr>
      </p:pic>
      <p:sp>
        <p:nvSpPr>
          <p:cNvPr id="9" name="Date Placeholder 3">
            <a:extLst>
              <a:ext uri="{FF2B5EF4-FFF2-40B4-BE49-F238E27FC236}">
                <a16:creationId xmlns:a16="http://schemas.microsoft.com/office/drawing/2014/main" id="{29CACBF1-8B88-4EEB-A579-C88F13A06085}"/>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2849497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4F5AB5-1FA7-4D60-930F-50E1E0B8445F}"/>
              </a:ext>
            </a:extLst>
          </p:cNvPr>
          <p:cNvPicPr>
            <a:picLocks noChangeAspect="1"/>
          </p:cNvPicPr>
          <p:nvPr/>
        </p:nvPicPr>
        <p:blipFill>
          <a:blip r:embed="rId2"/>
          <a:stretch>
            <a:fillRect/>
          </a:stretch>
        </p:blipFill>
        <p:spPr>
          <a:xfrm>
            <a:off x="3657601" y="617636"/>
            <a:ext cx="4731947" cy="2254321"/>
          </a:xfrm>
          <a:prstGeom prst="rect">
            <a:avLst/>
          </a:prstGeom>
        </p:spPr>
      </p:pic>
      <p:sp>
        <p:nvSpPr>
          <p:cNvPr id="2" name="Title 1">
            <a:extLst>
              <a:ext uri="{FF2B5EF4-FFF2-40B4-BE49-F238E27FC236}">
                <a16:creationId xmlns:a16="http://schemas.microsoft.com/office/drawing/2014/main" id="{376C4259-9AAA-4E84-871B-66C52AD31176}"/>
              </a:ext>
            </a:extLst>
          </p:cNvPr>
          <p:cNvSpPr>
            <a:spLocks noGrp="1"/>
          </p:cNvSpPr>
          <p:nvPr>
            <p:ph type="title"/>
          </p:nvPr>
        </p:nvSpPr>
        <p:spPr>
          <a:xfrm>
            <a:off x="228600" y="25003"/>
            <a:ext cx="8229600" cy="546497"/>
          </a:xfrm>
        </p:spPr>
        <p:txBody>
          <a:bodyPr/>
          <a:lstStyle/>
          <a:p>
            <a:r>
              <a:rPr lang="en-US" dirty="0"/>
              <a:t>SN0003_205-310-0100-01</a:t>
            </a:r>
          </a:p>
        </p:txBody>
      </p:sp>
      <p:sp>
        <p:nvSpPr>
          <p:cNvPr id="4" name="Footer Placeholder 3">
            <a:extLst>
              <a:ext uri="{FF2B5EF4-FFF2-40B4-BE49-F238E27FC236}">
                <a16:creationId xmlns:a16="http://schemas.microsoft.com/office/drawing/2014/main" id="{35AAD930-83AC-4BFB-8ED4-422C60FFBDDB}"/>
              </a:ext>
            </a:extLst>
          </p:cNvPr>
          <p:cNvSpPr>
            <a:spLocks noGrp="1"/>
          </p:cNvSpPr>
          <p:nvPr>
            <p:ph type="ftr" sz="quarter" idx="11"/>
          </p:nvPr>
        </p:nvSpPr>
        <p:spPr/>
        <p:txBody>
          <a:bodyPr/>
          <a:lstStyle/>
          <a:p>
            <a:pPr>
              <a:defRPr/>
            </a:pPr>
            <a:r>
              <a:rPr lang="en-US"/>
              <a:t>sPHENIX - INTT</a:t>
            </a:r>
            <a:endParaRPr lang="en-US" dirty="0"/>
          </a:p>
        </p:txBody>
      </p:sp>
      <p:sp>
        <p:nvSpPr>
          <p:cNvPr id="5" name="Slide Number Placeholder 4">
            <a:extLst>
              <a:ext uri="{FF2B5EF4-FFF2-40B4-BE49-F238E27FC236}">
                <a16:creationId xmlns:a16="http://schemas.microsoft.com/office/drawing/2014/main" id="{7B663C7F-5D47-4A1A-AB31-5BF6B2001230}"/>
              </a:ext>
            </a:extLst>
          </p:cNvPr>
          <p:cNvSpPr>
            <a:spLocks noGrp="1"/>
          </p:cNvSpPr>
          <p:nvPr>
            <p:ph type="sldNum" sz="quarter" idx="12"/>
          </p:nvPr>
        </p:nvSpPr>
        <p:spPr/>
        <p:txBody>
          <a:bodyPr/>
          <a:lstStyle/>
          <a:p>
            <a:fld id="{0AE0C637-5835-444B-B8C0-92C25AFA2084}" type="slidenum">
              <a:rPr lang="en-US" altLang="en-US" smtClean="0"/>
              <a:pPr/>
              <a:t>22</a:t>
            </a:fld>
            <a:endParaRPr lang="en-US" altLang="en-US"/>
          </a:p>
        </p:txBody>
      </p:sp>
      <p:sp>
        <p:nvSpPr>
          <p:cNvPr id="6" name="Content Placeholder 2">
            <a:extLst>
              <a:ext uri="{FF2B5EF4-FFF2-40B4-BE49-F238E27FC236}">
                <a16:creationId xmlns:a16="http://schemas.microsoft.com/office/drawing/2014/main" id="{6C8D12AB-7D62-4185-9CEB-D14EE0A1221F}"/>
              </a:ext>
            </a:extLst>
          </p:cNvPr>
          <p:cNvSpPr txBox="1">
            <a:spLocks/>
          </p:cNvSpPr>
          <p:nvPr/>
        </p:nvSpPr>
        <p:spPr>
          <a:xfrm>
            <a:off x="37306" y="733764"/>
            <a:ext cx="4687094" cy="427638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Flatness</a:t>
            </a:r>
          </a:p>
          <a:p>
            <a:pPr lvl="1"/>
            <a:r>
              <a:rPr lang="en-US" dirty="0"/>
              <a:t>No Vacuum</a:t>
            </a:r>
          </a:p>
          <a:p>
            <a:pPr lvl="2"/>
            <a:r>
              <a:rPr lang="en-US" dirty="0"/>
              <a:t>0.5513 mm</a:t>
            </a:r>
          </a:p>
          <a:p>
            <a:pPr lvl="1"/>
            <a:r>
              <a:rPr lang="en-US" dirty="0"/>
              <a:t>With Vacuum</a:t>
            </a:r>
          </a:p>
          <a:p>
            <a:pPr lvl="2"/>
            <a:r>
              <a:rPr lang="en-US" dirty="0"/>
              <a:t>0.4818 mm</a:t>
            </a:r>
          </a:p>
          <a:p>
            <a:pPr lvl="1"/>
            <a:r>
              <a:rPr lang="en-US" dirty="0"/>
              <a:t>Vendor</a:t>
            </a:r>
          </a:p>
          <a:p>
            <a:pPr lvl="2"/>
            <a:r>
              <a:rPr lang="en-US" dirty="0"/>
              <a:t>0.428 mm</a:t>
            </a:r>
          </a:p>
        </p:txBody>
      </p:sp>
      <p:pic>
        <p:nvPicPr>
          <p:cNvPr id="8" name="Picture 7">
            <a:extLst>
              <a:ext uri="{FF2B5EF4-FFF2-40B4-BE49-F238E27FC236}">
                <a16:creationId xmlns:a16="http://schemas.microsoft.com/office/drawing/2014/main" id="{B9D4260C-0D3B-41C4-8F49-5F7C69CA9A7F}"/>
              </a:ext>
            </a:extLst>
          </p:cNvPr>
          <p:cNvPicPr>
            <a:picLocks noChangeAspect="1"/>
          </p:cNvPicPr>
          <p:nvPr/>
        </p:nvPicPr>
        <p:blipFill>
          <a:blip r:embed="rId3"/>
          <a:stretch>
            <a:fillRect/>
          </a:stretch>
        </p:blipFill>
        <p:spPr>
          <a:xfrm>
            <a:off x="3657600" y="2876550"/>
            <a:ext cx="4731948" cy="2013378"/>
          </a:xfrm>
          <a:prstGeom prst="rect">
            <a:avLst/>
          </a:prstGeom>
        </p:spPr>
      </p:pic>
      <p:sp>
        <p:nvSpPr>
          <p:cNvPr id="9" name="Date Placeholder 3">
            <a:extLst>
              <a:ext uri="{FF2B5EF4-FFF2-40B4-BE49-F238E27FC236}">
                <a16:creationId xmlns:a16="http://schemas.microsoft.com/office/drawing/2014/main" id="{332B68BF-D16F-45FE-8FF1-6119CB126A65}"/>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3749179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4259-9AAA-4E84-871B-66C52AD31176}"/>
              </a:ext>
            </a:extLst>
          </p:cNvPr>
          <p:cNvSpPr>
            <a:spLocks noGrp="1"/>
          </p:cNvSpPr>
          <p:nvPr>
            <p:ph type="title"/>
          </p:nvPr>
        </p:nvSpPr>
        <p:spPr>
          <a:xfrm>
            <a:off x="228600" y="25003"/>
            <a:ext cx="8229600" cy="546497"/>
          </a:xfrm>
        </p:spPr>
        <p:txBody>
          <a:bodyPr/>
          <a:lstStyle/>
          <a:p>
            <a:r>
              <a:rPr lang="en-US" dirty="0"/>
              <a:t>SN0004_205-310-0100-01</a:t>
            </a:r>
          </a:p>
        </p:txBody>
      </p:sp>
      <p:sp>
        <p:nvSpPr>
          <p:cNvPr id="4" name="Footer Placeholder 3">
            <a:extLst>
              <a:ext uri="{FF2B5EF4-FFF2-40B4-BE49-F238E27FC236}">
                <a16:creationId xmlns:a16="http://schemas.microsoft.com/office/drawing/2014/main" id="{35AAD930-83AC-4BFB-8ED4-422C60FFBDDB}"/>
              </a:ext>
            </a:extLst>
          </p:cNvPr>
          <p:cNvSpPr>
            <a:spLocks noGrp="1"/>
          </p:cNvSpPr>
          <p:nvPr>
            <p:ph type="ftr" sz="quarter" idx="11"/>
          </p:nvPr>
        </p:nvSpPr>
        <p:spPr/>
        <p:txBody>
          <a:bodyPr/>
          <a:lstStyle/>
          <a:p>
            <a:pPr>
              <a:defRPr/>
            </a:pPr>
            <a:r>
              <a:rPr lang="en-US" dirty="0" err="1"/>
              <a:t>sPHENIX</a:t>
            </a:r>
            <a:r>
              <a:rPr lang="en-US" dirty="0"/>
              <a:t> - INTT</a:t>
            </a:r>
          </a:p>
        </p:txBody>
      </p:sp>
      <p:sp>
        <p:nvSpPr>
          <p:cNvPr id="5" name="Slide Number Placeholder 4">
            <a:extLst>
              <a:ext uri="{FF2B5EF4-FFF2-40B4-BE49-F238E27FC236}">
                <a16:creationId xmlns:a16="http://schemas.microsoft.com/office/drawing/2014/main" id="{7B663C7F-5D47-4A1A-AB31-5BF6B2001230}"/>
              </a:ext>
            </a:extLst>
          </p:cNvPr>
          <p:cNvSpPr>
            <a:spLocks noGrp="1"/>
          </p:cNvSpPr>
          <p:nvPr>
            <p:ph type="sldNum" sz="quarter" idx="12"/>
          </p:nvPr>
        </p:nvSpPr>
        <p:spPr/>
        <p:txBody>
          <a:bodyPr/>
          <a:lstStyle/>
          <a:p>
            <a:fld id="{0AE0C637-5835-444B-B8C0-92C25AFA2084}" type="slidenum">
              <a:rPr lang="en-US" altLang="en-US" smtClean="0"/>
              <a:pPr/>
              <a:t>23</a:t>
            </a:fld>
            <a:endParaRPr lang="en-US" altLang="en-US"/>
          </a:p>
        </p:txBody>
      </p:sp>
      <p:sp>
        <p:nvSpPr>
          <p:cNvPr id="6" name="Content Placeholder 2">
            <a:extLst>
              <a:ext uri="{FF2B5EF4-FFF2-40B4-BE49-F238E27FC236}">
                <a16:creationId xmlns:a16="http://schemas.microsoft.com/office/drawing/2014/main" id="{DE094412-985E-4A73-BB0D-3FE82F085507}"/>
              </a:ext>
            </a:extLst>
          </p:cNvPr>
          <p:cNvSpPr txBox="1">
            <a:spLocks/>
          </p:cNvSpPr>
          <p:nvPr/>
        </p:nvSpPr>
        <p:spPr>
          <a:xfrm>
            <a:off x="37306" y="733764"/>
            <a:ext cx="4687094" cy="427638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Flatness</a:t>
            </a:r>
          </a:p>
          <a:p>
            <a:pPr lvl="1"/>
            <a:r>
              <a:rPr lang="en-US" dirty="0"/>
              <a:t>No Vacuum</a:t>
            </a:r>
          </a:p>
          <a:p>
            <a:pPr lvl="2"/>
            <a:r>
              <a:rPr lang="en-US" dirty="0"/>
              <a:t>0.3902 mm</a:t>
            </a:r>
          </a:p>
          <a:p>
            <a:pPr lvl="1"/>
            <a:r>
              <a:rPr lang="en-US" dirty="0"/>
              <a:t>With Vacuum</a:t>
            </a:r>
          </a:p>
          <a:p>
            <a:pPr lvl="2"/>
            <a:r>
              <a:rPr lang="en-US" dirty="0"/>
              <a:t>0.3680 mm</a:t>
            </a:r>
          </a:p>
          <a:p>
            <a:pPr lvl="1"/>
            <a:r>
              <a:rPr lang="en-US" dirty="0"/>
              <a:t>Vendor</a:t>
            </a:r>
          </a:p>
          <a:p>
            <a:pPr lvl="2"/>
            <a:r>
              <a:rPr lang="en-US" dirty="0"/>
              <a:t>0.315 mm</a:t>
            </a:r>
          </a:p>
        </p:txBody>
      </p:sp>
      <p:pic>
        <p:nvPicPr>
          <p:cNvPr id="7" name="Picture 6">
            <a:extLst>
              <a:ext uri="{FF2B5EF4-FFF2-40B4-BE49-F238E27FC236}">
                <a16:creationId xmlns:a16="http://schemas.microsoft.com/office/drawing/2014/main" id="{664F6C1B-5474-40B4-9DDD-19CD203A94E4}"/>
              </a:ext>
            </a:extLst>
          </p:cNvPr>
          <p:cNvPicPr>
            <a:picLocks noChangeAspect="1"/>
          </p:cNvPicPr>
          <p:nvPr/>
        </p:nvPicPr>
        <p:blipFill>
          <a:blip r:embed="rId2"/>
          <a:stretch>
            <a:fillRect/>
          </a:stretch>
        </p:blipFill>
        <p:spPr>
          <a:xfrm>
            <a:off x="2743200" y="742950"/>
            <a:ext cx="6172200" cy="1826331"/>
          </a:xfrm>
          <a:prstGeom prst="rect">
            <a:avLst/>
          </a:prstGeom>
        </p:spPr>
      </p:pic>
      <p:pic>
        <p:nvPicPr>
          <p:cNvPr id="8" name="Picture 7">
            <a:extLst>
              <a:ext uri="{FF2B5EF4-FFF2-40B4-BE49-F238E27FC236}">
                <a16:creationId xmlns:a16="http://schemas.microsoft.com/office/drawing/2014/main" id="{E05BD85B-E6B5-4E11-9C5F-69E76A7B12C7}"/>
              </a:ext>
            </a:extLst>
          </p:cNvPr>
          <p:cNvPicPr>
            <a:picLocks noChangeAspect="1"/>
          </p:cNvPicPr>
          <p:nvPr/>
        </p:nvPicPr>
        <p:blipFill>
          <a:blip r:embed="rId3"/>
          <a:stretch>
            <a:fillRect/>
          </a:stretch>
        </p:blipFill>
        <p:spPr>
          <a:xfrm>
            <a:off x="2743200" y="2698146"/>
            <a:ext cx="6172200" cy="2159604"/>
          </a:xfrm>
          <a:prstGeom prst="rect">
            <a:avLst/>
          </a:prstGeom>
        </p:spPr>
      </p:pic>
      <p:sp>
        <p:nvSpPr>
          <p:cNvPr id="9" name="Date Placeholder 3">
            <a:extLst>
              <a:ext uri="{FF2B5EF4-FFF2-40B4-BE49-F238E27FC236}">
                <a16:creationId xmlns:a16="http://schemas.microsoft.com/office/drawing/2014/main" id="{0B79BA1E-0C40-4BBD-B838-B809F1F28259}"/>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194321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4259-9AAA-4E84-871B-66C52AD31176}"/>
              </a:ext>
            </a:extLst>
          </p:cNvPr>
          <p:cNvSpPr>
            <a:spLocks noGrp="1"/>
          </p:cNvSpPr>
          <p:nvPr>
            <p:ph type="title"/>
          </p:nvPr>
        </p:nvSpPr>
        <p:spPr>
          <a:xfrm>
            <a:off x="228600" y="25003"/>
            <a:ext cx="8229600" cy="546497"/>
          </a:xfrm>
        </p:spPr>
        <p:txBody>
          <a:bodyPr/>
          <a:lstStyle/>
          <a:p>
            <a:r>
              <a:rPr lang="en-US" dirty="0"/>
              <a:t>SN0005_205-310-0100-01</a:t>
            </a:r>
          </a:p>
        </p:txBody>
      </p:sp>
      <p:sp>
        <p:nvSpPr>
          <p:cNvPr id="4" name="Footer Placeholder 3">
            <a:extLst>
              <a:ext uri="{FF2B5EF4-FFF2-40B4-BE49-F238E27FC236}">
                <a16:creationId xmlns:a16="http://schemas.microsoft.com/office/drawing/2014/main" id="{35AAD930-83AC-4BFB-8ED4-422C60FFBDDB}"/>
              </a:ext>
            </a:extLst>
          </p:cNvPr>
          <p:cNvSpPr>
            <a:spLocks noGrp="1"/>
          </p:cNvSpPr>
          <p:nvPr>
            <p:ph type="ftr" sz="quarter" idx="11"/>
          </p:nvPr>
        </p:nvSpPr>
        <p:spPr/>
        <p:txBody>
          <a:bodyPr/>
          <a:lstStyle/>
          <a:p>
            <a:pPr>
              <a:defRPr/>
            </a:pPr>
            <a:r>
              <a:rPr lang="en-US"/>
              <a:t>sPHENIX - INTT</a:t>
            </a:r>
            <a:endParaRPr lang="en-US" dirty="0"/>
          </a:p>
        </p:txBody>
      </p:sp>
      <p:sp>
        <p:nvSpPr>
          <p:cNvPr id="5" name="Slide Number Placeholder 4">
            <a:extLst>
              <a:ext uri="{FF2B5EF4-FFF2-40B4-BE49-F238E27FC236}">
                <a16:creationId xmlns:a16="http://schemas.microsoft.com/office/drawing/2014/main" id="{7B663C7F-5D47-4A1A-AB31-5BF6B2001230}"/>
              </a:ext>
            </a:extLst>
          </p:cNvPr>
          <p:cNvSpPr>
            <a:spLocks noGrp="1"/>
          </p:cNvSpPr>
          <p:nvPr>
            <p:ph type="sldNum" sz="quarter" idx="12"/>
          </p:nvPr>
        </p:nvSpPr>
        <p:spPr/>
        <p:txBody>
          <a:bodyPr/>
          <a:lstStyle/>
          <a:p>
            <a:fld id="{0AE0C637-5835-444B-B8C0-92C25AFA2084}" type="slidenum">
              <a:rPr lang="en-US" altLang="en-US" smtClean="0"/>
              <a:pPr/>
              <a:t>24</a:t>
            </a:fld>
            <a:endParaRPr lang="en-US" altLang="en-US"/>
          </a:p>
        </p:txBody>
      </p:sp>
      <p:sp>
        <p:nvSpPr>
          <p:cNvPr id="6" name="Content Placeholder 2">
            <a:extLst>
              <a:ext uri="{FF2B5EF4-FFF2-40B4-BE49-F238E27FC236}">
                <a16:creationId xmlns:a16="http://schemas.microsoft.com/office/drawing/2014/main" id="{FDE85FEC-7140-4037-9B30-37CB614A23AC}"/>
              </a:ext>
            </a:extLst>
          </p:cNvPr>
          <p:cNvSpPr txBox="1">
            <a:spLocks/>
          </p:cNvSpPr>
          <p:nvPr/>
        </p:nvSpPr>
        <p:spPr>
          <a:xfrm>
            <a:off x="37306" y="733764"/>
            <a:ext cx="4687094" cy="427638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Flatness</a:t>
            </a:r>
          </a:p>
          <a:p>
            <a:pPr lvl="1"/>
            <a:r>
              <a:rPr lang="en-US" dirty="0"/>
              <a:t>No Vacuum</a:t>
            </a:r>
          </a:p>
          <a:p>
            <a:pPr lvl="2"/>
            <a:r>
              <a:rPr lang="en-US" dirty="0"/>
              <a:t>0.2956 mm</a:t>
            </a:r>
          </a:p>
          <a:p>
            <a:pPr lvl="1"/>
            <a:r>
              <a:rPr lang="en-US" dirty="0"/>
              <a:t>With Vacuum</a:t>
            </a:r>
          </a:p>
          <a:p>
            <a:pPr lvl="2"/>
            <a:r>
              <a:rPr lang="en-US" dirty="0"/>
              <a:t>0.2144 mm</a:t>
            </a:r>
          </a:p>
          <a:p>
            <a:pPr lvl="1"/>
            <a:r>
              <a:rPr lang="en-US" dirty="0"/>
              <a:t>Vendor</a:t>
            </a:r>
          </a:p>
          <a:p>
            <a:pPr lvl="2"/>
            <a:r>
              <a:rPr lang="en-US" dirty="0"/>
              <a:t>0.305 mm</a:t>
            </a:r>
          </a:p>
        </p:txBody>
      </p:sp>
      <p:pic>
        <p:nvPicPr>
          <p:cNvPr id="7" name="Picture 6">
            <a:extLst>
              <a:ext uri="{FF2B5EF4-FFF2-40B4-BE49-F238E27FC236}">
                <a16:creationId xmlns:a16="http://schemas.microsoft.com/office/drawing/2014/main" id="{802B3183-C393-4FE8-B5C8-A21F4DBEAD92}"/>
              </a:ext>
            </a:extLst>
          </p:cNvPr>
          <p:cNvPicPr>
            <a:picLocks noChangeAspect="1"/>
          </p:cNvPicPr>
          <p:nvPr/>
        </p:nvPicPr>
        <p:blipFill>
          <a:blip r:embed="rId2"/>
          <a:stretch>
            <a:fillRect/>
          </a:stretch>
        </p:blipFill>
        <p:spPr>
          <a:xfrm>
            <a:off x="2819401" y="895350"/>
            <a:ext cx="6084425" cy="1839297"/>
          </a:xfrm>
          <a:prstGeom prst="rect">
            <a:avLst/>
          </a:prstGeom>
        </p:spPr>
      </p:pic>
      <p:pic>
        <p:nvPicPr>
          <p:cNvPr id="8" name="Picture 7">
            <a:extLst>
              <a:ext uri="{FF2B5EF4-FFF2-40B4-BE49-F238E27FC236}">
                <a16:creationId xmlns:a16="http://schemas.microsoft.com/office/drawing/2014/main" id="{49107E68-0070-42F2-ACFF-A5F39BAB318E}"/>
              </a:ext>
            </a:extLst>
          </p:cNvPr>
          <p:cNvPicPr>
            <a:picLocks noChangeAspect="1"/>
          </p:cNvPicPr>
          <p:nvPr/>
        </p:nvPicPr>
        <p:blipFill>
          <a:blip r:embed="rId3"/>
          <a:stretch>
            <a:fillRect/>
          </a:stretch>
        </p:blipFill>
        <p:spPr>
          <a:xfrm>
            <a:off x="2819400" y="2800350"/>
            <a:ext cx="6084426" cy="1625877"/>
          </a:xfrm>
          <a:prstGeom prst="rect">
            <a:avLst/>
          </a:prstGeom>
        </p:spPr>
      </p:pic>
      <p:sp>
        <p:nvSpPr>
          <p:cNvPr id="9" name="Date Placeholder 3">
            <a:extLst>
              <a:ext uri="{FF2B5EF4-FFF2-40B4-BE49-F238E27FC236}">
                <a16:creationId xmlns:a16="http://schemas.microsoft.com/office/drawing/2014/main" id="{05718C2D-68C2-4A50-AE2B-BFB6157F5EC2}"/>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1724579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EDBEF7-E512-4AA6-9A7B-DCEAA9080027}"/>
              </a:ext>
            </a:extLst>
          </p:cNvPr>
          <p:cNvPicPr>
            <a:picLocks noChangeAspect="1"/>
          </p:cNvPicPr>
          <p:nvPr/>
        </p:nvPicPr>
        <p:blipFill>
          <a:blip r:embed="rId2"/>
          <a:stretch>
            <a:fillRect/>
          </a:stretch>
        </p:blipFill>
        <p:spPr>
          <a:xfrm>
            <a:off x="3124200" y="590550"/>
            <a:ext cx="5562599" cy="2124998"/>
          </a:xfrm>
          <a:prstGeom prst="rect">
            <a:avLst/>
          </a:prstGeom>
        </p:spPr>
      </p:pic>
      <p:sp>
        <p:nvSpPr>
          <p:cNvPr id="2" name="Title 1">
            <a:extLst>
              <a:ext uri="{FF2B5EF4-FFF2-40B4-BE49-F238E27FC236}">
                <a16:creationId xmlns:a16="http://schemas.microsoft.com/office/drawing/2014/main" id="{376C4259-9AAA-4E84-871B-66C52AD31176}"/>
              </a:ext>
            </a:extLst>
          </p:cNvPr>
          <p:cNvSpPr>
            <a:spLocks noGrp="1"/>
          </p:cNvSpPr>
          <p:nvPr>
            <p:ph type="title"/>
          </p:nvPr>
        </p:nvSpPr>
        <p:spPr>
          <a:xfrm>
            <a:off x="228600" y="25003"/>
            <a:ext cx="8229600" cy="546497"/>
          </a:xfrm>
        </p:spPr>
        <p:txBody>
          <a:bodyPr/>
          <a:lstStyle/>
          <a:p>
            <a:r>
              <a:rPr lang="en-US" dirty="0"/>
              <a:t>SN0006_205-310-0100-01</a:t>
            </a:r>
          </a:p>
        </p:txBody>
      </p:sp>
      <p:sp>
        <p:nvSpPr>
          <p:cNvPr id="4" name="Footer Placeholder 3">
            <a:extLst>
              <a:ext uri="{FF2B5EF4-FFF2-40B4-BE49-F238E27FC236}">
                <a16:creationId xmlns:a16="http://schemas.microsoft.com/office/drawing/2014/main" id="{35AAD930-83AC-4BFB-8ED4-422C60FFBDDB}"/>
              </a:ext>
            </a:extLst>
          </p:cNvPr>
          <p:cNvSpPr>
            <a:spLocks noGrp="1"/>
          </p:cNvSpPr>
          <p:nvPr>
            <p:ph type="ftr" sz="quarter" idx="11"/>
          </p:nvPr>
        </p:nvSpPr>
        <p:spPr/>
        <p:txBody>
          <a:bodyPr/>
          <a:lstStyle/>
          <a:p>
            <a:pPr>
              <a:defRPr/>
            </a:pPr>
            <a:r>
              <a:rPr lang="en-US"/>
              <a:t>sPHENIX - INTT</a:t>
            </a:r>
            <a:endParaRPr lang="en-US" dirty="0"/>
          </a:p>
        </p:txBody>
      </p:sp>
      <p:sp>
        <p:nvSpPr>
          <p:cNvPr id="5" name="Slide Number Placeholder 4">
            <a:extLst>
              <a:ext uri="{FF2B5EF4-FFF2-40B4-BE49-F238E27FC236}">
                <a16:creationId xmlns:a16="http://schemas.microsoft.com/office/drawing/2014/main" id="{7B663C7F-5D47-4A1A-AB31-5BF6B2001230}"/>
              </a:ext>
            </a:extLst>
          </p:cNvPr>
          <p:cNvSpPr>
            <a:spLocks noGrp="1"/>
          </p:cNvSpPr>
          <p:nvPr>
            <p:ph type="sldNum" sz="quarter" idx="12"/>
          </p:nvPr>
        </p:nvSpPr>
        <p:spPr/>
        <p:txBody>
          <a:bodyPr/>
          <a:lstStyle/>
          <a:p>
            <a:fld id="{0AE0C637-5835-444B-B8C0-92C25AFA2084}" type="slidenum">
              <a:rPr lang="en-US" altLang="en-US" smtClean="0"/>
              <a:pPr/>
              <a:t>25</a:t>
            </a:fld>
            <a:endParaRPr lang="en-US" altLang="en-US"/>
          </a:p>
        </p:txBody>
      </p:sp>
      <p:sp>
        <p:nvSpPr>
          <p:cNvPr id="6" name="Content Placeholder 2">
            <a:extLst>
              <a:ext uri="{FF2B5EF4-FFF2-40B4-BE49-F238E27FC236}">
                <a16:creationId xmlns:a16="http://schemas.microsoft.com/office/drawing/2014/main" id="{336476FE-FB71-46FF-9B85-386B95F2D7D4}"/>
              </a:ext>
            </a:extLst>
          </p:cNvPr>
          <p:cNvSpPr txBox="1">
            <a:spLocks/>
          </p:cNvSpPr>
          <p:nvPr/>
        </p:nvSpPr>
        <p:spPr>
          <a:xfrm>
            <a:off x="37306" y="733764"/>
            <a:ext cx="4687094" cy="427638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Flatness</a:t>
            </a:r>
          </a:p>
          <a:p>
            <a:pPr lvl="1"/>
            <a:r>
              <a:rPr lang="en-US" dirty="0"/>
              <a:t>No Vacuum</a:t>
            </a:r>
          </a:p>
          <a:p>
            <a:pPr lvl="2"/>
            <a:r>
              <a:rPr lang="en-US" dirty="0"/>
              <a:t>0.4215 mm</a:t>
            </a:r>
          </a:p>
          <a:p>
            <a:pPr lvl="1"/>
            <a:r>
              <a:rPr lang="en-US" dirty="0"/>
              <a:t>With Vacuum</a:t>
            </a:r>
          </a:p>
          <a:p>
            <a:pPr lvl="2"/>
            <a:r>
              <a:rPr lang="en-US" dirty="0"/>
              <a:t>0.4427 mm</a:t>
            </a:r>
          </a:p>
          <a:p>
            <a:pPr lvl="1"/>
            <a:r>
              <a:rPr lang="en-US" dirty="0"/>
              <a:t>Vendor</a:t>
            </a:r>
          </a:p>
          <a:p>
            <a:pPr lvl="2"/>
            <a:r>
              <a:rPr lang="en-US" dirty="0"/>
              <a:t>N/A</a:t>
            </a:r>
          </a:p>
        </p:txBody>
      </p:sp>
      <p:pic>
        <p:nvPicPr>
          <p:cNvPr id="8" name="Picture 7">
            <a:extLst>
              <a:ext uri="{FF2B5EF4-FFF2-40B4-BE49-F238E27FC236}">
                <a16:creationId xmlns:a16="http://schemas.microsoft.com/office/drawing/2014/main" id="{16F5E311-05CA-47DF-9C50-A95670DBCBD5}"/>
              </a:ext>
            </a:extLst>
          </p:cNvPr>
          <p:cNvPicPr>
            <a:picLocks noChangeAspect="1"/>
          </p:cNvPicPr>
          <p:nvPr/>
        </p:nvPicPr>
        <p:blipFill>
          <a:blip r:embed="rId3"/>
          <a:stretch>
            <a:fillRect/>
          </a:stretch>
        </p:blipFill>
        <p:spPr>
          <a:xfrm>
            <a:off x="3124200" y="2735622"/>
            <a:ext cx="5562600" cy="2198328"/>
          </a:xfrm>
          <a:prstGeom prst="rect">
            <a:avLst/>
          </a:prstGeom>
        </p:spPr>
      </p:pic>
      <p:sp>
        <p:nvSpPr>
          <p:cNvPr id="9" name="Date Placeholder 3">
            <a:extLst>
              <a:ext uri="{FF2B5EF4-FFF2-40B4-BE49-F238E27FC236}">
                <a16:creationId xmlns:a16="http://schemas.microsoft.com/office/drawing/2014/main" id="{926CADD0-1356-4781-BCFC-20395DD1D980}"/>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4242340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400" dirty="0">
                <a:solidFill>
                  <a:srgbClr val="000000"/>
                </a:solidFill>
              </a:rPr>
              <a:t>Procured Parts</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cs typeface="Arial" pitchFamily="34" charset="0"/>
              </a:rPr>
              <a:t>May 21, 2019</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dirty="0" err="1">
                <a:latin typeface="Calibri" pitchFamily="34" charset="0"/>
              </a:rPr>
              <a:t>sPHENIX</a:t>
            </a:r>
            <a:r>
              <a:rPr lang="en-US" altLang="en-US" dirty="0">
                <a:latin typeface="Calibri" pitchFamily="34" charset="0"/>
              </a:rPr>
              <a:t> - INTT</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26</a:t>
            </a:fld>
            <a:endParaRPr lang="en-US" altLang="en-US" sz="1200">
              <a:solidFill>
                <a:srgbClr val="898989"/>
              </a:solidFill>
              <a:cs typeface="Arial" pitchFamily="34" charset="0"/>
            </a:endParaRPr>
          </a:p>
        </p:txBody>
      </p:sp>
      <p:pic>
        <p:nvPicPr>
          <p:cNvPr id="6" name="Picture 5">
            <a:extLst>
              <a:ext uri="{FF2B5EF4-FFF2-40B4-BE49-F238E27FC236}">
                <a16:creationId xmlns:a16="http://schemas.microsoft.com/office/drawing/2014/main" id="{1D2B82CD-8CFC-4DD4-BE2B-A020ABD4D64E}"/>
              </a:ext>
            </a:extLst>
          </p:cNvPr>
          <p:cNvPicPr>
            <a:picLocks noChangeAspect="1"/>
          </p:cNvPicPr>
          <p:nvPr/>
        </p:nvPicPr>
        <p:blipFill>
          <a:blip r:embed="rId3"/>
          <a:stretch>
            <a:fillRect/>
          </a:stretch>
        </p:blipFill>
        <p:spPr>
          <a:xfrm>
            <a:off x="0" y="665905"/>
            <a:ext cx="9144000" cy="3811690"/>
          </a:xfrm>
          <a:prstGeom prst="rect">
            <a:avLst/>
          </a:prstGeom>
        </p:spPr>
      </p:pic>
    </p:spTree>
    <p:extLst>
      <p:ext uri="{BB962C8B-B14F-4D97-AF65-F5344CB8AC3E}">
        <p14:creationId xmlns:p14="http://schemas.microsoft.com/office/powerpoint/2010/main" val="618675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400" dirty="0">
                <a:solidFill>
                  <a:srgbClr val="000000"/>
                </a:solidFill>
              </a:rPr>
              <a:t>Procured Parts (cont.)</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cs typeface="Arial" pitchFamily="34" charset="0"/>
              </a:rPr>
              <a:t>May 21, 2019</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dirty="0" err="1">
                <a:latin typeface="Calibri" pitchFamily="34" charset="0"/>
              </a:rPr>
              <a:t>sPHENIX</a:t>
            </a:r>
            <a:r>
              <a:rPr lang="en-US" altLang="en-US" dirty="0">
                <a:latin typeface="Calibri" pitchFamily="34" charset="0"/>
              </a:rPr>
              <a:t> - INTT</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27</a:t>
            </a:fld>
            <a:endParaRPr lang="en-US" altLang="en-US" sz="1200">
              <a:solidFill>
                <a:srgbClr val="898989"/>
              </a:solidFill>
              <a:cs typeface="Arial" pitchFamily="34" charset="0"/>
            </a:endParaRPr>
          </a:p>
        </p:txBody>
      </p:sp>
      <p:pic>
        <p:nvPicPr>
          <p:cNvPr id="3" name="Picture 2">
            <a:extLst>
              <a:ext uri="{FF2B5EF4-FFF2-40B4-BE49-F238E27FC236}">
                <a16:creationId xmlns:a16="http://schemas.microsoft.com/office/drawing/2014/main" id="{0DAAFF1F-FCAF-4DC7-98CC-EBD229BFF4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 r="4446" b="3333"/>
          <a:stretch/>
        </p:blipFill>
        <p:spPr>
          <a:xfrm>
            <a:off x="1828800" y="631296"/>
            <a:ext cx="5486400" cy="4313104"/>
          </a:xfrm>
          <a:prstGeom prst="rect">
            <a:avLst/>
          </a:prstGeom>
        </p:spPr>
      </p:pic>
    </p:spTree>
    <p:extLst>
      <p:ext uri="{BB962C8B-B14F-4D97-AF65-F5344CB8AC3E}">
        <p14:creationId xmlns:p14="http://schemas.microsoft.com/office/powerpoint/2010/main" val="2073851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44053"/>
            <a:ext cx="8229600" cy="546497"/>
          </a:xfrm>
        </p:spPr>
        <p:txBody>
          <a:bodyPr/>
          <a:lstStyle/>
          <a:p>
            <a:pPr eaLnBrk="1" hangingPunct="1"/>
            <a:r>
              <a:rPr lang="en-US" altLang="en-US" sz="4000" dirty="0">
                <a:solidFill>
                  <a:srgbClr val="000000"/>
                </a:solidFill>
              </a:rPr>
              <a:t>INTT Detector Components</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000080"/>
                </a:solidFill>
                <a:cs typeface="Arial" pitchFamily="34" charset="0"/>
              </a:rPr>
              <a:t>April 9-11, 2019</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28</a:t>
            </a:fld>
            <a:endParaRPr lang="en-US" altLang="en-US" sz="1200">
              <a:solidFill>
                <a:srgbClr val="898989"/>
              </a:solidFill>
              <a:cs typeface="Arial" pitchFamily="34" charset="0"/>
            </a:endParaRPr>
          </a:p>
        </p:txBody>
      </p:sp>
      <p:pic>
        <p:nvPicPr>
          <p:cNvPr id="23" name="Content Placeholder 6">
            <a:extLst>
              <a:ext uri="{FF2B5EF4-FFF2-40B4-BE49-F238E27FC236}">
                <a16:creationId xmlns:a16="http://schemas.microsoft.com/office/drawing/2014/main" id="{8DB68C65-21E4-49D6-AEBB-702F8B1583A7}"/>
              </a:ext>
            </a:extLst>
          </p:cNvPr>
          <p:cNvPicPr>
            <a:picLocks noChangeAspect="1"/>
          </p:cNvPicPr>
          <p:nvPr/>
        </p:nvPicPr>
        <p:blipFill>
          <a:blip r:embed="rId3"/>
          <a:stretch>
            <a:fillRect/>
          </a:stretch>
        </p:blipFill>
        <p:spPr>
          <a:xfrm>
            <a:off x="58256" y="666750"/>
            <a:ext cx="4193095" cy="3286125"/>
          </a:xfrm>
          <a:prstGeom prst="rect">
            <a:avLst/>
          </a:prstGeom>
        </p:spPr>
      </p:pic>
      <p:pic>
        <p:nvPicPr>
          <p:cNvPr id="24" name="Content Placeholder 5">
            <a:extLst>
              <a:ext uri="{FF2B5EF4-FFF2-40B4-BE49-F238E27FC236}">
                <a16:creationId xmlns:a16="http://schemas.microsoft.com/office/drawing/2014/main" id="{E3971385-4F96-4D85-BBD5-08DCDC1051E5}"/>
              </a:ext>
            </a:extLst>
          </p:cNvPr>
          <p:cNvPicPr>
            <a:picLocks noChangeAspect="1"/>
          </p:cNvPicPr>
          <p:nvPr/>
        </p:nvPicPr>
        <p:blipFill>
          <a:blip r:embed="rId4">
            <a:clrChange>
              <a:clrFrom>
                <a:srgbClr val="FFFFFF"/>
              </a:clrFrom>
              <a:clrTo>
                <a:srgbClr val="FFFFFF">
                  <a:alpha val="0"/>
                </a:srgbClr>
              </a:clrTo>
            </a:clrChange>
          </a:blip>
          <a:stretch>
            <a:fillRect/>
          </a:stretch>
        </p:blipFill>
        <p:spPr bwMode="auto">
          <a:xfrm>
            <a:off x="4805635" y="1123950"/>
            <a:ext cx="4185965" cy="278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12">
            <a:extLst>
              <a:ext uri="{FF2B5EF4-FFF2-40B4-BE49-F238E27FC236}">
                <a16:creationId xmlns:a16="http://schemas.microsoft.com/office/drawing/2014/main" id="{289CAA3D-028F-43B9-8177-EECDF9834CCE}"/>
              </a:ext>
            </a:extLst>
          </p:cNvPr>
          <p:cNvSpPr txBox="1">
            <a:spLocks/>
          </p:cNvSpPr>
          <p:nvPr/>
        </p:nvSpPr>
        <p:spPr bwMode="auto">
          <a:xfrm>
            <a:off x="859403" y="4260036"/>
            <a:ext cx="2590800"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50" b="1" dirty="0"/>
              <a:t>INTT Half Barrel Assembly</a:t>
            </a:r>
            <a:endParaRPr lang="en-US" b="1" dirty="0"/>
          </a:p>
        </p:txBody>
      </p:sp>
      <p:sp>
        <p:nvSpPr>
          <p:cNvPr id="26" name="Text Placeholder 12">
            <a:extLst>
              <a:ext uri="{FF2B5EF4-FFF2-40B4-BE49-F238E27FC236}">
                <a16:creationId xmlns:a16="http://schemas.microsoft.com/office/drawing/2014/main" id="{53836524-E3F5-49B6-8DA0-30F3205BF087}"/>
              </a:ext>
            </a:extLst>
          </p:cNvPr>
          <p:cNvSpPr txBox="1">
            <a:spLocks/>
          </p:cNvSpPr>
          <p:nvPr/>
        </p:nvSpPr>
        <p:spPr bwMode="auto">
          <a:xfrm>
            <a:off x="6035073" y="4260036"/>
            <a:ext cx="1412218"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50" b="1" dirty="0"/>
              <a:t>Endcap Rings</a:t>
            </a:r>
            <a:endParaRPr lang="en-US" b="1" dirty="0"/>
          </a:p>
        </p:txBody>
      </p:sp>
    </p:spTree>
    <p:extLst>
      <p:ext uri="{BB962C8B-B14F-4D97-AF65-F5344CB8AC3E}">
        <p14:creationId xmlns:p14="http://schemas.microsoft.com/office/powerpoint/2010/main" val="2074262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4000" dirty="0">
                <a:solidFill>
                  <a:srgbClr val="000000"/>
                </a:solidFill>
              </a:rPr>
              <a:t>INTT Detector Components (cont.)</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000080"/>
                </a:solidFill>
                <a:cs typeface="Arial" pitchFamily="34" charset="0"/>
              </a:rPr>
              <a:t>April 9-11, 2019</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29</a:t>
            </a:fld>
            <a:endParaRPr lang="en-US" altLang="en-US" sz="1200">
              <a:solidFill>
                <a:srgbClr val="898989"/>
              </a:solidFill>
              <a:cs typeface="Arial" pitchFamily="34" charset="0"/>
            </a:endParaRPr>
          </a:p>
        </p:txBody>
      </p:sp>
      <p:pic>
        <p:nvPicPr>
          <p:cNvPr id="17" name="Content Placeholder 3">
            <a:extLst>
              <a:ext uri="{FF2B5EF4-FFF2-40B4-BE49-F238E27FC236}">
                <a16:creationId xmlns:a16="http://schemas.microsoft.com/office/drawing/2014/main" id="{E75C471D-6C0D-44A7-93BA-02B78B2A92D7}"/>
              </a:ext>
            </a:extLst>
          </p:cNvPr>
          <p:cNvPicPr>
            <a:picLocks noGrp="1" noChangeAspect="1"/>
          </p:cNvPicPr>
          <p:nvPr>
            <p:ph idx="1"/>
          </p:nvPr>
        </p:nvPicPr>
        <p:blipFill>
          <a:blip r:embed="rId3"/>
          <a:stretch>
            <a:fillRect/>
          </a:stretch>
        </p:blipFill>
        <p:spPr>
          <a:xfrm>
            <a:off x="2173148" y="859036"/>
            <a:ext cx="5142770" cy="3857625"/>
          </a:xfrm>
          <a:prstGeom prst="rect">
            <a:avLst/>
          </a:prstGeom>
        </p:spPr>
      </p:pic>
      <p:cxnSp>
        <p:nvCxnSpPr>
          <p:cNvPr id="18" name="Straight Arrow Connector 17">
            <a:extLst>
              <a:ext uri="{FF2B5EF4-FFF2-40B4-BE49-F238E27FC236}">
                <a16:creationId xmlns:a16="http://schemas.microsoft.com/office/drawing/2014/main" id="{5033F04D-70A1-4D43-BC4A-6CB1C07A2FA7}"/>
              </a:ext>
            </a:extLst>
          </p:cNvPr>
          <p:cNvCxnSpPr>
            <a:cxnSpLocks/>
            <a:stCxn id="27" idx="1"/>
          </p:cNvCxnSpPr>
          <p:nvPr/>
        </p:nvCxnSpPr>
        <p:spPr>
          <a:xfrm flipH="1">
            <a:off x="5908479" y="3449896"/>
            <a:ext cx="1905432" cy="41934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50D93F-8375-40D8-ABBE-D3CF15CD9196}"/>
              </a:ext>
            </a:extLst>
          </p:cNvPr>
          <p:cNvCxnSpPr>
            <a:cxnSpLocks/>
            <a:stCxn id="21" idx="3"/>
          </p:cNvCxnSpPr>
          <p:nvPr/>
        </p:nvCxnSpPr>
        <p:spPr>
          <a:xfrm flipV="1">
            <a:off x="1752219" y="4326136"/>
            <a:ext cx="1011114" cy="12891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BE594EB-9DD0-4834-BA50-D55382A3CFD6}"/>
              </a:ext>
            </a:extLst>
          </p:cNvPr>
          <p:cNvCxnSpPr>
            <a:cxnSpLocks/>
            <a:stCxn id="22" idx="1"/>
          </p:cNvCxnSpPr>
          <p:nvPr/>
        </p:nvCxnSpPr>
        <p:spPr>
          <a:xfrm flipH="1" flipV="1">
            <a:off x="5589031" y="997054"/>
            <a:ext cx="1649804" cy="62478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CA03D85-FE35-4B3F-913C-D1BA1758A339}"/>
              </a:ext>
            </a:extLst>
          </p:cNvPr>
          <p:cNvSpPr txBox="1"/>
          <p:nvPr/>
        </p:nvSpPr>
        <p:spPr>
          <a:xfrm>
            <a:off x="527205" y="4193441"/>
            <a:ext cx="1225014" cy="523220"/>
          </a:xfrm>
          <a:prstGeom prst="rect">
            <a:avLst/>
          </a:prstGeom>
          <a:noFill/>
        </p:spPr>
        <p:txBody>
          <a:bodyPr wrap="square" rtlCol="0">
            <a:spAutoFit/>
          </a:bodyPr>
          <a:lstStyle/>
          <a:p>
            <a:pPr algn="ctr"/>
            <a:r>
              <a:rPr lang="en-US" sz="1400" dirty="0"/>
              <a:t>Ladder Assembly</a:t>
            </a:r>
          </a:p>
        </p:txBody>
      </p:sp>
      <p:sp>
        <p:nvSpPr>
          <p:cNvPr id="22" name="TextBox 21">
            <a:extLst>
              <a:ext uri="{FF2B5EF4-FFF2-40B4-BE49-F238E27FC236}">
                <a16:creationId xmlns:a16="http://schemas.microsoft.com/office/drawing/2014/main" id="{FE020A07-8AB5-487A-9677-D7E3273337ED}"/>
              </a:ext>
            </a:extLst>
          </p:cNvPr>
          <p:cNvSpPr txBox="1"/>
          <p:nvPr/>
        </p:nvSpPr>
        <p:spPr>
          <a:xfrm>
            <a:off x="7238835" y="1144786"/>
            <a:ext cx="2076815" cy="954107"/>
          </a:xfrm>
          <a:prstGeom prst="rect">
            <a:avLst/>
          </a:prstGeom>
          <a:noFill/>
        </p:spPr>
        <p:txBody>
          <a:bodyPr wrap="square" rtlCol="0">
            <a:spAutoFit/>
          </a:bodyPr>
          <a:lstStyle/>
          <a:p>
            <a:r>
              <a:rPr lang="en-US" sz="1400" dirty="0"/>
              <a:t>CFC Outer Shell (254 um) With Aluminum Ground Plane (25 um)</a:t>
            </a:r>
            <a:endParaRPr lang="en-US" sz="1400" dirty="0">
              <a:solidFill>
                <a:srgbClr val="FFFF00"/>
              </a:solidFill>
            </a:endParaRPr>
          </a:p>
          <a:p>
            <a:r>
              <a:rPr lang="en-US" sz="1400" dirty="0"/>
              <a:t>(Inner Shell not shown)</a:t>
            </a:r>
          </a:p>
        </p:txBody>
      </p:sp>
      <p:sp>
        <p:nvSpPr>
          <p:cNvPr id="27" name="TextBox 26">
            <a:extLst>
              <a:ext uri="{FF2B5EF4-FFF2-40B4-BE49-F238E27FC236}">
                <a16:creationId xmlns:a16="http://schemas.microsoft.com/office/drawing/2014/main" id="{4FE40A1F-C658-4618-84CF-BB354B331CE4}"/>
              </a:ext>
            </a:extLst>
          </p:cNvPr>
          <p:cNvSpPr txBox="1"/>
          <p:nvPr/>
        </p:nvSpPr>
        <p:spPr>
          <a:xfrm>
            <a:off x="7813911" y="3188286"/>
            <a:ext cx="1225014" cy="523220"/>
          </a:xfrm>
          <a:prstGeom prst="rect">
            <a:avLst/>
          </a:prstGeom>
          <a:noFill/>
        </p:spPr>
        <p:txBody>
          <a:bodyPr wrap="square" rtlCol="0">
            <a:spAutoFit/>
          </a:bodyPr>
          <a:lstStyle/>
          <a:p>
            <a:pPr algn="ctr"/>
            <a:r>
              <a:rPr lang="en-US" sz="1400" dirty="0"/>
              <a:t>Endcap Ring</a:t>
            </a:r>
          </a:p>
          <a:p>
            <a:pPr algn="ctr"/>
            <a:r>
              <a:rPr lang="en-US" sz="1400" dirty="0"/>
              <a:t>(Carbon PEEK)</a:t>
            </a:r>
          </a:p>
        </p:txBody>
      </p:sp>
      <p:cxnSp>
        <p:nvCxnSpPr>
          <p:cNvPr id="28" name="Straight Arrow Connector 27">
            <a:extLst>
              <a:ext uri="{FF2B5EF4-FFF2-40B4-BE49-F238E27FC236}">
                <a16:creationId xmlns:a16="http://schemas.microsoft.com/office/drawing/2014/main" id="{5970BFB5-CE8C-45EC-9576-F1C5BCA51FA9}"/>
              </a:ext>
            </a:extLst>
          </p:cNvPr>
          <p:cNvCxnSpPr>
            <a:cxnSpLocks/>
            <a:stCxn id="29" idx="3"/>
          </p:cNvCxnSpPr>
          <p:nvPr/>
        </p:nvCxnSpPr>
        <p:spPr>
          <a:xfrm flipV="1">
            <a:off x="1916552" y="3295898"/>
            <a:ext cx="1011114" cy="2119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70803AD-6591-4C42-B719-61682C51F838}"/>
              </a:ext>
            </a:extLst>
          </p:cNvPr>
          <p:cNvSpPr txBox="1"/>
          <p:nvPr/>
        </p:nvSpPr>
        <p:spPr>
          <a:xfrm>
            <a:off x="905438" y="3163199"/>
            <a:ext cx="1011114" cy="307777"/>
          </a:xfrm>
          <a:prstGeom prst="rect">
            <a:avLst/>
          </a:prstGeom>
          <a:noFill/>
        </p:spPr>
        <p:txBody>
          <a:bodyPr wrap="square" rtlCol="0">
            <a:spAutoFit/>
          </a:bodyPr>
          <a:lstStyle/>
          <a:p>
            <a:pPr algn="ctr"/>
            <a:r>
              <a:rPr lang="en-US" sz="1400" dirty="0"/>
              <a:t>Inner Layer</a:t>
            </a:r>
          </a:p>
        </p:txBody>
      </p:sp>
      <p:cxnSp>
        <p:nvCxnSpPr>
          <p:cNvPr id="30" name="Straight Arrow Connector 29">
            <a:extLst>
              <a:ext uri="{FF2B5EF4-FFF2-40B4-BE49-F238E27FC236}">
                <a16:creationId xmlns:a16="http://schemas.microsoft.com/office/drawing/2014/main" id="{099C2FE3-4919-4A24-8F9F-76053A9552B0}"/>
              </a:ext>
            </a:extLst>
          </p:cNvPr>
          <p:cNvCxnSpPr>
            <a:cxnSpLocks/>
            <a:stCxn id="31" idx="3"/>
          </p:cNvCxnSpPr>
          <p:nvPr/>
        </p:nvCxnSpPr>
        <p:spPr>
          <a:xfrm flipV="1">
            <a:off x="2105002" y="2483318"/>
            <a:ext cx="984707" cy="2663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9E1DA90-FFCD-4B51-B2BB-9BA81710C0DE}"/>
              </a:ext>
            </a:extLst>
          </p:cNvPr>
          <p:cNvSpPr txBox="1"/>
          <p:nvPr/>
        </p:nvSpPr>
        <p:spPr>
          <a:xfrm>
            <a:off x="1032389" y="2356066"/>
            <a:ext cx="1072613" cy="307777"/>
          </a:xfrm>
          <a:prstGeom prst="rect">
            <a:avLst/>
          </a:prstGeom>
          <a:noFill/>
        </p:spPr>
        <p:txBody>
          <a:bodyPr wrap="square" rtlCol="0">
            <a:spAutoFit/>
          </a:bodyPr>
          <a:lstStyle/>
          <a:p>
            <a:pPr algn="ctr"/>
            <a:r>
              <a:rPr lang="en-US" sz="1400" dirty="0"/>
              <a:t>Outer Layer</a:t>
            </a:r>
          </a:p>
        </p:txBody>
      </p:sp>
      <p:pic>
        <p:nvPicPr>
          <p:cNvPr id="23" name="Content Placeholder 21">
            <a:extLst>
              <a:ext uri="{FF2B5EF4-FFF2-40B4-BE49-F238E27FC236}">
                <a16:creationId xmlns:a16="http://schemas.microsoft.com/office/drawing/2014/main" id="{293A32CA-E4CA-4B21-B108-89FCFB4655CF}"/>
              </a:ext>
            </a:extLst>
          </p:cNvPr>
          <p:cNvPicPr>
            <a:picLocks noChangeAspect="1"/>
          </p:cNvPicPr>
          <p:nvPr/>
        </p:nvPicPr>
        <p:blipFill rotWithShape="1">
          <a:blip r:embed="rId4">
            <a:clrChange>
              <a:clrFrom>
                <a:srgbClr val="FFFFFF"/>
              </a:clrFrom>
              <a:clrTo>
                <a:srgbClr val="FFFFFF">
                  <a:alpha val="0"/>
                </a:srgbClr>
              </a:clrTo>
            </a:clrChange>
          </a:blip>
          <a:srcRect r="8415" b="37207"/>
          <a:stretch/>
        </p:blipFill>
        <p:spPr>
          <a:xfrm flipV="1">
            <a:off x="7219" y="603647"/>
            <a:ext cx="2214500" cy="1510903"/>
          </a:xfrm>
          <a:prstGeom prst="rect">
            <a:avLst/>
          </a:prstGeom>
        </p:spPr>
      </p:pic>
      <p:cxnSp>
        <p:nvCxnSpPr>
          <p:cNvPr id="24" name="Straight Arrow Connector 23">
            <a:extLst>
              <a:ext uri="{FF2B5EF4-FFF2-40B4-BE49-F238E27FC236}">
                <a16:creationId xmlns:a16="http://schemas.microsoft.com/office/drawing/2014/main" id="{D8D9C20C-4E7D-492A-9543-FC7C4A28F47D}"/>
              </a:ext>
            </a:extLst>
          </p:cNvPr>
          <p:cNvCxnSpPr>
            <a:cxnSpLocks/>
            <a:stCxn id="31" idx="0"/>
          </p:cNvCxnSpPr>
          <p:nvPr/>
        </p:nvCxnSpPr>
        <p:spPr>
          <a:xfrm flipH="1" flipV="1">
            <a:off x="1386038" y="1694046"/>
            <a:ext cx="182658" cy="66202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AC7328-D220-47CC-B1AC-2BB926FECA42}"/>
              </a:ext>
            </a:extLst>
          </p:cNvPr>
          <p:cNvCxnSpPr>
            <a:cxnSpLocks/>
          </p:cNvCxnSpPr>
          <p:nvPr/>
        </p:nvCxnSpPr>
        <p:spPr>
          <a:xfrm flipH="1" flipV="1">
            <a:off x="606392" y="1472665"/>
            <a:ext cx="391925" cy="172322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301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25003"/>
            <a:ext cx="8229600" cy="546497"/>
          </a:xfrm>
        </p:spPr>
        <p:txBody>
          <a:bodyPr/>
          <a:lstStyle/>
          <a:p>
            <a:pPr eaLnBrk="1" hangingPunct="1"/>
            <a:r>
              <a:rPr lang="en-US" altLang="en-US" sz="4000" dirty="0">
                <a:solidFill>
                  <a:srgbClr val="000000"/>
                </a:solidFill>
              </a:rPr>
              <a:t>INTT Ladder Components</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cs typeface="Arial" pitchFamily="34" charset="0"/>
              </a:rPr>
              <a:t>March 24,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dirty="0" err="1">
                <a:latin typeface="Calibri" pitchFamily="34" charset="0"/>
              </a:rPr>
              <a:t>sPHENIX</a:t>
            </a:r>
            <a:r>
              <a:rPr lang="en-US" altLang="en-US" dirty="0">
                <a:latin typeface="Calibri" pitchFamily="34" charset="0"/>
              </a:rPr>
              <a:t> - INTT</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3</a:t>
            </a:fld>
            <a:endParaRPr lang="en-US" altLang="en-US" sz="1200">
              <a:solidFill>
                <a:srgbClr val="898989"/>
              </a:solidFill>
              <a:cs typeface="Arial" pitchFamily="34" charset="0"/>
            </a:endParaRPr>
          </a:p>
        </p:txBody>
      </p:sp>
      <p:grpSp>
        <p:nvGrpSpPr>
          <p:cNvPr id="2" name="Group 1">
            <a:extLst>
              <a:ext uri="{FF2B5EF4-FFF2-40B4-BE49-F238E27FC236}">
                <a16:creationId xmlns:a16="http://schemas.microsoft.com/office/drawing/2014/main" id="{8E32BF40-EF35-4C13-81D3-53A246966423}"/>
              </a:ext>
            </a:extLst>
          </p:cNvPr>
          <p:cNvGrpSpPr/>
          <p:nvPr/>
        </p:nvGrpSpPr>
        <p:grpSpPr>
          <a:xfrm>
            <a:off x="1" y="573984"/>
            <a:ext cx="7960416" cy="4494741"/>
            <a:chOff x="1" y="573984"/>
            <a:chExt cx="7960416" cy="4494741"/>
          </a:xfrm>
        </p:grpSpPr>
        <p:pic>
          <p:nvPicPr>
            <p:cNvPr id="6" name="Picture 5">
              <a:extLst>
                <a:ext uri="{FF2B5EF4-FFF2-40B4-BE49-F238E27FC236}">
                  <a16:creationId xmlns:a16="http://schemas.microsoft.com/office/drawing/2014/main" id="{23CE1240-0999-4E7A-B7B1-8ABB0DB7E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3984"/>
              <a:ext cx="7960416" cy="4175122"/>
            </a:xfrm>
            <a:prstGeom prst="rect">
              <a:avLst/>
            </a:prstGeom>
          </p:spPr>
        </p:pic>
        <p:cxnSp>
          <p:nvCxnSpPr>
            <p:cNvPr id="20" name="Straight Arrow Connector 19">
              <a:extLst>
                <a:ext uri="{FF2B5EF4-FFF2-40B4-BE49-F238E27FC236}">
                  <a16:creationId xmlns:a16="http://schemas.microsoft.com/office/drawing/2014/main" id="{E990C8BC-E510-4F9B-8CF6-1F4F610F836F}"/>
                </a:ext>
              </a:extLst>
            </p:cNvPr>
            <p:cNvCxnSpPr>
              <a:cxnSpLocks/>
              <a:stCxn id="21" idx="1"/>
            </p:cNvCxnSpPr>
            <p:nvPr/>
          </p:nvCxnSpPr>
          <p:spPr>
            <a:xfrm flipH="1">
              <a:off x="4892619" y="1768169"/>
              <a:ext cx="683340" cy="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52FBD56-A3BA-4BCA-B2D7-03D032F282AA}"/>
                </a:ext>
              </a:extLst>
            </p:cNvPr>
            <p:cNvSpPr txBox="1"/>
            <p:nvPr/>
          </p:nvSpPr>
          <p:spPr>
            <a:xfrm>
              <a:off x="5575959" y="1614280"/>
              <a:ext cx="1271179" cy="307777"/>
            </a:xfrm>
            <a:prstGeom prst="rect">
              <a:avLst/>
            </a:prstGeom>
            <a:noFill/>
          </p:spPr>
          <p:txBody>
            <a:bodyPr wrap="square" rtlCol="0">
              <a:spAutoFit/>
            </a:bodyPr>
            <a:lstStyle/>
            <a:p>
              <a:r>
                <a:rPr lang="en-US" sz="1400" dirty="0"/>
                <a:t>Chips (FVTX)</a:t>
              </a:r>
            </a:p>
          </p:txBody>
        </p:sp>
        <p:cxnSp>
          <p:nvCxnSpPr>
            <p:cNvPr id="24" name="Straight Arrow Connector 23">
              <a:extLst>
                <a:ext uri="{FF2B5EF4-FFF2-40B4-BE49-F238E27FC236}">
                  <a16:creationId xmlns:a16="http://schemas.microsoft.com/office/drawing/2014/main" id="{FA03C99B-9978-4569-9366-8E7DFD9BA35F}"/>
                </a:ext>
              </a:extLst>
            </p:cNvPr>
            <p:cNvCxnSpPr>
              <a:cxnSpLocks/>
              <a:stCxn id="25" idx="0"/>
            </p:cNvCxnSpPr>
            <p:nvPr/>
          </p:nvCxnSpPr>
          <p:spPr>
            <a:xfrm flipV="1">
              <a:off x="2187400" y="2952750"/>
              <a:ext cx="22400" cy="135133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C7B1B25-24A6-4393-A14D-E86E5AE9989F}"/>
                </a:ext>
              </a:extLst>
            </p:cNvPr>
            <p:cNvSpPr txBox="1"/>
            <p:nvPr/>
          </p:nvSpPr>
          <p:spPr>
            <a:xfrm>
              <a:off x="961230" y="4304088"/>
              <a:ext cx="2452339" cy="523220"/>
            </a:xfrm>
            <a:prstGeom prst="rect">
              <a:avLst/>
            </a:prstGeom>
            <a:noFill/>
          </p:spPr>
          <p:txBody>
            <a:bodyPr wrap="square" rtlCol="0">
              <a:spAutoFit/>
            </a:bodyPr>
            <a:lstStyle/>
            <a:p>
              <a:pPr algn="ctr"/>
              <a:r>
                <a:rPr lang="en-US" sz="1400" dirty="0"/>
                <a:t>HDI </a:t>
              </a:r>
            </a:p>
            <a:p>
              <a:pPr algn="ctr"/>
              <a:r>
                <a:rPr lang="en-US" sz="1400" dirty="0"/>
                <a:t>(High Density Interconnect)</a:t>
              </a:r>
            </a:p>
          </p:txBody>
        </p:sp>
        <p:cxnSp>
          <p:nvCxnSpPr>
            <p:cNvPr id="33" name="Straight Arrow Connector 32">
              <a:extLst>
                <a:ext uri="{FF2B5EF4-FFF2-40B4-BE49-F238E27FC236}">
                  <a16:creationId xmlns:a16="http://schemas.microsoft.com/office/drawing/2014/main" id="{AB047163-F14A-4B5B-B793-9B5A884F094B}"/>
                </a:ext>
              </a:extLst>
            </p:cNvPr>
            <p:cNvCxnSpPr>
              <a:cxnSpLocks/>
              <a:stCxn id="34" idx="0"/>
            </p:cNvCxnSpPr>
            <p:nvPr/>
          </p:nvCxnSpPr>
          <p:spPr>
            <a:xfrm flipV="1">
              <a:off x="1183583" y="3326689"/>
              <a:ext cx="0" cy="48500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3F3947E-EF14-40A6-A5E6-32C7C637F8D1}"/>
                </a:ext>
              </a:extLst>
            </p:cNvPr>
            <p:cNvSpPr txBox="1"/>
            <p:nvPr/>
          </p:nvSpPr>
          <p:spPr>
            <a:xfrm>
              <a:off x="154858" y="3811694"/>
              <a:ext cx="2057450" cy="523220"/>
            </a:xfrm>
            <a:prstGeom prst="rect">
              <a:avLst/>
            </a:prstGeom>
            <a:noFill/>
          </p:spPr>
          <p:txBody>
            <a:bodyPr wrap="square" rtlCol="0">
              <a:spAutoFit/>
            </a:bodyPr>
            <a:lstStyle/>
            <a:p>
              <a:pPr algn="ctr"/>
              <a:r>
                <a:rPr lang="en-US" sz="1400" dirty="0"/>
                <a:t>CFC Stave </a:t>
              </a:r>
            </a:p>
            <a:p>
              <a:pPr algn="ctr"/>
              <a:r>
                <a:rPr lang="en-US" sz="1400" dirty="0"/>
                <a:t>(M55J)</a:t>
              </a:r>
            </a:p>
          </p:txBody>
        </p:sp>
        <p:cxnSp>
          <p:nvCxnSpPr>
            <p:cNvPr id="37" name="Straight Arrow Connector 36">
              <a:extLst>
                <a:ext uri="{FF2B5EF4-FFF2-40B4-BE49-F238E27FC236}">
                  <a16:creationId xmlns:a16="http://schemas.microsoft.com/office/drawing/2014/main" id="{25965F67-A298-49B6-AE59-0E2A771F80CE}"/>
                </a:ext>
              </a:extLst>
            </p:cNvPr>
            <p:cNvCxnSpPr>
              <a:cxnSpLocks/>
              <a:stCxn id="38" idx="0"/>
            </p:cNvCxnSpPr>
            <p:nvPr/>
          </p:nvCxnSpPr>
          <p:spPr>
            <a:xfrm flipV="1">
              <a:off x="4457675" y="3855726"/>
              <a:ext cx="0" cy="45892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CB76182-DC84-43C1-832B-D61006BBCDEB}"/>
                </a:ext>
              </a:extLst>
            </p:cNvPr>
            <p:cNvSpPr txBox="1"/>
            <p:nvPr/>
          </p:nvSpPr>
          <p:spPr>
            <a:xfrm>
              <a:off x="3428950" y="4314652"/>
              <a:ext cx="2057450" cy="523220"/>
            </a:xfrm>
            <a:prstGeom prst="rect">
              <a:avLst/>
            </a:prstGeom>
            <a:noFill/>
          </p:spPr>
          <p:txBody>
            <a:bodyPr wrap="square" rtlCol="0">
              <a:spAutoFit/>
            </a:bodyPr>
            <a:lstStyle/>
            <a:p>
              <a:pPr algn="ctr"/>
              <a:r>
                <a:rPr lang="en-US" sz="1400" dirty="0"/>
                <a:t>Stave Endcap</a:t>
              </a:r>
            </a:p>
            <a:p>
              <a:pPr algn="ctr"/>
              <a:r>
                <a:rPr lang="en-US" sz="1400" dirty="0"/>
                <a:t>(Carbon PEEK)</a:t>
              </a:r>
            </a:p>
          </p:txBody>
        </p:sp>
        <p:cxnSp>
          <p:nvCxnSpPr>
            <p:cNvPr id="41" name="Straight Arrow Connector 40">
              <a:extLst>
                <a:ext uri="{FF2B5EF4-FFF2-40B4-BE49-F238E27FC236}">
                  <a16:creationId xmlns:a16="http://schemas.microsoft.com/office/drawing/2014/main" id="{00D0CD5E-78A5-4A1E-9199-509DFE644D4A}"/>
                </a:ext>
              </a:extLst>
            </p:cNvPr>
            <p:cNvCxnSpPr>
              <a:cxnSpLocks/>
              <a:stCxn id="42" idx="1"/>
            </p:cNvCxnSpPr>
            <p:nvPr/>
          </p:nvCxnSpPr>
          <p:spPr>
            <a:xfrm flipH="1">
              <a:off x="5136542" y="2281691"/>
              <a:ext cx="688258"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D768B94-FF13-4B16-A69D-A485A3B3EC43}"/>
                </a:ext>
              </a:extLst>
            </p:cNvPr>
            <p:cNvSpPr txBox="1"/>
            <p:nvPr/>
          </p:nvSpPr>
          <p:spPr>
            <a:xfrm>
              <a:off x="5824800" y="2127802"/>
              <a:ext cx="1407574" cy="307777"/>
            </a:xfrm>
            <a:prstGeom prst="rect">
              <a:avLst/>
            </a:prstGeom>
            <a:noFill/>
          </p:spPr>
          <p:txBody>
            <a:bodyPr wrap="square" rtlCol="0">
              <a:spAutoFit/>
            </a:bodyPr>
            <a:lstStyle/>
            <a:p>
              <a:r>
                <a:rPr lang="en-US" sz="1400" dirty="0"/>
                <a:t>Silicon Sensors</a:t>
              </a:r>
            </a:p>
          </p:txBody>
        </p:sp>
        <p:cxnSp>
          <p:nvCxnSpPr>
            <p:cNvPr id="48" name="Straight Arrow Connector 47">
              <a:extLst>
                <a:ext uri="{FF2B5EF4-FFF2-40B4-BE49-F238E27FC236}">
                  <a16:creationId xmlns:a16="http://schemas.microsoft.com/office/drawing/2014/main" id="{3ED3501E-3345-4296-87DB-189B6E2659A6}"/>
                </a:ext>
              </a:extLst>
            </p:cNvPr>
            <p:cNvCxnSpPr>
              <a:cxnSpLocks/>
              <a:stCxn id="49" idx="0"/>
            </p:cNvCxnSpPr>
            <p:nvPr/>
          </p:nvCxnSpPr>
          <p:spPr>
            <a:xfrm flipV="1">
              <a:off x="6456487" y="4171951"/>
              <a:ext cx="0" cy="37355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49E213E-7A30-4864-B22C-330852841DA9}"/>
                </a:ext>
              </a:extLst>
            </p:cNvPr>
            <p:cNvSpPr txBox="1"/>
            <p:nvPr/>
          </p:nvSpPr>
          <p:spPr>
            <a:xfrm>
              <a:off x="5521573" y="4545505"/>
              <a:ext cx="1869827" cy="523220"/>
            </a:xfrm>
            <a:prstGeom prst="rect">
              <a:avLst/>
            </a:prstGeom>
            <a:noFill/>
          </p:spPr>
          <p:txBody>
            <a:bodyPr wrap="square" rtlCol="0">
              <a:spAutoFit/>
            </a:bodyPr>
            <a:lstStyle/>
            <a:p>
              <a:pPr algn="ctr"/>
              <a:r>
                <a:rPr lang="en-US" sz="1400" dirty="0"/>
                <a:t>Cooling Barb</a:t>
              </a:r>
            </a:p>
            <a:p>
              <a:pPr algn="ctr"/>
              <a:r>
                <a:rPr lang="en-US" sz="1400" dirty="0"/>
                <a:t>(304 Stainless Steel)</a:t>
              </a:r>
            </a:p>
          </p:txBody>
        </p:sp>
        <p:sp>
          <p:nvSpPr>
            <p:cNvPr id="3" name="TextBox 2">
              <a:extLst>
                <a:ext uri="{FF2B5EF4-FFF2-40B4-BE49-F238E27FC236}">
                  <a16:creationId xmlns:a16="http://schemas.microsoft.com/office/drawing/2014/main" id="{9311EDC9-85CF-4831-A63C-33C905F7A0AC}"/>
                </a:ext>
              </a:extLst>
            </p:cNvPr>
            <p:cNvSpPr txBox="1"/>
            <p:nvPr/>
          </p:nvSpPr>
          <p:spPr>
            <a:xfrm>
              <a:off x="1642352" y="743369"/>
              <a:ext cx="5859296" cy="369332"/>
            </a:xfrm>
            <a:prstGeom prst="rect">
              <a:avLst/>
            </a:prstGeom>
            <a:noFill/>
          </p:spPr>
          <p:txBody>
            <a:bodyPr wrap="none" rtlCol="0">
              <a:spAutoFit/>
            </a:bodyPr>
            <a:lstStyle/>
            <a:p>
              <a:r>
                <a:rPr lang="en-US" b="1" dirty="0">
                  <a:solidFill>
                    <a:srgbClr val="C00000"/>
                  </a:solidFill>
                </a:rPr>
                <a:t>Ladder = 1 CFC Stave + 2 HDIs + 52 Chips + 4 Silicon Sensors </a:t>
              </a:r>
            </a:p>
          </p:txBody>
        </p:sp>
        <p:sp>
          <p:nvSpPr>
            <p:cNvPr id="4" name="TextBox 3">
              <a:extLst>
                <a:ext uri="{FF2B5EF4-FFF2-40B4-BE49-F238E27FC236}">
                  <a16:creationId xmlns:a16="http://schemas.microsoft.com/office/drawing/2014/main" id="{B6415C30-AA06-466C-A076-2E2D027E4AE0}"/>
                </a:ext>
              </a:extLst>
            </p:cNvPr>
            <p:cNvSpPr txBox="1"/>
            <p:nvPr/>
          </p:nvSpPr>
          <p:spPr>
            <a:xfrm>
              <a:off x="3277306" y="1148119"/>
              <a:ext cx="2132187" cy="338554"/>
            </a:xfrm>
            <a:prstGeom prst="rect">
              <a:avLst/>
            </a:prstGeom>
            <a:noFill/>
          </p:spPr>
          <p:txBody>
            <a:bodyPr wrap="none" rtlCol="0">
              <a:spAutoFit/>
            </a:bodyPr>
            <a:lstStyle/>
            <a:p>
              <a:r>
                <a:rPr lang="en-US" sz="1600" dirty="0">
                  <a:solidFill>
                    <a:schemeClr val="tx2"/>
                  </a:solidFill>
                </a:rPr>
                <a:t>Cross Section of Ladder</a:t>
              </a:r>
            </a:p>
          </p:txBody>
        </p:sp>
      </p:grpSp>
    </p:spTree>
    <p:extLst>
      <p:ext uri="{BB962C8B-B14F-4D97-AF65-F5344CB8AC3E}">
        <p14:creationId xmlns:p14="http://schemas.microsoft.com/office/powerpoint/2010/main" val="458485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800" dirty="0">
                <a:solidFill>
                  <a:srgbClr val="000000"/>
                </a:solidFill>
              </a:rPr>
              <a:t>INTT Detector Assembly Components</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000080"/>
                </a:solidFill>
                <a:cs typeface="Arial" pitchFamily="34" charset="0"/>
              </a:rPr>
              <a:t>April 9-11, 2019</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30</a:t>
            </a:fld>
            <a:endParaRPr lang="en-US" altLang="en-US" sz="1200">
              <a:solidFill>
                <a:srgbClr val="898989"/>
              </a:solidFill>
              <a:cs typeface="Arial" pitchFamily="34" charset="0"/>
            </a:endParaRPr>
          </a:p>
        </p:txBody>
      </p:sp>
      <p:sp>
        <p:nvSpPr>
          <p:cNvPr id="10" name="Content Placeholder 3">
            <a:extLst>
              <a:ext uri="{FF2B5EF4-FFF2-40B4-BE49-F238E27FC236}">
                <a16:creationId xmlns:a16="http://schemas.microsoft.com/office/drawing/2014/main" id="{55F888C4-4B16-4337-AE2F-9531C03C90C1}"/>
              </a:ext>
            </a:extLst>
          </p:cNvPr>
          <p:cNvSpPr>
            <a:spLocks noGrp="1"/>
          </p:cNvSpPr>
          <p:nvPr>
            <p:ph idx="1"/>
          </p:nvPr>
        </p:nvSpPr>
        <p:spPr>
          <a:xfrm>
            <a:off x="381000" y="777478"/>
            <a:ext cx="8305800" cy="3394472"/>
          </a:xfrm>
        </p:spPr>
        <p:txBody>
          <a:bodyPr/>
          <a:lstStyle/>
          <a:p>
            <a:r>
              <a:rPr lang="en-US" sz="2800" dirty="0"/>
              <a:t>The detector assembly fixtures are in conceptual design but will consist of a mandrel and guide fixture.</a:t>
            </a:r>
          </a:p>
          <a:p>
            <a:pPr lvl="1"/>
            <a:r>
              <a:rPr lang="en-US" sz="2400" dirty="0"/>
              <a:t>Mandrel</a:t>
            </a:r>
          </a:p>
          <a:p>
            <a:pPr lvl="2"/>
            <a:r>
              <a:rPr lang="en-US" sz="2000" dirty="0"/>
              <a:t>Inner-most endcap rings will screw down to a mandrel, allowing all ladders to be assembled at the 12 o’clock position (vertically).</a:t>
            </a:r>
          </a:p>
          <a:p>
            <a:pPr lvl="2"/>
            <a:r>
              <a:rPr lang="en-US" sz="2000" dirty="0"/>
              <a:t>After the assembled half barrels are removed from the mandrel, the inner shells will be installed, completing the assembly.</a:t>
            </a:r>
          </a:p>
          <a:p>
            <a:pPr lvl="1"/>
            <a:r>
              <a:rPr lang="en-US" sz="2400" dirty="0"/>
              <a:t>Guide</a:t>
            </a:r>
          </a:p>
          <a:p>
            <a:pPr lvl="2"/>
            <a:r>
              <a:rPr lang="en-US" sz="2000" dirty="0"/>
              <a:t>A guide fixture will prevent any twists or deflections in the ladder that could damage the thin silicon sensors.</a:t>
            </a:r>
          </a:p>
        </p:txBody>
      </p:sp>
    </p:spTree>
    <p:extLst>
      <p:ext uri="{BB962C8B-B14F-4D97-AF65-F5344CB8AC3E}">
        <p14:creationId xmlns:p14="http://schemas.microsoft.com/office/powerpoint/2010/main" val="2949479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3F17F2-3FFB-41CA-8CA7-CFFBE2C5C6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00" r="18333"/>
          <a:stretch/>
        </p:blipFill>
        <p:spPr>
          <a:xfrm>
            <a:off x="6096000" y="2266950"/>
            <a:ext cx="3027603" cy="2776418"/>
          </a:xfrm>
          <a:prstGeom prst="rect">
            <a:avLst/>
          </a:prstGeom>
        </p:spPr>
      </p:pic>
      <p:pic>
        <p:nvPicPr>
          <p:cNvPr id="19" name="Picture 18">
            <a:extLst>
              <a:ext uri="{FF2B5EF4-FFF2-40B4-BE49-F238E27FC236}">
                <a16:creationId xmlns:a16="http://schemas.microsoft.com/office/drawing/2014/main" id="{C1798E60-780B-404C-BBD7-6F4F91350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66950"/>
            <a:ext cx="3680948" cy="2769231"/>
          </a:xfrm>
          <a:prstGeom prst="rect">
            <a:avLst/>
          </a:prstGeom>
        </p:spPr>
      </p:pic>
      <p:sp>
        <p:nvSpPr>
          <p:cNvPr id="18436" name="Title 3"/>
          <p:cNvSpPr>
            <a:spLocks noGrp="1"/>
          </p:cNvSpPr>
          <p:nvPr>
            <p:ph type="title"/>
          </p:nvPr>
        </p:nvSpPr>
        <p:spPr>
          <a:xfrm>
            <a:off x="228600" y="57150"/>
            <a:ext cx="8229600" cy="546497"/>
          </a:xfrm>
        </p:spPr>
        <p:txBody>
          <a:bodyPr/>
          <a:lstStyle/>
          <a:p>
            <a:pPr eaLnBrk="1" hangingPunct="1"/>
            <a:r>
              <a:rPr lang="en-US" altLang="en-US" sz="3000" dirty="0">
                <a:solidFill>
                  <a:srgbClr val="000000"/>
                </a:solidFill>
              </a:rPr>
              <a:t>INTT Technical Overview – Half Barrel Assembly</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000080"/>
                </a:solidFill>
                <a:cs typeface="Arial" pitchFamily="34" charset="0"/>
              </a:rPr>
              <a:t>April 9-11, 2019</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31</a:t>
            </a:fld>
            <a:endParaRPr lang="en-US" altLang="en-US" sz="1200">
              <a:solidFill>
                <a:srgbClr val="898989"/>
              </a:solidFill>
              <a:cs typeface="Arial" pitchFamily="34" charset="0"/>
            </a:endParaRPr>
          </a:p>
        </p:txBody>
      </p:sp>
      <p:pic>
        <p:nvPicPr>
          <p:cNvPr id="3" name="Picture 2">
            <a:extLst>
              <a:ext uri="{FF2B5EF4-FFF2-40B4-BE49-F238E27FC236}">
                <a16:creationId xmlns:a16="http://schemas.microsoft.com/office/drawing/2014/main" id="{4E678CA3-2F33-44B2-83CD-935CD2DEA4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0" y="813192"/>
            <a:ext cx="2251052" cy="1404036"/>
          </a:xfrm>
          <a:prstGeom prst="rect">
            <a:avLst/>
          </a:prstGeom>
        </p:spPr>
      </p:pic>
      <p:pic>
        <p:nvPicPr>
          <p:cNvPr id="13" name="Picture 12">
            <a:extLst>
              <a:ext uri="{FF2B5EF4-FFF2-40B4-BE49-F238E27FC236}">
                <a16:creationId xmlns:a16="http://schemas.microsoft.com/office/drawing/2014/main" id="{8FE18DB1-F509-45A7-A6CD-F2B99C3C7B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8592" y="611069"/>
            <a:ext cx="2304101" cy="1808281"/>
          </a:xfrm>
          <a:prstGeom prst="rect">
            <a:avLst/>
          </a:prstGeom>
        </p:spPr>
      </p:pic>
      <p:pic>
        <p:nvPicPr>
          <p:cNvPr id="16" name="Picture 15">
            <a:extLst>
              <a:ext uri="{FF2B5EF4-FFF2-40B4-BE49-F238E27FC236}">
                <a16:creationId xmlns:a16="http://schemas.microsoft.com/office/drawing/2014/main" id="{B549852E-0E0D-4C9F-AA57-AA87F44AF7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2693" y="619454"/>
            <a:ext cx="2304101" cy="1799896"/>
          </a:xfrm>
          <a:prstGeom prst="rect">
            <a:avLst/>
          </a:prstGeom>
        </p:spPr>
      </p:pic>
      <p:pic>
        <p:nvPicPr>
          <p:cNvPr id="18" name="Picture 17">
            <a:extLst>
              <a:ext uri="{FF2B5EF4-FFF2-40B4-BE49-F238E27FC236}">
                <a16:creationId xmlns:a16="http://schemas.microsoft.com/office/drawing/2014/main" id="{89E2C32B-EF6A-454D-9475-35E07ABF76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6794" y="663845"/>
            <a:ext cx="2298115" cy="1755505"/>
          </a:xfrm>
          <a:prstGeom prst="rect">
            <a:avLst/>
          </a:prstGeom>
        </p:spPr>
      </p:pic>
      <p:sp>
        <p:nvSpPr>
          <p:cNvPr id="15" name="TextBox 14">
            <a:extLst>
              <a:ext uri="{FF2B5EF4-FFF2-40B4-BE49-F238E27FC236}">
                <a16:creationId xmlns:a16="http://schemas.microsoft.com/office/drawing/2014/main" id="{A0CCBABC-945F-4909-BC9A-0C5998655258}"/>
              </a:ext>
            </a:extLst>
          </p:cNvPr>
          <p:cNvSpPr txBox="1"/>
          <p:nvPr/>
        </p:nvSpPr>
        <p:spPr>
          <a:xfrm>
            <a:off x="3314345" y="2446785"/>
            <a:ext cx="2750349" cy="2031325"/>
          </a:xfrm>
          <a:prstGeom prst="rect">
            <a:avLst/>
          </a:prstGeom>
          <a:noFill/>
        </p:spPr>
        <p:txBody>
          <a:bodyPr wrap="square" rtlCol="0">
            <a:spAutoFit/>
          </a:bodyPr>
          <a:lstStyle/>
          <a:p>
            <a:r>
              <a:rPr lang="en-US" b="1" dirty="0"/>
              <a:t>Assembled in layers.</a:t>
            </a:r>
          </a:p>
          <a:p>
            <a:pPr marL="285750" indent="-285750">
              <a:buFont typeface="Arial" panose="020B0604020202020204" pitchFamily="34" charset="0"/>
              <a:buChar char="•"/>
            </a:pPr>
            <a:r>
              <a:rPr lang="en-US" dirty="0"/>
              <a:t>Inner/Outer Layer</a:t>
            </a:r>
          </a:p>
          <a:p>
            <a:pPr marL="742950" lvl="1" indent="-285750">
              <a:buFont typeface="Arial" panose="020B0604020202020204" pitchFamily="34" charset="0"/>
              <a:buChar char="•"/>
            </a:pPr>
            <a:r>
              <a:rPr lang="en-US" dirty="0"/>
              <a:t>Two Sub-Layers</a:t>
            </a:r>
          </a:p>
          <a:p>
            <a:pPr marL="285750" indent="-285750">
              <a:buFont typeface="Arial" panose="020B0604020202020204" pitchFamily="34" charset="0"/>
              <a:buChar char="•"/>
            </a:pPr>
            <a:r>
              <a:rPr lang="en-US" dirty="0"/>
              <a:t>Inner/Outer CFC Shell</a:t>
            </a:r>
          </a:p>
          <a:p>
            <a:pPr marL="742950" lvl="1" indent="-285750">
              <a:buFont typeface="Arial" panose="020B0604020202020204" pitchFamily="34" charset="0"/>
              <a:buChar char="•"/>
            </a:pPr>
            <a:r>
              <a:rPr lang="en-US" dirty="0"/>
              <a:t>254 microns thick</a:t>
            </a:r>
          </a:p>
          <a:p>
            <a:pPr marL="742950" lvl="1" indent="-285750">
              <a:buFont typeface="Arial" panose="020B0604020202020204" pitchFamily="34" charset="0"/>
              <a:buChar char="•"/>
            </a:pPr>
            <a:r>
              <a:rPr lang="en-US" dirty="0"/>
              <a:t>25 micron Al ground plane</a:t>
            </a:r>
          </a:p>
        </p:txBody>
      </p:sp>
    </p:spTree>
    <p:extLst>
      <p:ext uri="{BB962C8B-B14F-4D97-AF65-F5344CB8AC3E}">
        <p14:creationId xmlns:p14="http://schemas.microsoft.com/office/powerpoint/2010/main" val="1086575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FB7A-15CC-434E-A526-7BEDDC9D2550}"/>
              </a:ext>
            </a:extLst>
          </p:cNvPr>
          <p:cNvSpPr>
            <a:spLocks noGrp="1"/>
          </p:cNvSpPr>
          <p:nvPr>
            <p:ph type="title"/>
          </p:nvPr>
        </p:nvSpPr>
        <p:spPr>
          <a:xfrm>
            <a:off x="228600" y="57150"/>
            <a:ext cx="8229600" cy="546497"/>
          </a:xfrm>
        </p:spPr>
        <p:txBody>
          <a:bodyPr/>
          <a:lstStyle/>
          <a:p>
            <a:r>
              <a:rPr lang="en-US" altLang="en-US" sz="3000" dirty="0">
                <a:solidFill>
                  <a:srgbClr val="000000"/>
                </a:solidFill>
              </a:rPr>
              <a:t>INTT Technical Overview – Half Barrel Assembly</a:t>
            </a:r>
            <a:endParaRPr lang="en-US" sz="3000" dirty="0"/>
          </a:p>
        </p:txBody>
      </p:sp>
      <p:sp>
        <p:nvSpPr>
          <p:cNvPr id="4" name="Date Placeholder 3">
            <a:extLst>
              <a:ext uri="{FF2B5EF4-FFF2-40B4-BE49-F238E27FC236}">
                <a16:creationId xmlns:a16="http://schemas.microsoft.com/office/drawing/2014/main" id="{21CC7728-6F03-40AA-ADF5-105A8F489B2E}"/>
              </a:ext>
            </a:extLst>
          </p:cNvPr>
          <p:cNvSpPr>
            <a:spLocks noGrp="1"/>
          </p:cNvSpPr>
          <p:nvPr>
            <p:ph type="dt" sz="half" idx="10"/>
          </p:nvPr>
        </p:nvSpPr>
        <p:spPr/>
        <p:txBody>
          <a:bodyPr/>
          <a:lstStyle/>
          <a:p>
            <a:pPr>
              <a:defRPr/>
            </a:pPr>
            <a:r>
              <a:rPr lang="en-US" altLang="en-US"/>
              <a:t>April 9-11, 2019</a:t>
            </a:r>
          </a:p>
        </p:txBody>
      </p:sp>
      <p:sp>
        <p:nvSpPr>
          <p:cNvPr id="5" name="Footer Placeholder 4">
            <a:extLst>
              <a:ext uri="{FF2B5EF4-FFF2-40B4-BE49-F238E27FC236}">
                <a16:creationId xmlns:a16="http://schemas.microsoft.com/office/drawing/2014/main" id="{CA169750-7B05-4DE2-852C-9E72E83029A5}"/>
              </a:ext>
            </a:extLst>
          </p:cNvPr>
          <p:cNvSpPr>
            <a:spLocks noGrp="1"/>
          </p:cNvSpPr>
          <p:nvPr>
            <p:ph type="ftr" sz="quarter" idx="11"/>
          </p:nvPr>
        </p:nvSpPr>
        <p:spPr/>
        <p:txBody>
          <a:bodyPr/>
          <a:lstStyle/>
          <a:p>
            <a:pPr>
              <a:defRPr/>
            </a:pPr>
            <a:r>
              <a:rPr lang="en-US"/>
              <a:t>sPHENIX  Director's Review</a:t>
            </a:r>
            <a:endParaRPr lang="en-US" dirty="0"/>
          </a:p>
        </p:txBody>
      </p:sp>
      <p:sp>
        <p:nvSpPr>
          <p:cNvPr id="6" name="Slide Number Placeholder 5">
            <a:extLst>
              <a:ext uri="{FF2B5EF4-FFF2-40B4-BE49-F238E27FC236}">
                <a16:creationId xmlns:a16="http://schemas.microsoft.com/office/drawing/2014/main" id="{3384ECA3-2F12-41F4-B9A8-5FD9B9ADAC82}"/>
              </a:ext>
            </a:extLst>
          </p:cNvPr>
          <p:cNvSpPr>
            <a:spLocks noGrp="1"/>
          </p:cNvSpPr>
          <p:nvPr>
            <p:ph type="sldNum" sz="quarter" idx="12"/>
          </p:nvPr>
        </p:nvSpPr>
        <p:spPr/>
        <p:txBody>
          <a:bodyPr/>
          <a:lstStyle/>
          <a:p>
            <a:fld id="{4B932B3A-BA38-40C7-ADEE-2A1902CEB265}" type="slidenum">
              <a:rPr lang="en-US" altLang="en-US" smtClean="0"/>
              <a:pPr/>
              <a:t>32</a:t>
            </a:fld>
            <a:endParaRPr lang="en-US" altLang="en-US"/>
          </a:p>
        </p:txBody>
      </p:sp>
      <p:pic>
        <p:nvPicPr>
          <p:cNvPr id="10" name="Media1">
            <a:hlinkClick r:id="" action="ppaction://media"/>
            <a:extLst>
              <a:ext uri="{FF2B5EF4-FFF2-40B4-BE49-F238E27FC236}">
                <a16:creationId xmlns:a16="http://schemas.microsoft.com/office/drawing/2014/main" id="{8F1E0184-79DA-4A3F-A83D-CBC4E91611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642937"/>
            <a:ext cx="6858000" cy="3857625"/>
          </a:xfrm>
          <a:prstGeom prst="rect">
            <a:avLst/>
          </a:prstGeom>
        </p:spPr>
      </p:pic>
    </p:spTree>
    <p:extLst>
      <p:ext uri="{BB962C8B-B14F-4D97-AF65-F5344CB8AC3E}">
        <p14:creationId xmlns:p14="http://schemas.microsoft.com/office/powerpoint/2010/main" val="386663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6"/>
          <p:cNvSpPr>
            <a:spLocks noGrp="1"/>
          </p:cNvSpPr>
          <p:nvPr>
            <p:ph type="title"/>
          </p:nvPr>
        </p:nvSpPr>
        <p:spPr>
          <a:xfrm>
            <a:off x="304800" y="44053"/>
            <a:ext cx="8229600" cy="546497"/>
          </a:xfrm>
        </p:spPr>
        <p:txBody>
          <a:bodyPr lIns="38100" tIns="38100" rIns="38100" bIns="38100"/>
          <a:lstStyle/>
          <a:p>
            <a:r>
              <a:rPr lang="en-US" altLang="en-US" sz="4000" dirty="0"/>
              <a:t>INTT Ladder/Barrel Assembly Scope </a:t>
            </a:r>
          </a:p>
        </p:txBody>
      </p:sp>
      <p:sp>
        <p:nvSpPr>
          <p:cNvPr id="4" name="Content Placeholder 3"/>
          <p:cNvSpPr>
            <a:spLocks noGrp="1"/>
          </p:cNvSpPr>
          <p:nvPr>
            <p:ph idx="1"/>
          </p:nvPr>
        </p:nvSpPr>
        <p:spPr>
          <a:xfrm>
            <a:off x="457200" y="742950"/>
            <a:ext cx="8229600" cy="3394472"/>
          </a:xfrm>
        </p:spPr>
        <p:txBody>
          <a:bodyPr/>
          <a:lstStyle/>
          <a:p>
            <a:r>
              <a:rPr lang="en-US" dirty="0"/>
              <a:t>Preparation and operation of OGP machine workstation during pre-production phase.</a:t>
            </a:r>
          </a:p>
          <a:p>
            <a:pPr lvl="1"/>
            <a:r>
              <a:rPr lang="en-US" dirty="0"/>
              <a:t>Procedure training</a:t>
            </a:r>
          </a:p>
          <a:p>
            <a:pPr lvl="1"/>
            <a:r>
              <a:rPr lang="en-US" dirty="0"/>
              <a:t>S/N data entry into database </a:t>
            </a:r>
          </a:p>
          <a:p>
            <a:r>
              <a:rPr lang="en-US" dirty="0"/>
              <a:t>Design, draft and fabrication of assembly fixtures for:</a:t>
            </a:r>
          </a:p>
          <a:p>
            <a:pPr lvl="1"/>
            <a:r>
              <a:rPr lang="en-US" dirty="0"/>
              <a:t>Ladder assembly</a:t>
            </a:r>
          </a:p>
          <a:p>
            <a:pPr lvl="2"/>
            <a:r>
              <a:rPr lang="en-US" dirty="0"/>
              <a:t>Base vacuum fixture</a:t>
            </a:r>
          </a:p>
          <a:p>
            <a:pPr lvl="2"/>
            <a:r>
              <a:rPr lang="en-US" dirty="0"/>
              <a:t>Sensor placement tool</a:t>
            </a:r>
          </a:p>
          <a:p>
            <a:pPr lvl="2"/>
            <a:r>
              <a:rPr lang="en-US" dirty="0"/>
              <a:t>Chip placement tool</a:t>
            </a:r>
          </a:p>
          <a:p>
            <a:pPr lvl="1"/>
            <a:r>
              <a:rPr lang="en-US" dirty="0"/>
              <a:t>INTT half barrel</a:t>
            </a:r>
          </a:p>
          <a:p>
            <a:pPr lvl="2"/>
            <a:r>
              <a:rPr lang="en-US" dirty="0"/>
              <a:t>Barrel assembly fixture</a:t>
            </a:r>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0ADE29B-4D89-4838-B42B-E0BEB29A2576}" type="slidenum">
              <a:rPr lang="en-US" altLang="en-US" sz="1200">
                <a:solidFill>
                  <a:srgbClr val="898989"/>
                </a:solidFill>
              </a:rPr>
              <a:pPr eaLnBrk="1" hangingPunct="1"/>
              <a:t>33</a:t>
            </a:fld>
            <a:endParaRPr lang="en-US" altLang="en-US" sz="1200">
              <a:solidFill>
                <a:srgbClr val="898989"/>
              </a:solidFill>
            </a:endParaRPr>
          </a:p>
        </p:txBody>
      </p:sp>
      <p:sp>
        <p:nvSpPr>
          <p:cNvPr id="5" name="Date Placeholder 4"/>
          <p:cNvSpPr>
            <a:spLocks noGrp="1"/>
          </p:cNvSpPr>
          <p:nvPr>
            <p:ph type="dt" sz="half" idx="10"/>
          </p:nvPr>
        </p:nvSpPr>
        <p:spPr/>
        <p:txBody>
          <a:bodyPr/>
          <a:lstStyle/>
          <a:p>
            <a:pPr>
              <a:defRPr/>
            </a:pPr>
            <a:r>
              <a:rPr lang="en-US" altLang="en-US"/>
              <a:t>April 9-11, 2019</a:t>
            </a:r>
          </a:p>
        </p:txBody>
      </p:sp>
      <p:sp>
        <p:nvSpPr>
          <p:cNvPr id="6" name="Footer Placeholder 5"/>
          <p:cNvSpPr>
            <a:spLocks noGrp="1"/>
          </p:cNvSpPr>
          <p:nvPr>
            <p:ph type="ftr" sz="quarter" idx="11"/>
          </p:nvPr>
        </p:nvSpPr>
        <p:spPr/>
        <p:txBody>
          <a:bodyPr/>
          <a:lstStyle/>
          <a:p>
            <a:pPr>
              <a:defRPr/>
            </a:pPr>
            <a:r>
              <a:rPr lang="en-US"/>
              <a:t>sPHENIX  Director's Review</a:t>
            </a:r>
            <a:endParaRPr lang="en-US" dirty="0"/>
          </a:p>
        </p:txBody>
      </p:sp>
    </p:spTree>
    <p:extLst>
      <p:ext uri="{BB962C8B-B14F-4D97-AF65-F5344CB8AC3E}">
        <p14:creationId xmlns:p14="http://schemas.microsoft.com/office/powerpoint/2010/main" val="8571872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63CA8B06-715C-4788-A1C4-02C9E8E74A9A}"/>
              </a:ext>
            </a:extLst>
          </p:cNvPr>
          <p:cNvCxnSpPr>
            <a:cxnSpLocks/>
            <a:stCxn id="15" idx="2"/>
          </p:cNvCxnSpPr>
          <p:nvPr/>
        </p:nvCxnSpPr>
        <p:spPr>
          <a:xfrm>
            <a:off x="6021493" y="1189037"/>
            <a:ext cx="0" cy="319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310735A-ABF7-4A1A-8A96-FBB4A1A0C22C}"/>
              </a:ext>
            </a:extLst>
          </p:cNvPr>
          <p:cNvSpPr/>
          <p:nvPr/>
        </p:nvSpPr>
        <p:spPr>
          <a:xfrm>
            <a:off x="5210808" y="819150"/>
            <a:ext cx="1621369" cy="3698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Edward O’Brien (BNL) </a:t>
            </a:r>
          </a:p>
        </p:txBody>
      </p:sp>
      <p:sp>
        <p:nvSpPr>
          <p:cNvPr id="21506" name="Title 1"/>
          <p:cNvSpPr>
            <a:spLocks noGrp="1"/>
          </p:cNvSpPr>
          <p:nvPr>
            <p:ph type="title"/>
          </p:nvPr>
        </p:nvSpPr>
        <p:spPr>
          <a:xfrm>
            <a:off x="304800" y="25003"/>
            <a:ext cx="6698934" cy="546497"/>
          </a:xfrm>
        </p:spPr>
        <p:txBody>
          <a:bodyPr/>
          <a:lstStyle/>
          <a:p>
            <a:pPr eaLnBrk="1" hangingPunct="1"/>
            <a:r>
              <a:rPr lang="en-US" altLang="en-US" sz="3600" dirty="0">
                <a:solidFill>
                  <a:srgbClr val="000000"/>
                </a:solidFill>
                <a:cs typeface="Times New Roman" pitchFamily="18" charset="0"/>
              </a:rPr>
              <a:t>INTT Collaborators</a:t>
            </a:r>
          </a:p>
        </p:txBody>
      </p:sp>
      <p:sp>
        <p:nvSpPr>
          <p:cNvPr id="6" name="Content Placeholder 5">
            <a:extLst>
              <a:ext uri="{FF2B5EF4-FFF2-40B4-BE49-F238E27FC236}">
                <a16:creationId xmlns:a16="http://schemas.microsoft.com/office/drawing/2014/main" id="{644144BB-E34E-43E2-A896-5DC175CCAA0B}"/>
              </a:ext>
            </a:extLst>
          </p:cNvPr>
          <p:cNvSpPr>
            <a:spLocks noGrp="1"/>
          </p:cNvSpPr>
          <p:nvPr>
            <p:ph sz="half" idx="1"/>
          </p:nvPr>
        </p:nvSpPr>
        <p:spPr>
          <a:xfrm>
            <a:off x="304801" y="845654"/>
            <a:ext cx="4267200" cy="3505200"/>
          </a:xfrm>
        </p:spPr>
        <p:txBody>
          <a:bodyPr/>
          <a:lstStyle/>
          <a:p>
            <a:pPr marL="0" indent="0">
              <a:buNone/>
            </a:pPr>
            <a:r>
              <a:rPr lang="en-US" sz="1200" b="1" dirty="0">
                <a:solidFill>
                  <a:srgbClr val="0000CC"/>
                </a:solidFill>
              </a:rPr>
              <a:t>Institutions:</a:t>
            </a:r>
          </a:p>
          <a:p>
            <a:pPr marL="0" indent="0">
              <a:buNone/>
            </a:pPr>
            <a:r>
              <a:rPr lang="en-US" sz="1200" dirty="0"/>
              <a:t>BNL, RIKEN, RBRC, Purdue University,</a:t>
            </a:r>
          </a:p>
          <a:p>
            <a:pPr marL="0" indent="0">
              <a:buNone/>
            </a:pPr>
            <a:r>
              <a:rPr lang="en-US" sz="1200" dirty="0"/>
              <a:t>Nara Woman’s University (NWU), and</a:t>
            </a:r>
          </a:p>
          <a:p>
            <a:pPr marL="0" indent="0">
              <a:buNone/>
            </a:pPr>
            <a:r>
              <a:rPr lang="en-US" sz="1200" dirty="0"/>
              <a:t>National Central University (NCU)</a:t>
            </a:r>
          </a:p>
          <a:p>
            <a:pPr marL="0" indent="0">
              <a:buNone/>
            </a:pPr>
            <a:r>
              <a:rPr lang="en-US" sz="1200" b="1" dirty="0">
                <a:solidFill>
                  <a:srgbClr val="0000CC"/>
                </a:solidFill>
              </a:rPr>
              <a:t>Team:</a:t>
            </a:r>
          </a:p>
          <a:p>
            <a:r>
              <a:rPr lang="en-US" sz="1200" b="1" dirty="0">
                <a:solidFill>
                  <a:srgbClr val="C00000"/>
                </a:solidFill>
              </a:rPr>
              <a:t>Professors: </a:t>
            </a:r>
            <a:r>
              <a:rPr lang="en-US" sz="1200" dirty="0"/>
              <a:t>Takashi </a:t>
            </a:r>
            <a:r>
              <a:rPr lang="en-US" sz="1200" dirty="0" err="1"/>
              <a:t>Hachiya</a:t>
            </a:r>
            <a:r>
              <a:rPr lang="en-US" sz="1200" dirty="0"/>
              <a:t>, Wei </a:t>
            </a:r>
            <a:r>
              <a:rPr lang="en-US" sz="1200" dirty="0" err="1"/>
              <a:t>Xie</a:t>
            </a:r>
            <a:r>
              <a:rPr lang="en-US" sz="1200" dirty="0"/>
              <a:t>, Chia-Ming </a:t>
            </a:r>
            <a:r>
              <a:rPr lang="en-US" sz="1200" dirty="0" err="1"/>
              <a:t>Kuo</a:t>
            </a:r>
            <a:endParaRPr lang="en-US" sz="1200" dirty="0"/>
          </a:p>
          <a:p>
            <a:r>
              <a:rPr lang="en-US" sz="1200" b="1" dirty="0">
                <a:solidFill>
                  <a:srgbClr val="C00000"/>
                </a:solidFill>
              </a:rPr>
              <a:t>Physicists: </a:t>
            </a:r>
            <a:r>
              <a:rPr lang="en-US" sz="1200" dirty="0"/>
              <a:t>Rachid </a:t>
            </a:r>
            <a:r>
              <a:rPr lang="en-US" sz="1200" dirty="0" err="1"/>
              <a:t>Nouicer</a:t>
            </a:r>
            <a:r>
              <a:rPr lang="en-US" sz="1200" dirty="0"/>
              <a:t>, </a:t>
            </a:r>
            <a:r>
              <a:rPr lang="en-US" sz="1200" dirty="0" err="1"/>
              <a:t>Itaru</a:t>
            </a:r>
            <a:r>
              <a:rPr lang="en-US" sz="1200" dirty="0"/>
              <a:t> Nakagawa, </a:t>
            </a:r>
            <a:r>
              <a:rPr lang="en-US" sz="1200" dirty="0" err="1"/>
              <a:t>Yasuyuki</a:t>
            </a:r>
            <a:r>
              <a:rPr lang="en-US" sz="1200" dirty="0"/>
              <a:t> Akiba, </a:t>
            </a:r>
            <a:r>
              <a:rPr lang="en-US" sz="1200" dirty="0" err="1"/>
              <a:t>Jin</a:t>
            </a:r>
            <a:r>
              <a:rPr lang="en-US" sz="1200" dirty="0"/>
              <a:t> Huang, John Haggerty, Martin </a:t>
            </a:r>
            <a:r>
              <a:rPr lang="en-US" sz="1200" dirty="0" err="1"/>
              <a:t>Purschke</a:t>
            </a:r>
            <a:r>
              <a:rPr lang="en-US" sz="1200" dirty="0"/>
              <a:t>, Eric </a:t>
            </a:r>
            <a:r>
              <a:rPr lang="en-US" sz="1200" dirty="0" err="1"/>
              <a:t>Mannel</a:t>
            </a:r>
            <a:endParaRPr lang="en-US" sz="1200" dirty="0"/>
          </a:p>
          <a:p>
            <a:r>
              <a:rPr lang="en-US" sz="1200" b="1" dirty="0">
                <a:solidFill>
                  <a:srgbClr val="C00000"/>
                </a:solidFill>
              </a:rPr>
              <a:t>Physics Associates:</a:t>
            </a:r>
            <a:r>
              <a:rPr lang="en-US" sz="1200" dirty="0">
                <a:solidFill>
                  <a:srgbClr val="C00000"/>
                </a:solidFill>
              </a:rPr>
              <a:t> </a:t>
            </a:r>
            <a:r>
              <a:rPr lang="en-US" sz="1200" dirty="0"/>
              <a:t>Rob Pisani, </a:t>
            </a:r>
            <a:r>
              <a:rPr lang="en-US" sz="1200" dirty="0" err="1"/>
              <a:t>Takahito</a:t>
            </a:r>
            <a:r>
              <a:rPr lang="en-US" sz="1200" dirty="0"/>
              <a:t> Todoroki</a:t>
            </a:r>
          </a:p>
          <a:p>
            <a:r>
              <a:rPr lang="en-US" sz="1200" b="1" dirty="0">
                <a:solidFill>
                  <a:srgbClr val="C00000"/>
                </a:solidFill>
              </a:rPr>
              <a:t>Chief Engineer: </a:t>
            </a:r>
            <a:r>
              <a:rPr lang="en-US" sz="1200" dirty="0"/>
              <a:t>Russ Feder</a:t>
            </a:r>
          </a:p>
          <a:p>
            <a:r>
              <a:rPr lang="en-US" sz="1200" b="1" dirty="0">
                <a:solidFill>
                  <a:srgbClr val="C00000"/>
                </a:solidFill>
              </a:rPr>
              <a:t>Mechanical Engineers:</a:t>
            </a:r>
          </a:p>
          <a:p>
            <a:r>
              <a:rPr lang="en-US" sz="1200" dirty="0"/>
              <a:t>Dan Cacace, Connor Miraval</a:t>
            </a:r>
          </a:p>
          <a:p>
            <a:r>
              <a:rPr lang="en-US" sz="1200" b="1" dirty="0">
                <a:solidFill>
                  <a:srgbClr val="C00000"/>
                </a:solidFill>
              </a:rPr>
              <a:t>Mechanical Technicians:</a:t>
            </a:r>
          </a:p>
          <a:p>
            <a:r>
              <a:rPr lang="en-US" sz="1200" dirty="0"/>
              <a:t>Mike Lenz, Bill Lenz</a:t>
            </a:r>
          </a:p>
          <a:p>
            <a:r>
              <a:rPr lang="en-US" sz="1200" b="1" dirty="0">
                <a:solidFill>
                  <a:srgbClr val="C00000"/>
                </a:solidFill>
              </a:rPr>
              <a:t>Designers: </a:t>
            </a:r>
            <a:r>
              <a:rPr lang="en-US" sz="1200" dirty="0"/>
              <a:t>Rich Ruggiero</a:t>
            </a:r>
          </a:p>
          <a:p>
            <a:r>
              <a:rPr lang="en-US" sz="1200" b="1" dirty="0">
                <a:solidFill>
                  <a:srgbClr val="C00000"/>
                </a:solidFill>
              </a:rPr>
              <a:t>Electrical Engineer: </a:t>
            </a:r>
            <a:r>
              <a:rPr lang="en-US" sz="1200" dirty="0"/>
              <a:t>Steve </a:t>
            </a:r>
            <a:r>
              <a:rPr lang="en-US" sz="1200" dirty="0" err="1"/>
              <a:t>Boose</a:t>
            </a:r>
            <a:endParaRPr lang="en-US" sz="1200" dirty="0"/>
          </a:p>
          <a:p>
            <a:r>
              <a:rPr lang="en-US" sz="1200" b="1" dirty="0">
                <a:solidFill>
                  <a:srgbClr val="C00000"/>
                </a:solidFill>
              </a:rPr>
              <a:t>Electrical Technician: </a:t>
            </a:r>
            <a:r>
              <a:rPr lang="en-US" sz="1200" dirty="0"/>
              <a:t>Sal </a:t>
            </a:r>
            <a:r>
              <a:rPr lang="en-US" sz="1200" dirty="0" err="1"/>
              <a:t>Polizzo</a:t>
            </a:r>
            <a:r>
              <a:rPr lang="en-US" sz="1200" dirty="0"/>
              <a:t>, Donald </a:t>
            </a:r>
            <a:r>
              <a:rPr lang="en-US" sz="1200" dirty="0" err="1"/>
              <a:t>Pinelli</a:t>
            </a:r>
            <a:endParaRPr lang="en-US" sz="1200" dirty="0"/>
          </a:p>
        </p:txBody>
      </p:sp>
      <p:graphicFrame>
        <p:nvGraphicFramePr>
          <p:cNvPr id="4" name="Content Placeholder 3">
            <a:extLst>
              <a:ext uri="{FF2B5EF4-FFF2-40B4-BE49-F238E27FC236}">
                <a16:creationId xmlns:a16="http://schemas.microsoft.com/office/drawing/2014/main" id="{15C96149-88AC-4F16-9249-74F47A8B5330}"/>
              </a:ext>
            </a:extLst>
          </p:cNvPr>
          <p:cNvGraphicFramePr>
            <a:graphicFrameLocks noGrp="1"/>
          </p:cNvGraphicFramePr>
          <p:nvPr>
            <p:ph sz="half" idx="2"/>
            <p:extLst>
              <p:ext uri="{D42A27DB-BD31-4B8C-83A1-F6EECF244321}">
                <p14:modId xmlns:p14="http://schemas.microsoft.com/office/powerpoint/2010/main" val="1545531425"/>
              </p:ext>
            </p:extLst>
          </p:nvPr>
        </p:nvGraphicFramePr>
        <p:xfrm>
          <a:off x="2971800" y="1390861"/>
          <a:ext cx="6096000" cy="3089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8"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t>April 9-11, 2019</a:t>
            </a:r>
            <a:endParaRPr lang="en-US" altLang="en-US" sz="1200" dirty="0"/>
          </a:p>
        </p:txBody>
      </p:sp>
      <p:sp>
        <p:nvSpPr>
          <p:cNvPr id="3" name="Footer Placeholder 2"/>
          <p:cNvSpPr>
            <a:spLocks noGrp="1"/>
          </p:cNvSpPr>
          <p:nvPr>
            <p:ph type="ftr" sz="quarter" idx="11"/>
          </p:nvPr>
        </p:nvSpPr>
        <p:spPr/>
        <p:txBody>
          <a:bodyPr/>
          <a:lstStyle/>
          <a:p>
            <a:pPr>
              <a:defRPr/>
            </a:pPr>
            <a:r>
              <a:rPr lang="en-US"/>
              <a:t>sPHENIX  Director's Review</a:t>
            </a:r>
          </a:p>
        </p:txBody>
      </p:sp>
      <p:sp>
        <p:nvSpPr>
          <p:cNvPr id="2150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63A1899-4701-42E6-8733-94F76ABA496D}" type="slidenum">
              <a:rPr lang="en-US" altLang="en-US" sz="1200">
                <a:cs typeface="Arial" pitchFamily="34" charset="0"/>
              </a:rPr>
              <a:pPr eaLnBrk="1" hangingPunct="1"/>
              <a:t>34</a:t>
            </a:fld>
            <a:endParaRPr lang="en-US" altLang="en-US" sz="1200">
              <a:cs typeface="Arial" pitchFamily="34" charset="0"/>
            </a:endParaRPr>
          </a:p>
        </p:txBody>
      </p:sp>
      <p:sp>
        <p:nvSpPr>
          <p:cNvPr id="2" name="TextBox 1">
            <a:extLst>
              <a:ext uri="{FF2B5EF4-FFF2-40B4-BE49-F238E27FC236}">
                <a16:creationId xmlns:a16="http://schemas.microsoft.com/office/drawing/2014/main" id="{58933C40-9441-41FA-893E-1631FE605E9B}"/>
              </a:ext>
            </a:extLst>
          </p:cNvPr>
          <p:cNvSpPr txBox="1"/>
          <p:nvPr/>
        </p:nvSpPr>
        <p:spPr>
          <a:xfrm>
            <a:off x="2895600" y="3711056"/>
            <a:ext cx="1208985" cy="246221"/>
          </a:xfrm>
          <a:prstGeom prst="rect">
            <a:avLst/>
          </a:prstGeom>
          <a:noFill/>
        </p:spPr>
        <p:txBody>
          <a:bodyPr wrap="none" rtlCol="0">
            <a:spAutoFit/>
          </a:bodyPr>
          <a:lstStyle/>
          <a:p>
            <a:r>
              <a:rPr lang="en-US" sz="1000" b="1" dirty="0">
                <a:solidFill>
                  <a:srgbClr val="C00000"/>
                </a:solidFill>
              </a:rPr>
              <a:t>Mechanical Design </a:t>
            </a:r>
          </a:p>
        </p:txBody>
      </p:sp>
      <p:sp>
        <p:nvSpPr>
          <p:cNvPr id="9" name="TextBox 8">
            <a:extLst>
              <a:ext uri="{FF2B5EF4-FFF2-40B4-BE49-F238E27FC236}">
                <a16:creationId xmlns:a16="http://schemas.microsoft.com/office/drawing/2014/main" id="{D84597C2-149B-4EB1-98E7-168266543738}"/>
              </a:ext>
            </a:extLst>
          </p:cNvPr>
          <p:cNvSpPr txBox="1"/>
          <p:nvPr/>
        </p:nvSpPr>
        <p:spPr>
          <a:xfrm>
            <a:off x="4393086" y="3711056"/>
            <a:ext cx="694421" cy="246221"/>
          </a:xfrm>
          <a:prstGeom prst="rect">
            <a:avLst/>
          </a:prstGeom>
          <a:noFill/>
        </p:spPr>
        <p:txBody>
          <a:bodyPr wrap="none" rtlCol="0">
            <a:spAutoFit/>
          </a:bodyPr>
          <a:lstStyle/>
          <a:p>
            <a:r>
              <a:rPr lang="en-US" sz="1000" b="1" dirty="0">
                <a:solidFill>
                  <a:srgbClr val="C00000"/>
                </a:solidFill>
              </a:rPr>
              <a:t>Assembly</a:t>
            </a:r>
          </a:p>
        </p:txBody>
      </p:sp>
      <p:sp>
        <p:nvSpPr>
          <p:cNvPr id="10" name="TextBox 9">
            <a:extLst>
              <a:ext uri="{FF2B5EF4-FFF2-40B4-BE49-F238E27FC236}">
                <a16:creationId xmlns:a16="http://schemas.microsoft.com/office/drawing/2014/main" id="{6562444E-4A02-4925-A4E3-22FF6B9474AA}"/>
              </a:ext>
            </a:extLst>
          </p:cNvPr>
          <p:cNvSpPr txBox="1"/>
          <p:nvPr/>
        </p:nvSpPr>
        <p:spPr>
          <a:xfrm>
            <a:off x="5630453" y="4392885"/>
            <a:ext cx="883575" cy="246221"/>
          </a:xfrm>
          <a:prstGeom prst="rect">
            <a:avLst/>
          </a:prstGeom>
          <a:noFill/>
        </p:spPr>
        <p:txBody>
          <a:bodyPr wrap="none" rtlCol="0">
            <a:spAutoFit/>
          </a:bodyPr>
          <a:lstStyle/>
          <a:p>
            <a:r>
              <a:rPr lang="en-US" sz="1000" b="1" dirty="0">
                <a:solidFill>
                  <a:srgbClr val="C00000"/>
                </a:solidFill>
              </a:rPr>
              <a:t>Bus Extender</a:t>
            </a:r>
          </a:p>
        </p:txBody>
      </p:sp>
      <p:sp>
        <p:nvSpPr>
          <p:cNvPr id="11" name="TextBox 10">
            <a:extLst>
              <a:ext uri="{FF2B5EF4-FFF2-40B4-BE49-F238E27FC236}">
                <a16:creationId xmlns:a16="http://schemas.microsoft.com/office/drawing/2014/main" id="{4DF3ADF3-9D83-4A45-9973-FFA977D0BE13}"/>
              </a:ext>
            </a:extLst>
          </p:cNvPr>
          <p:cNvSpPr txBox="1"/>
          <p:nvPr/>
        </p:nvSpPr>
        <p:spPr>
          <a:xfrm>
            <a:off x="6629400" y="3711055"/>
            <a:ext cx="1236236" cy="246221"/>
          </a:xfrm>
          <a:prstGeom prst="rect">
            <a:avLst/>
          </a:prstGeom>
          <a:noFill/>
        </p:spPr>
        <p:txBody>
          <a:bodyPr wrap="none" rtlCol="0">
            <a:spAutoFit/>
          </a:bodyPr>
          <a:lstStyle/>
          <a:p>
            <a:r>
              <a:rPr lang="en-US" sz="1000" b="1" dirty="0">
                <a:solidFill>
                  <a:srgbClr val="C00000"/>
                </a:solidFill>
              </a:rPr>
              <a:t>Testing, Monitoring</a:t>
            </a:r>
          </a:p>
        </p:txBody>
      </p:sp>
      <p:sp>
        <p:nvSpPr>
          <p:cNvPr id="12" name="TextBox 11">
            <a:extLst>
              <a:ext uri="{FF2B5EF4-FFF2-40B4-BE49-F238E27FC236}">
                <a16:creationId xmlns:a16="http://schemas.microsoft.com/office/drawing/2014/main" id="{AA76BDA8-1CA4-454A-AB11-4CA1B6B68704}"/>
              </a:ext>
            </a:extLst>
          </p:cNvPr>
          <p:cNvSpPr txBox="1"/>
          <p:nvPr/>
        </p:nvSpPr>
        <p:spPr>
          <a:xfrm>
            <a:off x="7981122" y="3697803"/>
            <a:ext cx="990600" cy="400110"/>
          </a:xfrm>
          <a:prstGeom prst="rect">
            <a:avLst/>
          </a:prstGeom>
          <a:noFill/>
        </p:spPr>
        <p:txBody>
          <a:bodyPr wrap="square" rtlCol="0">
            <a:spAutoFit/>
          </a:bodyPr>
          <a:lstStyle/>
          <a:p>
            <a:r>
              <a:rPr lang="en-US" sz="1000" b="1" dirty="0">
                <a:solidFill>
                  <a:srgbClr val="C00000"/>
                </a:solidFill>
              </a:rPr>
              <a:t>Silicon Testing, Database</a:t>
            </a:r>
          </a:p>
        </p:txBody>
      </p:sp>
      <p:sp>
        <p:nvSpPr>
          <p:cNvPr id="18" name="Rectangle 17">
            <a:extLst>
              <a:ext uri="{FF2B5EF4-FFF2-40B4-BE49-F238E27FC236}">
                <a16:creationId xmlns:a16="http://schemas.microsoft.com/office/drawing/2014/main" id="{3CC6EB7E-F050-494D-9434-F45E7EB22555}"/>
              </a:ext>
            </a:extLst>
          </p:cNvPr>
          <p:cNvSpPr/>
          <p:nvPr/>
        </p:nvSpPr>
        <p:spPr>
          <a:xfrm>
            <a:off x="6277355" y="1107505"/>
            <a:ext cx="809244" cy="163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L1 Manager</a:t>
            </a:r>
          </a:p>
        </p:txBody>
      </p:sp>
    </p:spTree>
    <p:extLst>
      <p:ext uri="{BB962C8B-B14F-4D97-AF65-F5344CB8AC3E}">
        <p14:creationId xmlns:p14="http://schemas.microsoft.com/office/powerpoint/2010/main" val="8955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228600" y="19050"/>
            <a:ext cx="7848600" cy="571500"/>
          </a:xfrm>
        </p:spPr>
        <p:txBody>
          <a:bodyPr/>
          <a:lstStyle/>
          <a:p>
            <a:r>
              <a:rPr lang="en-US" altLang="en-US" dirty="0"/>
              <a:t>INTT Schedule and Cost Drivers</a:t>
            </a:r>
          </a:p>
        </p:txBody>
      </p:sp>
      <p:sp>
        <p:nvSpPr>
          <p:cNvPr id="5" name="Footer Placeholder 4"/>
          <p:cNvSpPr>
            <a:spLocks noGrp="1"/>
          </p:cNvSpPr>
          <p:nvPr>
            <p:ph type="ftr" sz="quarter" idx="11"/>
          </p:nvPr>
        </p:nvSpPr>
        <p:spPr/>
        <p:txBody>
          <a:bodyPr/>
          <a:lstStyle/>
          <a:p>
            <a:pPr>
              <a:defRPr/>
            </a:pPr>
            <a:r>
              <a:rPr lang="en-US"/>
              <a:t>sPHENIX  Director's Review</a:t>
            </a:r>
            <a:endParaRPr lang="en-US" dirty="0"/>
          </a:p>
        </p:txBody>
      </p:sp>
      <p:sp>
        <p:nvSpPr>
          <p:cNvPr id="2355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A7AB8A6-B572-47B0-BE28-D07C52C49F6A}" type="slidenum">
              <a:rPr lang="en-US" altLang="en-US" sz="1200">
                <a:solidFill>
                  <a:srgbClr val="898989"/>
                </a:solidFill>
              </a:rPr>
              <a:pPr eaLnBrk="1" hangingPunct="1"/>
              <a:t>35</a:t>
            </a:fld>
            <a:endParaRPr lang="en-US" altLang="en-US" sz="1200">
              <a:solidFill>
                <a:srgbClr val="898989"/>
              </a:solidFill>
            </a:endParaRPr>
          </a:p>
        </p:txBody>
      </p:sp>
      <p:sp>
        <p:nvSpPr>
          <p:cNvPr id="23557" name="Date Placeholder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April 9-11, 2019</a:t>
            </a:r>
          </a:p>
        </p:txBody>
      </p:sp>
      <p:sp>
        <p:nvSpPr>
          <p:cNvPr id="7" name="Content Placeholder 2">
            <a:extLst>
              <a:ext uri="{FF2B5EF4-FFF2-40B4-BE49-F238E27FC236}">
                <a16:creationId xmlns:a16="http://schemas.microsoft.com/office/drawing/2014/main" id="{D5714E25-7BDA-494A-BC8F-9086B498DE40}"/>
              </a:ext>
            </a:extLst>
          </p:cNvPr>
          <p:cNvSpPr>
            <a:spLocks noGrp="1"/>
          </p:cNvSpPr>
          <p:nvPr>
            <p:ph idx="1"/>
          </p:nvPr>
        </p:nvSpPr>
        <p:spPr>
          <a:xfrm>
            <a:off x="457200" y="701277"/>
            <a:ext cx="8229600" cy="4168379"/>
          </a:xfrm>
        </p:spPr>
        <p:txBody>
          <a:bodyPr/>
          <a:lstStyle/>
          <a:p>
            <a:r>
              <a:rPr lang="en-US" sz="2800" dirty="0"/>
              <a:t>Main Schedule Drivers:</a:t>
            </a:r>
          </a:p>
          <a:p>
            <a:pPr lvl="1"/>
            <a:r>
              <a:rPr lang="en-US" sz="1600" dirty="0"/>
              <a:t>Fabrication lead time of assembly fixture parts.</a:t>
            </a:r>
          </a:p>
          <a:p>
            <a:pPr lvl="1"/>
            <a:r>
              <a:rPr lang="en-US" sz="1600" dirty="0"/>
              <a:t>OGP program development.</a:t>
            </a:r>
          </a:p>
          <a:p>
            <a:pPr lvl="1"/>
            <a:r>
              <a:rPr lang="en-US" sz="1600" dirty="0"/>
              <a:t>Ladder assembly training.</a:t>
            </a:r>
          </a:p>
          <a:p>
            <a:pPr lvl="2"/>
            <a:r>
              <a:rPr lang="en-US" sz="1600" dirty="0"/>
              <a:t>Technician training and supervision</a:t>
            </a:r>
          </a:p>
          <a:p>
            <a:pPr lvl="1"/>
            <a:r>
              <a:rPr lang="en-US" sz="1600" dirty="0"/>
              <a:t>Design and fabrication of wire-bonding fixtures.</a:t>
            </a:r>
          </a:p>
          <a:p>
            <a:pPr lvl="1"/>
            <a:r>
              <a:rPr lang="en-US" sz="1600" dirty="0"/>
              <a:t>Wire-bonding and encapsulation.</a:t>
            </a:r>
          </a:p>
          <a:p>
            <a:pPr lvl="1"/>
            <a:r>
              <a:rPr lang="en-US" sz="1600" dirty="0"/>
              <a:t>Maintaining ladder assembly production schedule.</a:t>
            </a:r>
          </a:p>
          <a:p>
            <a:pPr marL="0" indent="0">
              <a:buNone/>
            </a:pPr>
            <a:endParaRPr lang="en-US" sz="1800" dirty="0"/>
          </a:p>
          <a:p>
            <a:r>
              <a:rPr lang="en-US" sz="2800" dirty="0"/>
              <a:t>Cost Drivers:</a:t>
            </a:r>
          </a:p>
          <a:p>
            <a:pPr lvl="1"/>
            <a:r>
              <a:rPr lang="en-US" sz="1600" dirty="0"/>
              <a:t>Fabrication of various custom assembly fixtures.</a:t>
            </a:r>
          </a:p>
          <a:p>
            <a:pPr lvl="1"/>
            <a:r>
              <a:rPr lang="en-US" sz="1600" dirty="0"/>
              <a:t>Technician FTE.</a:t>
            </a:r>
          </a:p>
          <a:p>
            <a:endParaRPr lang="en-US" dirty="0"/>
          </a:p>
        </p:txBody>
      </p:sp>
      <p:pic>
        <p:nvPicPr>
          <p:cNvPr id="8" name="Picture 7">
            <a:extLst>
              <a:ext uri="{FF2B5EF4-FFF2-40B4-BE49-F238E27FC236}">
                <a16:creationId xmlns:a16="http://schemas.microsoft.com/office/drawing/2014/main" id="{6199BF8F-7EDF-498A-968E-6A7B815236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444" t="38766" r="10694" b="30247"/>
          <a:stretch/>
        </p:blipFill>
        <p:spPr>
          <a:xfrm>
            <a:off x="5715000" y="1581150"/>
            <a:ext cx="3294529" cy="1600200"/>
          </a:xfrm>
          <a:prstGeom prst="rect">
            <a:avLst/>
          </a:prstGeom>
          <a:ln w="28575">
            <a:noFill/>
          </a:ln>
        </p:spPr>
      </p:pic>
      <p:sp>
        <p:nvSpPr>
          <p:cNvPr id="9" name="TextBox 8">
            <a:extLst>
              <a:ext uri="{FF2B5EF4-FFF2-40B4-BE49-F238E27FC236}">
                <a16:creationId xmlns:a16="http://schemas.microsoft.com/office/drawing/2014/main" id="{6185177A-B4D2-4908-A5C2-95FC95E0BB0F}"/>
              </a:ext>
            </a:extLst>
          </p:cNvPr>
          <p:cNvSpPr txBox="1"/>
          <p:nvPr/>
        </p:nvSpPr>
        <p:spPr>
          <a:xfrm>
            <a:off x="6246445" y="3150179"/>
            <a:ext cx="2231638" cy="923330"/>
          </a:xfrm>
          <a:prstGeom prst="rect">
            <a:avLst/>
          </a:prstGeom>
          <a:noFill/>
        </p:spPr>
        <p:txBody>
          <a:bodyPr wrap="none" rtlCol="0">
            <a:spAutoFit/>
          </a:bodyPr>
          <a:lstStyle/>
          <a:p>
            <a:pPr algn="ctr"/>
            <a:r>
              <a:rPr lang="en-US" b="1" dirty="0"/>
              <a:t>3 Half Ladders</a:t>
            </a:r>
          </a:p>
          <a:p>
            <a:pPr algn="ctr"/>
            <a:r>
              <a:rPr lang="en-US" b="1" dirty="0"/>
              <a:t>Assembled at BNL</a:t>
            </a:r>
          </a:p>
          <a:p>
            <a:pPr algn="ctr"/>
            <a:r>
              <a:rPr lang="en-US" b="1" dirty="0"/>
              <a:t>FNAL Beam Test 2018</a:t>
            </a:r>
          </a:p>
        </p:txBody>
      </p:sp>
    </p:spTree>
    <p:extLst>
      <p:ext uri="{BB962C8B-B14F-4D97-AF65-F5344CB8AC3E}">
        <p14:creationId xmlns:p14="http://schemas.microsoft.com/office/powerpoint/2010/main" val="221731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25003"/>
            <a:ext cx="8229600" cy="546497"/>
          </a:xfrm>
        </p:spPr>
        <p:txBody>
          <a:bodyPr/>
          <a:lstStyle/>
          <a:p>
            <a:pPr eaLnBrk="1" hangingPunct="1"/>
            <a:r>
              <a:rPr lang="en-US" altLang="en-US" sz="4800" dirty="0">
                <a:solidFill>
                  <a:srgbClr val="000000"/>
                </a:solidFill>
              </a:rPr>
              <a:t>INTT Status and Highlights</a:t>
            </a:r>
          </a:p>
        </p:txBody>
      </p:sp>
      <p:sp>
        <p:nvSpPr>
          <p:cNvPr id="2" name="Content Placeholder 1"/>
          <p:cNvSpPr>
            <a:spLocks noGrp="1"/>
          </p:cNvSpPr>
          <p:nvPr>
            <p:ph idx="1"/>
          </p:nvPr>
        </p:nvSpPr>
        <p:spPr>
          <a:xfrm>
            <a:off x="457200" y="742950"/>
            <a:ext cx="8229600" cy="3394472"/>
          </a:xfrm>
        </p:spPr>
        <p:txBody>
          <a:bodyPr/>
          <a:lstStyle/>
          <a:p>
            <a:r>
              <a:rPr lang="en-US" b="1" dirty="0">
                <a:solidFill>
                  <a:srgbClr val="C00000"/>
                </a:solidFill>
              </a:rPr>
              <a:t>Ladder Assembly</a:t>
            </a:r>
          </a:p>
          <a:p>
            <a:pPr lvl="1"/>
            <a:r>
              <a:rPr lang="en-US" dirty="0"/>
              <a:t>Assembly fixtures are in an advanced conceptual design backed by previous success with similar fixtures during VTX assembly. Very minor changes pending.</a:t>
            </a:r>
          </a:p>
          <a:p>
            <a:pPr lvl="1"/>
            <a:r>
              <a:rPr lang="en-US" dirty="0"/>
              <a:t>WIP drawings exist that will be sent for quoting.</a:t>
            </a:r>
          </a:p>
          <a:p>
            <a:pPr lvl="1"/>
            <a:r>
              <a:rPr lang="en-US" dirty="0"/>
              <a:t>Available collaborators with assembly and wire-bonding expertise.</a:t>
            </a:r>
          </a:p>
          <a:p>
            <a:pPr lvl="1"/>
            <a:r>
              <a:rPr lang="en-US" dirty="0"/>
              <a:t>Ladder assembly process is well understood and practice is needed.</a:t>
            </a:r>
          </a:p>
          <a:p>
            <a:r>
              <a:rPr lang="en-US" b="1" dirty="0">
                <a:solidFill>
                  <a:srgbClr val="C00000"/>
                </a:solidFill>
              </a:rPr>
              <a:t>Detector Assembly</a:t>
            </a:r>
          </a:p>
          <a:p>
            <a:pPr lvl="1"/>
            <a:r>
              <a:rPr lang="en-US" dirty="0"/>
              <a:t>Detector assembly fixture is conceptual.</a:t>
            </a:r>
          </a:p>
          <a:p>
            <a:pPr lvl="1"/>
            <a:r>
              <a:rPr lang="en-US" dirty="0"/>
              <a:t>Fixtures are in conceptual design phase, and prototyping is planned for this year.</a:t>
            </a:r>
          </a:p>
          <a:p>
            <a:endParaRPr lang="en-US" dirty="0"/>
          </a:p>
        </p:txBody>
      </p:sp>
      <p:sp>
        <p:nvSpPr>
          <p:cNvPr id="29703"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898989"/>
                </a:solidFill>
              </a:rPr>
              <a:t>April 9-11, 2019</a:t>
            </a:r>
          </a:p>
        </p:txBody>
      </p:sp>
      <p:sp>
        <p:nvSpPr>
          <p:cNvPr id="3" name="Footer Placeholder 2"/>
          <p:cNvSpPr>
            <a:spLocks noGrp="1"/>
          </p:cNvSpPr>
          <p:nvPr>
            <p:ph type="ftr" sz="quarter" idx="11"/>
          </p:nvPr>
        </p:nvSpPr>
        <p:spPr/>
        <p:txBody>
          <a:bodyPr/>
          <a:lstStyle/>
          <a:p>
            <a:pPr>
              <a:defRPr/>
            </a:pPr>
            <a:r>
              <a:rPr lang="en-US" dirty="0" err="1"/>
              <a:t>sPHENIX</a:t>
            </a:r>
            <a:r>
              <a:rPr lang="en-US" dirty="0"/>
              <a:t>  Director's Review</a:t>
            </a:r>
          </a:p>
        </p:txBody>
      </p:sp>
      <p:sp>
        <p:nvSpPr>
          <p:cNvPr id="296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0AC9DE8-C407-4789-A3B0-CCF044CC2A0C}" type="slidenum">
              <a:rPr lang="en-US" altLang="en-US" sz="1200">
                <a:solidFill>
                  <a:srgbClr val="000080"/>
                </a:solidFill>
              </a:rPr>
              <a:pPr eaLnBrk="1" hangingPunct="1"/>
              <a:t>36</a:t>
            </a:fld>
            <a:endParaRPr lang="en-US" altLang="en-US" sz="1200">
              <a:solidFill>
                <a:srgbClr val="898989"/>
              </a:solidFill>
            </a:endParaRPr>
          </a:p>
        </p:txBody>
      </p:sp>
    </p:spTree>
    <p:extLst>
      <p:ext uri="{BB962C8B-B14F-4D97-AF65-F5344CB8AC3E}">
        <p14:creationId xmlns:p14="http://schemas.microsoft.com/office/powerpoint/2010/main" val="1085337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28600" y="91678"/>
            <a:ext cx="8686800" cy="422672"/>
          </a:xfrm>
        </p:spPr>
        <p:txBody>
          <a:bodyPr/>
          <a:lstStyle/>
          <a:p>
            <a:r>
              <a:rPr lang="en-US" altLang="en-US" sz="4800" dirty="0"/>
              <a:t>INTT Issues and Concerns  </a:t>
            </a:r>
          </a:p>
        </p:txBody>
      </p:sp>
      <p:sp>
        <p:nvSpPr>
          <p:cNvPr id="31746"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April 9-11, 2019</a:t>
            </a:r>
          </a:p>
        </p:txBody>
      </p:sp>
      <p:sp>
        <p:nvSpPr>
          <p:cNvPr id="317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DB70812-2340-4974-80C2-2AB8525AEB44}" type="slidenum">
              <a:rPr lang="en-US" altLang="en-US" sz="1200">
                <a:solidFill>
                  <a:srgbClr val="898989"/>
                </a:solidFill>
              </a:rPr>
              <a:pPr eaLnBrk="1" hangingPunct="1"/>
              <a:t>37</a:t>
            </a:fld>
            <a:endParaRPr lang="en-US" altLang="en-US" sz="1200">
              <a:solidFill>
                <a:srgbClr val="898989"/>
              </a:solidFill>
            </a:endParaRPr>
          </a:p>
        </p:txBody>
      </p:sp>
      <p:sp>
        <p:nvSpPr>
          <p:cNvPr id="2" name="Footer Placeholder 1"/>
          <p:cNvSpPr>
            <a:spLocks noGrp="1"/>
          </p:cNvSpPr>
          <p:nvPr>
            <p:ph type="ftr" sz="quarter" idx="11"/>
          </p:nvPr>
        </p:nvSpPr>
        <p:spPr/>
        <p:txBody>
          <a:bodyPr/>
          <a:lstStyle/>
          <a:p>
            <a:pPr>
              <a:defRPr/>
            </a:pPr>
            <a:r>
              <a:rPr lang="en-US"/>
              <a:t>sPHENIX  Director's Review</a:t>
            </a:r>
            <a:endParaRPr lang="en-US" dirty="0"/>
          </a:p>
        </p:txBody>
      </p:sp>
      <p:graphicFrame>
        <p:nvGraphicFramePr>
          <p:cNvPr id="3" name="Table 2">
            <a:extLst>
              <a:ext uri="{FF2B5EF4-FFF2-40B4-BE49-F238E27FC236}">
                <a16:creationId xmlns:a16="http://schemas.microsoft.com/office/drawing/2014/main" id="{514E0666-07A6-4958-B635-658D8A907F50}"/>
              </a:ext>
            </a:extLst>
          </p:cNvPr>
          <p:cNvGraphicFramePr>
            <a:graphicFrameLocks noGrp="1"/>
          </p:cNvGraphicFramePr>
          <p:nvPr>
            <p:extLst>
              <p:ext uri="{D42A27DB-BD31-4B8C-83A1-F6EECF244321}">
                <p14:modId xmlns:p14="http://schemas.microsoft.com/office/powerpoint/2010/main" val="1811587871"/>
              </p:ext>
            </p:extLst>
          </p:nvPr>
        </p:nvGraphicFramePr>
        <p:xfrm>
          <a:off x="228600" y="880110"/>
          <a:ext cx="8686800" cy="3326130"/>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1064421520"/>
                    </a:ext>
                  </a:extLst>
                </a:gridCol>
                <a:gridCol w="4343400">
                  <a:extLst>
                    <a:ext uri="{9D8B030D-6E8A-4147-A177-3AD203B41FA5}">
                      <a16:colId xmlns:a16="http://schemas.microsoft.com/office/drawing/2014/main" val="41734491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mn-lt"/>
                          <a:ea typeface="MS PGothic" pitchFamily="34" charset="-128"/>
                        </a:rPr>
                        <a:t>Issues</a:t>
                      </a:r>
                    </a:p>
                  </a:txBody>
                  <a:tcPr/>
                </a:tc>
                <a:tc>
                  <a:txBody>
                    <a:bodyPr/>
                    <a:lstStyle/>
                    <a:p>
                      <a:r>
                        <a:rPr lang="en-US" sz="2400" b="1" kern="1200" dirty="0">
                          <a:solidFill>
                            <a:schemeClr val="tx1"/>
                          </a:solidFill>
                          <a:latin typeface="+mn-lt"/>
                          <a:ea typeface="MS PGothic" pitchFamily="34" charset="-128"/>
                        </a:rPr>
                        <a:t>Mitigation</a:t>
                      </a:r>
                    </a:p>
                  </a:txBody>
                  <a:tcPr/>
                </a:tc>
                <a:extLst>
                  <a:ext uri="{0D108BD9-81ED-4DB2-BD59-A6C34878D82A}">
                    <a16:rowId xmlns:a16="http://schemas.microsoft.com/office/drawing/2014/main" val="1500438987"/>
                  </a:ext>
                </a:extLst>
              </a:tr>
              <a:tr h="140589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As the assembly design and process matures, the need for additional manpower is becoming more apparent.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manpower for production assembly.</a:t>
                      </a:r>
                    </a:p>
                    <a:p>
                      <a:endParaRPr lang="en-US" dirty="0"/>
                    </a:p>
                  </a:txBody>
                  <a:tcPr/>
                </a:tc>
                <a:extLst>
                  <a:ext uri="{0D108BD9-81ED-4DB2-BD59-A6C34878D82A}">
                    <a16:rowId xmlns:a16="http://schemas.microsoft.com/office/drawing/2014/main" val="3341812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There is a need for students/Post-docs for ladder and barrel tests, evaluation and data entry in the database during assembly. </a:t>
                      </a:r>
                    </a:p>
                    <a:p>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Bring in students from Universities.</a:t>
                      </a:r>
                    </a:p>
                    <a:p>
                      <a:endParaRPr lang="en-US" dirty="0"/>
                    </a:p>
                  </a:txBody>
                  <a:tcPr/>
                </a:tc>
                <a:extLst>
                  <a:ext uri="{0D108BD9-81ED-4DB2-BD59-A6C34878D82A}">
                    <a16:rowId xmlns:a16="http://schemas.microsoft.com/office/drawing/2014/main" val="86245215"/>
                  </a:ext>
                </a:extLst>
              </a:tr>
            </a:tbl>
          </a:graphicData>
        </a:graphic>
      </p:graphicFrame>
    </p:spTree>
    <p:extLst>
      <p:ext uri="{BB962C8B-B14F-4D97-AF65-F5344CB8AC3E}">
        <p14:creationId xmlns:p14="http://schemas.microsoft.com/office/powerpoint/2010/main" val="4261401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73AA0-9DB9-448E-96D2-DCFD5CD3213F}"/>
              </a:ext>
            </a:extLst>
          </p:cNvPr>
          <p:cNvSpPr>
            <a:spLocks noGrp="1"/>
          </p:cNvSpPr>
          <p:nvPr>
            <p:ph type="title"/>
          </p:nvPr>
        </p:nvSpPr>
        <p:spPr>
          <a:xfrm>
            <a:off x="228600" y="133350"/>
            <a:ext cx="8229600" cy="546497"/>
          </a:xfrm>
        </p:spPr>
        <p:txBody>
          <a:bodyPr/>
          <a:lstStyle/>
          <a:p>
            <a:r>
              <a:rPr lang="en-US" sz="2800" dirty="0"/>
              <a:t>INTT Assembly Activities Over the Next Few Months</a:t>
            </a:r>
          </a:p>
        </p:txBody>
      </p:sp>
      <p:sp>
        <p:nvSpPr>
          <p:cNvPr id="3" name="Date Placeholder 2">
            <a:extLst>
              <a:ext uri="{FF2B5EF4-FFF2-40B4-BE49-F238E27FC236}">
                <a16:creationId xmlns:a16="http://schemas.microsoft.com/office/drawing/2014/main" id="{96C2A518-5EB9-40CC-ADD0-8513878D498B}"/>
              </a:ext>
            </a:extLst>
          </p:cNvPr>
          <p:cNvSpPr>
            <a:spLocks noGrp="1"/>
          </p:cNvSpPr>
          <p:nvPr>
            <p:ph type="dt" sz="half" idx="10"/>
          </p:nvPr>
        </p:nvSpPr>
        <p:spPr/>
        <p:txBody>
          <a:bodyPr/>
          <a:lstStyle/>
          <a:p>
            <a:pPr>
              <a:defRPr/>
            </a:pPr>
            <a:r>
              <a:rPr lang="en-US" altLang="en-US"/>
              <a:t>April 9-11, 2019</a:t>
            </a:r>
          </a:p>
        </p:txBody>
      </p:sp>
      <p:sp>
        <p:nvSpPr>
          <p:cNvPr id="4" name="Footer Placeholder 3">
            <a:extLst>
              <a:ext uri="{FF2B5EF4-FFF2-40B4-BE49-F238E27FC236}">
                <a16:creationId xmlns:a16="http://schemas.microsoft.com/office/drawing/2014/main" id="{3C9D23AC-F926-4074-A1B7-8EEC9439CD2F}"/>
              </a:ext>
            </a:extLst>
          </p:cNvPr>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a:extLst>
              <a:ext uri="{FF2B5EF4-FFF2-40B4-BE49-F238E27FC236}">
                <a16:creationId xmlns:a16="http://schemas.microsoft.com/office/drawing/2014/main" id="{0CA16BFF-5A30-48FB-902C-0BFDD1E760FD}"/>
              </a:ext>
            </a:extLst>
          </p:cNvPr>
          <p:cNvSpPr>
            <a:spLocks noGrp="1"/>
          </p:cNvSpPr>
          <p:nvPr>
            <p:ph type="sldNum" sz="quarter" idx="12"/>
          </p:nvPr>
        </p:nvSpPr>
        <p:spPr/>
        <p:txBody>
          <a:bodyPr/>
          <a:lstStyle/>
          <a:p>
            <a:fld id="{0AE0C637-5835-444B-B8C0-92C25AFA2084}" type="slidenum">
              <a:rPr lang="en-US" altLang="en-US" smtClean="0"/>
              <a:pPr/>
              <a:t>38</a:t>
            </a:fld>
            <a:endParaRPr lang="en-US" altLang="en-US"/>
          </a:p>
        </p:txBody>
      </p:sp>
      <p:sp>
        <p:nvSpPr>
          <p:cNvPr id="9" name="Rectangle 8">
            <a:extLst>
              <a:ext uri="{FF2B5EF4-FFF2-40B4-BE49-F238E27FC236}">
                <a16:creationId xmlns:a16="http://schemas.microsoft.com/office/drawing/2014/main" id="{0ACDF424-A817-4749-B0D3-665D870C21B1}"/>
              </a:ext>
            </a:extLst>
          </p:cNvPr>
          <p:cNvSpPr/>
          <p:nvPr/>
        </p:nvSpPr>
        <p:spPr>
          <a:xfrm>
            <a:off x="4597667" y="1200154"/>
            <a:ext cx="4419600" cy="3104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m3d="http://schemas.microsoft.com/office/drawing/2017/model3d">
        <mc:Choice Requires="am3d">
          <p:graphicFrame>
            <p:nvGraphicFramePr>
              <p:cNvPr id="10" name="3D Model 9">
                <a:extLst>
                  <a:ext uri="{FF2B5EF4-FFF2-40B4-BE49-F238E27FC236}">
                    <a16:creationId xmlns:a16="http://schemas.microsoft.com/office/drawing/2014/main" id="{4E8E5F5E-90DC-4F15-B220-823898D42B38}"/>
                  </a:ext>
                </a:extLst>
              </p:cNvPr>
              <p:cNvGraphicFramePr>
                <a:graphicFrameLocks noChangeAspect="1"/>
              </p:cNvGraphicFramePr>
              <p:nvPr>
                <p:extLst>
                  <p:ext uri="{D42A27DB-BD31-4B8C-83A1-F6EECF244321}">
                    <p14:modId xmlns:p14="http://schemas.microsoft.com/office/powerpoint/2010/main" val="2883263113"/>
                  </p:ext>
                </p:extLst>
              </p:nvPr>
            </p:nvGraphicFramePr>
            <p:xfrm>
              <a:off x="5359667" y="895350"/>
              <a:ext cx="3360218" cy="3104243"/>
            </p:xfrm>
            <a:graphic>
              <a:graphicData uri="http://schemas.microsoft.com/office/drawing/2017/model3d">
                <am3d:model3d r:embed="rId2">
                  <am3d:spPr>
                    <a:xfrm>
                      <a:off x="0" y="0"/>
                      <a:ext cx="3360218" cy="3104243"/>
                    </a:xfrm>
                    <a:prstGeom prst="rect">
                      <a:avLst/>
                    </a:prstGeom>
                  </am3d:spPr>
                  <am3d:camera>
                    <am3d:pos x="0" y="0" z="67606022"/>
                    <am3d:up dx="0" dy="36000000" dz="0"/>
                    <am3d:lookAt x="0" y="0" z="0"/>
                    <am3d:perspective fov="2700000"/>
                  </am3d:camera>
                  <am3d:trans>
                    <am3d:meterPerModelUnit n="200000" d="1000000"/>
                    <am3d:preTrans dx="6717896" dy="-8724639" dz="25730553"/>
                    <am3d:scale>
                      <am3d:sx n="1000000" d="1000000"/>
                      <am3d:sy n="1000000" d="1000000"/>
                      <am3d:sz n="1000000" d="1000000"/>
                    </am3d:scale>
                    <am3d:rot ax="2700000"/>
                    <am3d:postTrans dx="0" dy="0" dz="0"/>
                  </am3d:trans>
                  <am3d:raster rName="Office3DRenderer" rVer="16.0.8326">
                    <am3d:blip r:embed="rId3"/>
                  </am3d:raster>
                  <am3d:objViewport viewportSz="48217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 Model 9">
                <a:extLst>
                  <a:ext uri="{FF2B5EF4-FFF2-40B4-BE49-F238E27FC236}">
                    <a16:creationId xmlns:a16="http://schemas.microsoft.com/office/drawing/2014/main" id="{4E8E5F5E-90DC-4F15-B220-823898D42B38}"/>
                  </a:ext>
                </a:extLst>
              </p:cNvPr>
              <p:cNvPicPr>
                <a:picLocks noGrp="1" noRot="1" noChangeAspect="1" noMove="1" noResize="1" noEditPoints="1" noAdjustHandles="1" noChangeArrowheads="1" noChangeShapeType="1" noCrop="1"/>
              </p:cNvPicPr>
              <p:nvPr/>
            </p:nvPicPr>
            <p:blipFill>
              <a:blip r:embed="rId4"/>
              <a:stretch>
                <a:fillRect/>
              </a:stretch>
            </p:blipFill>
            <p:spPr>
              <a:xfrm>
                <a:off x="5359667" y="895350"/>
                <a:ext cx="3360218" cy="3104243"/>
              </a:xfrm>
              <a:prstGeom prst="rect">
                <a:avLst/>
              </a:prstGeom>
            </p:spPr>
          </p:pic>
        </mc:Fallback>
      </mc:AlternateContent>
      <p:sp>
        <p:nvSpPr>
          <p:cNvPr id="12" name="Content Placeholder 3">
            <a:extLst>
              <a:ext uri="{FF2B5EF4-FFF2-40B4-BE49-F238E27FC236}">
                <a16:creationId xmlns:a16="http://schemas.microsoft.com/office/drawing/2014/main" id="{447BB375-7C45-44FB-8B30-FB5D9C8A371B}"/>
              </a:ext>
            </a:extLst>
          </p:cNvPr>
          <p:cNvSpPr txBox="1">
            <a:spLocks/>
          </p:cNvSpPr>
          <p:nvPr/>
        </p:nvSpPr>
        <p:spPr>
          <a:xfrm>
            <a:off x="126733" y="666750"/>
            <a:ext cx="4470934" cy="3394472"/>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Development of assembly database.</a:t>
            </a:r>
          </a:p>
          <a:p>
            <a:r>
              <a:rPr lang="en-US" sz="2000" dirty="0"/>
              <a:t>Completion of ladder assembly fixtures.</a:t>
            </a:r>
          </a:p>
          <a:p>
            <a:pPr lvl="1"/>
            <a:r>
              <a:rPr lang="en-US" sz="1800" dirty="0"/>
              <a:t>Procurement.</a:t>
            </a:r>
          </a:p>
          <a:p>
            <a:pPr lvl="1"/>
            <a:r>
              <a:rPr lang="en-US" sz="1800" dirty="0"/>
              <a:t>Use in pre-production.</a:t>
            </a:r>
          </a:p>
          <a:p>
            <a:r>
              <a:rPr lang="en-US" sz="2000" dirty="0"/>
              <a:t>Design of wire-bonding fixtures.</a:t>
            </a:r>
          </a:p>
          <a:p>
            <a:pPr lvl="1"/>
            <a:r>
              <a:rPr lang="en-US" sz="1800" dirty="0"/>
              <a:t>Modeling, drawing, procurement.</a:t>
            </a:r>
          </a:p>
          <a:p>
            <a:pPr lvl="1"/>
            <a:r>
              <a:rPr lang="en-US" sz="1800" dirty="0"/>
              <a:t>Use in pre-production.</a:t>
            </a:r>
          </a:p>
          <a:p>
            <a:r>
              <a:rPr lang="en-US" sz="2000" dirty="0"/>
              <a:t>Design of barrel assembly fixture.</a:t>
            </a:r>
          </a:p>
          <a:p>
            <a:pPr lvl="1"/>
            <a:r>
              <a:rPr lang="en-US" sz="1800" dirty="0"/>
              <a:t>Modeling, drawing, procurement.</a:t>
            </a:r>
          </a:p>
          <a:p>
            <a:pPr lvl="1"/>
            <a:r>
              <a:rPr lang="en-US" sz="1800" dirty="0"/>
              <a:t>Mock-up of barrel assembly.</a:t>
            </a:r>
          </a:p>
          <a:p>
            <a:pPr lvl="1"/>
            <a:r>
              <a:rPr lang="en-US" sz="1800" dirty="0"/>
              <a:t>Survey of INTT barrel.</a:t>
            </a:r>
          </a:p>
          <a:p>
            <a:pPr lvl="2"/>
            <a:endParaRPr lang="en-US" sz="1600" dirty="0"/>
          </a:p>
          <a:p>
            <a:endParaRPr lang="en-US" sz="2000" dirty="0"/>
          </a:p>
        </p:txBody>
      </p:sp>
    </p:spTree>
    <p:extLst>
      <p:ext uri="{BB962C8B-B14F-4D97-AF65-F5344CB8AC3E}">
        <p14:creationId xmlns:p14="http://schemas.microsoft.com/office/powerpoint/2010/main" val="244121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5000" fill="hold"/>
                                        <p:tgtEl>
                                          <p:spTgt spid="10"/>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061D-3BE2-4E48-9C7C-B56F2BC0F0BD}"/>
              </a:ext>
            </a:extLst>
          </p:cNvPr>
          <p:cNvSpPr>
            <a:spLocks noGrp="1"/>
          </p:cNvSpPr>
          <p:nvPr>
            <p:ph type="title"/>
          </p:nvPr>
        </p:nvSpPr>
        <p:spPr>
          <a:xfrm>
            <a:off x="228600" y="44053"/>
            <a:ext cx="8229600" cy="546497"/>
          </a:xfrm>
        </p:spPr>
        <p:txBody>
          <a:bodyPr/>
          <a:lstStyle/>
          <a:p>
            <a:r>
              <a:rPr lang="en-US" dirty="0"/>
              <a:t>INTT Assembly Summary</a:t>
            </a:r>
          </a:p>
        </p:txBody>
      </p:sp>
      <p:sp>
        <p:nvSpPr>
          <p:cNvPr id="3" name="Date Placeholder 2">
            <a:extLst>
              <a:ext uri="{FF2B5EF4-FFF2-40B4-BE49-F238E27FC236}">
                <a16:creationId xmlns:a16="http://schemas.microsoft.com/office/drawing/2014/main" id="{77B2D11F-58B9-49DE-9A1E-B8DBE202EC9A}"/>
              </a:ext>
            </a:extLst>
          </p:cNvPr>
          <p:cNvSpPr>
            <a:spLocks noGrp="1"/>
          </p:cNvSpPr>
          <p:nvPr>
            <p:ph type="dt" sz="half" idx="10"/>
          </p:nvPr>
        </p:nvSpPr>
        <p:spPr/>
        <p:txBody>
          <a:bodyPr/>
          <a:lstStyle/>
          <a:p>
            <a:pPr>
              <a:defRPr/>
            </a:pPr>
            <a:r>
              <a:rPr lang="en-US" altLang="en-US"/>
              <a:t>April 9-11, 2019</a:t>
            </a:r>
          </a:p>
        </p:txBody>
      </p:sp>
      <p:sp>
        <p:nvSpPr>
          <p:cNvPr id="4" name="Footer Placeholder 3">
            <a:extLst>
              <a:ext uri="{FF2B5EF4-FFF2-40B4-BE49-F238E27FC236}">
                <a16:creationId xmlns:a16="http://schemas.microsoft.com/office/drawing/2014/main" id="{26106992-9742-4A86-9606-F67ADFC3F0CE}"/>
              </a:ext>
            </a:extLst>
          </p:cNvPr>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a:extLst>
              <a:ext uri="{FF2B5EF4-FFF2-40B4-BE49-F238E27FC236}">
                <a16:creationId xmlns:a16="http://schemas.microsoft.com/office/drawing/2014/main" id="{85DD85AA-256B-4CB5-86B7-230598E775F4}"/>
              </a:ext>
            </a:extLst>
          </p:cNvPr>
          <p:cNvSpPr>
            <a:spLocks noGrp="1"/>
          </p:cNvSpPr>
          <p:nvPr>
            <p:ph type="sldNum" sz="quarter" idx="12"/>
          </p:nvPr>
        </p:nvSpPr>
        <p:spPr/>
        <p:txBody>
          <a:bodyPr/>
          <a:lstStyle/>
          <a:p>
            <a:fld id="{0AE0C637-5835-444B-B8C0-92C25AFA2084}" type="slidenum">
              <a:rPr lang="en-US" altLang="en-US" smtClean="0"/>
              <a:pPr/>
              <a:t>39</a:t>
            </a:fld>
            <a:endParaRPr lang="en-US" altLang="en-US"/>
          </a:p>
        </p:txBody>
      </p:sp>
      <p:pic>
        <p:nvPicPr>
          <p:cNvPr id="7" name="Picture 6">
            <a:extLst>
              <a:ext uri="{FF2B5EF4-FFF2-40B4-BE49-F238E27FC236}">
                <a16:creationId xmlns:a16="http://schemas.microsoft.com/office/drawing/2014/main" id="{668DDFF9-B5DA-4DE9-8445-2D44C49D17CD}"/>
              </a:ext>
            </a:extLst>
          </p:cNvPr>
          <p:cNvPicPr>
            <a:picLocks noChangeAspect="1"/>
          </p:cNvPicPr>
          <p:nvPr/>
        </p:nvPicPr>
        <p:blipFill rotWithShape="1">
          <a:blip r:embed="rId2">
            <a:extLst>
              <a:ext uri="{28A0092B-C50C-407E-A947-70E740481C1C}">
                <a14:useLocalDpi xmlns:a14="http://schemas.microsoft.com/office/drawing/2010/main" val="0"/>
              </a:ext>
            </a:extLst>
          </a:blip>
          <a:srcRect t="37713" b="39249"/>
          <a:stretch/>
        </p:blipFill>
        <p:spPr>
          <a:xfrm>
            <a:off x="0" y="3409950"/>
            <a:ext cx="9144000" cy="1143000"/>
          </a:xfrm>
          <a:prstGeom prst="rect">
            <a:avLst/>
          </a:prstGeom>
        </p:spPr>
      </p:pic>
      <p:sp>
        <p:nvSpPr>
          <p:cNvPr id="9" name="Content Placeholder 1">
            <a:extLst>
              <a:ext uri="{FF2B5EF4-FFF2-40B4-BE49-F238E27FC236}">
                <a16:creationId xmlns:a16="http://schemas.microsoft.com/office/drawing/2014/main" id="{E0EC471E-DF03-421F-800A-7A10BC26B0CF}"/>
              </a:ext>
            </a:extLst>
          </p:cNvPr>
          <p:cNvSpPr txBox="1">
            <a:spLocks/>
          </p:cNvSpPr>
          <p:nvPr/>
        </p:nvSpPr>
        <p:spPr>
          <a:xfrm>
            <a:off x="304800" y="590550"/>
            <a:ext cx="8229600" cy="3394472"/>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solidFill>
                  <a:srgbClr val="C00000"/>
                </a:solidFill>
              </a:rPr>
              <a:t>Ladder Assembly</a:t>
            </a:r>
          </a:p>
          <a:p>
            <a:pPr lvl="1"/>
            <a:r>
              <a:rPr lang="en-US" sz="1800" dirty="0"/>
              <a:t>Fixtures are in a good place and are ready to begin procurement, pending minor adjustments to the models.</a:t>
            </a:r>
          </a:p>
          <a:p>
            <a:pPr lvl="1"/>
            <a:r>
              <a:rPr lang="en-US" sz="1800" dirty="0"/>
              <a:t>The assembly process is tried-and-tested through the successful assembly of VTX.</a:t>
            </a:r>
          </a:p>
          <a:p>
            <a:r>
              <a:rPr lang="en-US" sz="2000" b="1" dirty="0">
                <a:solidFill>
                  <a:srgbClr val="C00000"/>
                </a:solidFill>
              </a:rPr>
              <a:t>Detector Assembly</a:t>
            </a:r>
          </a:p>
          <a:p>
            <a:pPr lvl="1"/>
            <a:r>
              <a:rPr lang="en-US" sz="1800" dirty="0"/>
              <a:t>The plan for the detector assembly is laid out and the design of the fixture will mature over the coming months.</a:t>
            </a:r>
            <a:endParaRPr lang="en-US" sz="2200" dirty="0"/>
          </a:p>
        </p:txBody>
      </p:sp>
    </p:spTree>
    <p:extLst>
      <p:ext uri="{BB962C8B-B14F-4D97-AF65-F5344CB8AC3E}">
        <p14:creationId xmlns:p14="http://schemas.microsoft.com/office/powerpoint/2010/main" val="1410572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B20C-5DDC-442C-9CC4-42D8680359DC}"/>
              </a:ext>
            </a:extLst>
          </p:cNvPr>
          <p:cNvSpPr>
            <a:spLocks noGrp="1"/>
          </p:cNvSpPr>
          <p:nvPr>
            <p:ph type="title"/>
          </p:nvPr>
        </p:nvSpPr>
        <p:spPr>
          <a:xfrm>
            <a:off x="228600" y="25003"/>
            <a:ext cx="8229600" cy="546497"/>
          </a:xfrm>
        </p:spPr>
        <p:txBody>
          <a:bodyPr/>
          <a:lstStyle/>
          <a:p>
            <a:r>
              <a:rPr lang="en-US" dirty="0"/>
              <a:t>INTT Ladder Assembly Steps</a:t>
            </a:r>
          </a:p>
        </p:txBody>
      </p:sp>
      <p:sp>
        <p:nvSpPr>
          <p:cNvPr id="4" name="Date Placeholder 3">
            <a:extLst>
              <a:ext uri="{FF2B5EF4-FFF2-40B4-BE49-F238E27FC236}">
                <a16:creationId xmlns:a16="http://schemas.microsoft.com/office/drawing/2014/main" id="{0EF9202F-26CE-4F4C-863E-81C8D7A98EDF}"/>
              </a:ext>
            </a:extLst>
          </p:cNvPr>
          <p:cNvSpPr>
            <a:spLocks noGrp="1"/>
          </p:cNvSpPr>
          <p:nvPr>
            <p:ph type="dt" sz="half" idx="10"/>
          </p:nvPr>
        </p:nvSpPr>
        <p:spPr/>
        <p:txBody>
          <a:bodyPr/>
          <a:lstStyle/>
          <a:p>
            <a:pPr>
              <a:defRPr/>
            </a:pPr>
            <a:r>
              <a:rPr lang="en-US" altLang="en-US" dirty="0"/>
              <a:t>March 24, 2020</a:t>
            </a:r>
          </a:p>
        </p:txBody>
      </p:sp>
      <p:sp>
        <p:nvSpPr>
          <p:cNvPr id="5" name="Footer Placeholder 4">
            <a:extLst>
              <a:ext uri="{FF2B5EF4-FFF2-40B4-BE49-F238E27FC236}">
                <a16:creationId xmlns:a16="http://schemas.microsoft.com/office/drawing/2014/main" id="{FCD43F99-CE7C-4A88-BC63-0D49310FC07E}"/>
              </a:ext>
            </a:extLst>
          </p:cNvPr>
          <p:cNvSpPr>
            <a:spLocks noGrp="1"/>
          </p:cNvSpPr>
          <p:nvPr>
            <p:ph type="ftr" sz="quarter" idx="11"/>
          </p:nvPr>
        </p:nvSpPr>
        <p:spPr/>
        <p:txBody>
          <a:bodyPr/>
          <a:lstStyle/>
          <a:p>
            <a:pPr>
              <a:defRPr/>
            </a:pPr>
            <a:r>
              <a:rPr lang="en-US" dirty="0" err="1"/>
              <a:t>sPHENIX</a:t>
            </a:r>
            <a:r>
              <a:rPr lang="en-US" dirty="0"/>
              <a:t> - INTT</a:t>
            </a:r>
          </a:p>
        </p:txBody>
      </p:sp>
      <p:sp>
        <p:nvSpPr>
          <p:cNvPr id="6" name="Slide Number Placeholder 5">
            <a:extLst>
              <a:ext uri="{FF2B5EF4-FFF2-40B4-BE49-F238E27FC236}">
                <a16:creationId xmlns:a16="http://schemas.microsoft.com/office/drawing/2014/main" id="{2DA4889B-5DEE-4BA4-9C1B-892DD5E9DCC5}"/>
              </a:ext>
            </a:extLst>
          </p:cNvPr>
          <p:cNvSpPr>
            <a:spLocks noGrp="1"/>
          </p:cNvSpPr>
          <p:nvPr>
            <p:ph type="sldNum" sz="quarter" idx="12"/>
          </p:nvPr>
        </p:nvSpPr>
        <p:spPr/>
        <p:txBody>
          <a:bodyPr/>
          <a:lstStyle/>
          <a:p>
            <a:fld id="{4B932B3A-BA38-40C7-ADEE-2A1902CEB265}" type="slidenum">
              <a:rPr lang="en-US" altLang="en-US" smtClean="0"/>
              <a:pPr/>
              <a:t>4</a:t>
            </a:fld>
            <a:endParaRPr lang="en-US" altLang="en-US"/>
          </a:p>
        </p:txBody>
      </p:sp>
      <p:graphicFrame>
        <p:nvGraphicFramePr>
          <p:cNvPr id="8" name="Table 7">
            <a:extLst>
              <a:ext uri="{FF2B5EF4-FFF2-40B4-BE49-F238E27FC236}">
                <a16:creationId xmlns:a16="http://schemas.microsoft.com/office/drawing/2014/main" id="{228D9884-9310-40DD-8753-C1378EFA01C2}"/>
              </a:ext>
            </a:extLst>
          </p:cNvPr>
          <p:cNvGraphicFramePr>
            <a:graphicFrameLocks noGrp="1"/>
          </p:cNvGraphicFramePr>
          <p:nvPr>
            <p:extLst>
              <p:ext uri="{D42A27DB-BD31-4B8C-83A1-F6EECF244321}">
                <p14:modId xmlns:p14="http://schemas.microsoft.com/office/powerpoint/2010/main" val="4077906419"/>
              </p:ext>
            </p:extLst>
          </p:nvPr>
        </p:nvGraphicFramePr>
        <p:xfrm>
          <a:off x="85026" y="722630"/>
          <a:ext cx="4392285" cy="4251960"/>
        </p:xfrm>
        <a:graphic>
          <a:graphicData uri="http://schemas.openxmlformats.org/drawingml/2006/table">
            <a:tbl>
              <a:tblPr firstRow="1" bandRow="1">
                <a:tableStyleId>{2D5ABB26-0587-4C30-8999-92F81FD0307C}</a:tableStyleId>
              </a:tblPr>
              <a:tblGrid>
                <a:gridCol w="4392285">
                  <a:extLst>
                    <a:ext uri="{9D8B030D-6E8A-4147-A177-3AD203B41FA5}">
                      <a16:colId xmlns:a16="http://schemas.microsoft.com/office/drawing/2014/main" val="4084480703"/>
                    </a:ext>
                  </a:extLst>
                </a:gridCol>
              </a:tblGrid>
              <a:tr h="370840">
                <a:tc>
                  <a:txBody>
                    <a:bodyPr/>
                    <a:lstStyle/>
                    <a:p>
                      <a:pPr marL="0" indent="0">
                        <a:buFont typeface="+mj-lt"/>
                        <a:buNone/>
                      </a:pPr>
                      <a:r>
                        <a:rPr lang="en-US" sz="1800" b="1" dirty="0">
                          <a:solidFill>
                            <a:srgbClr val="C00000"/>
                          </a:solidFill>
                        </a:rPr>
                        <a:t>1. </a:t>
                      </a:r>
                      <a:r>
                        <a:rPr lang="en-US" sz="1800" b="1" dirty="0"/>
                        <a:t>Parts kitted and S/N’s logged in database.</a:t>
                      </a:r>
                    </a:p>
                  </a:txBody>
                  <a:tcPr/>
                </a:tc>
                <a:extLst>
                  <a:ext uri="{0D108BD9-81ED-4DB2-BD59-A6C34878D82A}">
                    <a16:rowId xmlns:a16="http://schemas.microsoft.com/office/drawing/2014/main" val="3171164021"/>
                  </a:ext>
                </a:extLst>
              </a:tr>
              <a:tr h="370840">
                <a:tc>
                  <a:txBody>
                    <a:bodyPr/>
                    <a:lstStyle/>
                    <a:p>
                      <a:pPr marL="0" indent="0">
                        <a:buFont typeface="+mj-lt"/>
                        <a:buNone/>
                      </a:pPr>
                      <a:r>
                        <a:rPr lang="en-US" sz="1800" b="1" dirty="0">
                          <a:solidFill>
                            <a:srgbClr val="C00000"/>
                          </a:solidFill>
                        </a:rPr>
                        <a:t>2. </a:t>
                      </a:r>
                      <a:r>
                        <a:rPr lang="en-US" sz="1800" b="1" dirty="0"/>
                        <a:t>Laser scan CFC stave for flatness.*</a:t>
                      </a:r>
                    </a:p>
                  </a:txBody>
                  <a:tcPr/>
                </a:tc>
                <a:extLst>
                  <a:ext uri="{0D108BD9-81ED-4DB2-BD59-A6C34878D82A}">
                    <a16:rowId xmlns:a16="http://schemas.microsoft.com/office/drawing/2014/main" val="4263799987"/>
                  </a:ext>
                </a:extLst>
              </a:tr>
              <a:tr h="370840">
                <a:tc>
                  <a:txBody>
                    <a:bodyPr/>
                    <a:lstStyle/>
                    <a:p>
                      <a:pPr marL="0" indent="0">
                        <a:buFont typeface="+mj-lt"/>
                        <a:buNone/>
                      </a:pPr>
                      <a:r>
                        <a:rPr lang="en-US" sz="1800" b="1" dirty="0">
                          <a:solidFill>
                            <a:srgbClr val="C00000"/>
                          </a:solidFill>
                        </a:rPr>
                        <a:t>3. </a:t>
                      </a:r>
                      <a:r>
                        <a:rPr lang="en-US" sz="1800" b="1" dirty="0"/>
                        <a:t>HDI’s aligned and epoxied to CFC stave.*</a:t>
                      </a:r>
                    </a:p>
                  </a:txBody>
                  <a:tcPr/>
                </a:tc>
                <a:extLst>
                  <a:ext uri="{0D108BD9-81ED-4DB2-BD59-A6C34878D82A}">
                    <a16:rowId xmlns:a16="http://schemas.microsoft.com/office/drawing/2014/main" val="3941478800"/>
                  </a:ext>
                </a:extLst>
              </a:tr>
              <a:tr h="370840">
                <a:tc>
                  <a:txBody>
                    <a:bodyPr/>
                    <a:lstStyle/>
                    <a:p>
                      <a:pPr marL="0" indent="0">
                        <a:buFont typeface="+mj-lt"/>
                        <a:buNone/>
                      </a:pPr>
                      <a:r>
                        <a:rPr lang="en-US" sz="1800" b="1" dirty="0">
                          <a:solidFill>
                            <a:srgbClr val="C00000"/>
                          </a:solidFill>
                        </a:rPr>
                        <a:t>4. </a:t>
                      </a:r>
                      <a:r>
                        <a:rPr lang="en-US" sz="1800" b="1" dirty="0"/>
                        <a:t>Set and epoxy chips to HDI.*</a:t>
                      </a:r>
                    </a:p>
                  </a:txBody>
                  <a:tcPr/>
                </a:tc>
                <a:extLst>
                  <a:ext uri="{0D108BD9-81ED-4DB2-BD59-A6C34878D82A}">
                    <a16:rowId xmlns:a16="http://schemas.microsoft.com/office/drawing/2014/main" val="3381999116"/>
                  </a:ext>
                </a:extLst>
              </a:tr>
              <a:tr h="370840">
                <a:tc>
                  <a:txBody>
                    <a:bodyPr/>
                    <a:lstStyle/>
                    <a:p>
                      <a:pPr marL="0" indent="0">
                        <a:buFont typeface="+mj-lt"/>
                        <a:buNone/>
                      </a:pPr>
                      <a:r>
                        <a:rPr lang="en-US" sz="1800" b="1" dirty="0">
                          <a:solidFill>
                            <a:srgbClr val="C00000"/>
                          </a:solidFill>
                        </a:rPr>
                        <a:t>5. </a:t>
                      </a:r>
                      <a:r>
                        <a:rPr lang="en-US" sz="1800" b="1" dirty="0"/>
                        <a:t>Chip wire-bonding to HDI.</a:t>
                      </a:r>
                    </a:p>
                  </a:txBody>
                  <a:tcPr/>
                </a:tc>
                <a:extLst>
                  <a:ext uri="{0D108BD9-81ED-4DB2-BD59-A6C34878D82A}">
                    <a16:rowId xmlns:a16="http://schemas.microsoft.com/office/drawing/2014/main" val="934340522"/>
                  </a:ext>
                </a:extLst>
              </a:tr>
              <a:tr h="370840">
                <a:tc>
                  <a:txBody>
                    <a:bodyPr/>
                    <a:lstStyle/>
                    <a:p>
                      <a:pPr marL="0" indent="0">
                        <a:buFont typeface="+mj-lt"/>
                        <a:buNone/>
                      </a:pPr>
                      <a:r>
                        <a:rPr lang="en-US" sz="1800" b="1" dirty="0">
                          <a:solidFill>
                            <a:srgbClr val="C00000"/>
                          </a:solidFill>
                        </a:rPr>
                        <a:t>6. </a:t>
                      </a:r>
                      <a:r>
                        <a:rPr lang="en-US" sz="1800" b="1" dirty="0"/>
                        <a:t>Chip/HDI testing.</a:t>
                      </a:r>
                    </a:p>
                  </a:txBody>
                  <a:tcPr/>
                </a:tc>
                <a:extLst>
                  <a:ext uri="{0D108BD9-81ED-4DB2-BD59-A6C34878D82A}">
                    <a16:rowId xmlns:a16="http://schemas.microsoft.com/office/drawing/2014/main" val="2537522585"/>
                  </a:ext>
                </a:extLst>
              </a:tr>
              <a:tr h="370840">
                <a:tc>
                  <a:txBody>
                    <a:bodyPr/>
                    <a:lstStyle/>
                    <a:p>
                      <a:pPr marL="0" indent="0">
                        <a:buFont typeface="+mj-lt"/>
                        <a:buNone/>
                      </a:pPr>
                      <a:r>
                        <a:rPr lang="en-US" sz="1800" b="1" dirty="0">
                          <a:solidFill>
                            <a:srgbClr val="C00000"/>
                          </a:solidFill>
                        </a:rPr>
                        <a:t>7. </a:t>
                      </a:r>
                      <a:r>
                        <a:rPr lang="en-US" sz="1800" b="1" dirty="0"/>
                        <a:t>Set and epoxy silicon sensors to HDI.*</a:t>
                      </a:r>
                    </a:p>
                  </a:txBody>
                  <a:tcPr/>
                </a:tc>
                <a:extLst>
                  <a:ext uri="{0D108BD9-81ED-4DB2-BD59-A6C34878D82A}">
                    <a16:rowId xmlns:a16="http://schemas.microsoft.com/office/drawing/2014/main" val="2152146477"/>
                  </a:ext>
                </a:extLst>
              </a:tr>
              <a:tr h="370840">
                <a:tc>
                  <a:txBody>
                    <a:bodyPr/>
                    <a:lstStyle/>
                    <a:p>
                      <a:pPr marL="0" indent="0">
                        <a:buFont typeface="+mj-lt"/>
                        <a:buNone/>
                      </a:pPr>
                      <a:r>
                        <a:rPr lang="en-US" sz="1800" b="1" dirty="0">
                          <a:solidFill>
                            <a:srgbClr val="C00000"/>
                          </a:solidFill>
                        </a:rPr>
                        <a:t>8. </a:t>
                      </a:r>
                      <a:r>
                        <a:rPr lang="en-US" sz="1800" b="1" dirty="0"/>
                        <a:t>Silicon sensor wire-bonding and </a:t>
                      </a:r>
                      <a:br>
                        <a:rPr lang="en-US" sz="1800" b="1" dirty="0"/>
                      </a:br>
                      <a:r>
                        <a:rPr lang="en-US" sz="1800" b="1" dirty="0"/>
                        <a:t>    encapsulation to HDI.</a:t>
                      </a:r>
                    </a:p>
                  </a:txBody>
                  <a:tcPr/>
                </a:tc>
                <a:extLst>
                  <a:ext uri="{0D108BD9-81ED-4DB2-BD59-A6C34878D82A}">
                    <a16:rowId xmlns:a16="http://schemas.microsoft.com/office/drawing/2014/main" val="1361826934"/>
                  </a:ext>
                </a:extLst>
              </a:tr>
              <a:tr h="370840">
                <a:tc>
                  <a:txBody>
                    <a:bodyPr/>
                    <a:lstStyle/>
                    <a:p>
                      <a:pPr marL="0" indent="0">
                        <a:buFont typeface="+mj-lt"/>
                        <a:buNone/>
                      </a:pPr>
                      <a:r>
                        <a:rPr lang="en-US" sz="1800" b="1" dirty="0">
                          <a:solidFill>
                            <a:srgbClr val="C00000"/>
                          </a:solidFill>
                        </a:rPr>
                        <a:t>9. </a:t>
                      </a:r>
                      <a:r>
                        <a:rPr lang="en-US" sz="1800" b="1" dirty="0"/>
                        <a:t>Full assembly testing.</a:t>
                      </a:r>
                    </a:p>
                  </a:txBody>
                  <a:tcPr/>
                </a:tc>
                <a:extLst>
                  <a:ext uri="{0D108BD9-81ED-4DB2-BD59-A6C34878D82A}">
                    <a16:rowId xmlns:a16="http://schemas.microsoft.com/office/drawing/2014/main" val="117750408"/>
                  </a:ext>
                </a:extLst>
              </a:tr>
              <a:tr h="0">
                <a:tc>
                  <a:txBody>
                    <a:bodyPr/>
                    <a:lstStyle/>
                    <a:p>
                      <a:pPr marL="0" indent="0">
                        <a:buFont typeface="+mj-lt"/>
                        <a:buNone/>
                      </a:pPr>
                      <a:endParaRPr lang="en-US" sz="1200" b="1" dirty="0"/>
                    </a:p>
                  </a:txBody>
                  <a:tcPr/>
                </a:tc>
                <a:extLst>
                  <a:ext uri="{0D108BD9-81ED-4DB2-BD59-A6C34878D82A}">
                    <a16:rowId xmlns:a16="http://schemas.microsoft.com/office/drawing/2014/main" val="7112777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t>(* - Completed with OGP machine assistance) </a:t>
                      </a:r>
                    </a:p>
                  </a:txBody>
                  <a:tcPr/>
                </a:tc>
                <a:extLst>
                  <a:ext uri="{0D108BD9-81ED-4DB2-BD59-A6C34878D82A}">
                    <a16:rowId xmlns:a16="http://schemas.microsoft.com/office/drawing/2014/main" val="1677851572"/>
                  </a:ext>
                </a:extLst>
              </a:tr>
            </a:tbl>
          </a:graphicData>
        </a:graphic>
      </p:graphicFrame>
      <p:pic>
        <p:nvPicPr>
          <p:cNvPr id="15" name="Picture 3" descr="C:\Users\pisani\Documents\VTXFVTX\VTX pictures\photo 3 (31).JPG">
            <a:extLst>
              <a:ext uri="{FF2B5EF4-FFF2-40B4-BE49-F238E27FC236}">
                <a16:creationId xmlns:a16="http://schemas.microsoft.com/office/drawing/2014/main" id="{6A2BC0EF-DC60-48F9-8CC7-6BDBE4257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311" y="1047750"/>
            <a:ext cx="459048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02F9B55-D993-462F-A8F5-50744A6F29AB}"/>
              </a:ext>
            </a:extLst>
          </p:cNvPr>
          <p:cNvSpPr txBox="1"/>
          <p:nvPr/>
        </p:nvSpPr>
        <p:spPr>
          <a:xfrm>
            <a:off x="5219605" y="4426064"/>
            <a:ext cx="3311612" cy="646331"/>
          </a:xfrm>
          <a:prstGeom prst="rect">
            <a:avLst/>
          </a:prstGeom>
          <a:noFill/>
        </p:spPr>
        <p:txBody>
          <a:bodyPr wrap="none" rtlCol="0">
            <a:spAutoFit/>
          </a:bodyPr>
          <a:lstStyle/>
          <a:p>
            <a:pPr algn="ctr"/>
            <a:r>
              <a:rPr lang="en-US" b="1" dirty="0"/>
              <a:t>INTT Ladder Assembly Station</a:t>
            </a:r>
          </a:p>
          <a:p>
            <a:pPr algn="ctr"/>
            <a:r>
              <a:rPr lang="en-US" b="1" dirty="0"/>
              <a:t>OGP Laser-Optical Measurement</a:t>
            </a:r>
          </a:p>
        </p:txBody>
      </p:sp>
    </p:spTree>
    <p:extLst>
      <p:ext uri="{BB962C8B-B14F-4D97-AF65-F5344CB8AC3E}">
        <p14:creationId xmlns:p14="http://schemas.microsoft.com/office/powerpoint/2010/main" val="383976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BD3D-784E-4F26-8012-7663701FB283}"/>
              </a:ext>
            </a:extLst>
          </p:cNvPr>
          <p:cNvSpPr>
            <a:spLocks noGrp="1"/>
          </p:cNvSpPr>
          <p:nvPr>
            <p:ph type="title"/>
          </p:nvPr>
        </p:nvSpPr>
        <p:spPr>
          <a:xfrm>
            <a:off x="304800" y="25003"/>
            <a:ext cx="8229600" cy="546497"/>
          </a:xfrm>
        </p:spPr>
        <p:txBody>
          <a:bodyPr/>
          <a:lstStyle/>
          <a:p>
            <a:r>
              <a:rPr lang="en-US" dirty="0"/>
              <a:t>Chip Placement Tools</a:t>
            </a:r>
          </a:p>
        </p:txBody>
      </p:sp>
      <p:sp>
        <p:nvSpPr>
          <p:cNvPr id="3" name="Date Placeholder 2">
            <a:extLst>
              <a:ext uri="{FF2B5EF4-FFF2-40B4-BE49-F238E27FC236}">
                <a16:creationId xmlns:a16="http://schemas.microsoft.com/office/drawing/2014/main" id="{B1DE2F07-AF7F-4D02-B729-114B0A91D064}"/>
              </a:ext>
            </a:extLst>
          </p:cNvPr>
          <p:cNvSpPr>
            <a:spLocks noGrp="1"/>
          </p:cNvSpPr>
          <p:nvPr>
            <p:ph type="dt" sz="half" idx="10"/>
          </p:nvPr>
        </p:nvSpPr>
        <p:spPr/>
        <p:txBody>
          <a:bodyPr/>
          <a:lstStyle/>
          <a:p>
            <a:pPr>
              <a:defRPr/>
            </a:pPr>
            <a:r>
              <a:rPr lang="en-US" altLang="en-US"/>
              <a:t>April 9-11, 2019</a:t>
            </a:r>
          </a:p>
        </p:txBody>
      </p:sp>
      <p:sp>
        <p:nvSpPr>
          <p:cNvPr id="4" name="Footer Placeholder 3">
            <a:extLst>
              <a:ext uri="{FF2B5EF4-FFF2-40B4-BE49-F238E27FC236}">
                <a16:creationId xmlns:a16="http://schemas.microsoft.com/office/drawing/2014/main" id="{3CE2179F-B33B-43AF-A944-8E8F4C4C7165}"/>
              </a:ext>
            </a:extLst>
          </p:cNvPr>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a:extLst>
              <a:ext uri="{FF2B5EF4-FFF2-40B4-BE49-F238E27FC236}">
                <a16:creationId xmlns:a16="http://schemas.microsoft.com/office/drawing/2014/main" id="{AB83A947-7430-4D75-9BC0-09BC3264B697}"/>
              </a:ext>
            </a:extLst>
          </p:cNvPr>
          <p:cNvSpPr>
            <a:spLocks noGrp="1"/>
          </p:cNvSpPr>
          <p:nvPr>
            <p:ph type="sldNum" sz="quarter" idx="12"/>
          </p:nvPr>
        </p:nvSpPr>
        <p:spPr/>
        <p:txBody>
          <a:bodyPr/>
          <a:lstStyle/>
          <a:p>
            <a:fld id="{0AE0C637-5835-444B-B8C0-92C25AFA2084}" type="slidenum">
              <a:rPr lang="en-US" altLang="en-US" smtClean="0"/>
              <a:pPr/>
              <a:t>40</a:t>
            </a:fld>
            <a:endParaRPr lang="en-US" altLang="en-US"/>
          </a:p>
        </p:txBody>
      </p:sp>
      <p:pic>
        <p:nvPicPr>
          <p:cNvPr id="6" name="Picture 5">
            <a:extLst>
              <a:ext uri="{FF2B5EF4-FFF2-40B4-BE49-F238E27FC236}">
                <a16:creationId xmlns:a16="http://schemas.microsoft.com/office/drawing/2014/main" id="{704D9B7A-6859-4A1A-829B-53CBFDBC8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3" t="32163" r="4838" b="29292"/>
          <a:stretch/>
        </p:blipFill>
        <p:spPr>
          <a:xfrm>
            <a:off x="110030" y="3051556"/>
            <a:ext cx="4421125" cy="1008318"/>
          </a:xfrm>
          <a:prstGeom prst="rect">
            <a:avLst/>
          </a:prstGeom>
        </p:spPr>
      </p:pic>
      <p:pic>
        <p:nvPicPr>
          <p:cNvPr id="7" name="Picture 6">
            <a:extLst>
              <a:ext uri="{FF2B5EF4-FFF2-40B4-BE49-F238E27FC236}">
                <a16:creationId xmlns:a16="http://schemas.microsoft.com/office/drawing/2014/main" id="{C114A207-465B-4289-9535-3D7139CCD4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97" r="13831" b="1394"/>
          <a:stretch/>
        </p:blipFill>
        <p:spPr>
          <a:xfrm>
            <a:off x="5445555" y="1462773"/>
            <a:ext cx="3542868" cy="2277985"/>
          </a:xfrm>
          <a:prstGeom prst="rect">
            <a:avLst/>
          </a:prstGeom>
        </p:spPr>
      </p:pic>
      <p:cxnSp>
        <p:nvCxnSpPr>
          <p:cNvPr id="8" name="Straight Arrow Connector 7">
            <a:extLst>
              <a:ext uri="{FF2B5EF4-FFF2-40B4-BE49-F238E27FC236}">
                <a16:creationId xmlns:a16="http://schemas.microsoft.com/office/drawing/2014/main" id="{D2F5FD1B-AFD8-49F9-A411-39CBB2AFE510}"/>
              </a:ext>
            </a:extLst>
          </p:cNvPr>
          <p:cNvCxnSpPr>
            <a:cxnSpLocks/>
            <a:stCxn id="9" idx="2"/>
          </p:cNvCxnSpPr>
          <p:nvPr/>
        </p:nvCxnSpPr>
        <p:spPr>
          <a:xfrm>
            <a:off x="1105268" y="2384886"/>
            <a:ext cx="122861" cy="81914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E910C1-DB2D-40E5-B21A-F9D1505460A7}"/>
              </a:ext>
            </a:extLst>
          </p:cNvPr>
          <p:cNvSpPr txBox="1"/>
          <p:nvPr/>
        </p:nvSpPr>
        <p:spPr>
          <a:xfrm>
            <a:off x="579284" y="1923221"/>
            <a:ext cx="1051967" cy="461665"/>
          </a:xfrm>
          <a:prstGeom prst="rect">
            <a:avLst/>
          </a:prstGeom>
          <a:noFill/>
        </p:spPr>
        <p:txBody>
          <a:bodyPr wrap="square" rtlCol="0">
            <a:spAutoFit/>
          </a:bodyPr>
          <a:lstStyle/>
          <a:p>
            <a:pPr algn="ctr"/>
            <a:r>
              <a:rPr lang="en-US" sz="1200" dirty="0"/>
              <a:t>Chip Locating Slots</a:t>
            </a:r>
          </a:p>
        </p:txBody>
      </p:sp>
      <p:cxnSp>
        <p:nvCxnSpPr>
          <p:cNvPr id="10" name="Straight Arrow Connector 9">
            <a:extLst>
              <a:ext uri="{FF2B5EF4-FFF2-40B4-BE49-F238E27FC236}">
                <a16:creationId xmlns:a16="http://schemas.microsoft.com/office/drawing/2014/main" id="{2215AF51-5701-4F41-8B16-C78DAC2071F5}"/>
              </a:ext>
            </a:extLst>
          </p:cNvPr>
          <p:cNvCxnSpPr>
            <a:cxnSpLocks/>
          </p:cNvCxnSpPr>
          <p:nvPr/>
        </p:nvCxnSpPr>
        <p:spPr>
          <a:xfrm flipV="1">
            <a:off x="1447800" y="3775577"/>
            <a:ext cx="652097" cy="61425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2616471-17FF-4D4F-AF83-CA6D9D111484}"/>
              </a:ext>
            </a:extLst>
          </p:cNvPr>
          <p:cNvSpPr txBox="1"/>
          <p:nvPr/>
        </p:nvSpPr>
        <p:spPr>
          <a:xfrm>
            <a:off x="394278" y="4158998"/>
            <a:ext cx="1051967" cy="461665"/>
          </a:xfrm>
          <a:prstGeom prst="rect">
            <a:avLst/>
          </a:prstGeom>
          <a:noFill/>
        </p:spPr>
        <p:txBody>
          <a:bodyPr wrap="square" rtlCol="0">
            <a:spAutoFit/>
          </a:bodyPr>
          <a:lstStyle/>
          <a:p>
            <a:pPr algn="r"/>
            <a:r>
              <a:rPr lang="en-US" sz="1200" dirty="0"/>
              <a:t>Tool Locating Pins</a:t>
            </a:r>
          </a:p>
        </p:txBody>
      </p:sp>
      <p:cxnSp>
        <p:nvCxnSpPr>
          <p:cNvPr id="12" name="Straight Arrow Connector 11">
            <a:extLst>
              <a:ext uri="{FF2B5EF4-FFF2-40B4-BE49-F238E27FC236}">
                <a16:creationId xmlns:a16="http://schemas.microsoft.com/office/drawing/2014/main" id="{8F20E71B-7468-4984-AF92-B2C7C76B8E9A}"/>
              </a:ext>
            </a:extLst>
          </p:cNvPr>
          <p:cNvCxnSpPr>
            <a:cxnSpLocks/>
            <a:stCxn id="13" idx="3"/>
          </p:cNvCxnSpPr>
          <p:nvPr/>
        </p:nvCxnSpPr>
        <p:spPr>
          <a:xfrm flipV="1">
            <a:off x="5914201" y="3333751"/>
            <a:ext cx="486599" cy="96569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B37D88E-F474-4A2A-A4FA-E8B1A8777933}"/>
              </a:ext>
            </a:extLst>
          </p:cNvPr>
          <p:cNvSpPr txBox="1"/>
          <p:nvPr/>
        </p:nvSpPr>
        <p:spPr>
          <a:xfrm>
            <a:off x="4875136" y="4068614"/>
            <a:ext cx="1039065" cy="461665"/>
          </a:xfrm>
          <a:prstGeom prst="rect">
            <a:avLst/>
          </a:prstGeom>
          <a:noFill/>
        </p:spPr>
        <p:txBody>
          <a:bodyPr wrap="square" rtlCol="0">
            <a:spAutoFit/>
          </a:bodyPr>
          <a:lstStyle/>
          <a:p>
            <a:pPr algn="r"/>
            <a:r>
              <a:rPr lang="en-US" sz="1200" dirty="0"/>
              <a:t>Tool Locating Holes</a:t>
            </a:r>
          </a:p>
        </p:txBody>
      </p:sp>
      <p:cxnSp>
        <p:nvCxnSpPr>
          <p:cNvPr id="14" name="Straight Arrow Connector 13">
            <a:extLst>
              <a:ext uri="{FF2B5EF4-FFF2-40B4-BE49-F238E27FC236}">
                <a16:creationId xmlns:a16="http://schemas.microsoft.com/office/drawing/2014/main" id="{12F481A6-16A0-415B-8DC7-0CBAC971A0C2}"/>
              </a:ext>
            </a:extLst>
          </p:cNvPr>
          <p:cNvCxnSpPr>
            <a:cxnSpLocks/>
            <a:stCxn id="15" idx="0"/>
          </p:cNvCxnSpPr>
          <p:nvPr/>
        </p:nvCxnSpPr>
        <p:spPr>
          <a:xfrm flipH="1" flipV="1">
            <a:off x="8199121" y="2545080"/>
            <a:ext cx="270766" cy="70139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C13C64C-8C3C-499F-8E2A-A8A94CD1EA75}"/>
              </a:ext>
            </a:extLst>
          </p:cNvPr>
          <p:cNvSpPr txBox="1"/>
          <p:nvPr/>
        </p:nvSpPr>
        <p:spPr>
          <a:xfrm>
            <a:off x="7943903" y="3246470"/>
            <a:ext cx="1051967" cy="276999"/>
          </a:xfrm>
          <a:prstGeom prst="rect">
            <a:avLst/>
          </a:prstGeom>
          <a:noFill/>
        </p:spPr>
        <p:txBody>
          <a:bodyPr wrap="square" rtlCol="0">
            <a:spAutoFit/>
          </a:bodyPr>
          <a:lstStyle/>
          <a:p>
            <a:r>
              <a:rPr lang="en-US" sz="1200" dirty="0"/>
              <a:t>Vacuum Port</a:t>
            </a:r>
          </a:p>
        </p:txBody>
      </p:sp>
      <p:sp>
        <p:nvSpPr>
          <p:cNvPr id="16" name="TextBox 15">
            <a:extLst>
              <a:ext uri="{FF2B5EF4-FFF2-40B4-BE49-F238E27FC236}">
                <a16:creationId xmlns:a16="http://schemas.microsoft.com/office/drawing/2014/main" id="{F80BBBDE-BAD6-485B-BB5E-2DE5A1420431}"/>
              </a:ext>
            </a:extLst>
          </p:cNvPr>
          <p:cNvSpPr txBox="1"/>
          <p:nvPr/>
        </p:nvSpPr>
        <p:spPr>
          <a:xfrm>
            <a:off x="110030" y="753669"/>
            <a:ext cx="3623770" cy="584775"/>
          </a:xfrm>
          <a:prstGeom prst="rect">
            <a:avLst/>
          </a:prstGeom>
          <a:noFill/>
        </p:spPr>
        <p:txBody>
          <a:bodyPr wrap="square" rtlCol="0" anchor="ctr">
            <a:spAutoFit/>
          </a:bodyPr>
          <a:lstStyle/>
          <a:p>
            <a:pPr algn="r">
              <a:lnSpc>
                <a:spcPct val="100000"/>
              </a:lnSpc>
            </a:pPr>
            <a:r>
              <a:rPr lang="en-US" sz="1600" dirty="0"/>
              <a:t>Chips are placed in the Chip Base with the HDI-mating surface facing down.</a:t>
            </a:r>
          </a:p>
        </p:txBody>
      </p:sp>
      <p:sp>
        <p:nvSpPr>
          <p:cNvPr id="17" name="TextBox 16">
            <a:extLst>
              <a:ext uri="{FF2B5EF4-FFF2-40B4-BE49-F238E27FC236}">
                <a16:creationId xmlns:a16="http://schemas.microsoft.com/office/drawing/2014/main" id="{70BB7D52-A6C1-4DD8-8973-D23AF41CED76}"/>
              </a:ext>
            </a:extLst>
          </p:cNvPr>
          <p:cNvSpPr txBox="1"/>
          <p:nvPr/>
        </p:nvSpPr>
        <p:spPr>
          <a:xfrm>
            <a:off x="4648200" y="1134917"/>
            <a:ext cx="3406590" cy="830997"/>
          </a:xfrm>
          <a:prstGeom prst="rect">
            <a:avLst/>
          </a:prstGeom>
          <a:noFill/>
        </p:spPr>
        <p:txBody>
          <a:bodyPr wrap="square" rtlCol="0" anchor="ctr">
            <a:spAutoFit/>
          </a:bodyPr>
          <a:lstStyle/>
          <a:p>
            <a:pPr algn="l">
              <a:lnSpc>
                <a:spcPct val="100000"/>
              </a:lnSpc>
            </a:pPr>
            <a:r>
              <a:rPr lang="en-US" sz="1600" dirty="0"/>
              <a:t>The Chip Placement Tool then lifts the chips and places them on the HDIs in their appropriate locations.</a:t>
            </a:r>
          </a:p>
        </p:txBody>
      </p:sp>
      <p:cxnSp>
        <p:nvCxnSpPr>
          <p:cNvPr id="18" name="Straight Arrow Connector 17">
            <a:extLst>
              <a:ext uri="{FF2B5EF4-FFF2-40B4-BE49-F238E27FC236}">
                <a16:creationId xmlns:a16="http://schemas.microsoft.com/office/drawing/2014/main" id="{3E4AD6B8-F107-4F70-976C-FDA1F84F42DF}"/>
              </a:ext>
            </a:extLst>
          </p:cNvPr>
          <p:cNvCxnSpPr>
            <a:cxnSpLocks/>
            <a:stCxn id="16" idx="3"/>
            <a:endCxn id="17" idx="1"/>
          </p:cNvCxnSpPr>
          <p:nvPr/>
        </p:nvCxnSpPr>
        <p:spPr>
          <a:xfrm>
            <a:off x="3733800" y="1046057"/>
            <a:ext cx="914400" cy="50435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456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68002-F596-4BF1-A029-B966720F1181}"/>
              </a:ext>
            </a:extLst>
          </p:cNvPr>
          <p:cNvSpPr>
            <a:spLocks noGrp="1"/>
          </p:cNvSpPr>
          <p:nvPr>
            <p:ph type="title"/>
          </p:nvPr>
        </p:nvSpPr>
        <p:spPr>
          <a:xfrm>
            <a:off x="381000" y="25003"/>
            <a:ext cx="8229600" cy="546497"/>
          </a:xfrm>
        </p:spPr>
        <p:txBody>
          <a:bodyPr/>
          <a:lstStyle/>
          <a:p>
            <a:r>
              <a:rPr lang="en-US" dirty="0"/>
              <a:t>Sensor Placement Tool Features</a:t>
            </a:r>
          </a:p>
        </p:txBody>
      </p:sp>
      <p:sp>
        <p:nvSpPr>
          <p:cNvPr id="3" name="Date Placeholder 2">
            <a:extLst>
              <a:ext uri="{FF2B5EF4-FFF2-40B4-BE49-F238E27FC236}">
                <a16:creationId xmlns:a16="http://schemas.microsoft.com/office/drawing/2014/main" id="{7D038005-CAB2-4C71-A4D7-DC5D91081F9A}"/>
              </a:ext>
            </a:extLst>
          </p:cNvPr>
          <p:cNvSpPr>
            <a:spLocks noGrp="1"/>
          </p:cNvSpPr>
          <p:nvPr>
            <p:ph type="dt" sz="half" idx="10"/>
          </p:nvPr>
        </p:nvSpPr>
        <p:spPr/>
        <p:txBody>
          <a:bodyPr/>
          <a:lstStyle/>
          <a:p>
            <a:pPr>
              <a:defRPr/>
            </a:pPr>
            <a:r>
              <a:rPr lang="en-US" altLang="en-US"/>
              <a:t>April 9-11, 2019</a:t>
            </a:r>
          </a:p>
        </p:txBody>
      </p:sp>
      <p:sp>
        <p:nvSpPr>
          <p:cNvPr id="4" name="Footer Placeholder 3">
            <a:extLst>
              <a:ext uri="{FF2B5EF4-FFF2-40B4-BE49-F238E27FC236}">
                <a16:creationId xmlns:a16="http://schemas.microsoft.com/office/drawing/2014/main" id="{CF6657FB-6E1C-48B3-8BBC-D2AA5D7E8F36}"/>
              </a:ext>
            </a:extLst>
          </p:cNvPr>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a:extLst>
              <a:ext uri="{FF2B5EF4-FFF2-40B4-BE49-F238E27FC236}">
                <a16:creationId xmlns:a16="http://schemas.microsoft.com/office/drawing/2014/main" id="{C7BF127B-5AD6-4666-82D3-486287323809}"/>
              </a:ext>
            </a:extLst>
          </p:cNvPr>
          <p:cNvSpPr>
            <a:spLocks noGrp="1"/>
          </p:cNvSpPr>
          <p:nvPr>
            <p:ph type="sldNum" sz="quarter" idx="12"/>
          </p:nvPr>
        </p:nvSpPr>
        <p:spPr/>
        <p:txBody>
          <a:bodyPr/>
          <a:lstStyle/>
          <a:p>
            <a:fld id="{0AE0C637-5835-444B-B8C0-92C25AFA2084}" type="slidenum">
              <a:rPr lang="en-US" altLang="en-US" smtClean="0"/>
              <a:pPr/>
              <a:t>41</a:t>
            </a:fld>
            <a:endParaRPr lang="en-US" altLang="en-US"/>
          </a:p>
        </p:txBody>
      </p:sp>
      <p:pic>
        <p:nvPicPr>
          <p:cNvPr id="6" name="Picture 5">
            <a:extLst>
              <a:ext uri="{FF2B5EF4-FFF2-40B4-BE49-F238E27FC236}">
                <a16:creationId xmlns:a16="http://schemas.microsoft.com/office/drawing/2014/main" id="{C38877D9-ACB3-4166-87B5-5ABED74FF37F}"/>
              </a:ext>
            </a:extLst>
          </p:cNvPr>
          <p:cNvPicPr>
            <a:picLocks noChangeAspect="1"/>
          </p:cNvPicPr>
          <p:nvPr/>
        </p:nvPicPr>
        <p:blipFill rotWithShape="1">
          <a:blip r:embed="rId2">
            <a:extLst>
              <a:ext uri="{28A0092B-C50C-407E-A947-70E740481C1C}">
                <a14:useLocalDpi xmlns:a14="http://schemas.microsoft.com/office/drawing/2010/main" val="0"/>
              </a:ext>
            </a:extLst>
          </a:blip>
          <a:srcRect l="20498" t="12142" r="29300" b="18313"/>
          <a:stretch/>
        </p:blipFill>
        <p:spPr>
          <a:xfrm>
            <a:off x="1981200" y="1035603"/>
            <a:ext cx="4933582" cy="3544090"/>
          </a:xfrm>
          <a:prstGeom prst="rect">
            <a:avLst/>
          </a:prstGeom>
        </p:spPr>
      </p:pic>
      <p:cxnSp>
        <p:nvCxnSpPr>
          <p:cNvPr id="7" name="Straight Arrow Connector 6">
            <a:extLst>
              <a:ext uri="{FF2B5EF4-FFF2-40B4-BE49-F238E27FC236}">
                <a16:creationId xmlns:a16="http://schemas.microsoft.com/office/drawing/2014/main" id="{AF2D9BDB-4DC3-4DE4-B193-6D3CCD974179}"/>
              </a:ext>
            </a:extLst>
          </p:cNvPr>
          <p:cNvCxnSpPr>
            <a:cxnSpLocks/>
            <a:stCxn id="8" idx="2"/>
          </p:cNvCxnSpPr>
          <p:nvPr/>
        </p:nvCxnSpPr>
        <p:spPr>
          <a:xfrm flipH="1">
            <a:off x="4461389" y="1202977"/>
            <a:ext cx="673708" cy="112719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A33159-69AE-4897-B76A-EC0C543B7273}"/>
              </a:ext>
            </a:extLst>
          </p:cNvPr>
          <p:cNvSpPr txBox="1"/>
          <p:nvPr/>
        </p:nvSpPr>
        <p:spPr>
          <a:xfrm>
            <a:off x="4402793" y="833645"/>
            <a:ext cx="1464607" cy="369332"/>
          </a:xfrm>
          <a:prstGeom prst="rect">
            <a:avLst/>
          </a:prstGeom>
          <a:noFill/>
        </p:spPr>
        <p:txBody>
          <a:bodyPr wrap="square" rtlCol="0">
            <a:spAutoFit/>
          </a:bodyPr>
          <a:lstStyle/>
          <a:p>
            <a:r>
              <a:rPr lang="en-US" dirty="0"/>
              <a:t>Vacuum Ports</a:t>
            </a:r>
          </a:p>
        </p:txBody>
      </p:sp>
      <p:cxnSp>
        <p:nvCxnSpPr>
          <p:cNvPr id="9" name="Straight Arrow Connector 8">
            <a:extLst>
              <a:ext uri="{FF2B5EF4-FFF2-40B4-BE49-F238E27FC236}">
                <a16:creationId xmlns:a16="http://schemas.microsoft.com/office/drawing/2014/main" id="{94809B94-4D25-4487-A08C-A1E09BA22EBC}"/>
              </a:ext>
            </a:extLst>
          </p:cNvPr>
          <p:cNvCxnSpPr>
            <a:cxnSpLocks/>
            <a:stCxn id="8" idx="2"/>
          </p:cNvCxnSpPr>
          <p:nvPr/>
        </p:nvCxnSpPr>
        <p:spPr>
          <a:xfrm>
            <a:off x="5135097" y="1202977"/>
            <a:ext cx="343929" cy="117881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56007A-1386-4240-9B9B-2B56FF0D48E4}"/>
              </a:ext>
            </a:extLst>
          </p:cNvPr>
          <p:cNvSpPr txBox="1"/>
          <p:nvPr/>
        </p:nvSpPr>
        <p:spPr>
          <a:xfrm>
            <a:off x="457200" y="2238823"/>
            <a:ext cx="1311762" cy="646331"/>
          </a:xfrm>
          <a:prstGeom prst="rect">
            <a:avLst/>
          </a:prstGeom>
          <a:noFill/>
        </p:spPr>
        <p:txBody>
          <a:bodyPr wrap="square" rtlCol="0">
            <a:spAutoFit/>
          </a:bodyPr>
          <a:lstStyle/>
          <a:p>
            <a:pPr algn="r"/>
            <a:r>
              <a:rPr lang="en-US" dirty="0"/>
              <a:t>Adjustment Knobs</a:t>
            </a:r>
          </a:p>
        </p:txBody>
      </p:sp>
      <p:cxnSp>
        <p:nvCxnSpPr>
          <p:cNvPr id="11" name="Straight Arrow Connector 10">
            <a:extLst>
              <a:ext uri="{FF2B5EF4-FFF2-40B4-BE49-F238E27FC236}">
                <a16:creationId xmlns:a16="http://schemas.microsoft.com/office/drawing/2014/main" id="{8CBB5A4D-CB12-4285-BD3C-31ECE47F8E99}"/>
              </a:ext>
            </a:extLst>
          </p:cNvPr>
          <p:cNvCxnSpPr>
            <a:cxnSpLocks/>
            <a:stCxn id="10" idx="3"/>
          </p:cNvCxnSpPr>
          <p:nvPr/>
        </p:nvCxnSpPr>
        <p:spPr>
          <a:xfrm>
            <a:off x="1768962" y="2561989"/>
            <a:ext cx="929993" cy="157485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E9C134-CA81-4B0A-A9B9-7E9A5093E3DE}"/>
              </a:ext>
            </a:extLst>
          </p:cNvPr>
          <p:cNvCxnSpPr>
            <a:cxnSpLocks/>
            <a:stCxn id="10" idx="3"/>
          </p:cNvCxnSpPr>
          <p:nvPr/>
        </p:nvCxnSpPr>
        <p:spPr>
          <a:xfrm flipV="1">
            <a:off x="1768962" y="1408395"/>
            <a:ext cx="1269206" cy="1153594"/>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9368712-55E7-4600-AF6B-A232726681FC}"/>
              </a:ext>
            </a:extLst>
          </p:cNvPr>
          <p:cNvCxnSpPr>
            <a:cxnSpLocks/>
            <a:stCxn id="10" idx="3"/>
          </p:cNvCxnSpPr>
          <p:nvPr/>
        </p:nvCxnSpPr>
        <p:spPr>
          <a:xfrm>
            <a:off x="1768962" y="2561989"/>
            <a:ext cx="2935773" cy="171496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732385-9A30-45E6-8A34-3B0BA62017B8}"/>
              </a:ext>
            </a:extLst>
          </p:cNvPr>
          <p:cNvSpPr txBox="1"/>
          <p:nvPr/>
        </p:nvSpPr>
        <p:spPr>
          <a:xfrm>
            <a:off x="5641593" y="4211419"/>
            <a:ext cx="1416538" cy="646331"/>
          </a:xfrm>
          <a:prstGeom prst="rect">
            <a:avLst/>
          </a:prstGeom>
          <a:noFill/>
        </p:spPr>
        <p:txBody>
          <a:bodyPr wrap="square" rtlCol="0">
            <a:spAutoFit/>
          </a:bodyPr>
          <a:lstStyle/>
          <a:p>
            <a:pPr algn="ctr"/>
            <a:r>
              <a:rPr lang="en-US" dirty="0"/>
              <a:t>Center-Locking Pins</a:t>
            </a:r>
          </a:p>
        </p:txBody>
      </p:sp>
      <p:cxnSp>
        <p:nvCxnSpPr>
          <p:cNvPr id="15" name="Straight Arrow Connector 14">
            <a:extLst>
              <a:ext uri="{FF2B5EF4-FFF2-40B4-BE49-F238E27FC236}">
                <a16:creationId xmlns:a16="http://schemas.microsoft.com/office/drawing/2014/main" id="{4371B0F7-76AD-42D9-8063-097AD600F0D2}"/>
              </a:ext>
            </a:extLst>
          </p:cNvPr>
          <p:cNvCxnSpPr>
            <a:cxnSpLocks/>
            <a:stCxn id="14" idx="0"/>
          </p:cNvCxnSpPr>
          <p:nvPr/>
        </p:nvCxnSpPr>
        <p:spPr>
          <a:xfrm flipH="1" flipV="1">
            <a:off x="4646077" y="3188648"/>
            <a:ext cx="1703785" cy="102277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4820C8-52C6-4CC7-9EB9-0799A34F1371}"/>
              </a:ext>
            </a:extLst>
          </p:cNvPr>
          <p:cNvSpPr txBox="1"/>
          <p:nvPr/>
        </p:nvSpPr>
        <p:spPr>
          <a:xfrm>
            <a:off x="7270262" y="1380094"/>
            <a:ext cx="1416538" cy="646331"/>
          </a:xfrm>
          <a:prstGeom prst="rect">
            <a:avLst/>
          </a:prstGeom>
          <a:noFill/>
        </p:spPr>
        <p:txBody>
          <a:bodyPr wrap="square" rtlCol="0">
            <a:spAutoFit/>
          </a:bodyPr>
          <a:lstStyle/>
          <a:p>
            <a:r>
              <a:rPr lang="en-US" dirty="0"/>
              <a:t>Tool Locating Holes</a:t>
            </a:r>
          </a:p>
        </p:txBody>
      </p:sp>
      <p:cxnSp>
        <p:nvCxnSpPr>
          <p:cNvPr id="17" name="Straight Arrow Connector 16">
            <a:extLst>
              <a:ext uri="{FF2B5EF4-FFF2-40B4-BE49-F238E27FC236}">
                <a16:creationId xmlns:a16="http://schemas.microsoft.com/office/drawing/2014/main" id="{D096D729-B994-4D24-9429-9183E17FA187}"/>
              </a:ext>
            </a:extLst>
          </p:cNvPr>
          <p:cNvCxnSpPr>
            <a:cxnSpLocks/>
            <a:stCxn id="16" idx="1"/>
          </p:cNvCxnSpPr>
          <p:nvPr/>
        </p:nvCxnSpPr>
        <p:spPr>
          <a:xfrm flipH="1">
            <a:off x="6602017" y="1703260"/>
            <a:ext cx="668245" cy="43040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164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B20A18-EEA2-455E-A3D4-2CFB4763513A}"/>
              </a:ext>
            </a:extLst>
          </p:cNvPr>
          <p:cNvSpPr/>
          <p:nvPr/>
        </p:nvSpPr>
        <p:spPr>
          <a:xfrm>
            <a:off x="1219200" y="673894"/>
            <a:ext cx="6400800" cy="4195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37CE51-EDE1-4554-B5A2-A6CF16EA0435}"/>
              </a:ext>
            </a:extLst>
          </p:cNvPr>
          <p:cNvSpPr>
            <a:spLocks noGrp="1"/>
          </p:cNvSpPr>
          <p:nvPr>
            <p:ph type="title"/>
          </p:nvPr>
        </p:nvSpPr>
        <p:spPr>
          <a:xfrm>
            <a:off x="304800" y="25003"/>
            <a:ext cx="8229600" cy="546497"/>
          </a:xfrm>
        </p:spPr>
        <p:txBody>
          <a:bodyPr/>
          <a:lstStyle/>
          <a:p>
            <a:r>
              <a:rPr lang="en-US" dirty="0"/>
              <a:t>Sensor Placement Tool Model</a:t>
            </a:r>
          </a:p>
        </p:txBody>
      </p:sp>
      <p:sp>
        <p:nvSpPr>
          <p:cNvPr id="3" name="Date Placeholder 2">
            <a:extLst>
              <a:ext uri="{FF2B5EF4-FFF2-40B4-BE49-F238E27FC236}">
                <a16:creationId xmlns:a16="http://schemas.microsoft.com/office/drawing/2014/main" id="{8F54A364-6561-499C-96A0-4C2A549EC8D0}"/>
              </a:ext>
            </a:extLst>
          </p:cNvPr>
          <p:cNvSpPr>
            <a:spLocks noGrp="1"/>
          </p:cNvSpPr>
          <p:nvPr>
            <p:ph type="dt" sz="half" idx="10"/>
          </p:nvPr>
        </p:nvSpPr>
        <p:spPr/>
        <p:txBody>
          <a:bodyPr/>
          <a:lstStyle/>
          <a:p>
            <a:pPr>
              <a:defRPr/>
            </a:pPr>
            <a:r>
              <a:rPr lang="en-US" altLang="en-US"/>
              <a:t>April 9-11, 2019</a:t>
            </a:r>
          </a:p>
        </p:txBody>
      </p:sp>
      <p:sp>
        <p:nvSpPr>
          <p:cNvPr id="4" name="Footer Placeholder 3">
            <a:extLst>
              <a:ext uri="{FF2B5EF4-FFF2-40B4-BE49-F238E27FC236}">
                <a16:creationId xmlns:a16="http://schemas.microsoft.com/office/drawing/2014/main" id="{B1202FC9-24D8-44F5-8837-CB40F8113744}"/>
              </a:ext>
            </a:extLst>
          </p:cNvPr>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a:extLst>
              <a:ext uri="{FF2B5EF4-FFF2-40B4-BE49-F238E27FC236}">
                <a16:creationId xmlns:a16="http://schemas.microsoft.com/office/drawing/2014/main" id="{AC0D052E-E9BC-40E8-AB59-85BEFF9CC113}"/>
              </a:ext>
            </a:extLst>
          </p:cNvPr>
          <p:cNvSpPr>
            <a:spLocks noGrp="1"/>
          </p:cNvSpPr>
          <p:nvPr>
            <p:ph type="sldNum" sz="quarter" idx="12"/>
          </p:nvPr>
        </p:nvSpPr>
        <p:spPr/>
        <p:txBody>
          <a:bodyPr/>
          <a:lstStyle/>
          <a:p>
            <a:fld id="{0AE0C637-5835-444B-B8C0-92C25AFA2084}" type="slidenum">
              <a:rPr lang="en-US" altLang="en-US" smtClean="0"/>
              <a:pPr/>
              <a:t>42</a:t>
            </a:fld>
            <a:endParaRPr lang="en-US" altLang="en-US"/>
          </a:p>
        </p:txBody>
      </p:sp>
      <mc:AlternateContent xmlns:mc="http://schemas.openxmlformats.org/markup-compatibility/2006" xmlns:am3d="http://schemas.microsoft.com/office/drawing/2017/model3d">
        <mc:Choice Requires="am3d">
          <p:graphicFrame>
            <p:nvGraphicFramePr>
              <p:cNvPr id="7" name="3D Model 6">
                <a:extLst>
                  <a:ext uri="{FF2B5EF4-FFF2-40B4-BE49-F238E27FC236}">
                    <a16:creationId xmlns:a16="http://schemas.microsoft.com/office/drawing/2014/main" id="{1C075400-99AA-4CEE-968C-2C18A6D955B4}"/>
                  </a:ext>
                </a:extLst>
              </p:cNvPr>
              <p:cNvGraphicFramePr>
                <a:graphicFrameLocks noChangeAspect="1"/>
              </p:cNvGraphicFramePr>
              <p:nvPr>
                <p:extLst>
                  <p:ext uri="{D42A27DB-BD31-4B8C-83A1-F6EECF244321}">
                    <p14:modId xmlns:p14="http://schemas.microsoft.com/office/powerpoint/2010/main" val="1921830508"/>
                  </p:ext>
                </p:extLst>
              </p:nvPr>
            </p:nvGraphicFramePr>
            <p:xfrm>
              <a:off x="1981200" y="69056"/>
              <a:ext cx="4866522" cy="4495800"/>
            </p:xfrm>
            <a:graphic>
              <a:graphicData uri="http://schemas.microsoft.com/office/drawing/2017/model3d">
                <am3d:model3d r:embed="rId2">
                  <am3d:spPr>
                    <a:xfrm>
                      <a:off x="0" y="0"/>
                      <a:ext cx="4866522" cy="4495800"/>
                    </a:xfrm>
                    <a:prstGeom prst="rect">
                      <a:avLst/>
                    </a:prstGeom>
                  </am3d:spPr>
                  <am3d:camera>
                    <am3d:pos x="0" y="0" z="67606022"/>
                    <am3d:up dx="0" dy="36000000" dz="0"/>
                    <am3d:lookAt x="0" y="0" z="0"/>
                    <am3d:perspective fov="2700000"/>
                  </am3d:camera>
                  <am3d:trans>
                    <am3d:meterPerModelUnit n="200000" d="1000000"/>
                    <am3d:preTrans dx="6717896" dy="-8724639" dz="25730553"/>
                    <am3d:scale>
                      <am3d:sx n="1000000" d="1000000"/>
                      <am3d:sy n="1000000" d="1000000"/>
                      <am3d:sz n="1000000" d="1000000"/>
                    </am3d:scale>
                    <am3d:rot ax="2700000"/>
                    <am3d:postTrans dx="0" dy="0" dz="0"/>
                  </am3d:trans>
                  <am3d:raster rName="Office3DRenderer" rVer="16.0.8326">
                    <am3d:blip r:embed="rId3"/>
                  </am3d:raster>
                  <am3d:objViewport viewportSz="69832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 Model 6">
                <a:extLst>
                  <a:ext uri="{FF2B5EF4-FFF2-40B4-BE49-F238E27FC236}">
                    <a16:creationId xmlns:a16="http://schemas.microsoft.com/office/drawing/2014/main" id="{1C075400-99AA-4CEE-968C-2C18A6D955B4}"/>
                  </a:ext>
                </a:extLst>
              </p:cNvPr>
              <p:cNvPicPr>
                <a:picLocks noGrp="1" noRot="1" noChangeAspect="1" noMove="1" noResize="1" noEditPoints="1" noAdjustHandles="1" noChangeArrowheads="1" noChangeShapeType="1" noCrop="1"/>
              </p:cNvPicPr>
              <p:nvPr/>
            </p:nvPicPr>
            <p:blipFill>
              <a:blip r:embed="rId4"/>
              <a:stretch>
                <a:fillRect/>
              </a:stretch>
            </p:blipFill>
            <p:spPr>
              <a:xfrm>
                <a:off x="1981200" y="69056"/>
                <a:ext cx="4866522" cy="4495800"/>
              </a:xfrm>
              <a:prstGeom prst="rect">
                <a:avLst/>
              </a:prstGeom>
            </p:spPr>
          </p:pic>
        </mc:Fallback>
      </mc:AlternateContent>
    </p:spTree>
    <p:extLst>
      <p:ext uri="{BB962C8B-B14F-4D97-AF65-F5344CB8AC3E}">
        <p14:creationId xmlns:p14="http://schemas.microsoft.com/office/powerpoint/2010/main" val="142798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5000" fill="hold"/>
                                        <p:tgtEl>
                                          <p:spTgt spid="7"/>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2B704-5367-48E7-B71C-29A0FAEBB2DE}"/>
              </a:ext>
            </a:extLst>
          </p:cNvPr>
          <p:cNvSpPr>
            <a:spLocks noGrp="1"/>
          </p:cNvSpPr>
          <p:nvPr>
            <p:ph type="title"/>
          </p:nvPr>
        </p:nvSpPr>
        <p:spPr>
          <a:xfrm>
            <a:off x="304800" y="25003"/>
            <a:ext cx="8229600" cy="546497"/>
          </a:xfrm>
        </p:spPr>
        <p:txBody>
          <a:bodyPr/>
          <a:lstStyle/>
          <a:p>
            <a:r>
              <a:rPr lang="en-US" dirty="0"/>
              <a:t>Sensor Base Tool</a:t>
            </a:r>
          </a:p>
        </p:txBody>
      </p:sp>
      <p:sp>
        <p:nvSpPr>
          <p:cNvPr id="3" name="Date Placeholder 2">
            <a:extLst>
              <a:ext uri="{FF2B5EF4-FFF2-40B4-BE49-F238E27FC236}">
                <a16:creationId xmlns:a16="http://schemas.microsoft.com/office/drawing/2014/main" id="{F4FD9704-12DC-40D2-8908-5B6507B4E29B}"/>
              </a:ext>
            </a:extLst>
          </p:cNvPr>
          <p:cNvSpPr>
            <a:spLocks noGrp="1"/>
          </p:cNvSpPr>
          <p:nvPr>
            <p:ph type="dt" sz="half" idx="10"/>
          </p:nvPr>
        </p:nvSpPr>
        <p:spPr/>
        <p:txBody>
          <a:bodyPr/>
          <a:lstStyle/>
          <a:p>
            <a:pPr>
              <a:defRPr/>
            </a:pPr>
            <a:r>
              <a:rPr lang="en-US" altLang="en-US"/>
              <a:t>April 9-11, 2019</a:t>
            </a:r>
          </a:p>
        </p:txBody>
      </p:sp>
      <p:sp>
        <p:nvSpPr>
          <p:cNvPr id="4" name="Footer Placeholder 3">
            <a:extLst>
              <a:ext uri="{FF2B5EF4-FFF2-40B4-BE49-F238E27FC236}">
                <a16:creationId xmlns:a16="http://schemas.microsoft.com/office/drawing/2014/main" id="{4A7BF5EE-3AE5-46EC-AD1A-6588A865B8BB}"/>
              </a:ext>
            </a:extLst>
          </p:cNvPr>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a:extLst>
              <a:ext uri="{FF2B5EF4-FFF2-40B4-BE49-F238E27FC236}">
                <a16:creationId xmlns:a16="http://schemas.microsoft.com/office/drawing/2014/main" id="{B2844019-F1D9-4A4D-B514-07E265173BE3}"/>
              </a:ext>
            </a:extLst>
          </p:cNvPr>
          <p:cNvSpPr>
            <a:spLocks noGrp="1"/>
          </p:cNvSpPr>
          <p:nvPr>
            <p:ph type="sldNum" sz="quarter" idx="12"/>
          </p:nvPr>
        </p:nvSpPr>
        <p:spPr/>
        <p:txBody>
          <a:bodyPr/>
          <a:lstStyle/>
          <a:p>
            <a:fld id="{0AE0C637-5835-444B-B8C0-92C25AFA2084}" type="slidenum">
              <a:rPr lang="en-US" altLang="en-US" smtClean="0"/>
              <a:pPr/>
              <a:t>43</a:t>
            </a:fld>
            <a:endParaRPr lang="en-US" altLang="en-US"/>
          </a:p>
        </p:txBody>
      </p:sp>
      <p:pic>
        <p:nvPicPr>
          <p:cNvPr id="6" name="Picture 5">
            <a:extLst>
              <a:ext uri="{FF2B5EF4-FFF2-40B4-BE49-F238E27FC236}">
                <a16:creationId xmlns:a16="http://schemas.microsoft.com/office/drawing/2014/main" id="{94B0611F-A86D-4522-8F49-EB867960B9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50" t="25277" r="23051" b="14685"/>
          <a:stretch/>
        </p:blipFill>
        <p:spPr>
          <a:xfrm>
            <a:off x="254212" y="666750"/>
            <a:ext cx="3306848" cy="1642043"/>
          </a:xfrm>
          <a:prstGeom prst="rect">
            <a:avLst/>
          </a:prstGeom>
        </p:spPr>
      </p:pic>
      <p:pic>
        <p:nvPicPr>
          <p:cNvPr id="7" name="Picture 6">
            <a:extLst>
              <a:ext uri="{FF2B5EF4-FFF2-40B4-BE49-F238E27FC236}">
                <a16:creationId xmlns:a16="http://schemas.microsoft.com/office/drawing/2014/main" id="{1C467D75-80A3-456B-AEF0-5A4A1E7125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7" t="25586" r="22984" b="14944"/>
          <a:stretch/>
        </p:blipFill>
        <p:spPr>
          <a:xfrm>
            <a:off x="254211" y="2978401"/>
            <a:ext cx="3306850" cy="1624692"/>
          </a:xfrm>
          <a:prstGeom prst="rect">
            <a:avLst/>
          </a:prstGeom>
        </p:spPr>
      </p:pic>
      <p:pic>
        <p:nvPicPr>
          <p:cNvPr id="8" name="Picture 7">
            <a:extLst>
              <a:ext uri="{FF2B5EF4-FFF2-40B4-BE49-F238E27FC236}">
                <a16:creationId xmlns:a16="http://schemas.microsoft.com/office/drawing/2014/main" id="{64BDE73C-A8E5-4201-BD4D-668649DB0D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13" t="8435" r="22849" b="14555"/>
          <a:stretch/>
        </p:blipFill>
        <p:spPr>
          <a:xfrm>
            <a:off x="5429335" y="712449"/>
            <a:ext cx="3433822" cy="2175355"/>
          </a:xfrm>
          <a:prstGeom prst="rect">
            <a:avLst/>
          </a:prstGeom>
        </p:spPr>
      </p:pic>
      <p:cxnSp>
        <p:nvCxnSpPr>
          <p:cNvPr id="9" name="Straight Arrow Connector 8">
            <a:extLst>
              <a:ext uri="{FF2B5EF4-FFF2-40B4-BE49-F238E27FC236}">
                <a16:creationId xmlns:a16="http://schemas.microsoft.com/office/drawing/2014/main" id="{EDF78971-CC77-4C10-88E5-7D1017DE6990}"/>
              </a:ext>
            </a:extLst>
          </p:cNvPr>
          <p:cNvCxnSpPr>
            <a:cxnSpLocks/>
          </p:cNvCxnSpPr>
          <p:nvPr/>
        </p:nvCxnSpPr>
        <p:spPr>
          <a:xfrm>
            <a:off x="1828800" y="2324033"/>
            <a:ext cx="0" cy="72015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BBEB6CB-811C-40EA-B447-D9E8AFD67727}"/>
              </a:ext>
            </a:extLst>
          </p:cNvPr>
          <p:cNvCxnSpPr>
            <a:cxnSpLocks/>
            <a:stCxn id="7" idx="3"/>
            <a:endCxn id="8" idx="1"/>
          </p:cNvCxnSpPr>
          <p:nvPr/>
        </p:nvCxnSpPr>
        <p:spPr>
          <a:xfrm flipV="1">
            <a:off x="3561061" y="1800127"/>
            <a:ext cx="1868274" cy="199062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5D00A6-A64D-4E7D-ABE8-B0D3BB8547BB}"/>
              </a:ext>
            </a:extLst>
          </p:cNvPr>
          <p:cNvSpPr txBox="1"/>
          <p:nvPr/>
        </p:nvSpPr>
        <p:spPr>
          <a:xfrm>
            <a:off x="4272301" y="3190652"/>
            <a:ext cx="4876800" cy="1569660"/>
          </a:xfrm>
          <a:prstGeom prst="rect">
            <a:avLst/>
          </a:prstGeom>
          <a:noFill/>
        </p:spPr>
        <p:txBody>
          <a:bodyPr wrap="square" rtlCol="0" anchor="ctr">
            <a:spAutoFit/>
          </a:bodyPr>
          <a:lstStyle/>
          <a:p>
            <a:pPr algn="l">
              <a:lnSpc>
                <a:spcPct val="100000"/>
              </a:lnSpc>
            </a:pPr>
            <a:r>
              <a:rPr lang="en-US" sz="2400" dirty="0"/>
              <a:t>Similarly to the Chip Placement Process, this tool utilizes a base fixture that locates the sensor to the center of the Placement Tool.</a:t>
            </a:r>
          </a:p>
        </p:txBody>
      </p:sp>
    </p:spTree>
    <p:extLst>
      <p:ext uri="{BB962C8B-B14F-4D97-AF65-F5344CB8AC3E}">
        <p14:creationId xmlns:p14="http://schemas.microsoft.com/office/powerpoint/2010/main" val="215649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5232-15AF-46DA-A58C-A26EF2C235D5}"/>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8D011D92-484D-41BD-9352-50204F69B3CD}"/>
              </a:ext>
            </a:extLst>
          </p:cNvPr>
          <p:cNvSpPr>
            <a:spLocks noGrp="1"/>
          </p:cNvSpPr>
          <p:nvPr>
            <p:ph type="dt" sz="half" idx="10"/>
          </p:nvPr>
        </p:nvSpPr>
        <p:spPr/>
        <p:txBody>
          <a:bodyPr/>
          <a:lstStyle/>
          <a:p>
            <a:pPr>
              <a:defRPr/>
            </a:pPr>
            <a:r>
              <a:rPr lang="en-US" altLang="en-US" dirty="0"/>
              <a:t>March 24, 2020</a:t>
            </a:r>
          </a:p>
        </p:txBody>
      </p:sp>
      <p:sp>
        <p:nvSpPr>
          <p:cNvPr id="5" name="Footer Placeholder 4">
            <a:extLst>
              <a:ext uri="{FF2B5EF4-FFF2-40B4-BE49-F238E27FC236}">
                <a16:creationId xmlns:a16="http://schemas.microsoft.com/office/drawing/2014/main" id="{FA5B2B4E-F1B0-4FD9-BC28-7C955938FC78}"/>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4F6C98ED-FB59-4C53-9F4E-AD561B92C195}"/>
              </a:ext>
            </a:extLst>
          </p:cNvPr>
          <p:cNvSpPr>
            <a:spLocks noGrp="1"/>
          </p:cNvSpPr>
          <p:nvPr>
            <p:ph type="sldNum" sz="quarter" idx="12"/>
          </p:nvPr>
        </p:nvSpPr>
        <p:spPr/>
        <p:txBody>
          <a:bodyPr/>
          <a:lstStyle/>
          <a:p>
            <a:fld id="{4B932B3A-BA38-40C7-ADEE-2A1902CEB265}" type="slidenum">
              <a:rPr lang="en-US" altLang="en-US" smtClean="0"/>
              <a:pPr/>
              <a:t>5</a:t>
            </a:fld>
            <a:endParaRPr lang="en-US" altLang="en-US"/>
          </a:p>
        </p:txBody>
      </p:sp>
      <p:grpSp>
        <p:nvGrpSpPr>
          <p:cNvPr id="39" name="Group 38">
            <a:extLst>
              <a:ext uri="{FF2B5EF4-FFF2-40B4-BE49-F238E27FC236}">
                <a16:creationId xmlns:a16="http://schemas.microsoft.com/office/drawing/2014/main" id="{001B3548-C71D-4412-B113-4EC19B791306}"/>
              </a:ext>
            </a:extLst>
          </p:cNvPr>
          <p:cNvGrpSpPr/>
          <p:nvPr/>
        </p:nvGrpSpPr>
        <p:grpSpPr>
          <a:xfrm>
            <a:off x="392942" y="1585540"/>
            <a:ext cx="7912858" cy="898342"/>
            <a:chOff x="392942" y="1585540"/>
            <a:chExt cx="7912858" cy="898342"/>
          </a:xfrm>
        </p:grpSpPr>
        <p:grpSp>
          <p:nvGrpSpPr>
            <p:cNvPr id="24" name="Group 23">
              <a:extLst>
                <a:ext uri="{FF2B5EF4-FFF2-40B4-BE49-F238E27FC236}">
                  <a16:creationId xmlns:a16="http://schemas.microsoft.com/office/drawing/2014/main" id="{36C0B3BF-DBB2-4029-8B51-83B1B89AF6E7}"/>
                </a:ext>
              </a:extLst>
            </p:cNvPr>
            <p:cNvGrpSpPr/>
            <p:nvPr/>
          </p:nvGrpSpPr>
          <p:grpSpPr>
            <a:xfrm>
              <a:off x="1183631" y="1585540"/>
              <a:ext cx="6331480" cy="369332"/>
              <a:chOff x="755120" y="1585540"/>
              <a:chExt cx="6331480" cy="369332"/>
            </a:xfrm>
          </p:grpSpPr>
          <p:sp>
            <p:nvSpPr>
              <p:cNvPr id="8" name="TextBox 7">
                <a:extLst>
                  <a:ext uri="{FF2B5EF4-FFF2-40B4-BE49-F238E27FC236}">
                    <a16:creationId xmlns:a16="http://schemas.microsoft.com/office/drawing/2014/main" id="{FABF44A8-DA24-4EFA-A5D8-C61B1D230823}"/>
                  </a:ext>
                </a:extLst>
              </p:cNvPr>
              <p:cNvSpPr txBox="1"/>
              <p:nvPr/>
            </p:nvSpPr>
            <p:spPr>
              <a:xfrm>
                <a:off x="755120" y="1585540"/>
                <a:ext cx="1178528" cy="369332"/>
              </a:xfrm>
              <a:prstGeom prst="rect">
                <a:avLst/>
              </a:prstGeom>
              <a:noFill/>
            </p:spPr>
            <p:txBody>
              <a:bodyPr wrap="none" rtlCol="0">
                <a:spAutoFit/>
              </a:bodyPr>
              <a:lstStyle/>
              <a:p>
                <a:r>
                  <a:rPr lang="en-US" b="1" dirty="0">
                    <a:solidFill>
                      <a:schemeClr val="tx2"/>
                    </a:solidFill>
                  </a:rPr>
                  <a:t>Inspection</a:t>
                </a:r>
              </a:p>
            </p:txBody>
          </p:sp>
          <p:sp>
            <p:nvSpPr>
              <p:cNvPr id="10" name="TextBox 9">
                <a:extLst>
                  <a:ext uri="{FF2B5EF4-FFF2-40B4-BE49-F238E27FC236}">
                    <a16:creationId xmlns:a16="http://schemas.microsoft.com/office/drawing/2014/main" id="{01F4A93A-0547-48A6-8305-D244CB5C4D9E}"/>
                  </a:ext>
                </a:extLst>
              </p:cNvPr>
              <p:cNvSpPr txBox="1"/>
              <p:nvPr/>
            </p:nvSpPr>
            <p:spPr>
              <a:xfrm>
                <a:off x="2229542" y="1585540"/>
                <a:ext cx="1159485" cy="369332"/>
              </a:xfrm>
              <a:prstGeom prst="rect">
                <a:avLst/>
              </a:prstGeom>
              <a:noFill/>
            </p:spPr>
            <p:txBody>
              <a:bodyPr wrap="none" rtlCol="0">
                <a:spAutoFit/>
              </a:bodyPr>
              <a:lstStyle/>
              <a:p>
                <a:r>
                  <a:rPr lang="en-US" b="1" dirty="0">
                    <a:solidFill>
                      <a:schemeClr val="tx2"/>
                    </a:solidFill>
                  </a:rPr>
                  <a:t>HDI Epoxy</a:t>
                </a:r>
              </a:p>
            </p:txBody>
          </p:sp>
          <p:sp>
            <p:nvSpPr>
              <p:cNvPr id="11" name="TextBox 10">
                <a:extLst>
                  <a:ext uri="{FF2B5EF4-FFF2-40B4-BE49-F238E27FC236}">
                    <a16:creationId xmlns:a16="http://schemas.microsoft.com/office/drawing/2014/main" id="{01BF8242-2580-40EC-8376-F954216B4EAA}"/>
                  </a:ext>
                </a:extLst>
              </p:cNvPr>
              <p:cNvSpPr txBox="1"/>
              <p:nvPr/>
            </p:nvSpPr>
            <p:spPr>
              <a:xfrm>
                <a:off x="5764763" y="1585540"/>
                <a:ext cx="1321837" cy="369332"/>
              </a:xfrm>
              <a:prstGeom prst="rect">
                <a:avLst/>
              </a:prstGeom>
              <a:noFill/>
            </p:spPr>
            <p:txBody>
              <a:bodyPr wrap="none" rtlCol="0">
                <a:spAutoFit/>
              </a:bodyPr>
              <a:lstStyle/>
              <a:p>
                <a:r>
                  <a:rPr lang="en-US" b="1" dirty="0">
                    <a:solidFill>
                      <a:schemeClr val="tx2"/>
                    </a:solidFill>
                  </a:rPr>
                  <a:t>Chips Epoxy</a:t>
                </a:r>
              </a:p>
            </p:txBody>
          </p:sp>
          <p:sp>
            <p:nvSpPr>
              <p:cNvPr id="12" name="TextBox 11">
                <a:extLst>
                  <a:ext uri="{FF2B5EF4-FFF2-40B4-BE49-F238E27FC236}">
                    <a16:creationId xmlns:a16="http://schemas.microsoft.com/office/drawing/2014/main" id="{77D960AE-3DC5-4A43-8CB7-B895C54FFCF3}"/>
                  </a:ext>
                </a:extLst>
              </p:cNvPr>
              <p:cNvSpPr txBox="1"/>
              <p:nvPr/>
            </p:nvSpPr>
            <p:spPr>
              <a:xfrm>
                <a:off x="3684921" y="1585540"/>
                <a:ext cx="1783950" cy="369332"/>
              </a:xfrm>
              <a:prstGeom prst="rect">
                <a:avLst/>
              </a:prstGeom>
              <a:noFill/>
            </p:spPr>
            <p:txBody>
              <a:bodyPr wrap="none" rtlCol="0">
                <a:spAutoFit/>
              </a:bodyPr>
              <a:lstStyle/>
              <a:p>
                <a:r>
                  <a:rPr lang="en-US" b="1" dirty="0">
                    <a:solidFill>
                      <a:schemeClr val="tx2"/>
                    </a:solidFill>
                  </a:rPr>
                  <a:t>Chips Wire-Bond</a:t>
                </a:r>
              </a:p>
            </p:txBody>
          </p:sp>
          <p:sp>
            <p:nvSpPr>
              <p:cNvPr id="17" name="Arrow: Right 16">
                <a:extLst>
                  <a:ext uri="{FF2B5EF4-FFF2-40B4-BE49-F238E27FC236}">
                    <a16:creationId xmlns:a16="http://schemas.microsoft.com/office/drawing/2014/main" id="{FD100E31-3082-4BBD-8160-343EF271D022}"/>
                  </a:ext>
                </a:extLst>
              </p:cNvPr>
              <p:cNvSpPr/>
              <p:nvPr/>
            </p:nvSpPr>
            <p:spPr>
              <a:xfrm>
                <a:off x="1887519" y="1674075"/>
                <a:ext cx="388152" cy="192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F376D9F-D8DC-4197-94B3-8B9A757B740A}"/>
                  </a:ext>
                </a:extLst>
              </p:cNvPr>
              <p:cNvSpPr/>
              <p:nvPr/>
            </p:nvSpPr>
            <p:spPr>
              <a:xfrm>
                <a:off x="3342898" y="1674075"/>
                <a:ext cx="388152" cy="192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7726C46F-1EC8-4D1C-A288-F4144184D48F}"/>
                  </a:ext>
                </a:extLst>
              </p:cNvPr>
              <p:cNvSpPr/>
              <p:nvPr/>
            </p:nvSpPr>
            <p:spPr>
              <a:xfrm>
                <a:off x="5422742" y="1674075"/>
                <a:ext cx="388152" cy="192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6DF9FD66-F8E8-4718-BADB-D998450B161A}"/>
                </a:ext>
              </a:extLst>
            </p:cNvPr>
            <p:cNvGrpSpPr/>
            <p:nvPr/>
          </p:nvGrpSpPr>
          <p:grpSpPr>
            <a:xfrm>
              <a:off x="392942" y="2114550"/>
              <a:ext cx="7912858" cy="369332"/>
              <a:chOff x="11942" y="2029881"/>
              <a:chExt cx="7912858" cy="369332"/>
            </a:xfrm>
          </p:grpSpPr>
          <p:sp>
            <p:nvSpPr>
              <p:cNvPr id="13" name="TextBox 12">
                <a:extLst>
                  <a:ext uri="{FF2B5EF4-FFF2-40B4-BE49-F238E27FC236}">
                    <a16:creationId xmlns:a16="http://schemas.microsoft.com/office/drawing/2014/main" id="{D822D9D5-2701-40A1-91EE-D5960A1A4AEE}"/>
                  </a:ext>
                </a:extLst>
              </p:cNvPr>
              <p:cNvSpPr txBox="1"/>
              <p:nvPr/>
            </p:nvSpPr>
            <p:spPr>
              <a:xfrm>
                <a:off x="11942" y="2029881"/>
                <a:ext cx="1492653" cy="369332"/>
              </a:xfrm>
              <a:prstGeom prst="rect">
                <a:avLst/>
              </a:prstGeom>
              <a:noFill/>
            </p:spPr>
            <p:txBody>
              <a:bodyPr wrap="none" rtlCol="0">
                <a:spAutoFit/>
              </a:bodyPr>
              <a:lstStyle/>
              <a:p>
                <a:r>
                  <a:rPr lang="en-US" b="1" dirty="0">
                    <a:solidFill>
                      <a:schemeClr val="tx2"/>
                    </a:solidFill>
                  </a:rPr>
                  <a:t>Chip/HDI Test</a:t>
                </a:r>
              </a:p>
            </p:txBody>
          </p:sp>
          <p:sp>
            <p:nvSpPr>
              <p:cNvPr id="14" name="TextBox 13">
                <a:extLst>
                  <a:ext uri="{FF2B5EF4-FFF2-40B4-BE49-F238E27FC236}">
                    <a16:creationId xmlns:a16="http://schemas.microsoft.com/office/drawing/2014/main" id="{582A513E-DCBA-4946-BEE7-C6381BC131FB}"/>
                  </a:ext>
                </a:extLst>
              </p:cNvPr>
              <p:cNvSpPr txBox="1"/>
              <p:nvPr/>
            </p:nvSpPr>
            <p:spPr>
              <a:xfrm>
                <a:off x="1881851" y="2029881"/>
                <a:ext cx="1451231" cy="369332"/>
              </a:xfrm>
              <a:prstGeom prst="rect">
                <a:avLst/>
              </a:prstGeom>
              <a:noFill/>
            </p:spPr>
            <p:txBody>
              <a:bodyPr wrap="none" rtlCol="0">
                <a:spAutoFit/>
              </a:bodyPr>
              <a:lstStyle/>
              <a:p>
                <a:r>
                  <a:rPr lang="en-US" b="1" dirty="0">
                    <a:solidFill>
                      <a:schemeClr val="tx2"/>
                    </a:solidFill>
                  </a:rPr>
                  <a:t>Sensor Epoxy</a:t>
                </a:r>
              </a:p>
            </p:txBody>
          </p:sp>
          <p:sp>
            <p:nvSpPr>
              <p:cNvPr id="15" name="TextBox 14">
                <a:extLst>
                  <a:ext uri="{FF2B5EF4-FFF2-40B4-BE49-F238E27FC236}">
                    <a16:creationId xmlns:a16="http://schemas.microsoft.com/office/drawing/2014/main" id="{C96A28EC-EF3A-41F6-984A-99827864F392}"/>
                  </a:ext>
                </a:extLst>
              </p:cNvPr>
              <p:cNvSpPr txBox="1"/>
              <p:nvPr/>
            </p:nvSpPr>
            <p:spPr>
              <a:xfrm>
                <a:off x="3710338" y="2029881"/>
                <a:ext cx="1913344" cy="369332"/>
              </a:xfrm>
              <a:prstGeom prst="rect">
                <a:avLst/>
              </a:prstGeom>
              <a:noFill/>
            </p:spPr>
            <p:txBody>
              <a:bodyPr wrap="none" rtlCol="0">
                <a:spAutoFit/>
              </a:bodyPr>
              <a:lstStyle/>
              <a:p>
                <a:r>
                  <a:rPr lang="en-US" b="1" dirty="0">
                    <a:solidFill>
                      <a:schemeClr val="tx2"/>
                    </a:solidFill>
                  </a:rPr>
                  <a:t>Sensor Wire-Bond</a:t>
                </a:r>
              </a:p>
            </p:txBody>
          </p:sp>
          <p:sp>
            <p:nvSpPr>
              <p:cNvPr id="16" name="TextBox 15">
                <a:extLst>
                  <a:ext uri="{FF2B5EF4-FFF2-40B4-BE49-F238E27FC236}">
                    <a16:creationId xmlns:a16="http://schemas.microsoft.com/office/drawing/2014/main" id="{637D6D5B-0E08-4931-84F3-A0EE0E22DDE2}"/>
                  </a:ext>
                </a:extLst>
              </p:cNvPr>
              <p:cNvSpPr txBox="1"/>
              <p:nvPr/>
            </p:nvSpPr>
            <p:spPr>
              <a:xfrm>
                <a:off x="6000940" y="2029881"/>
                <a:ext cx="1923860" cy="369332"/>
              </a:xfrm>
              <a:prstGeom prst="rect">
                <a:avLst/>
              </a:prstGeom>
              <a:noFill/>
            </p:spPr>
            <p:txBody>
              <a:bodyPr wrap="none" rtlCol="0">
                <a:spAutoFit/>
              </a:bodyPr>
              <a:lstStyle/>
              <a:p>
                <a:r>
                  <a:rPr lang="en-US" b="1" dirty="0">
                    <a:solidFill>
                      <a:schemeClr val="tx2"/>
                    </a:solidFill>
                  </a:rPr>
                  <a:t>Full Assembly Test</a:t>
                </a:r>
              </a:p>
            </p:txBody>
          </p:sp>
          <p:sp>
            <p:nvSpPr>
              <p:cNvPr id="20" name="Arrow: Right 19">
                <a:extLst>
                  <a:ext uri="{FF2B5EF4-FFF2-40B4-BE49-F238E27FC236}">
                    <a16:creationId xmlns:a16="http://schemas.microsoft.com/office/drawing/2014/main" id="{D9A4939B-68D1-4CC0-B9A4-BB6A5E8BBA13}"/>
                  </a:ext>
                </a:extLst>
              </p:cNvPr>
              <p:cNvSpPr/>
              <p:nvPr/>
            </p:nvSpPr>
            <p:spPr>
              <a:xfrm>
                <a:off x="1499147" y="2118416"/>
                <a:ext cx="388152" cy="192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40A019F0-6633-46FA-80E9-FE9E022FE181}"/>
                  </a:ext>
                </a:extLst>
              </p:cNvPr>
              <p:cNvSpPr/>
              <p:nvPr/>
            </p:nvSpPr>
            <p:spPr>
              <a:xfrm>
                <a:off x="3327634" y="2118416"/>
                <a:ext cx="388152" cy="192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117179B4-8FF6-4645-AC2C-7E85846CB14E}"/>
                  </a:ext>
                </a:extLst>
              </p:cNvPr>
              <p:cNvSpPr/>
              <p:nvPr/>
            </p:nvSpPr>
            <p:spPr>
              <a:xfrm>
                <a:off x="5618234" y="2118416"/>
                <a:ext cx="388152" cy="192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Connector: Elbow 25">
              <a:extLst>
                <a:ext uri="{FF2B5EF4-FFF2-40B4-BE49-F238E27FC236}">
                  <a16:creationId xmlns:a16="http://schemas.microsoft.com/office/drawing/2014/main" id="{F3B2BF3C-3321-48E0-9AEC-D02316B19884}"/>
                </a:ext>
              </a:extLst>
            </p:cNvPr>
            <p:cNvCxnSpPr>
              <a:cxnSpLocks/>
              <a:stCxn id="11" idx="2"/>
              <a:endCxn id="13" idx="0"/>
            </p:cNvCxnSpPr>
            <p:nvPr/>
          </p:nvCxnSpPr>
          <p:spPr>
            <a:xfrm rot="5400000">
              <a:off x="3916892" y="-822751"/>
              <a:ext cx="159678" cy="5714924"/>
            </a:xfrm>
            <a:prstGeom prst="bentConnector3">
              <a:avLst>
                <a:gd name="adj1" fmla="val 26139"/>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2761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78EA-FE28-47CB-8592-5DF77B0521A6}"/>
              </a:ext>
            </a:extLst>
          </p:cNvPr>
          <p:cNvSpPr>
            <a:spLocks noGrp="1"/>
          </p:cNvSpPr>
          <p:nvPr>
            <p:ph type="title"/>
          </p:nvPr>
        </p:nvSpPr>
        <p:spPr>
          <a:xfrm>
            <a:off x="228600" y="113627"/>
            <a:ext cx="8229600" cy="546497"/>
          </a:xfrm>
        </p:spPr>
        <p:txBody>
          <a:bodyPr/>
          <a:lstStyle/>
          <a:p>
            <a:r>
              <a:rPr lang="en-US" sz="3000" dirty="0"/>
              <a:t>INTT Technical Overview – Laser OGP Machine</a:t>
            </a:r>
          </a:p>
        </p:txBody>
      </p:sp>
      <p:sp>
        <p:nvSpPr>
          <p:cNvPr id="4" name="Date Placeholder 3">
            <a:extLst>
              <a:ext uri="{FF2B5EF4-FFF2-40B4-BE49-F238E27FC236}">
                <a16:creationId xmlns:a16="http://schemas.microsoft.com/office/drawing/2014/main" id="{A89E44FC-0454-4F15-9413-423C7C492564}"/>
              </a:ext>
            </a:extLst>
          </p:cNvPr>
          <p:cNvSpPr>
            <a:spLocks noGrp="1"/>
          </p:cNvSpPr>
          <p:nvPr>
            <p:ph type="dt" sz="half" idx="10"/>
          </p:nvPr>
        </p:nvSpPr>
        <p:spPr/>
        <p:txBody>
          <a:bodyPr/>
          <a:lstStyle/>
          <a:p>
            <a:pPr>
              <a:defRPr/>
            </a:pPr>
            <a:r>
              <a:rPr lang="en-US" altLang="en-US" dirty="0"/>
              <a:t>March 24, 2020</a:t>
            </a:r>
          </a:p>
        </p:txBody>
      </p:sp>
      <p:sp>
        <p:nvSpPr>
          <p:cNvPr id="5" name="Footer Placeholder 4">
            <a:extLst>
              <a:ext uri="{FF2B5EF4-FFF2-40B4-BE49-F238E27FC236}">
                <a16:creationId xmlns:a16="http://schemas.microsoft.com/office/drawing/2014/main" id="{DB1B24A7-2D8F-452A-81DD-304560FF2E78}"/>
              </a:ext>
            </a:extLst>
          </p:cNvPr>
          <p:cNvSpPr>
            <a:spLocks noGrp="1"/>
          </p:cNvSpPr>
          <p:nvPr>
            <p:ph type="ftr" sz="quarter" idx="11"/>
          </p:nvPr>
        </p:nvSpPr>
        <p:spPr/>
        <p:txBody>
          <a:bodyPr/>
          <a:lstStyle/>
          <a:p>
            <a:pPr>
              <a:defRPr/>
            </a:pPr>
            <a:r>
              <a:rPr lang="en-US" dirty="0" err="1"/>
              <a:t>sPHENIX</a:t>
            </a:r>
            <a:r>
              <a:rPr lang="en-US" dirty="0"/>
              <a:t> - INTT</a:t>
            </a:r>
          </a:p>
        </p:txBody>
      </p:sp>
      <p:sp>
        <p:nvSpPr>
          <p:cNvPr id="6" name="Slide Number Placeholder 5">
            <a:extLst>
              <a:ext uri="{FF2B5EF4-FFF2-40B4-BE49-F238E27FC236}">
                <a16:creationId xmlns:a16="http://schemas.microsoft.com/office/drawing/2014/main" id="{C7C1B51F-FBA7-444E-BC2E-6D9DEBB498C0}"/>
              </a:ext>
            </a:extLst>
          </p:cNvPr>
          <p:cNvSpPr>
            <a:spLocks noGrp="1"/>
          </p:cNvSpPr>
          <p:nvPr>
            <p:ph type="sldNum" sz="quarter" idx="12"/>
          </p:nvPr>
        </p:nvSpPr>
        <p:spPr/>
        <p:txBody>
          <a:bodyPr/>
          <a:lstStyle/>
          <a:p>
            <a:fld id="{4B932B3A-BA38-40C7-ADEE-2A1902CEB265}" type="slidenum">
              <a:rPr lang="en-US" altLang="en-US" smtClean="0"/>
              <a:pPr/>
              <a:t>6</a:t>
            </a:fld>
            <a:endParaRPr lang="en-US" altLang="en-US"/>
          </a:p>
        </p:txBody>
      </p:sp>
      <p:sp>
        <p:nvSpPr>
          <p:cNvPr id="7" name="Content Placeholder 2">
            <a:extLst>
              <a:ext uri="{FF2B5EF4-FFF2-40B4-BE49-F238E27FC236}">
                <a16:creationId xmlns:a16="http://schemas.microsoft.com/office/drawing/2014/main" id="{9C79772E-0898-4FAB-9866-942BF3AEBAF9}"/>
              </a:ext>
            </a:extLst>
          </p:cNvPr>
          <p:cNvSpPr txBox="1">
            <a:spLocks/>
          </p:cNvSpPr>
          <p:nvPr/>
        </p:nvSpPr>
        <p:spPr>
          <a:xfrm>
            <a:off x="37306" y="733764"/>
            <a:ext cx="4687094" cy="4276386"/>
          </a:xfrm>
          <a:prstGeom prst="rect">
            <a:avLst/>
          </a:prstGeom>
        </p:spPr>
        <p:txBody>
          <a:bodyPr>
            <a:normAutofit fontScale="92500" lnSpcReduction="20000"/>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With a wingspan of 31.5 inches, the staves require a large measurement system to survey the flatness throughout assembly. </a:t>
            </a:r>
          </a:p>
          <a:p>
            <a:r>
              <a:rPr lang="en-US" dirty="0"/>
              <a:t>BNL’s on-hand OGP </a:t>
            </a:r>
            <a:r>
              <a:rPr lang="en-US" dirty="0" err="1"/>
              <a:t>Smartscope</a:t>
            </a:r>
            <a:r>
              <a:rPr lang="en-US" dirty="0"/>
              <a:t> Flash 500 is the perfect tool for the job.</a:t>
            </a:r>
          </a:p>
          <a:p>
            <a:pPr lvl="1"/>
            <a:r>
              <a:rPr lang="en-US" dirty="0"/>
              <a:t>Large travel bridge with a support span of 33.125 inches.</a:t>
            </a:r>
          </a:p>
          <a:p>
            <a:pPr lvl="1"/>
            <a:r>
              <a:rPr lang="en-US" dirty="0"/>
              <a:t>Measurement platen can accommodate multiple assembly fixtures at once.</a:t>
            </a:r>
          </a:p>
          <a:p>
            <a:pPr lvl="1"/>
            <a:r>
              <a:rPr lang="en-US" dirty="0">
                <a:solidFill>
                  <a:srgbClr val="FF0000"/>
                </a:solidFill>
              </a:rPr>
              <a:t>Top-down laser optical measurement system with potential Z accuracy of 2 microns.</a:t>
            </a:r>
          </a:p>
        </p:txBody>
      </p:sp>
      <p:pic>
        <p:nvPicPr>
          <p:cNvPr id="8" name="Picture 2" descr="https://lh3.googleusercontent.com/ilZuMpgUSLJFxeu3Bzc2vDaewW2pe4GrxxmcniQmPa3UlQ6DJ4AaDNsP-kCJRTcq_pzqO_g4y8sAxIVTEmQFbZjzkqXq8EMOPnPAu2S7zsTENJWGCH_ffFyfLwqghVFy3Sj8iehIb2_HPrgFUCWcL4i1LpN6p_U_cOAdajNoJFONMurgh2TXVFN9G_dzi8fmZF4vKabRQ5-OmH2CQ9Wme9Ba04nBmUQcZyI_H3CwUSPPzjnGBIiGu1NKXsaSgetQkrIIVGlmKhkEFxKO_DtB1LUnBizv6JVeYFNjv7GRcwcuao9X9FUwLD6EkLONxJyO9UTwnNP4VEO6V3gIwTCOmm7l8cSlijjUBoWDsQekpFgH8nGWL7MlLDQ5Q1cMVvCXMukJrWkFyWqxCI6no85ARaFPeaeWNOds3Cmik5FDXqbukGLV8I8eDg3fcqC8TEjlmG7w5igZ1lrTlJN3N2qWmPxhCWYWpe7t65Adc551t6OFn3uMltFjsIkW7C2MMf5I-bATAR-7k_WHjWiCyGDjF1o60pdjR8cZA-FctFhMGGhdkHMCqYeQEropQLljZhLsedEk29uQ49JbBEs7OfOBQkVUOI-9Mk30G1X9N0ei7HwHnRp-c5LmqUx9EypIWdwJ2EhIUOerAAk4mhuyOaIBJxn7tHVuNZ8=w1346-h1009-no">
            <a:extLst>
              <a:ext uri="{FF2B5EF4-FFF2-40B4-BE49-F238E27FC236}">
                <a16:creationId xmlns:a16="http://schemas.microsoft.com/office/drawing/2014/main" id="{433E5FD4-5974-469B-BD43-0A8E89CC2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49" t="4106" r="14325" b="4227"/>
          <a:stretch/>
        </p:blipFill>
        <p:spPr bwMode="auto">
          <a:xfrm>
            <a:off x="4876800" y="742950"/>
            <a:ext cx="4101954" cy="399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89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C1DB6-79C4-4B88-AAE5-2A5FD7D8D62A}"/>
              </a:ext>
            </a:extLst>
          </p:cNvPr>
          <p:cNvSpPr>
            <a:spLocks noGrp="1"/>
          </p:cNvSpPr>
          <p:nvPr>
            <p:ph type="title"/>
          </p:nvPr>
        </p:nvSpPr>
        <p:spPr>
          <a:xfrm>
            <a:off x="304800" y="25003"/>
            <a:ext cx="8229600" cy="546497"/>
          </a:xfrm>
        </p:spPr>
        <p:txBody>
          <a:bodyPr/>
          <a:lstStyle/>
          <a:p>
            <a:r>
              <a:rPr lang="en-US" dirty="0"/>
              <a:t>On-Hand Expertise</a:t>
            </a:r>
          </a:p>
        </p:txBody>
      </p:sp>
      <p:sp>
        <p:nvSpPr>
          <p:cNvPr id="4" name="Footer Placeholder 3">
            <a:extLst>
              <a:ext uri="{FF2B5EF4-FFF2-40B4-BE49-F238E27FC236}">
                <a16:creationId xmlns:a16="http://schemas.microsoft.com/office/drawing/2014/main" id="{56802011-11E2-4ACC-9D13-B73DB14881B6}"/>
              </a:ext>
            </a:extLst>
          </p:cNvPr>
          <p:cNvSpPr>
            <a:spLocks noGrp="1"/>
          </p:cNvSpPr>
          <p:nvPr>
            <p:ph type="ftr" sz="quarter" idx="11"/>
          </p:nvPr>
        </p:nvSpPr>
        <p:spPr/>
        <p:txBody>
          <a:bodyPr/>
          <a:lstStyle/>
          <a:p>
            <a:pPr>
              <a:defRPr/>
            </a:pPr>
            <a:r>
              <a:rPr lang="en-US"/>
              <a:t>sPHENIX  Director's Review</a:t>
            </a:r>
            <a:endParaRPr lang="en-US" dirty="0"/>
          </a:p>
        </p:txBody>
      </p:sp>
      <p:sp>
        <p:nvSpPr>
          <p:cNvPr id="5" name="Slide Number Placeholder 4">
            <a:extLst>
              <a:ext uri="{FF2B5EF4-FFF2-40B4-BE49-F238E27FC236}">
                <a16:creationId xmlns:a16="http://schemas.microsoft.com/office/drawing/2014/main" id="{AFA5DE6F-C7FB-4909-871B-BB1A704C2AA9}"/>
              </a:ext>
            </a:extLst>
          </p:cNvPr>
          <p:cNvSpPr>
            <a:spLocks noGrp="1"/>
          </p:cNvSpPr>
          <p:nvPr>
            <p:ph type="sldNum" sz="quarter" idx="12"/>
          </p:nvPr>
        </p:nvSpPr>
        <p:spPr/>
        <p:txBody>
          <a:bodyPr/>
          <a:lstStyle/>
          <a:p>
            <a:fld id="{0AE0C637-5835-444B-B8C0-92C25AFA2084}" type="slidenum">
              <a:rPr lang="en-US" altLang="en-US" smtClean="0"/>
              <a:pPr/>
              <a:t>7</a:t>
            </a:fld>
            <a:endParaRPr lang="en-US" altLang="en-US"/>
          </a:p>
        </p:txBody>
      </p:sp>
      <p:sp>
        <p:nvSpPr>
          <p:cNvPr id="6" name="Content Placeholder 2">
            <a:extLst>
              <a:ext uri="{FF2B5EF4-FFF2-40B4-BE49-F238E27FC236}">
                <a16:creationId xmlns:a16="http://schemas.microsoft.com/office/drawing/2014/main" id="{C6BC591A-1E85-4094-9433-937A1B7BB3A8}"/>
              </a:ext>
            </a:extLst>
          </p:cNvPr>
          <p:cNvSpPr txBox="1">
            <a:spLocks/>
          </p:cNvSpPr>
          <p:nvPr/>
        </p:nvSpPr>
        <p:spPr>
          <a:xfrm>
            <a:off x="152400" y="750207"/>
            <a:ext cx="5257800" cy="3878943"/>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The BNL group has experience assembling VTX staves.</a:t>
            </a:r>
          </a:p>
          <a:p>
            <a:r>
              <a:rPr lang="en-US" dirty="0"/>
              <a:t>Experienced </a:t>
            </a:r>
            <a:r>
              <a:rPr lang="en-US" dirty="0" err="1"/>
              <a:t>wirebonding</a:t>
            </a:r>
            <a:r>
              <a:rPr lang="en-US" dirty="0"/>
              <a:t> services are available on site.</a:t>
            </a:r>
          </a:p>
          <a:p>
            <a:pPr lvl="1"/>
            <a:r>
              <a:rPr lang="en-US" dirty="0"/>
              <a:t>Multiple rounds of </a:t>
            </a:r>
            <a:r>
              <a:rPr lang="en-US" dirty="0" err="1"/>
              <a:t>wirebonding</a:t>
            </a:r>
            <a:r>
              <a:rPr lang="en-US" dirty="0"/>
              <a:t> is required at different stages of the stave assembly.</a:t>
            </a:r>
          </a:p>
          <a:p>
            <a:pPr lvl="1"/>
            <a:r>
              <a:rPr lang="en-US" dirty="0"/>
              <a:t>2017 newly renovated lab (photos).</a:t>
            </a:r>
          </a:p>
          <a:p>
            <a:r>
              <a:rPr lang="en-US" dirty="0"/>
              <a:t>Users familiar with OGP measurement systems are available for metrology throughout the assembly process.</a:t>
            </a:r>
          </a:p>
        </p:txBody>
      </p:sp>
      <p:pic>
        <p:nvPicPr>
          <p:cNvPr id="7" name="Picture 6">
            <a:extLst>
              <a:ext uri="{FF2B5EF4-FFF2-40B4-BE49-F238E27FC236}">
                <a16:creationId xmlns:a16="http://schemas.microsoft.com/office/drawing/2014/main" id="{9838725F-3285-4104-A7A1-2140128685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0996" y="643709"/>
            <a:ext cx="2998810" cy="209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3BB7AE4D-236A-4CB4-A59A-3DF4F2BD10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0996" y="2806554"/>
            <a:ext cx="2998810" cy="209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3">
            <a:extLst>
              <a:ext uri="{FF2B5EF4-FFF2-40B4-BE49-F238E27FC236}">
                <a16:creationId xmlns:a16="http://schemas.microsoft.com/office/drawing/2014/main" id="{F9CCFC59-8B78-4846-A737-4420B26BEEB7}"/>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413560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1AFB4E-A3B1-468E-9BAD-587C5830B06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27" y="1038460"/>
            <a:ext cx="3486817" cy="2432744"/>
          </a:xfrm>
          <a:prstGeom prst="rect">
            <a:avLst/>
          </a:prstGeom>
        </p:spPr>
      </p:pic>
      <p:sp>
        <p:nvSpPr>
          <p:cNvPr id="18436" name="Title 3"/>
          <p:cNvSpPr>
            <a:spLocks noGrp="1"/>
          </p:cNvSpPr>
          <p:nvPr>
            <p:ph type="title"/>
          </p:nvPr>
        </p:nvSpPr>
        <p:spPr>
          <a:xfrm>
            <a:off x="228600" y="25003"/>
            <a:ext cx="8229600" cy="546497"/>
          </a:xfrm>
        </p:spPr>
        <p:txBody>
          <a:bodyPr/>
          <a:lstStyle/>
          <a:p>
            <a:pPr eaLnBrk="1" hangingPunct="1"/>
            <a:r>
              <a:rPr lang="en-US" altLang="en-US" sz="4000" dirty="0">
                <a:solidFill>
                  <a:srgbClr val="000000"/>
                </a:solidFill>
              </a:rPr>
              <a:t>INTT Ladder Assembly Fixtures</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dirty="0" err="1">
                <a:latin typeface="Calibri" pitchFamily="34" charset="0"/>
              </a:rPr>
              <a:t>sPHENIX</a:t>
            </a:r>
            <a:r>
              <a:rPr lang="en-US" altLang="en-US" dirty="0">
                <a:latin typeface="Calibri" pitchFamily="34" charset="0"/>
              </a:rPr>
              <a:t> - INTT</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8</a:t>
            </a:fld>
            <a:endParaRPr lang="en-US" altLang="en-US" sz="1200">
              <a:solidFill>
                <a:srgbClr val="898989"/>
              </a:solidFill>
              <a:cs typeface="Arial" pitchFamily="34" charset="0"/>
            </a:endParaRPr>
          </a:p>
        </p:txBody>
      </p:sp>
      <p:sp>
        <p:nvSpPr>
          <p:cNvPr id="13" name="TextBox 12">
            <a:extLst>
              <a:ext uri="{FF2B5EF4-FFF2-40B4-BE49-F238E27FC236}">
                <a16:creationId xmlns:a16="http://schemas.microsoft.com/office/drawing/2014/main" id="{FCA9ED59-21C5-47DF-A43D-D37627C12793}"/>
              </a:ext>
            </a:extLst>
          </p:cNvPr>
          <p:cNvSpPr txBox="1"/>
          <p:nvPr/>
        </p:nvSpPr>
        <p:spPr>
          <a:xfrm>
            <a:off x="3877744" y="2882442"/>
            <a:ext cx="1388511" cy="584775"/>
          </a:xfrm>
          <a:prstGeom prst="rect">
            <a:avLst/>
          </a:prstGeom>
          <a:noFill/>
        </p:spPr>
        <p:txBody>
          <a:bodyPr wrap="square" rtlCol="0">
            <a:spAutoFit/>
          </a:bodyPr>
          <a:lstStyle/>
          <a:p>
            <a:pPr algn="ctr"/>
            <a:r>
              <a:rPr lang="en-US" sz="1600" dirty="0"/>
              <a:t>Base Vacuum Fixture</a:t>
            </a:r>
            <a:endParaRPr lang="en-US" dirty="0"/>
          </a:p>
        </p:txBody>
      </p:sp>
      <p:cxnSp>
        <p:nvCxnSpPr>
          <p:cNvPr id="14" name="Straight Arrow Connector 13">
            <a:extLst>
              <a:ext uri="{FF2B5EF4-FFF2-40B4-BE49-F238E27FC236}">
                <a16:creationId xmlns:a16="http://schemas.microsoft.com/office/drawing/2014/main" id="{0214D729-2735-424D-88DE-9EB54E5A15B8}"/>
              </a:ext>
            </a:extLst>
          </p:cNvPr>
          <p:cNvCxnSpPr>
            <a:cxnSpLocks/>
            <a:stCxn id="15" idx="3"/>
          </p:cNvCxnSpPr>
          <p:nvPr/>
        </p:nvCxnSpPr>
        <p:spPr>
          <a:xfrm>
            <a:off x="5183152" y="1318052"/>
            <a:ext cx="381000"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B023E5-B5AF-49BD-819A-DB29E495CB1D}"/>
              </a:ext>
            </a:extLst>
          </p:cNvPr>
          <p:cNvSpPr txBox="1"/>
          <p:nvPr/>
        </p:nvSpPr>
        <p:spPr>
          <a:xfrm>
            <a:off x="3972556" y="902553"/>
            <a:ext cx="1210596" cy="830997"/>
          </a:xfrm>
          <a:prstGeom prst="rect">
            <a:avLst/>
          </a:prstGeom>
          <a:noFill/>
        </p:spPr>
        <p:txBody>
          <a:bodyPr wrap="square" rtlCol="0">
            <a:spAutoFit/>
          </a:bodyPr>
          <a:lstStyle/>
          <a:p>
            <a:r>
              <a:rPr lang="en-US" sz="1600" dirty="0"/>
              <a:t>Chip Placement Tool</a:t>
            </a:r>
          </a:p>
        </p:txBody>
      </p:sp>
      <p:cxnSp>
        <p:nvCxnSpPr>
          <p:cNvPr id="16" name="Straight Arrow Connector 15">
            <a:extLst>
              <a:ext uri="{FF2B5EF4-FFF2-40B4-BE49-F238E27FC236}">
                <a16:creationId xmlns:a16="http://schemas.microsoft.com/office/drawing/2014/main" id="{EBE4D451-759E-4E6A-8A38-B7A1701CFDDC}"/>
              </a:ext>
            </a:extLst>
          </p:cNvPr>
          <p:cNvCxnSpPr>
            <a:cxnSpLocks/>
          </p:cNvCxnSpPr>
          <p:nvPr/>
        </p:nvCxnSpPr>
        <p:spPr>
          <a:xfrm flipH="1">
            <a:off x="3390286" y="2308652"/>
            <a:ext cx="419714"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32CF69B-E3AD-4416-ADFA-75E429E2D152}"/>
              </a:ext>
            </a:extLst>
          </p:cNvPr>
          <p:cNvSpPr txBox="1"/>
          <p:nvPr/>
        </p:nvSpPr>
        <p:spPr>
          <a:xfrm>
            <a:off x="3742404" y="1893153"/>
            <a:ext cx="1210596" cy="830997"/>
          </a:xfrm>
          <a:prstGeom prst="rect">
            <a:avLst/>
          </a:prstGeom>
          <a:noFill/>
        </p:spPr>
        <p:txBody>
          <a:bodyPr wrap="square" rtlCol="0">
            <a:spAutoFit/>
          </a:bodyPr>
          <a:lstStyle/>
          <a:p>
            <a:pPr algn="ctr"/>
            <a:r>
              <a:rPr lang="en-US" sz="1600" dirty="0"/>
              <a:t>Sensor Placement Tool</a:t>
            </a:r>
          </a:p>
        </p:txBody>
      </p:sp>
      <p:pic>
        <p:nvPicPr>
          <p:cNvPr id="3" name="Picture 2">
            <a:extLst>
              <a:ext uri="{FF2B5EF4-FFF2-40B4-BE49-F238E27FC236}">
                <a16:creationId xmlns:a16="http://schemas.microsoft.com/office/drawing/2014/main" id="{DE7ADB41-9948-41A2-BEC5-662BE67F81D2}"/>
              </a:ext>
            </a:extLst>
          </p:cNvPr>
          <p:cNvPicPr>
            <a:picLocks noChangeAspect="1"/>
          </p:cNvPicPr>
          <p:nvPr/>
        </p:nvPicPr>
        <p:blipFill rotWithShape="1">
          <a:blip r:embed="rId4">
            <a:extLst>
              <a:ext uri="{28A0092B-C50C-407E-A947-70E740481C1C}">
                <a14:useLocalDpi xmlns:a14="http://schemas.microsoft.com/office/drawing/2010/main" val="0"/>
              </a:ext>
            </a:extLst>
          </a:blip>
          <a:srcRect t="35706" b="40696"/>
          <a:stretch/>
        </p:blipFill>
        <p:spPr>
          <a:xfrm>
            <a:off x="0" y="3790950"/>
            <a:ext cx="9144000" cy="1132186"/>
          </a:xfrm>
          <a:prstGeom prst="rect">
            <a:avLst/>
          </a:prstGeom>
        </p:spPr>
      </p:pic>
      <p:cxnSp>
        <p:nvCxnSpPr>
          <p:cNvPr id="12" name="Straight Arrow Connector 11">
            <a:extLst>
              <a:ext uri="{FF2B5EF4-FFF2-40B4-BE49-F238E27FC236}">
                <a16:creationId xmlns:a16="http://schemas.microsoft.com/office/drawing/2014/main" id="{33636C9E-2917-4391-A853-2669F253DE7C}"/>
              </a:ext>
            </a:extLst>
          </p:cNvPr>
          <p:cNvCxnSpPr>
            <a:cxnSpLocks/>
            <a:stCxn id="13" idx="2"/>
          </p:cNvCxnSpPr>
          <p:nvPr/>
        </p:nvCxnSpPr>
        <p:spPr>
          <a:xfrm>
            <a:off x="4572000" y="3467217"/>
            <a:ext cx="0" cy="33110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E02035E-038B-4EAD-ADC0-B1572B59D301}"/>
              </a:ext>
            </a:extLst>
          </p:cNvPr>
          <p:cNvCxnSpPr>
            <a:cxnSpLocks/>
            <a:stCxn id="21" idx="0"/>
          </p:cNvCxnSpPr>
          <p:nvPr/>
        </p:nvCxnSpPr>
        <p:spPr>
          <a:xfrm flipH="1" flipV="1">
            <a:off x="7509006" y="2981697"/>
            <a:ext cx="495502" cy="31793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0A9E42C-7122-4A41-8515-5396E2641FAF}"/>
              </a:ext>
            </a:extLst>
          </p:cNvPr>
          <p:cNvSpPr txBox="1"/>
          <p:nvPr/>
        </p:nvSpPr>
        <p:spPr>
          <a:xfrm>
            <a:off x="7399210" y="3299629"/>
            <a:ext cx="1210596" cy="584775"/>
          </a:xfrm>
          <a:prstGeom prst="rect">
            <a:avLst/>
          </a:prstGeom>
          <a:noFill/>
        </p:spPr>
        <p:txBody>
          <a:bodyPr wrap="square" rtlCol="0">
            <a:spAutoFit/>
          </a:bodyPr>
          <a:lstStyle/>
          <a:p>
            <a:r>
              <a:rPr lang="en-US" sz="1600" dirty="0"/>
              <a:t>Ladder on</a:t>
            </a:r>
          </a:p>
          <a:p>
            <a:r>
              <a:rPr lang="en-US" sz="1600" dirty="0"/>
              <a:t>Stave Frame</a:t>
            </a:r>
          </a:p>
        </p:txBody>
      </p:sp>
      <p:pic>
        <p:nvPicPr>
          <p:cNvPr id="4" name="Picture 3">
            <a:extLst>
              <a:ext uri="{FF2B5EF4-FFF2-40B4-BE49-F238E27FC236}">
                <a16:creationId xmlns:a16="http://schemas.microsoft.com/office/drawing/2014/main" id="{0E0695F1-AD1F-4DFD-9C60-3065F06A965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85631" y="1915560"/>
            <a:ext cx="3077369" cy="1802305"/>
          </a:xfrm>
          <a:prstGeom prst="rect">
            <a:avLst/>
          </a:prstGeom>
        </p:spPr>
      </p:pic>
      <p:pic>
        <p:nvPicPr>
          <p:cNvPr id="6" name="Picture 5">
            <a:extLst>
              <a:ext uri="{FF2B5EF4-FFF2-40B4-BE49-F238E27FC236}">
                <a16:creationId xmlns:a16="http://schemas.microsoft.com/office/drawing/2014/main" id="{E896B9A0-08E8-4446-B5BD-BBAE4B0DF07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029200" y="557384"/>
            <a:ext cx="3077369" cy="2156581"/>
          </a:xfrm>
          <a:prstGeom prst="rect">
            <a:avLst/>
          </a:prstGeom>
        </p:spPr>
      </p:pic>
      <p:sp>
        <p:nvSpPr>
          <p:cNvPr id="18" name="Date Placeholder 3">
            <a:extLst>
              <a:ext uri="{FF2B5EF4-FFF2-40B4-BE49-F238E27FC236}">
                <a16:creationId xmlns:a16="http://schemas.microsoft.com/office/drawing/2014/main" id="{27A6235F-CB8F-4581-9D9F-9811364FFBCE}"/>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2893807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C55E04-E46D-4F6E-9634-64150F20B795}"/>
              </a:ext>
            </a:extLst>
          </p:cNvPr>
          <p:cNvPicPr>
            <a:picLocks noChangeAspect="1"/>
          </p:cNvPicPr>
          <p:nvPr/>
        </p:nvPicPr>
        <p:blipFill rotWithShape="1">
          <a:blip r:embed="rId3">
            <a:extLst>
              <a:ext uri="{28A0092B-C50C-407E-A947-70E740481C1C}">
                <a14:useLocalDpi xmlns:a14="http://schemas.microsoft.com/office/drawing/2010/main" val="0"/>
              </a:ext>
            </a:extLst>
          </a:blip>
          <a:srcRect t="35706" b="39197"/>
          <a:stretch/>
        </p:blipFill>
        <p:spPr>
          <a:xfrm>
            <a:off x="0" y="3790950"/>
            <a:ext cx="9144000" cy="1204125"/>
          </a:xfrm>
          <a:prstGeom prst="rect">
            <a:avLst/>
          </a:prstGeom>
        </p:spPr>
      </p:pic>
      <p:pic>
        <p:nvPicPr>
          <p:cNvPr id="4" name="Picture 3">
            <a:extLst>
              <a:ext uri="{FF2B5EF4-FFF2-40B4-BE49-F238E27FC236}">
                <a16:creationId xmlns:a16="http://schemas.microsoft.com/office/drawing/2014/main" id="{6DFF698D-B962-4636-A1CD-BA0BACDAA467}"/>
              </a:ext>
            </a:extLst>
          </p:cNvPr>
          <p:cNvPicPr>
            <a:picLocks noChangeAspect="1"/>
          </p:cNvPicPr>
          <p:nvPr/>
        </p:nvPicPr>
        <p:blipFill rotWithShape="1">
          <a:blip r:embed="rId4">
            <a:extLst>
              <a:ext uri="{28A0092B-C50C-407E-A947-70E740481C1C}">
                <a14:useLocalDpi xmlns:a14="http://schemas.microsoft.com/office/drawing/2010/main" val="0"/>
              </a:ext>
            </a:extLst>
          </a:blip>
          <a:srcRect t="37295" b="40006"/>
          <a:stretch/>
        </p:blipFill>
        <p:spPr>
          <a:xfrm>
            <a:off x="0" y="2159000"/>
            <a:ext cx="9144000" cy="1089119"/>
          </a:xfrm>
          <a:prstGeom prst="rect">
            <a:avLst/>
          </a:prstGeom>
        </p:spPr>
      </p:pic>
      <p:sp>
        <p:nvSpPr>
          <p:cNvPr id="18436" name="Title 3"/>
          <p:cNvSpPr>
            <a:spLocks noGrp="1"/>
          </p:cNvSpPr>
          <p:nvPr>
            <p:ph type="title"/>
          </p:nvPr>
        </p:nvSpPr>
        <p:spPr>
          <a:xfrm>
            <a:off x="228600" y="57150"/>
            <a:ext cx="8229600" cy="546497"/>
          </a:xfrm>
        </p:spPr>
        <p:txBody>
          <a:bodyPr/>
          <a:lstStyle/>
          <a:p>
            <a:pPr eaLnBrk="1" hangingPunct="1"/>
            <a:r>
              <a:rPr lang="en-US" altLang="en-US" sz="3400" dirty="0">
                <a:solidFill>
                  <a:srgbClr val="000000"/>
                </a:solidFill>
              </a:rPr>
              <a:t>INTT Technical Overview – HDI Placement</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dirty="0" err="1">
                <a:latin typeface="Calibri" pitchFamily="34" charset="0"/>
              </a:rPr>
              <a:t>sPHENIX</a:t>
            </a:r>
            <a:r>
              <a:rPr lang="en-US" altLang="en-US" dirty="0">
                <a:latin typeface="Calibri" pitchFamily="34" charset="0"/>
              </a:rPr>
              <a:t> - INTT</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9</a:t>
            </a:fld>
            <a:endParaRPr lang="en-US" altLang="en-US" sz="1200">
              <a:solidFill>
                <a:srgbClr val="898989"/>
              </a:solidFill>
              <a:cs typeface="Arial" pitchFamily="34" charset="0"/>
            </a:endParaRPr>
          </a:p>
        </p:txBody>
      </p:sp>
      <p:sp>
        <p:nvSpPr>
          <p:cNvPr id="2" name="TextBox 1">
            <a:extLst>
              <a:ext uri="{FF2B5EF4-FFF2-40B4-BE49-F238E27FC236}">
                <a16:creationId xmlns:a16="http://schemas.microsoft.com/office/drawing/2014/main" id="{2F05382B-FCFA-4DC0-B0A4-0A5DB68F2FCC}"/>
              </a:ext>
            </a:extLst>
          </p:cNvPr>
          <p:cNvSpPr txBox="1"/>
          <p:nvPr/>
        </p:nvSpPr>
        <p:spPr>
          <a:xfrm>
            <a:off x="130119" y="1583674"/>
            <a:ext cx="5051481" cy="646331"/>
          </a:xfrm>
          <a:prstGeom prst="rect">
            <a:avLst/>
          </a:prstGeom>
          <a:noFill/>
        </p:spPr>
        <p:txBody>
          <a:bodyPr wrap="square" rtlCol="0">
            <a:spAutoFit/>
          </a:bodyPr>
          <a:lstStyle/>
          <a:p>
            <a:r>
              <a:rPr lang="en-US" dirty="0">
                <a:solidFill>
                  <a:srgbClr val="C00000"/>
                </a:solidFill>
              </a:rPr>
              <a:t>1.</a:t>
            </a:r>
            <a:r>
              <a:rPr lang="en-US" b="1" dirty="0">
                <a:solidFill>
                  <a:srgbClr val="C00000"/>
                </a:solidFill>
              </a:rPr>
              <a:t> </a:t>
            </a:r>
            <a:r>
              <a:rPr lang="en-US" dirty="0"/>
              <a:t>CFC stave is installed on the base fixture, and scanned by the OGP for flatness.</a:t>
            </a:r>
          </a:p>
        </p:txBody>
      </p:sp>
      <p:sp>
        <p:nvSpPr>
          <p:cNvPr id="7" name="TextBox 6">
            <a:extLst>
              <a:ext uri="{FF2B5EF4-FFF2-40B4-BE49-F238E27FC236}">
                <a16:creationId xmlns:a16="http://schemas.microsoft.com/office/drawing/2014/main" id="{F31AA63F-35C9-440F-93DE-3FBEE6B6291F}"/>
              </a:ext>
            </a:extLst>
          </p:cNvPr>
          <p:cNvSpPr txBox="1"/>
          <p:nvPr/>
        </p:nvSpPr>
        <p:spPr>
          <a:xfrm>
            <a:off x="152398" y="3257550"/>
            <a:ext cx="4190998" cy="646331"/>
          </a:xfrm>
          <a:prstGeom prst="rect">
            <a:avLst/>
          </a:prstGeom>
          <a:noFill/>
        </p:spPr>
        <p:txBody>
          <a:bodyPr wrap="square" rtlCol="0">
            <a:spAutoFit/>
          </a:bodyPr>
          <a:lstStyle/>
          <a:p>
            <a:r>
              <a:rPr lang="en-US" dirty="0">
                <a:solidFill>
                  <a:srgbClr val="C00000"/>
                </a:solidFill>
              </a:rPr>
              <a:t>2. </a:t>
            </a:r>
            <a:r>
              <a:rPr lang="en-US" dirty="0"/>
              <a:t>Glue mask is applied to prevent overspill of epoxy during and after application.</a:t>
            </a:r>
          </a:p>
        </p:txBody>
      </p:sp>
      <p:cxnSp>
        <p:nvCxnSpPr>
          <p:cNvPr id="12" name="Straight Arrow Connector 11">
            <a:extLst>
              <a:ext uri="{FF2B5EF4-FFF2-40B4-BE49-F238E27FC236}">
                <a16:creationId xmlns:a16="http://schemas.microsoft.com/office/drawing/2014/main" id="{C3D8D65F-5642-4609-A78C-B095232A3E8A}"/>
              </a:ext>
            </a:extLst>
          </p:cNvPr>
          <p:cNvCxnSpPr>
            <a:cxnSpLocks/>
            <a:stCxn id="4" idx="2"/>
          </p:cNvCxnSpPr>
          <p:nvPr/>
        </p:nvCxnSpPr>
        <p:spPr>
          <a:xfrm>
            <a:off x="4572000" y="3248119"/>
            <a:ext cx="0" cy="77143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B2B816E-A9F1-4DB3-B349-E8AAF38F00F3}"/>
              </a:ext>
            </a:extLst>
          </p:cNvPr>
          <p:cNvSpPr/>
          <p:nvPr/>
        </p:nvSpPr>
        <p:spPr>
          <a:xfrm>
            <a:off x="1752600" y="2541271"/>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m3d="http://schemas.microsoft.com/office/drawing/2017/model3d">
        <mc:Choice Requires="am3d">
          <p:graphicFrame>
            <p:nvGraphicFramePr>
              <p:cNvPr id="15" name="3D Model 14">
                <a:extLst>
                  <a:ext uri="{FF2B5EF4-FFF2-40B4-BE49-F238E27FC236}">
                    <a16:creationId xmlns:a16="http://schemas.microsoft.com/office/drawing/2014/main" id="{08ED0913-46DE-4F98-8A04-F251AEF4CD5C}"/>
                  </a:ext>
                </a:extLst>
              </p:cNvPr>
              <p:cNvGraphicFramePr>
                <a:graphicFrameLocks noChangeAspect="1"/>
              </p:cNvGraphicFramePr>
              <p:nvPr>
                <p:extLst>
                  <p:ext uri="{D42A27DB-BD31-4B8C-83A1-F6EECF244321}">
                    <p14:modId xmlns:p14="http://schemas.microsoft.com/office/powerpoint/2010/main" val="2249783495"/>
                  </p:ext>
                </p:extLst>
              </p:nvPr>
            </p:nvGraphicFramePr>
            <p:xfrm>
              <a:off x="0" y="819150"/>
              <a:ext cx="9144000" cy="649387"/>
            </p:xfrm>
            <a:graphic>
              <a:graphicData uri="http://schemas.microsoft.com/office/drawing/2017/model3d">
                <am3d:model3d r:embed="rId5">
                  <am3d:spPr>
                    <a:xfrm>
                      <a:off x="0" y="0"/>
                      <a:ext cx="9144000" cy="649387"/>
                    </a:xfrm>
                    <a:prstGeom prst="rect">
                      <a:avLst/>
                    </a:prstGeom>
                  </am3d:spPr>
                  <am3d:camera>
                    <am3d:pos x="0" y="0" z="47168100"/>
                    <am3d:up dx="0" dy="36000000" dz="0"/>
                    <am3d:lookAt x="0" y="0" z="0"/>
                    <am3d:perspective fov="2700000"/>
                  </am3d:camera>
                  <am3d:trans>
                    <am3d:meterPerModelUnit n="1880" d="1000000"/>
                    <am3d:preTrans dx="0" dy="-357959" dz="0"/>
                    <am3d:scale>
                      <am3d:sx n="1000000" d="1000000"/>
                      <am3d:sy n="1000000" d="1000000"/>
                      <am3d:sz n="1000000" d="1000000"/>
                    </am3d:scale>
                    <am3d:rot ax="5400000" az="16200000"/>
                    <am3d:postTrans dx="0" dy="0" dz="0"/>
                  </am3d:trans>
                  <am3d:raster rName="Office3DRenderer" rVer="16.0.8326">
                    <am3d:blip r:embed="rId6"/>
                  </am3d:raster>
                  <am3d:objViewport viewportSz="98430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5" name="3D Model 14">
                <a:extLst>
                  <a:ext uri="{FF2B5EF4-FFF2-40B4-BE49-F238E27FC236}">
                    <a16:creationId xmlns:a16="http://schemas.microsoft.com/office/drawing/2014/main" id="{08ED0913-46DE-4F98-8A04-F251AEF4CD5C}"/>
                  </a:ext>
                </a:extLst>
              </p:cNvPr>
              <p:cNvPicPr>
                <a:picLocks noGrp="1" noRot="1" noChangeAspect="1" noMove="1" noResize="1" noEditPoints="1" noAdjustHandles="1" noChangeArrowheads="1" noChangeShapeType="1" noCrop="1"/>
              </p:cNvPicPr>
              <p:nvPr/>
            </p:nvPicPr>
            <p:blipFill>
              <a:blip r:embed="rId7"/>
              <a:stretch>
                <a:fillRect/>
              </a:stretch>
            </p:blipFill>
            <p:spPr>
              <a:xfrm>
                <a:off x="0" y="819150"/>
                <a:ext cx="9144000" cy="649387"/>
              </a:xfrm>
              <a:prstGeom prst="rect">
                <a:avLst/>
              </a:prstGeom>
            </p:spPr>
          </p:pic>
        </mc:Fallback>
      </mc:AlternateContent>
      <p:sp>
        <p:nvSpPr>
          <p:cNvPr id="13" name="Date Placeholder 3">
            <a:extLst>
              <a:ext uri="{FF2B5EF4-FFF2-40B4-BE49-F238E27FC236}">
                <a16:creationId xmlns:a16="http://schemas.microsoft.com/office/drawing/2014/main" id="{08202916-04E6-481E-9476-18B0450BA95F}"/>
              </a:ext>
            </a:extLst>
          </p:cNvPr>
          <p:cNvSpPr>
            <a:spLocks noGrp="1"/>
          </p:cNvSpPr>
          <p:nvPr>
            <p:ph type="dt" sz="half" idx="10"/>
          </p:nvPr>
        </p:nvSpPr>
        <p:spPr>
          <a:xfrm>
            <a:off x="0" y="4972050"/>
            <a:ext cx="2133600" cy="171450"/>
          </a:xfrm>
        </p:spPr>
        <p:txBody>
          <a:bodyPr/>
          <a:lstStyle/>
          <a:p>
            <a:pPr>
              <a:defRPr/>
            </a:pPr>
            <a:r>
              <a:rPr lang="en-US" altLang="en-US" dirty="0"/>
              <a:t>March 24, 2020</a:t>
            </a:r>
          </a:p>
        </p:txBody>
      </p:sp>
    </p:spTree>
    <p:extLst>
      <p:ext uri="{BB962C8B-B14F-4D97-AF65-F5344CB8AC3E}">
        <p14:creationId xmlns:p14="http://schemas.microsoft.com/office/powerpoint/2010/main" val="243441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512" repeatCount="indefinite" fill="hold" nodeType="withEffect">
                                  <p:stCondLst>
                                    <p:cond delay="0"/>
                                  </p:stCondLst>
                                  <p:childTnLst>
                                    <p:animRot by="-21600000">
                                      <p:cBhvr>
                                        <p:cTn id="6" dur="15000" fill="hold"/>
                                        <p:tgtEl>
                                          <p:spTgt spid="15"/>
                                        </p:tgtEl>
                                        <p:attrNameLst>
                                          <p:attrName>3d.view.rotation.x</p:attrName>
                                        </p:attrNameLst>
                                      </p:cBhvr>
                                    </p:animRot>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grpId="0" nodeType="clickEffect">
                                  <p:stCondLst>
                                    <p:cond delay="0"/>
                                  </p:stCondLst>
                                  <p:childTnLst>
                                    <p:animMotion origin="layout" path="M -0.0007 -0.0034 L 0.60903 -0.0034 L 0.61111 -0.0034 C 0.61371 -0.00031 0.61597 0.00123 0.61736 0.00648 C 0.61788 0.00864 0.61875 0.01389 0.61875 0.01419 C 0.61823 0.01913 0.61909 0.02314 0.61597 0.025 C 0.61493 0.02531 0.61406 0.025 0.61319 0.025 L -0.00139 0.02253 L -0.00139 0.02129 C -0.00677 0.00771 -0.00538 0.01358 -0.00695 0.00524 C -0.0066 0.00401 -0.00625 0.00247 -0.00556 0.00154 C -0.0033 -0.00186 -0.00347 0.00216 -0.0007 -0.0034 Z " pathEditMode="relative" rAng="0" ptsTypes="AAAAAAAAAAAA">
                                      <p:cBhvr>
                                        <p:cTn id="10" dur="12000" fill="hold"/>
                                        <p:tgtEl>
                                          <p:spTgt spid="11"/>
                                        </p:tgtEl>
                                        <p:attrNameLst>
                                          <p:attrName>ppt_x</p:attrName>
                                          <p:attrName>ppt_y</p:attrName>
                                        </p:attrNameLst>
                                      </p:cBhvr>
                                      <p:rCtr x="30660" y="14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FBAC72E496364DB58D6CABA6B838EC" ma:contentTypeVersion="8" ma:contentTypeDescription="Create a new document." ma:contentTypeScope="" ma:versionID="c48a1a90c25307895d5d696a0c64797f">
  <xsd:schema xmlns:xsd="http://www.w3.org/2001/XMLSchema" xmlns:xs="http://www.w3.org/2001/XMLSchema" xmlns:p="http://schemas.microsoft.com/office/2006/metadata/properties" xmlns:ns3="535da149-1b61-4eb4-a2da-0dff989b014b" targetNamespace="http://schemas.microsoft.com/office/2006/metadata/properties" ma:root="true" ma:fieldsID="017bf4b4c2cd9e1e4a0c1778036e6721" ns3:_="">
    <xsd:import namespace="535da149-1b61-4eb4-a2da-0dff989b014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5da149-1b61-4eb4-a2da-0dff989b01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BFF437-2F9D-4DA3-8028-8F68F6D40E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5da149-1b61-4eb4-a2da-0dff989b01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00FDF3-5483-49EA-8AED-55A49A922150}">
  <ds:schemaRefs>
    <ds:schemaRef ds:uri="http://schemas.microsoft.com/sharepoint/v3/contenttype/forms"/>
  </ds:schemaRefs>
</ds:datastoreItem>
</file>

<file path=customXml/itemProps3.xml><?xml version="1.0" encoding="utf-8"?>
<ds:datastoreItem xmlns:ds="http://schemas.openxmlformats.org/officeDocument/2006/customXml" ds:itemID="{7B72BCAE-E6F3-4733-A98C-B54F32D8672B}">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535da149-1b61-4eb4-a2da-0dff989b014b"/>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41951</TotalTime>
  <Words>2719</Words>
  <Application>Microsoft Office PowerPoint</Application>
  <PresentationFormat>On-screen Show (16:9)</PresentationFormat>
  <Paragraphs>463</Paragraphs>
  <Slides>43</Slides>
  <Notes>25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 sPHENIX  INTT Assembly Ladder Assembly Fixture and HDI </vt:lpstr>
      <vt:lpstr>INTT Assembly Components</vt:lpstr>
      <vt:lpstr>INTT Ladder Components</vt:lpstr>
      <vt:lpstr>INTT Ladder Assembly Steps</vt:lpstr>
      <vt:lpstr>PowerPoint Presentation</vt:lpstr>
      <vt:lpstr>INTT Technical Overview – Laser OGP Machine</vt:lpstr>
      <vt:lpstr>On-Hand Expertise</vt:lpstr>
      <vt:lpstr>INTT Ladder Assembly Fixtures</vt:lpstr>
      <vt:lpstr>INTT Technical Overview – HDI Placement</vt:lpstr>
      <vt:lpstr>INTT Technical Overview – HDI Placement</vt:lpstr>
      <vt:lpstr>INTT Technical Overview – HDI Placement</vt:lpstr>
      <vt:lpstr>INTT Technical Overview – Chip Placement</vt:lpstr>
      <vt:lpstr>INTT Technical Overview – Chip Placement</vt:lpstr>
      <vt:lpstr>INTT Technical Overview – Chip Placement</vt:lpstr>
      <vt:lpstr>INTT Technical Overview – Sensor Placement</vt:lpstr>
      <vt:lpstr>INTT Technical Overview – Sensor Placement</vt:lpstr>
      <vt:lpstr>BOM and Quotes</vt:lpstr>
      <vt:lpstr>Back Up</vt:lpstr>
      <vt:lpstr>First Article Carbon Fiber Staves</vt:lpstr>
      <vt:lpstr>SN0001_205-310-0100-01</vt:lpstr>
      <vt:lpstr>SN0002_205-310-0100-01</vt:lpstr>
      <vt:lpstr>SN0003_205-310-0100-01</vt:lpstr>
      <vt:lpstr>SN0004_205-310-0100-01</vt:lpstr>
      <vt:lpstr>SN0005_205-310-0100-01</vt:lpstr>
      <vt:lpstr>SN0006_205-310-0100-01</vt:lpstr>
      <vt:lpstr>Procured Parts</vt:lpstr>
      <vt:lpstr>Procured Parts (cont.)</vt:lpstr>
      <vt:lpstr>INTT Detector Components</vt:lpstr>
      <vt:lpstr>INTT Detector Components (cont.)</vt:lpstr>
      <vt:lpstr>INTT Detector Assembly Components</vt:lpstr>
      <vt:lpstr>INTT Technical Overview – Half Barrel Assembly</vt:lpstr>
      <vt:lpstr>INTT Technical Overview – Half Barrel Assembly</vt:lpstr>
      <vt:lpstr>INTT Ladder/Barrel Assembly Scope </vt:lpstr>
      <vt:lpstr>INTT Collaborators</vt:lpstr>
      <vt:lpstr>INTT Schedule and Cost Drivers</vt:lpstr>
      <vt:lpstr>INTT Status and Highlights</vt:lpstr>
      <vt:lpstr>INTT Issues and Concerns  </vt:lpstr>
      <vt:lpstr>INTT Assembly Activities Over the Next Few Months</vt:lpstr>
      <vt:lpstr>INTT Assembly Summary</vt:lpstr>
      <vt:lpstr>Chip Placement Tools</vt:lpstr>
      <vt:lpstr>Sensor Placement Tool Features</vt:lpstr>
      <vt:lpstr>Sensor Placement Tool Model</vt:lpstr>
      <vt:lpstr>Sensor Base Tool</vt:lpstr>
    </vt:vector>
  </TitlesOfParts>
  <Company>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Miraval, Connor</cp:lastModifiedBy>
  <cp:revision>227</cp:revision>
  <cp:lastPrinted>2015-10-28T19:08:40Z</cp:lastPrinted>
  <dcterms:created xsi:type="dcterms:W3CDTF">2015-10-24T00:32:43Z</dcterms:created>
  <dcterms:modified xsi:type="dcterms:W3CDTF">2020-03-25T15:08:44Z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0x010100D2FBAC72E496364DB58D6CABA6B838EC</vt:lpwstr>
  </property>
</Properties>
</file>