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01" r:id="rId2"/>
    <p:sldId id="807" r:id="rId3"/>
    <p:sldId id="791" r:id="rId4"/>
    <p:sldId id="783" r:id="rId5"/>
    <p:sldId id="810" r:id="rId6"/>
    <p:sldId id="802" r:id="rId7"/>
    <p:sldId id="803" r:id="rId8"/>
    <p:sldId id="799" r:id="rId9"/>
    <p:sldId id="804" r:id="rId10"/>
    <p:sldId id="790" r:id="rId11"/>
    <p:sldId id="800" r:id="rId12"/>
    <p:sldId id="793" r:id="rId13"/>
    <p:sldId id="794" r:id="rId14"/>
    <p:sldId id="795" r:id="rId15"/>
    <p:sldId id="796" r:id="rId16"/>
    <p:sldId id="797" r:id="rId17"/>
    <p:sldId id="798" r:id="rId18"/>
    <p:sldId id="806" r:id="rId19"/>
    <p:sldId id="808" r:id="rId20"/>
    <p:sldId id="805" r:id="rId21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4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544" algn="l" defTabSz="91421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650" algn="l" defTabSz="91421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760" algn="l" defTabSz="91421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6869" algn="l" defTabSz="914219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9805" autoAdjust="0"/>
  </p:normalViewPr>
  <p:slideViewPr>
    <p:cSldViewPr>
      <p:cViewPr varScale="1">
        <p:scale>
          <a:sx n="111" d="100"/>
          <a:sy n="111" d="100"/>
        </p:scale>
        <p:origin x="-8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4/30/20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4/30/20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4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544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8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7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9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9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9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9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9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8"/>
            <a:ext cx="2895600" cy="207169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2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4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05" indent="-2856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773" indent="-2285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6991" indent="-2285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096" indent="-228554" algn="l" defTabSz="9142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4" algn="l" defTabSz="9142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4" algn="l" defTabSz="9142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8229600" cy="546497"/>
          </a:xfrm>
        </p:spPr>
        <p:txBody>
          <a:bodyPr/>
          <a:lstStyle/>
          <a:p>
            <a:r>
              <a:rPr lang="en-US" sz="4000" dirty="0" smtClean="0"/>
              <a:t>sPHENIX Status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" y="666750"/>
            <a:ext cx="8915081" cy="4572000"/>
          </a:xfrm>
        </p:spPr>
        <p:txBody>
          <a:bodyPr/>
          <a:lstStyle/>
          <a:p>
            <a:r>
              <a:rPr lang="en-US" sz="1800" dirty="0" smtClean="0"/>
              <a:t>Work continues to get done on project tasks at a slower rate than had been planned.  </a:t>
            </a:r>
          </a:p>
          <a:p>
            <a:r>
              <a:rPr lang="en-US" sz="1800" dirty="0" smtClean="0"/>
              <a:t>We are concentrating on what can be done remotely: engineering, procurement, reviews, testing  when possible. </a:t>
            </a:r>
          </a:p>
          <a:p>
            <a:r>
              <a:rPr lang="en-US" sz="1800" dirty="0" smtClean="0"/>
              <a:t>The pandemic has had no discernable impact on cost (we have 38% contingency). The impact on schedule particularly tasks that must be done at national labs or universities is obvious.</a:t>
            </a:r>
          </a:p>
          <a:p>
            <a:r>
              <a:rPr lang="en-US" sz="1800" dirty="0" smtClean="0"/>
              <a:t>We’re looking at ways to mitigate the pandemic effects on schedule to catch up as much as practical once universities and national labs reopen. </a:t>
            </a:r>
          </a:p>
          <a:p>
            <a:r>
              <a:rPr lang="en-US" sz="1800" dirty="0" smtClean="0"/>
              <a:t>As of Mar 31 the project had 14 months of schedule float to PD-4 and 3.5 months of 1008 I&amp;F Upgrade float to the start of the RHIC 2023 run (</a:t>
            </a:r>
            <a:r>
              <a:rPr lang="en-US" sz="1800" dirty="0"/>
              <a:t>F</a:t>
            </a:r>
            <a:r>
              <a:rPr lang="en-US" sz="1800" dirty="0" smtClean="0"/>
              <a:t>eb 1, 2023).   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6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" y="8388"/>
            <a:ext cx="8328991" cy="57418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sPHENIX MIE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033264"/>
              </p:ext>
            </p:extLst>
          </p:nvPr>
        </p:nvGraphicFramePr>
        <p:xfrm>
          <a:off x="304801" y="666750"/>
          <a:ext cx="8600000" cy="93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4246309965"/>
                    </a:ext>
                  </a:extLst>
                </a:gridCol>
                <a:gridCol w="1688892">
                  <a:extLst>
                    <a:ext uri="{9D8B030D-6E8A-4147-A177-3AD203B41FA5}">
                      <a16:colId xmlns:a16="http://schemas.microsoft.com/office/drawing/2014/main" xmlns="" val="2547196037"/>
                    </a:ext>
                  </a:extLst>
                </a:gridCol>
                <a:gridCol w="978108">
                  <a:extLst>
                    <a:ext uri="{9D8B030D-6E8A-4147-A177-3AD203B41FA5}">
                      <a16:colId xmlns:a16="http://schemas.microsoft.com/office/drawing/2014/main" xmlns="" val="290604388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998244554"/>
                    </a:ext>
                  </a:extLst>
                </a:gridCol>
                <a:gridCol w="1101777">
                  <a:extLst>
                    <a:ext uri="{9D8B030D-6E8A-4147-A177-3AD203B41FA5}">
                      <a16:colId xmlns:a16="http://schemas.microsoft.com/office/drawing/2014/main" xmlns="" val="859748088"/>
                    </a:ext>
                  </a:extLst>
                </a:gridCol>
                <a:gridCol w="945023">
                  <a:extLst>
                    <a:ext uri="{9D8B030D-6E8A-4147-A177-3AD203B41FA5}">
                      <a16:colId xmlns:a16="http://schemas.microsoft.com/office/drawing/2014/main" xmlns="" val="236952313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Last CD Achieved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4149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/>
                        <a:t>$27.0M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PD-2/3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42.7%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3/31/2020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1.03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1428752"/>
            <a:ext cx="8978900" cy="3502215"/>
          </a:xfrm>
          <a:prstGeom prst="rect">
            <a:avLst/>
          </a:prstGeom>
          <a:solidFill>
            <a:schemeClr val="bg1"/>
          </a:solidFill>
        </p:spPr>
        <p:txBody>
          <a:bodyPr vert="horz" lIns="91418" tIns="45709" rIns="91418" bIns="45709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/>
              <a:t>Scope</a:t>
            </a:r>
          </a:p>
          <a:p>
            <a:pPr lvl="1"/>
            <a:r>
              <a:rPr lang="en-US" sz="3300" dirty="0"/>
              <a:t>Detector systems produced, tested and ready for installation: </a:t>
            </a:r>
            <a:r>
              <a:rPr lang="en-US" sz="3300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marL="0" indent="0">
              <a:buNone/>
            </a:pPr>
            <a:r>
              <a:rPr lang="en-US" sz="3700" b="1" dirty="0"/>
              <a:t>Not in scope</a:t>
            </a:r>
          </a:p>
          <a:p>
            <a:pPr lvl="1"/>
            <a:r>
              <a:rPr lang="en-US" sz="3300" dirty="0"/>
              <a:t>SC-Magnet, Bldg/Det Infrastructure, Installation and System Commissioning  </a:t>
            </a:r>
          </a:p>
          <a:p>
            <a:pPr marL="0" indent="0">
              <a:buNone/>
            </a:pPr>
            <a:r>
              <a:rPr lang="en-US" sz="3800" b="1" dirty="0"/>
              <a:t>Schedule</a:t>
            </a:r>
          </a:p>
          <a:p>
            <a:pPr lvl="1"/>
            <a:r>
              <a:rPr lang="en-US" sz="3300" dirty="0"/>
              <a:t>CD-0 received Sept 2016</a:t>
            </a:r>
          </a:p>
          <a:p>
            <a:pPr lvl="1"/>
            <a:r>
              <a:rPr lang="en-US" sz="3300" dirty="0"/>
              <a:t>CD-1/3A received Aug 2018</a:t>
            </a:r>
          </a:p>
          <a:p>
            <a:pPr lvl="1"/>
            <a:r>
              <a:rPr lang="en-US" sz="3300" dirty="0"/>
              <a:t>PD-2/3  received Sept 2019</a:t>
            </a:r>
          </a:p>
          <a:p>
            <a:pPr lvl="1"/>
            <a:r>
              <a:rPr lang="en-US" sz="3300" dirty="0"/>
              <a:t>Early completion Oct 2021 (14 months float to PD-4)</a:t>
            </a:r>
          </a:p>
          <a:p>
            <a:pPr lvl="1"/>
            <a:r>
              <a:rPr lang="en-US" sz="3300" dirty="0"/>
              <a:t>PD-4 Dec 2022</a:t>
            </a:r>
          </a:p>
          <a:p>
            <a:pPr marL="0" indent="0">
              <a:buNone/>
            </a:pPr>
            <a:r>
              <a:rPr lang="en-US" sz="3800" b="1" dirty="0"/>
              <a:t>Cost</a:t>
            </a:r>
          </a:p>
          <a:p>
            <a:pPr lvl="1"/>
            <a:r>
              <a:rPr lang="en-US" sz="3300" b="1" dirty="0"/>
              <a:t>$27.0M AY TPC  37.8% contingency on BCWR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" y="4833257"/>
            <a:ext cx="2844800" cy="228600"/>
          </a:xfrm>
          <a:prstGeom prst="rect">
            <a:avLst/>
          </a:prstGeom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151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070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6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04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3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3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20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4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12470" y="4793354"/>
            <a:ext cx="3860800" cy="2762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defPPr>
              <a:defRPr lang="en-US"/>
            </a:defPPr>
            <a:lvl1pPr marL="0" algn="ctr" defTabSz="914151" rtl="0" eaLnBrk="1" fontAlgn="auto" latinLnBrk="0" hangingPunct="1">
              <a:spcBef>
                <a:spcPts val="0"/>
              </a:spcBef>
              <a:spcAft>
                <a:spcPts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0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6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04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3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3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20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4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D8087AA-C3CB-4551-9C02-D93B3CA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45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471310"/>
          </a:xfrm>
        </p:spPr>
        <p:txBody>
          <a:bodyPr>
            <a:noAutofit/>
          </a:bodyPr>
          <a:lstStyle/>
          <a:p>
            <a:r>
              <a:rPr lang="en-US" sz="3200" dirty="0"/>
              <a:t>1008 Infrastructure &amp; Facility Upgrade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322" y="1356109"/>
            <a:ext cx="9054678" cy="3587939"/>
          </a:xfrm>
          <a:prstGeom prst="rect">
            <a:avLst/>
          </a:prstGeom>
          <a:solidFill>
            <a:srgbClr val="FFFFFF"/>
          </a:solidFill>
        </p:spPr>
        <p:txBody>
          <a:bodyPr vert="horz" lIns="91434" tIns="45717" rIns="91434" bIns="45717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Scope</a:t>
            </a:r>
          </a:p>
          <a:p>
            <a:pPr lvl="1"/>
            <a:r>
              <a:rPr lang="en-US" sz="1600" dirty="0">
                <a:solidFill>
                  <a:srgbClr val="0080FF"/>
                </a:solidFill>
              </a:rPr>
              <a:t>SC-Magnet support including the Flux Return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Cryogenics</a:t>
            </a:r>
            <a:r>
              <a:rPr lang="en-US" sz="1600" dirty="0"/>
              <a:t> into Bldg 1008, </a:t>
            </a:r>
            <a:r>
              <a:rPr lang="en-US" sz="1600" dirty="0">
                <a:solidFill>
                  <a:srgbClr val="0080FF"/>
                </a:solidFill>
              </a:rPr>
              <a:t>Detector Carriage/Cradle</a:t>
            </a:r>
            <a:r>
              <a:rPr lang="en-US" sz="1600" dirty="0"/>
              <a:t>, other </a:t>
            </a:r>
            <a:r>
              <a:rPr lang="en-US" sz="1600" dirty="0">
                <a:solidFill>
                  <a:srgbClr val="0080FF"/>
                </a:solidFill>
              </a:rPr>
              <a:t>Bldg 1008 Infrastructure </a:t>
            </a:r>
            <a:r>
              <a:rPr lang="en-US" sz="1600" dirty="0"/>
              <a:t>improvements</a:t>
            </a:r>
          </a:p>
          <a:p>
            <a:pPr lvl="1"/>
            <a:r>
              <a:rPr lang="en-US" sz="1600" dirty="0"/>
              <a:t>sPHENIX </a:t>
            </a:r>
            <a:r>
              <a:rPr lang="en-US" sz="1600" dirty="0">
                <a:solidFill>
                  <a:srgbClr val="0080FF"/>
                </a:solidFill>
              </a:rPr>
              <a:t>Installation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Integration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80FF"/>
                </a:solidFill>
              </a:rPr>
              <a:t>Commissioning of each Subsystem  </a:t>
            </a:r>
            <a:r>
              <a:rPr lang="en-US" sz="1600" dirty="0"/>
              <a:t>is part of the scope</a:t>
            </a:r>
          </a:p>
          <a:p>
            <a:pPr marL="0" indent="0">
              <a:buNone/>
            </a:pPr>
            <a:r>
              <a:rPr lang="en-US" sz="1700" b="1" dirty="0"/>
              <a:t>Not in Scope</a:t>
            </a:r>
          </a:p>
          <a:p>
            <a:pPr lvl="1"/>
            <a:r>
              <a:rPr lang="en-US" sz="1600" dirty="0" err="1"/>
              <a:t>PreOps</a:t>
            </a:r>
            <a:r>
              <a:rPr lang="en-US" sz="1600" dirty="0"/>
              <a:t> prior to RHIC collisions</a:t>
            </a:r>
          </a:p>
          <a:p>
            <a:pPr marL="0" indent="0">
              <a:buNone/>
            </a:pPr>
            <a:r>
              <a:rPr lang="en-US" sz="1700" b="1" dirty="0"/>
              <a:t>Schedule</a:t>
            </a:r>
          </a:p>
          <a:p>
            <a:pPr lvl="1"/>
            <a:r>
              <a:rPr lang="en-US" sz="1600" dirty="0"/>
              <a:t>sPHENIX Ready for Operations Oct 2022</a:t>
            </a:r>
          </a:p>
          <a:p>
            <a:pPr lvl="1"/>
            <a:r>
              <a:rPr lang="en-US" sz="1600" dirty="0"/>
              <a:t>First RHIC run of sPHENIX Feb 1, 2023  </a:t>
            </a:r>
          </a:p>
          <a:p>
            <a:pPr lvl="1"/>
            <a:r>
              <a:rPr lang="en-US" sz="1600" dirty="0"/>
              <a:t>3.5 months in schedule between sPHENIX ORR and nominal start of RHIC 2023 run.</a:t>
            </a:r>
          </a:p>
          <a:p>
            <a:pPr marL="0" indent="0">
              <a:buNone/>
            </a:pPr>
            <a:r>
              <a:rPr lang="en-US" sz="1800" b="1" dirty="0"/>
              <a:t>Cost</a:t>
            </a:r>
          </a:p>
          <a:p>
            <a:pPr lvl="1"/>
            <a:r>
              <a:rPr lang="en-US" sz="1600" b="1" dirty="0"/>
              <a:t>$33.4 M AY  Total Project Cost  with </a:t>
            </a:r>
            <a:r>
              <a:rPr lang="en-US" sz="1600" b="1" dirty="0" smtClean="0"/>
              <a:t>17.7% </a:t>
            </a:r>
            <a:r>
              <a:rPr lang="en-US" sz="1600" b="1" dirty="0"/>
              <a:t>contingency on </a:t>
            </a:r>
            <a:r>
              <a:rPr lang="en-US" sz="1600" b="1" dirty="0" smtClean="0"/>
              <a:t>BCWR</a:t>
            </a:r>
            <a:endParaRPr lang="en-US" sz="1600" b="1" dirty="0"/>
          </a:p>
          <a:p>
            <a:pPr lvl="1"/>
            <a:endParaRPr lang="en-US" sz="1400" b="1" dirty="0"/>
          </a:p>
          <a:p>
            <a:pPr marL="457166" lvl="1" indent="0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457166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58059"/>
              </p:ext>
            </p:extLst>
          </p:nvPr>
        </p:nvGraphicFramePr>
        <p:xfrm>
          <a:off x="304803" y="640087"/>
          <a:ext cx="8635998" cy="68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3194">
                  <a:extLst>
                    <a:ext uri="{9D8B030D-6E8A-4147-A177-3AD203B41FA5}">
                      <a16:colId xmlns:a16="http://schemas.microsoft.com/office/drawing/2014/main" xmlns="" val="4246309965"/>
                    </a:ext>
                  </a:extLst>
                </a:gridCol>
                <a:gridCol w="1456962">
                  <a:extLst>
                    <a:ext uri="{9D8B030D-6E8A-4147-A177-3AD203B41FA5}">
                      <a16:colId xmlns:a16="http://schemas.microsoft.com/office/drawing/2014/main" xmlns="" val="2547196037"/>
                    </a:ext>
                  </a:extLst>
                </a:gridCol>
                <a:gridCol w="2913922">
                  <a:extLst>
                    <a:ext uri="{9D8B030D-6E8A-4147-A177-3AD203B41FA5}">
                      <a16:colId xmlns:a16="http://schemas.microsoft.com/office/drawing/2014/main" xmlns="" val="2998244554"/>
                    </a:ext>
                  </a:extLst>
                </a:gridCol>
                <a:gridCol w="1530702">
                  <a:extLst>
                    <a:ext uri="{9D8B030D-6E8A-4147-A177-3AD203B41FA5}">
                      <a16:colId xmlns:a16="http://schemas.microsoft.com/office/drawing/2014/main" xmlns="" val="859748088"/>
                    </a:ext>
                  </a:extLst>
                </a:gridCol>
                <a:gridCol w="1601218">
                  <a:extLst>
                    <a:ext uri="{9D8B030D-6E8A-4147-A177-3AD203B41FA5}">
                      <a16:colId xmlns:a16="http://schemas.microsoft.com/office/drawing/2014/main" xmlns="" val="2369523134"/>
                    </a:ext>
                  </a:extLst>
                </a:gridCol>
              </a:tblGrid>
              <a:tr h="315859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 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41492"/>
                  </a:ext>
                </a:extLst>
              </a:tr>
              <a:tr h="369941">
                <a:tc>
                  <a:txBody>
                    <a:bodyPr/>
                    <a:lstStyle/>
                    <a:p>
                      <a:r>
                        <a:rPr lang="en-US" sz="1400" dirty="0"/>
                        <a:t>$33.4</a:t>
                      </a:r>
                      <a:r>
                        <a:rPr lang="en-US" sz="1400" baseline="0" dirty="0"/>
                        <a:t>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35.6%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3/31/</a:t>
                      </a:r>
                      <a:r>
                        <a:rPr lang="en-US" sz="1400" dirty="0"/>
                        <a:t>2019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1.03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0.94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37027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5BED3A-D564-4106-A56A-8F4C9A5BE9B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924888"/>
            <a:ext cx="2133600" cy="171450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0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1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2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3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5487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2581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99680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6777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8E862-2B39-4440-B630-19964FBDF39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71031" y="4914909"/>
            <a:ext cx="2895600" cy="207169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19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2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3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5487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2581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199680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6777" algn="l" defTabSz="91419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latin typeface="Calibri"/>
                <a:cs typeface="Calibri"/>
              </a:rPr>
              <a:t>PMG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67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D4301-D3F7-4152-A349-91E55DAEF760}"/>
              </a:ext>
            </a:extLst>
          </p:cNvPr>
          <p:cNvSpPr txBox="1"/>
          <p:nvPr/>
        </p:nvSpPr>
        <p:spPr>
          <a:xfrm>
            <a:off x="511341" y="4020668"/>
            <a:ext cx="2431884" cy="102335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0F335E-82B0-441A-8DED-50C1D0D22B78}"/>
              </a:ext>
            </a:extLst>
          </p:cNvPr>
          <p:cNvSpPr/>
          <p:nvPr/>
        </p:nvSpPr>
        <p:spPr>
          <a:xfrm>
            <a:off x="511342" y="4244407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AAA70B-D131-43A7-90FA-0B360C8DD32D}"/>
              </a:ext>
            </a:extLst>
          </p:cNvPr>
          <p:cNvSpPr/>
          <p:nvPr/>
        </p:nvSpPr>
        <p:spPr>
          <a:xfrm>
            <a:off x="511342" y="4391570"/>
            <a:ext cx="126332" cy="100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98FED93-97FA-4BCA-AAC6-BFAFA8C7CFD7}"/>
              </a:ext>
            </a:extLst>
          </p:cNvPr>
          <p:cNvSpPr/>
          <p:nvPr/>
        </p:nvSpPr>
        <p:spPr>
          <a:xfrm>
            <a:off x="511341" y="4551899"/>
            <a:ext cx="126332" cy="100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82122"/>
              </p:ext>
            </p:extLst>
          </p:nvPr>
        </p:nvGraphicFramePr>
        <p:xfrm>
          <a:off x="511341" y="3306023"/>
          <a:ext cx="2431884" cy="48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:a16="http://schemas.microsoft.com/office/drawing/2014/main" xmlns="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:a16="http://schemas.microsoft.com/office/drawing/2014/main" xmlns="" val="2362584969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88752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0.93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1.03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02167"/>
              </p:ext>
            </p:extLst>
          </p:nvPr>
        </p:nvGraphicFramePr>
        <p:xfrm>
          <a:off x="4779171" y="3510113"/>
          <a:ext cx="2541001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9">
                  <a:extLst>
                    <a:ext uri="{9D8B030D-6E8A-4147-A177-3AD203B41FA5}">
                      <a16:colId xmlns:a16="http://schemas.microsoft.com/office/drawing/2014/main" xmlns="" val="2785976325"/>
                    </a:ext>
                  </a:extLst>
                </a:gridCol>
                <a:gridCol w="735962">
                  <a:extLst>
                    <a:ext uri="{9D8B030D-6E8A-4147-A177-3AD203B41FA5}">
                      <a16:colId xmlns:a16="http://schemas.microsoft.com/office/drawing/2014/main" xmlns="" val="184231865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$10,156,084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66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$9,477,895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752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$9,185,929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328C4F8-4735-4AFC-917F-B459ECF0EBDA}"/>
              </a:ext>
            </a:extLst>
          </p:cNvPr>
          <p:cNvSpPr/>
          <p:nvPr/>
        </p:nvSpPr>
        <p:spPr>
          <a:xfrm>
            <a:off x="1347537" y="3601855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AA8877B-2DFB-48DC-BB5D-6196FC1BF6BC}"/>
              </a:ext>
            </a:extLst>
          </p:cNvPr>
          <p:cNvSpPr/>
          <p:nvPr/>
        </p:nvSpPr>
        <p:spPr>
          <a:xfrm>
            <a:off x="2568742" y="3601855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670154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95DE25-26F5-48BD-B0D2-05C89598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171" y="916481"/>
            <a:ext cx="3494140" cy="2331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CA28-F1D9-4C1A-B916-CEBA01E69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1" y="916481"/>
            <a:ext cx="3614984" cy="2194560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xmlns="" id="{920D3B6D-148F-4014-B536-EC45FFE5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54" y="4936333"/>
            <a:ext cx="1503947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453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D01978-AFE7-496B-90FC-84CD68E1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80" y="1017005"/>
            <a:ext cx="7257419" cy="301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Performance Report (CPR) – sPHENIX MIE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B556E-4F11-43E1-9E35-BE09EBA3995D}"/>
              </a:ext>
            </a:extLst>
          </p:cNvPr>
          <p:cNvSpPr txBox="1"/>
          <p:nvPr/>
        </p:nvSpPr>
        <p:spPr>
          <a:xfrm>
            <a:off x="7110664" y="3583915"/>
            <a:ext cx="1886595" cy="1192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603BB0E-C5D4-4D9D-9A0B-9C6ED4302350}"/>
              </a:ext>
            </a:extLst>
          </p:cNvPr>
          <p:cNvSpPr/>
          <p:nvPr/>
        </p:nvSpPr>
        <p:spPr>
          <a:xfrm>
            <a:off x="7200901" y="3807818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6B8F53-657B-4EA6-8B18-9A57FCEF642B}"/>
              </a:ext>
            </a:extLst>
          </p:cNvPr>
          <p:cNvSpPr/>
          <p:nvPr/>
        </p:nvSpPr>
        <p:spPr>
          <a:xfrm>
            <a:off x="7200901" y="3954470"/>
            <a:ext cx="126332" cy="100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A953B8-B3C0-4651-A2E3-115D6ABDE3D4}"/>
              </a:ext>
            </a:extLst>
          </p:cNvPr>
          <p:cNvSpPr/>
          <p:nvPr/>
        </p:nvSpPr>
        <p:spPr>
          <a:xfrm>
            <a:off x="7200901" y="4102179"/>
            <a:ext cx="126332" cy="100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662489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xmlns="" id="{162BE82C-D7B2-42C3-8FCC-D6D46DB2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54" y="4936333"/>
            <a:ext cx="1503947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08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D4301-D3F7-4152-A349-91E55DAEF760}"/>
              </a:ext>
            </a:extLst>
          </p:cNvPr>
          <p:cNvSpPr txBox="1"/>
          <p:nvPr/>
        </p:nvSpPr>
        <p:spPr>
          <a:xfrm>
            <a:off x="511341" y="4020668"/>
            <a:ext cx="2431884" cy="102335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0F335E-82B0-441A-8DED-50C1D0D22B78}"/>
              </a:ext>
            </a:extLst>
          </p:cNvPr>
          <p:cNvSpPr/>
          <p:nvPr/>
        </p:nvSpPr>
        <p:spPr>
          <a:xfrm>
            <a:off x="511342" y="4244407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AAA70B-D131-43A7-90FA-0B360C8DD32D}"/>
              </a:ext>
            </a:extLst>
          </p:cNvPr>
          <p:cNvSpPr/>
          <p:nvPr/>
        </p:nvSpPr>
        <p:spPr>
          <a:xfrm>
            <a:off x="511342" y="4391570"/>
            <a:ext cx="126332" cy="100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98FED93-97FA-4BCA-AAC6-BFAFA8C7CFD7}"/>
              </a:ext>
            </a:extLst>
          </p:cNvPr>
          <p:cNvSpPr/>
          <p:nvPr/>
        </p:nvSpPr>
        <p:spPr>
          <a:xfrm>
            <a:off x="511341" y="4551899"/>
            <a:ext cx="126332" cy="100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75252"/>
              </p:ext>
            </p:extLst>
          </p:nvPr>
        </p:nvGraphicFramePr>
        <p:xfrm>
          <a:off x="511341" y="3306023"/>
          <a:ext cx="2431884" cy="48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:a16="http://schemas.microsoft.com/office/drawing/2014/main" xmlns="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:a16="http://schemas.microsoft.com/office/drawing/2014/main" xmlns="" val="2362584969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88752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0.94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1.03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64746"/>
              </p:ext>
            </p:extLst>
          </p:nvPr>
        </p:nvGraphicFramePr>
        <p:xfrm>
          <a:off x="4779170" y="3510113"/>
          <a:ext cx="2431884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41">
                  <a:extLst>
                    <a:ext uri="{9D8B030D-6E8A-4147-A177-3AD203B41FA5}">
                      <a16:colId xmlns:a16="http://schemas.microsoft.com/office/drawing/2014/main" xmlns="" val="2785976325"/>
                    </a:ext>
                  </a:extLst>
                </a:gridCol>
                <a:gridCol w="768143">
                  <a:extLst>
                    <a:ext uri="{9D8B030D-6E8A-4147-A177-3AD203B41FA5}">
                      <a16:colId xmlns:a16="http://schemas.microsoft.com/office/drawing/2014/main" xmlns="" val="184231865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$11,318,105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66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$10,681,937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752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$10,333,774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328C4F8-4735-4AFC-917F-B459ECF0EBDA}"/>
              </a:ext>
            </a:extLst>
          </p:cNvPr>
          <p:cNvSpPr/>
          <p:nvPr/>
        </p:nvSpPr>
        <p:spPr>
          <a:xfrm>
            <a:off x="1347537" y="3601855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AA8877B-2DFB-48DC-BB5D-6196FC1BF6BC}"/>
              </a:ext>
            </a:extLst>
          </p:cNvPr>
          <p:cNvSpPr/>
          <p:nvPr/>
        </p:nvSpPr>
        <p:spPr>
          <a:xfrm>
            <a:off x="2568742" y="3601855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670154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8B44467-2FFC-4B16-9486-8796274BB846}"/>
              </a:ext>
            </a:extLst>
          </p:cNvPr>
          <p:cNvCxnSpPr/>
          <p:nvPr/>
        </p:nvCxnSpPr>
        <p:spPr>
          <a:xfrm>
            <a:off x="511342" y="571508"/>
            <a:ext cx="84160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20B248-0AF6-4572-B143-0E7A74FA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85" y="867338"/>
            <a:ext cx="3589826" cy="240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B5246A-1432-412C-AEEE-0FDECAF2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2" y="867338"/>
            <a:ext cx="3640807" cy="2194560"/>
          </a:xfrm>
          <a:prstGeom prst="rect">
            <a:avLst/>
          </a:prstGeom>
        </p:spPr>
      </p:pic>
      <p:sp>
        <p:nvSpPr>
          <p:cNvPr id="18" name="Footer Placeholder 2">
            <a:extLst>
              <a:ext uri="{FF2B5EF4-FFF2-40B4-BE49-F238E27FC236}">
                <a16:creationId xmlns:a16="http://schemas.microsoft.com/office/drawing/2014/main" xmlns="" id="{EFB31AAE-F9C2-47A0-A321-5B2E29E7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54" y="4936333"/>
            <a:ext cx="1503947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69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28" y="25012"/>
            <a:ext cx="8229600" cy="546497"/>
          </a:xfrm>
        </p:spPr>
        <p:txBody>
          <a:bodyPr/>
          <a:lstStyle/>
          <a:p>
            <a:r>
              <a:rPr lang="en-US" sz="2100" dirty="0"/>
              <a:t>Cost Performance Report (CPR) – 1008 Infra and Facility Upgrade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B556E-4F11-43E1-9E35-BE09EBA3995D}"/>
              </a:ext>
            </a:extLst>
          </p:cNvPr>
          <p:cNvSpPr txBox="1"/>
          <p:nvPr/>
        </p:nvSpPr>
        <p:spPr>
          <a:xfrm>
            <a:off x="7110664" y="3583915"/>
            <a:ext cx="1886595" cy="1192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1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100" dirty="0"/>
              <a:t>      &lt;0.85 or &gt;1.25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603BB0E-C5D4-4D9D-9A0B-9C6ED4302350}"/>
              </a:ext>
            </a:extLst>
          </p:cNvPr>
          <p:cNvSpPr/>
          <p:nvPr/>
        </p:nvSpPr>
        <p:spPr>
          <a:xfrm>
            <a:off x="7200901" y="3807818"/>
            <a:ext cx="126332" cy="1000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6B8F53-657B-4EA6-8B18-9A57FCEF642B}"/>
              </a:ext>
            </a:extLst>
          </p:cNvPr>
          <p:cNvSpPr/>
          <p:nvPr/>
        </p:nvSpPr>
        <p:spPr>
          <a:xfrm>
            <a:off x="7200901" y="3954470"/>
            <a:ext cx="126332" cy="100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A953B8-B3C0-4651-A2E3-115D6ABDE3D4}"/>
              </a:ext>
            </a:extLst>
          </p:cNvPr>
          <p:cNvSpPr/>
          <p:nvPr/>
        </p:nvSpPr>
        <p:spPr>
          <a:xfrm>
            <a:off x="7200901" y="4102179"/>
            <a:ext cx="126332" cy="100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662489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4DEBCEE-64AC-4883-911D-6C8B25D8385E}"/>
              </a:ext>
            </a:extLst>
          </p:cNvPr>
          <p:cNvCxnSpPr/>
          <p:nvPr/>
        </p:nvCxnSpPr>
        <p:spPr>
          <a:xfrm>
            <a:off x="146742" y="471487"/>
            <a:ext cx="873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E2D3A6-7564-4CB5-A1DB-ACD51DAC1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8" y="845351"/>
            <a:ext cx="7749921" cy="2743200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xmlns="" id="{BB89437E-F59A-4D2C-99D3-3B9005B2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54" y="4936333"/>
            <a:ext cx="1503947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59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1"/>
            <a:ext cx="8229600" cy="546497"/>
          </a:xfrm>
        </p:spPr>
        <p:txBody>
          <a:bodyPr/>
          <a:lstStyle/>
          <a:p>
            <a:r>
              <a:rPr lang="en-US" sz="24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662488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638366-378C-472B-9AE5-EA2DE460D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5" y="627939"/>
            <a:ext cx="8678211" cy="425196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580024BE-35B6-4CEC-BEE4-CE0B9CF3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53" y="4936332"/>
            <a:ext cx="1503947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76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676067"/>
            <a:ext cx="534194" cy="273844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EA95CDE-3397-44D4-BD4F-72BE3296D1EE}"/>
              </a:ext>
            </a:extLst>
          </p:cNvPr>
          <p:cNvCxnSpPr/>
          <p:nvPr/>
        </p:nvCxnSpPr>
        <p:spPr>
          <a:xfrm>
            <a:off x="198522" y="411480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57A5BC-1078-47DD-A6C8-6EA0CF16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08" y="411480"/>
            <a:ext cx="6183904" cy="473202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4666C5AB-D065-48D2-87F8-8C3C2F16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053" y="4936332"/>
            <a:ext cx="1503947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66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4-29 at 11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3808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25013"/>
            <a:ext cx="8763000" cy="546497"/>
          </a:xfrm>
        </p:spPr>
        <p:txBody>
          <a:bodyPr/>
          <a:lstStyle/>
          <a:p>
            <a:r>
              <a:rPr lang="en-US" sz="2800" dirty="0" smtClean="0"/>
              <a:t>Ways that BNL Can Help the sPHENIX I&amp;F Schedule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338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197"/>
            <a:ext cx="8229600" cy="546497"/>
          </a:xfrm>
        </p:spPr>
        <p:txBody>
          <a:bodyPr/>
          <a:lstStyle/>
          <a:p>
            <a:r>
              <a:rPr lang="en-US" sz="3200" dirty="0" smtClean="0"/>
              <a:t>How BNL/NPP Can Help the Project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90550"/>
            <a:ext cx="8991600" cy="4004076"/>
          </a:xfrm>
        </p:spPr>
        <p:txBody>
          <a:bodyPr/>
          <a:lstStyle/>
          <a:p>
            <a:r>
              <a:rPr lang="en-US" sz="1800" dirty="0" smtClean="0"/>
              <a:t>Work with sPHENIX to find a solution for the 34 weeks of access we need in the 1008 IR. With 12 additional weeks of RHIC running for STAR starting June 1 there will not be enough time available to complete all of the IR work.  </a:t>
            </a:r>
          </a:p>
          <a:p>
            <a:endParaRPr lang="en-US" sz="1800" dirty="0"/>
          </a:p>
          <a:p>
            <a:r>
              <a:rPr lang="en-US" sz="1800" dirty="0" smtClean="0"/>
              <a:t>Help us obtain a pulse of technical labor for the next 9-12 months to catch-up  time lost due to COVID-19.  10-15 FTEs of technicians, engineers, designers and computer professionals. Ideally this would be from CAD+SMD so that we could maximum advantage of the EPR. Otherwise we would have to look to IO and Photon Science.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918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13"/>
            <a:ext cx="8686800" cy="546497"/>
          </a:xfrm>
        </p:spPr>
        <p:txBody>
          <a:bodyPr/>
          <a:lstStyle/>
          <a:p>
            <a:r>
              <a:rPr lang="en-US" sz="3200" dirty="0" smtClean="0"/>
              <a:t>Recent Technical Accomplishments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305800" cy="3851676"/>
          </a:xfrm>
        </p:spPr>
        <p:txBody>
          <a:bodyPr/>
          <a:lstStyle/>
          <a:p>
            <a:r>
              <a:rPr lang="en-US" sz="2000" dirty="0" smtClean="0"/>
              <a:t>SAMPA v5 chips have passed all tests at USP and Lund </a:t>
            </a:r>
            <a:r>
              <a:rPr lang="mr-IN" sz="2000" dirty="0" smtClean="0"/>
              <a:t>–</a:t>
            </a:r>
            <a:r>
              <a:rPr lang="en-US" sz="2000" dirty="0" smtClean="0"/>
              <a:t> related to a PEMP notable milestone. </a:t>
            </a:r>
          </a:p>
          <a:p>
            <a:r>
              <a:rPr lang="en-US" sz="2000" dirty="0" smtClean="0"/>
              <a:t>SiPM daughter cards for EMCal started assembly at local vendor - related to a PEMP notable</a:t>
            </a:r>
          </a:p>
          <a:p>
            <a:r>
              <a:rPr lang="en-US" sz="2000" dirty="0" smtClean="0"/>
              <a:t>Vendor work on Carriage/Cradle and </a:t>
            </a:r>
            <a:r>
              <a:rPr lang="en-US" sz="2000" dirty="0" err="1" smtClean="0"/>
              <a:t>LHe</a:t>
            </a:r>
            <a:r>
              <a:rPr lang="en-US" sz="2000" dirty="0" smtClean="0"/>
              <a:t> cryogenic parts continues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5565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550"/>
            <a:ext cx="8915400" cy="4191000"/>
          </a:xfrm>
        </p:spPr>
        <p:txBody>
          <a:bodyPr/>
          <a:lstStyle/>
          <a:p>
            <a:r>
              <a:rPr lang="en-US" sz="2000" dirty="0" smtClean="0"/>
              <a:t>Work continues to get done on sPHENIX</a:t>
            </a:r>
          </a:p>
          <a:p>
            <a:pPr lvl="1"/>
            <a:r>
              <a:rPr lang="en-US" sz="1600" dirty="0" smtClean="0"/>
              <a:t>Engineering, procurements, outside vendors</a:t>
            </a:r>
          </a:p>
          <a:p>
            <a:pPr lvl="1"/>
            <a:r>
              <a:rPr lang="en-US" sz="1600" dirty="0" smtClean="0"/>
              <a:t>Working from home is not inefficient, but we can’t build anything that way.</a:t>
            </a:r>
          </a:p>
          <a:p>
            <a:r>
              <a:rPr lang="en-US" sz="2000" dirty="0" smtClean="0"/>
              <a:t>The schedule is slipping (BNL has been closed  weeks) but there is schedule contingency</a:t>
            </a:r>
          </a:p>
          <a:p>
            <a:r>
              <a:rPr lang="en-US" sz="2000" dirty="0" smtClean="0"/>
              <a:t>Access to the 1008 IR to complete sPHENIX (1008 I&amp;F) installation is a concern. We’ve expressed this to both DOE and BNL Management.</a:t>
            </a:r>
          </a:p>
          <a:p>
            <a:r>
              <a:rPr lang="en-US" sz="2000" dirty="0" smtClean="0"/>
              <a:t>We’re looking at ways to recover some of the time lost once BNL and collaborating institutions reopen, but nothing is definitive yet.</a:t>
            </a:r>
          </a:p>
          <a:p>
            <a:r>
              <a:rPr lang="en-US" sz="2000" dirty="0" smtClean="0"/>
              <a:t>Our goal remains to keep on schedule and be ready at the start of the RHIC 2023 run by using some of our contingency (38% $), MIE has 14 months float, I&amp;F has 3.5 months of float) to do that. Options include more hires into factories, two shifts, outside contracts for some work, etc.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61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EV/PM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680360"/>
            <a:ext cx="8369300" cy="4303635"/>
          </a:xfrm>
        </p:spPr>
        <p:txBody>
          <a:bodyPr/>
          <a:lstStyle/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March SPI reflects minor COVID-19 related delays, CPI is above 1</a:t>
            </a:r>
            <a:r>
              <a:rPr lang="en-US" sz="1500" dirty="0" smtClean="0">
                <a:effectLst>
                  <a:outerShdw sx="0" sy="0">
                    <a:srgbClr val="000000"/>
                  </a:outerShdw>
                </a:effectLst>
              </a:rPr>
              <a:t>.</a:t>
            </a:r>
            <a:endParaRPr lang="en-US" sz="1500" dirty="0">
              <a:effectLst>
                <a:outerShdw sx="0" sy="0">
                  <a:srgbClr val="000000"/>
                </a:outerShdw>
              </a:effectLst>
            </a:endParaRPr>
          </a:p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EVMS processing complete, shows good cost and schedule performance.</a:t>
            </a:r>
          </a:p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Cobra and P6 monthly reports uploaded to IPD.</a:t>
            </a:r>
          </a:p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March variance reports approved.</a:t>
            </a:r>
          </a:p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Estimate Uncertainty and Risks updated by removing them from completed activities.</a:t>
            </a:r>
          </a:p>
          <a:p>
            <a:r>
              <a:rPr lang="en-US" sz="1500" dirty="0" smtClean="0">
                <a:effectLst>
                  <a:outerShdw sx="0" sy="0">
                    <a:srgbClr val="000000"/>
                  </a:outerShdw>
                </a:effectLst>
              </a:rPr>
              <a:t>Developing </a:t>
            </a:r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a plan to mitigate COVID-19 related delays.</a:t>
            </a:r>
          </a:p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Continue monthly EVMS process and Change Control.</a:t>
            </a:r>
          </a:p>
          <a:p>
            <a:r>
              <a:rPr lang="en-US" sz="1500" dirty="0">
                <a:effectLst>
                  <a:outerShdw sx="0" sy="0">
                    <a:srgbClr val="000000"/>
                  </a:outerShdw>
                </a:effectLst>
              </a:rPr>
              <a:t>Placing PD-3 orders and monitoring procurements</a:t>
            </a:r>
            <a:r>
              <a:rPr lang="en-US" sz="1500" dirty="0" smtClean="0">
                <a:effectLst>
                  <a:outerShdw sx="0" sy="0">
                    <a:srgbClr val="000000"/>
                  </a:outerShdw>
                </a:effectLst>
              </a:rPr>
              <a:t>.</a:t>
            </a:r>
            <a:endParaRPr lang="en-US" sz="15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u="sng" dirty="0"/>
              <a:t>Issues:</a:t>
            </a:r>
            <a:endParaRPr lang="en-US" sz="1400" dirty="0"/>
          </a:p>
          <a:p>
            <a:r>
              <a:rPr lang="en-US" sz="1400" b="1" dirty="0"/>
              <a:t>Worldwide pandemic may impact MIE </a:t>
            </a:r>
            <a:r>
              <a:rPr lang="en-US" sz="1400" b="1" dirty="0" smtClean="0"/>
              <a:t>early completion date, </a:t>
            </a:r>
            <a:r>
              <a:rPr lang="en-US" sz="1400" b="1" dirty="0"/>
              <a:t>though it is </a:t>
            </a:r>
            <a:r>
              <a:rPr lang="en-US" sz="1400" b="1" dirty="0" smtClean="0"/>
              <a:t>unlikely </a:t>
            </a:r>
            <a:r>
              <a:rPr lang="en-US" sz="1400" b="1" dirty="0"/>
              <a:t>to affect the PD-4 date.</a:t>
            </a:r>
          </a:p>
          <a:p>
            <a:pPr marL="0" indent="0">
              <a:buNone/>
            </a:pPr>
            <a:r>
              <a:rPr lang="en-US" sz="1400" dirty="0">
                <a:effectLst>
                  <a:outerShdw sx="0" sy="0">
                    <a:srgbClr val="000000"/>
                  </a:outerShdw>
                </a:effectLst>
              </a:rPr>
              <a:t> 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02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"/>
            <a:ext cx="8229600" cy="546497"/>
          </a:xfrm>
        </p:spPr>
        <p:txBody>
          <a:bodyPr/>
          <a:lstStyle/>
          <a:p>
            <a:r>
              <a:rPr lang="en-US" dirty="0"/>
              <a:t>sPHENIX Project Calendar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9067800" cy="3886200"/>
          </a:xfrm>
        </p:spPr>
        <p:txBody>
          <a:bodyPr/>
          <a:lstStyle/>
          <a:p>
            <a:pPr marL="285750" lvl="1" indent="-285750">
              <a:buFont typeface="Arial"/>
              <a:buChar char="•"/>
            </a:pPr>
            <a:r>
              <a:rPr lang="en-US" sz="1600" b="0" dirty="0" smtClean="0"/>
              <a:t>EMCal Sector 13-64 Electronics PRR				Apr 8</a:t>
            </a:r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ESRC </a:t>
            </a:r>
            <a:r>
              <a:rPr lang="en-US" sz="1600" b="0" dirty="0"/>
              <a:t>review of sPHENIX cryo system			</a:t>
            </a:r>
            <a:r>
              <a:rPr lang="en-US" sz="1600" b="0" dirty="0" smtClean="0"/>
              <a:t>	Apr 9</a:t>
            </a:r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TPC R3 GEM Pad plane Design Review				Apr 16</a:t>
            </a:r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TPC FEE Printed Circuit Board Review				Apr 20</a:t>
            </a:r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DOE Monthly						Apr 22</a:t>
            </a:r>
            <a:endParaRPr lang="en-US" sz="1600" b="0" dirty="0"/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SAMPA v5 Performance Review (internal)			Apr 27</a:t>
            </a:r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Final </a:t>
            </a:r>
            <a:r>
              <a:rPr lang="en-US" sz="1600" b="0" dirty="0"/>
              <a:t>Design Review X-Y Tables </a:t>
            </a:r>
            <a:r>
              <a:rPr lang="en-US" sz="1600" dirty="0"/>
              <a:t> 				</a:t>
            </a:r>
            <a:r>
              <a:rPr lang="en-US" sz="1600" b="0" dirty="0" smtClean="0"/>
              <a:t>Apr 27</a:t>
            </a:r>
            <a:endParaRPr lang="en-US" sz="1600" b="0" dirty="0"/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TPC Fee procurement meeting				Apr 29 </a:t>
            </a:r>
            <a:endParaRPr lang="en-US" sz="1600" b="0" dirty="0"/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PMG							Apr 30 </a:t>
            </a:r>
            <a:endParaRPr lang="en-US" sz="1600" b="0" dirty="0"/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POB							May 1 </a:t>
            </a:r>
            <a:endParaRPr lang="en-US" sz="1600" b="0" dirty="0"/>
          </a:p>
          <a:p>
            <a:pPr marL="342830" lvl="1" indent="-342830">
              <a:buFont typeface="Arial" pitchFamily="34" charset="0"/>
              <a:buChar char="•"/>
            </a:pPr>
            <a:r>
              <a:rPr lang="en-US" sz="1600" b="0" dirty="0" smtClean="0"/>
              <a:t>PRR for End Caps/Pole Tips					May 27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Engineering Team meetings MWF, BNL subsystem work meetings </a:t>
            </a:r>
            <a:r>
              <a:rPr lang="en-US" sz="1800" dirty="0" err="1" smtClean="0"/>
              <a:t>TuTh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Regular weekly and bi-weekly project and group meetings continuing w/ few exceptions 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1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sz="4000" dirty="0" smtClean="0"/>
              <a:t>SAMPA v5 Passes All Tests at USP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6" name="Picture 5" descr="Screen Shot 2020-04-30 at 1.59.0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90551"/>
            <a:ext cx="3754560" cy="2286000"/>
          </a:xfrm>
          <a:prstGeom prst="rect">
            <a:avLst/>
          </a:prstGeom>
        </p:spPr>
      </p:pic>
      <p:pic>
        <p:nvPicPr>
          <p:cNvPr id="7" name="Picture 6" descr="Screen Shot 2020-04-30 at 2.00.5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90550"/>
            <a:ext cx="3810000" cy="2327538"/>
          </a:xfrm>
          <a:prstGeom prst="rect">
            <a:avLst/>
          </a:prstGeom>
        </p:spPr>
      </p:pic>
      <p:pic>
        <p:nvPicPr>
          <p:cNvPr id="8" name="Picture 7" descr="Screen Shot 2020-04-30 at 2.02.4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76550"/>
            <a:ext cx="3530321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8229600" cy="546497"/>
          </a:xfrm>
        </p:spPr>
        <p:txBody>
          <a:bodyPr/>
          <a:lstStyle/>
          <a:p>
            <a:r>
              <a:rPr lang="en-US" sz="4000" dirty="0" smtClean="0"/>
              <a:t>Impact of  Pandemic on sPHENIX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" y="666750"/>
            <a:ext cx="9144000" cy="4572000"/>
          </a:xfrm>
        </p:spPr>
        <p:txBody>
          <a:bodyPr/>
          <a:lstStyle/>
          <a:p>
            <a:r>
              <a:rPr lang="en-US" sz="1800" dirty="0"/>
              <a:t>Equipment and material deliveries continue at BNL. sPHENIX components are continuing to come in to Brookhaven. </a:t>
            </a:r>
          </a:p>
          <a:p>
            <a:r>
              <a:rPr lang="en-US" sz="1800" dirty="0"/>
              <a:t>Work is proceeding remotely at BNL.  Remote work will continue at least until May 15</a:t>
            </a:r>
          </a:p>
          <a:p>
            <a:pPr lvl="1"/>
            <a:r>
              <a:rPr lang="en-US" sz="1400" dirty="0"/>
              <a:t>All but BNL essential personnel are working from home.</a:t>
            </a:r>
          </a:p>
          <a:p>
            <a:pPr lvl="1"/>
            <a:r>
              <a:rPr lang="en-US" sz="1400" dirty="0"/>
              <a:t>Work that can go on: Engineering design, reviews, documentation, procurement.</a:t>
            </a:r>
          </a:p>
          <a:p>
            <a:pPr lvl="1"/>
            <a:r>
              <a:rPr lang="en-US" sz="1400" dirty="0"/>
              <a:t>We have set up daily status meetings for BNL engineering and subsystems throughout the week.</a:t>
            </a:r>
          </a:p>
          <a:p>
            <a:pPr lvl="1"/>
            <a:r>
              <a:rPr lang="en-US" sz="1400" dirty="0"/>
              <a:t>Our standard weekly and biweekly meetings will go on.</a:t>
            </a:r>
          </a:p>
          <a:p>
            <a:pPr lvl="1"/>
            <a:r>
              <a:rPr lang="en-US" sz="1400" dirty="0"/>
              <a:t>Expect we will lose one week of schedule for each week that BNL is shut. If BNL is shut for &gt; 8 weeks then I would expect there will be an additional ramp-up time to get back to full productivity</a:t>
            </a:r>
          </a:p>
          <a:p>
            <a:r>
              <a:rPr lang="en-US" sz="1800" dirty="0"/>
              <a:t>All Universities and National Labs on work-pause due to COVID-19</a:t>
            </a:r>
          </a:p>
          <a:p>
            <a:pPr lvl="1"/>
            <a:r>
              <a:rPr lang="en-US" sz="1400" dirty="0"/>
              <a:t>UIUC (EMCal), GSU(HCal tiles), SBU(TPC), Columbia Univ (Cal Electronics, MBD, DAQ/Trigger) closed</a:t>
            </a:r>
            <a:endParaRPr lang="en-US" sz="1800" dirty="0"/>
          </a:p>
          <a:p>
            <a:r>
              <a:rPr lang="en-US" sz="1800" dirty="0"/>
              <a:t>We will </a:t>
            </a:r>
            <a:r>
              <a:rPr lang="en-US" sz="1800" b="1" dirty="0"/>
              <a:t>re-plan </a:t>
            </a:r>
            <a:r>
              <a:rPr lang="en-US" sz="1800" dirty="0"/>
              <a:t>the sPHENIX work </a:t>
            </a:r>
            <a:r>
              <a:rPr lang="en-US" sz="1800" dirty="0" smtClean="0"/>
              <a:t>in P6 once </a:t>
            </a:r>
            <a:r>
              <a:rPr lang="en-US" sz="1800" dirty="0"/>
              <a:t>we understand the plans for re-opening BNL and sPHENIX collaborating universities.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98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Plans for BNL Reopening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0550"/>
            <a:ext cx="8382000" cy="2133600"/>
          </a:xfrm>
        </p:spPr>
        <p:txBody>
          <a:bodyPr/>
          <a:lstStyle/>
          <a:p>
            <a:r>
              <a:rPr lang="en-US" sz="1800" dirty="0" smtClean="0"/>
              <a:t> sPHENIX plans for workforce after re-start: 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Complete electronics tests to satisfy PEMP notable milestone</a:t>
            </a:r>
          </a:p>
          <a:p>
            <a:pPr lvl="1"/>
            <a:r>
              <a:rPr lang="en-US" sz="1400" dirty="0" smtClean="0"/>
              <a:t>Restart EMCal and HCal factories which also has a PEMP notable milestone </a:t>
            </a:r>
            <a:endParaRPr lang="en-US" sz="1400" dirty="0"/>
          </a:p>
          <a:p>
            <a:r>
              <a:rPr lang="en-US" sz="1800" dirty="0" smtClean="0"/>
              <a:t> </a:t>
            </a:r>
            <a:r>
              <a:rPr lang="en-US" sz="1600" dirty="0" smtClean="0"/>
              <a:t>Aspects </a:t>
            </a:r>
            <a:r>
              <a:rPr lang="en-US" sz="1600" dirty="0"/>
              <a:t>of the restart </a:t>
            </a:r>
            <a:r>
              <a:rPr lang="en-US" sz="1600" dirty="0" smtClean="0"/>
              <a:t>include:</a:t>
            </a:r>
            <a:endParaRPr lang="en-US" sz="1600" dirty="0"/>
          </a:p>
          <a:p>
            <a:pPr lvl="1"/>
            <a:r>
              <a:rPr lang="en-US" sz="1400" dirty="0"/>
              <a:t>Low density tech work in the labs</a:t>
            </a:r>
          </a:p>
          <a:p>
            <a:pPr lvl="1"/>
            <a:r>
              <a:rPr lang="en-US" sz="1400" dirty="0"/>
              <a:t>Whenever possible maintain people working remotely</a:t>
            </a:r>
          </a:p>
          <a:p>
            <a:pPr lvl="1"/>
            <a:r>
              <a:rPr lang="en-US" sz="1400" dirty="0"/>
              <a:t>All meetings would continue to be remote</a:t>
            </a:r>
          </a:p>
          <a:p>
            <a:pPr lvl="1"/>
            <a:r>
              <a:rPr lang="en-US" sz="1400" dirty="0"/>
              <a:t>No students or visitors on site until mid-summer but perhaps as late as September</a:t>
            </a:r>
          </a:p>
          <a:p>
            <a:pPr marL="0" indent="0">
              <a:buNone/>
            </a:pPr>
            <a:endParaRPr lang="en-US" sz="1400" dirty="0">
              <a:solidFill>
                <a:srgbClr val="0080FF"/>
              </a:solidFill>
            </a:endParaRPr>
          </a:p>
          <a:p>
            <a:pPr marL="514262" lvl="1" indent="0">
              <a:buNone/>
            </a:pPr>
            <a:r>
              <a:rPr lang="en-US" b="0" dirty="0">
                <a:solidFill>
                  <a:srgbClr val="000000"/>
                </a:solidFill>
              </a:rPr>
              <a:t> </a:t>
            </a:r>
          </a:p>
          <a:p>
            <a:endParaRPr lang="en-US" sz="1800" dirty="0"/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7" name="Picture 6" descr="Screen Shot 2020-04-27 at 11.4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290"/>
            <a:ext cx="5562600" cy="1362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76550"/>
            <a:ext cx="9067800" cy="923326"/>
          </a:xfrm>
          <a:prstGeom prst="rect">
            <a:avLst/>
          </a:prstGeom>
          <a:solidFill>
            <a:srgbClr val="0080FF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lan submitted to BNL: sPHENIX having 2 FTEs working in Phase 1, 11 FTEs working in Phase-2,  17 FTEs working in Phase 3, 30 FTEs working in phase 4 (+ 5 rotating contractors, visitors, students)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29600" cy="546497"/>
          </a:xfrm>
        </p:spPr>
        <p:txBody>
          <a:bodyPr/>
          <a:lstStyle/>
          <a:p>
            <a:r>
              <a:rPr lang="en-US" sz="3200" dirty="0"/>
              <a:t>FY20 Milestones Status (FY20 PEMP notable)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CC92F29-AFD3-4876-AEF2-C75017475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69051"/>
              </p:ext>
            </p:extLst>
          </p:nvPr>
        </p:nvGraphicFramePr>
        <p:xfrm>
          <a:off x="0" y="724808"/>
          <a:ext cx="6977935" cy="38754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8930">
                  <a:extLst>
                    <a:ext uri="{9D8B030D-6E8A-4147-A177-3AD203B41FA5}">
                      <a16:colId xmlns:a16="http://schemas.microsoft.com/office/drawing/2014/main" xmlns="" val="221006158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68968526"/>
                    </a:ext>
                  </a:extLst>
                </a:gridCol>
                <a:gridCol w="753555">
                  <a:extLst>
                    <a:ext uri="{9D8B030D-6E8A-4147-A177-3AD203B41FA5}">
                      <a16:colId xmlns:a16="http://schemas.microsoft.com/office/drawing/2014/main" xmlns="" val="2831232403"/>
                    </a:ext>
                  </a:extLst>
                </a:gridCol>
                <a:gridCol w="927251">
                  <a:extLst>
                    <a:ext uri="{9D8B030D-6E8A-4147-A177-3AD203B41FA5}">
                      <a16:colId xmlns:a16="http://schemas.microsoft.com/office/drawing/2014/main" xmlns="" val="1305822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xmlns="" val="487066051"/>
                    </a:ext>
                  </a:extLst>
                </a:gridCol>
              </a:tblGrid>
              <a:tr h="678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</a:t>
                      </a:r>
                    </a:p>
                  </a:txBody>
                  <a:tcPr marL="3772" marR="3772" marT="3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Milestone Name</a:t>
                      </a:r>
                    </a:p>
                  </a:txBody>
                  <a:tcPr marL="3772" marR="3772" marT="3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Milestone Date</a:t>
                      </a:r>
                    </a:p>
                  </a:txBody>
                  <a:tcPr marL="3772" marR="3772" marT="3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Finish</a:t>
                      </a:r>
                    </a:p>
                  </a:txBody>
                  <a:tcPr marL="3772" marR="3772" marT="3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work days)</a:t>
                      </a:r>
                    </a:p>
                  </a:txBody>
                  <a:tcPr marL="3772" marR="3772" marT="3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3197586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1.01.01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 Project Baseline and Construction PD2/3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30-Sep-19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20-Sep-19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392321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1.02.02.02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Readiness Review - TPC Module Factories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17-Dec-19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5961789"/>
                  </a:ext>
                </a:extLst>
              </a:tr>
              <a:tr h="4786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1.03.02.03.02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Preproduction Sector 0 Assembled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25-Nov-19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817908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1.02.06.02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Readiness Review - TPC DAM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7-Feb-20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278573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1.05.02.03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Preproduction FEE Complete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22-Jan -20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5645872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1.05.02.01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Electronics Preproduction Complete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29-May-20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9356986"/>
                  </a:ext>
                </a:extLst>
              </a:tr>
              <a:tr h="315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1.03.01.03.01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W Powder Acquisition Complete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30-Jun-20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3008614"/>
                  </a:ext>
                </a:extLst>
              </a:tr>
              <a:tr h="4786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1.03.02.03.03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 Readiness Review Blocks/Modules/Sectors Complete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31-Jul-20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636031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1.02.05.03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SAMPA ASIC Performance Accepted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30-Sep-20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" marR="3772" marT="37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8622056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4948920"/>
            <a:ext cx="2133600" cy="171450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r>
              <a:rPr lang="en-US" altLang="en-US" sz="1200" smtClean="0">
                <a:latin typeface="Calibri"/>
                <a:cs typeface="Calibri"/>
              </a:rPr>
              <a:t>4/30/2020</a:t>
            </a:r>
            <a:endParaRPr lang="en-US" altLang="en-US" sz="1200" dirty="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71031" y="4914913"/>
            <a:ext cx="2895600" cy="20716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1200" smtClean="0">
                <a:latin typeface="Calibri"/>
                <a:cs typeface="Calibri"/>
              </a:rPr>
              <a:t>PMG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209151"/>
            <a:ext cx="3609281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May have all the electronics but must be at BNL to test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986" y="3513951"/>
            <a:ext cx="1384814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Due at UIUC June 5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1341" y="3971151"/>
            <a:ext cx="2436259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Will meet if BNL re-opens  by June 1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24350"/>
            <a:ext cx="3429144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USP and Lund tests show SAMPA v5 passes all  tests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66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6200" y="25012"/>
            <a:ext cx="8763000" cy="546497"/>
          </a:xfrm>
        </p:spPr>
        <p:txBody>
          <a:bodyPr/>
          <a:lstStyle/>
          <a:p>
            <a:r>
              <a:rPr lang="en-US" sz="2800" dirty="0" smtClean="0"/>
              <a:t>Continuation </a:t>
            </a:r>
            <a:r>
              <a:rPr lang="en-US" sz="2800" dirty="0"/>
              <a:t>of RHIC 2020 </a:t>
            </a:r>
            <a:r>
              <a:rPr lang="en-US" sz="2800" dirty="0" smtClean="0"/>
              <a:t>Run &amp; Impact on sPHENIX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666750"/>
            <a:ext cx="8915400" cy="3124200"/>
          </a:xfrm>
        </p:spPr>
        <p:txBody>
          <a:bodyPr/>
          <a:lstStyle/>
          <a:p>
            <a:r>
              <a:rPr lang="en-US" sz="1800" dirty="0" smtClean="0"/>
              <a:t>BNL has </a:t>
            </a:r>
            <a:r>
              <a:rPr lang="en-US" sz="1800" dirty="0"/>
              <a:t>announced the final 12 weeks of the RHIC 2020 run will start  as soon as practical. Tentative date June 1. </a:t>
            </a:r>
            <a:r>
              <a:rPr lang="en-US" sz="1800" dirty="0" smtClean="0"/>
              <a:t>Additional 2 weeks of ramp up planned.  </a:t>
            </a:r>
            <a:endParaRPr lang="en-US" sz="1800" dirty="0"/>
          </a:p>
          <a:p>
            <a:r>
              <a:rPr lang="en-US" sz="1800" dirty="0"/>
              <a:t>This will impact time available for sPHENIX to work in the 1008 IR between now and 2023.</a:t>
            </a:r>
          </a:p>
          <a:p>
            <a:r>
              <a:rPr lang="en-US" sz="1800" dirty="0"/>
              <a:t>We have 4 tasks for sPHENIX(1008 I&amp;F upgrade) to complete  prior to roll-in in January 2022. Some of the tasks are serial, some are parallel. </a:t>
            </a:r>
            <a:r>
              <a:rPr lang="en-US" sz="1800" b="1" dirty="0">
                <a:solidFill>
                  <a:srgbClr val="0080FF"/>
                </a:solidFill>
              </a:rPr>
              <a:t>P6 tells us we need 34 weeks of IR access to complete them</a:t>
            </a:r>
            <a:r>
              <a:rPr lang="en-US" sz="1800" b="1" dirty="0" smtClean="0">
                <a:solidFill>
                  <a:srgbClr val="0080FF"/>
                </a:solidFill>
              </a:rPr>
              <a:t>. To avoid wasting a lot of time by setting up twice we request a 24 contiguous week period as part of the 34  week total.</a:t>
            </a:r>
            <a:endParaRPr lang="en-US" sz="1800" b="1" dirty="0">
              <a:solidFill>
                <a:srgbClr val="0080FF"/>
              </a:solidFill>
            </a:endParaRPr>
          </a:p>
          <a:p>
            <a:pPr marL="1257124" lvl="2" indent="-342884">
              <a:buFont typeface="+mj-lt"/>
              <a:buAutoNum type="arabicParenR"/>
            </a:pPr>
            <a:r>
              <a:rPr lang="en-US" sz="1400" b="0" dirty="0"/>
              <a:t>Tying in the He system in 1008B to RHIC </a:t>
            </a:r>
            <a:r>
              <a:rPr lang="en-US" sz="1400" b="0" dirty="0">
                <a:solidFill>
                  <a:srgbClr val="0080FF"/>
                </a:solidFill>
              </a:rPr>
              <a:t>2021 shutdown ( 8 weeks)</a:t>
            </a:r>
          </a:p>
          <a:p>
            <a:pPr marL="1257124" lvl="2" indent="-342884">
              <a:buFont typeface="+mj-lt"/>
              <a:buAutoNum type="arabicParenR"/>
            </a:pPr>
            <a:r>
              <a:rPr lang="en-US" sz="1400" b="0" dirty="0"/>
              <a:t>Hanging the helium transfer lines on the 1008 west wall </a:t>
            </a:r>
            <a:r>
              <a:rPr lang="en-US" sz="1400" b="0" dirty="0">
                <a:solidFill>
                  <a:srgbClr val="0080FF"/>
                </a:solidFill>
              </a:rPr>
              <a:t>2020 shutdown (12 weeks)</a:t>
            </a:r>
          </a:p>
          <a:p>
            <a:pPr marL="1257124" lvl="2" indent="-342884">
              <a:buFont typeface="+mj-lt"/>
              <a:buAutoNum type="arabicParenR"/>
            </a:pPr>
            <a:r>
              <a:rPr lang="en-US" sz="1400" b="0" dirty="0"/>
              <a:t>Installing cryo lines between 1008B and </a:t>
            </a:r>
            <a:r>
              <a:rPr lang="en-US" sz="1400" b="0" dirty="0" smtClean="0"/>
              <a:t>1008  </a:t>
            </a:r>
            <a:r>
              <a:rPr lang="en-US" sz="1400" b="0" dirty="0">
                <a:solidFill>
                  <a:srgbClr val="0080FF"/>
                </a:solidFill>
              </a:rPr>
              <a:t>2020 shutdown (12 weeks)</a:t>
            </a:r>
          </a:p>
          <a:p>
            <a:pPr marL="1257124" lvl="2" indent="-342884">
              <a:buFont typeface="+mj-lt"/>
              <a:buAutoNum type="arabicParenR"/>
            </a:pPr>
            <a:r>
              <a:rPr lang="en-US" sz="1400" b="0" dirty="0"/>
              <a:t>Concrete work on 1008 IR tracks </a:t>
            </a:r>
            <a:r>
              <a:rPr lang="en-US" sz="1400" b="0" dirty="0">
                <a:solidFill>
                  <a:srgbClr val="0080FF"/>
                </a:solidFill>
              </a:rPr>
              <a:t>2020 shutdown (12 weeks)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4/30/2020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88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47127</TotalTime>
  <Words>1909</Words>
  <Application>Microsoft Macintosh PowerPoint</Application>
  <PresentationFormat>On-screen Show (16:9)</PresentationFormat>
  <Paragraphs>291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sPHENIX Status</vt:lpstr>
      <vt:lpstr>Recent Technical Accomplishments  </vt:lpstr>
      <vt:lpstr> EV/PM Status</vt:lpstr>
      <vt:lpstr>sPHENIX Project Calendar  </vt:lpstr>
      <vt:lpstr>SAMPA v5 Passes All Tests at USP</vt:lpstr>
      <vt:lpstr>Impact of  Pandemic on sPHENIX</vt:lpstr>
      <vt:lpstr>sPHENIX Plans for BNL Reopening</vt:lpstr>
      <vt:lpstr>FY20 Milestones Status (FY20 PEMP notable)  </vt:lpstr>
      <vt:lpstr>Continuation of RHIC 2020 Run &amp; Impact on sPHENIX</vt:lpstr>
      <vt:lpstr>sPHENIX MIE Overview</vt:lpstr>
      <vt:lpstr>1008 Infrastructure &amp; Facility Upgrade</vt:lpstr>
      <vt:lpstr>Performance Indices – sPHENIX MIE</vt:lpstr>
      <vt:lpstr>Cost Performance Report (CPR) – sPHENIX MIE</vt:lpstr>
      <vt:lpstr>Performance Indices – 1008 Infra and Facility Upgrade</vt:lpstr>
      <vt:lpstr>Cost Performance Report (CPR) – 1008 Infra and Facility Upgrade</vt:lpstr>
      <vt:lpstr>Summary Schedule – sPHENIX MIE</vt:lpstr>
      <vt:lpstr>Summary Schedule – sPHENIX MIE and 1008 Infra and Facility Upgrade</vt:lpstr>
      <vt:lpstr>Ways that BNL Can Help the sPHENIX I&amp;F Schedule</vt:lpstr>
      <vt:lpstr>How BNL/NPP Can Help the Project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857</cp:revision>
  <cp:lastPrinted>2017-10-23T16:33:50Z</cp:lastPrinted>
  <dcterms:created xsi:type="dcterms:W3CDTF">2015-10-24T00:32:43Z</dcterms:created>
  <dcterms:modified xsi:type="dcterms:W3CDTF">2020-04-30T12:20:44Z</dcterms:modified>
</cp:coreProperties>
</file>