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7"/>
  </p:notesMasterIdLst>
  <p:sldIdLst>
    <p:sldId id="662" r:id="rId2"/>
    <p:sldId id="660" r:id="rId3"/>
    <p:sldId id="661" r:id="rId4"/>
    <p:sldId id="663" r:id="rId5"/>
    <p:sldId id="6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000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7" autoAdjust="0"/>
    <p:restoredTop sz="65873" autoAdjust="0"/>
  </p:normalViewPr>
  <p:slideViewPr>
    <p:cSldViewPr snapToGrid="0" snapToObjects="1">
      <p:cViewPr varScale="1">
        <p:scale>
          <a:sx n="111" d="100"/>
          <a:sy n="111" d="100"/>
        </p:scale>
        <p:origin x="81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April 27, 2020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829" y="6434371"/>
            <a:ext cx="1622935" cy="27242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287A09-D0AF-D14F-AAC2-243112DD64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" y="4234543"/>
            <a:ext cx="3063003" cy="26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April 27, 2020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April 27, 2020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4075" y="6543538"/>
            <a:ext cx="5223851" cy="311322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2143" y="6539765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04975" y="6539765"/>
            <a:ext cx="2743200" cy="31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April 27,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April 27, 2020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543538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543538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543538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543538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543538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April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61" r:id="rId11"/>
    <p:sldLayoutId id="2147483662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D8D79F-CAAE-A44B-8210-D885D38F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8" y="65310"/>
            <a:ext cx="11544304" cy="883947"/>
          </a:xfrm>
        </p:spPr>
        <p:txBody>
          <a:bodyPr/>
          <a:lstStyle/>
          <a:p>
            <a:pPr algn="ctr"/>
            <a:r>
              <a:rPr lang="en-US" sz="3600" dirty="0" smtClean="0"/>
              <a:t>Second IR Concept</a:t>
            </a:r>
            <a:endParaRPr lang="en-US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E0E35-C8A9-C347-97E9-B7CA2331A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306" y="1679763"/>
            <a:ext cx="5003905" cy="1737692"/>
          </a:xfrm>
        </p:spPr>
        <p:txBody>
          <a:bodyPr wrap="square">
            <a:no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V. </a:t>
            </a:r>
            <a:r>
              <a:rPr lang="en-US" sz="2400" i="1" dirty="0" smtClean="0">
                <a:solidFill>
                  <a:schemeClr val="tx1"/>
                </a:solidFill>
              </a:rPr>
              <a:t>Morozov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JLab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EscatteringImage-01.jpg">
            <a:extLst>
              <a:ext uri="{FF2B5EF4-FFF2-40B4-BE49-F238E27FC236}">
                <a16:creationId xmlns:a16="http://schemas.microsoft.com/office/drawing/2014/main" id="{389CCB91-7E0F-CB4C-8A88-2560C2E4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3129" r="1736" b="4266"/>
          <a:stretch/>
        </p:blipFill>
        <p:spPr>
          <a:xfrm>
            <a:off x="5177928" y="1273273"/>
            <a:ext cx="6996803" cy="45088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DFC074-EEE9-4346-9E3A-F39CB736B2F1}"/>
              </a:ext>
            </a:extLst>
          </p:cNvPr>
          <p:cNvSpPr/>
          <p:nvPr/>
        </p:nvSpPr>
        <p:spPr>
          <a:xfrm>
            <a:off x="2258027" y="6032399"/>
            <a:ext cx="76759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dirty="0"/>
              <a:t>Far-Forward and IR Integration YR Bi-Weekly Meeting, </a:t>
            </a:r>
            <a:r>
              <a:rPr lang="en-US" dirty="0" smtClean="0"/>
              <a:t>April </a:t>
            </a:r>
            <a:r>
              <a:rPr lang="en-US" dirty="0" smtClean="0"/>
              <a:t>27,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</a:t>
            </a:r>
            <a:r>
              <a:rPr lang="en-US" dirty="0" smtClean="0"/>
              <a:t>2nd </a:t>
            </a:r>
            <a:r>
              <a:rPr lang="en-US" dirty="0" smtClean="0"/>
              <a:t>IR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808709"/>
            <a:ext cx="11704320" cy="5629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/>
              <a:t>High-level requirements</a:t>
            </a: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High luminosity at a low CM energy of </a:t>
            </a:r>
            <a:br>
              <a:rPr lang="en-US" sz="1800" dirty="0" smtClean="0"/>
            </a:br>
            <a:r>
              <a:rPr lang="en-US" sz="1800" dirty="0" smtClean="0"/>
              <a:t>~60 GeV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Detector acceptance meeting physics </a:t>
            </a:r>
            <a:br>
              <a:rPr lang="en-US" sz="1800" dirty="0" smtClean="0"/>
            </a:br>
            <a:r>
              <a:rPr lang="en-US" sz="1800" dirty="0" smtClean="0"/>
              <a:t>requirements (what matters most for </a:t>
            </a:r>
            <a:br>
              <a:rPr lang="en-US" sz="1800" dirty="0" smtClean="0"/>
            </a:br>
            <a:r>
              <a:rPr lang="en-US" sz="1800" dirty="0" smtClean="0"/>
              <a:t>the machine design is the forward </a:t>
            </a:r>
            <a:br>
              <a:rPr lang="en-US" sz="1800" dirty="0" smtClean="0"/>
            </a:br>
            <a:r>
              <a:rPr lang="en-US" sz="1800" dirty="0" smtClean="0"/>
              <a:t>acceptance requirements)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If possible compatibility with running in </a:t>
            </a:r>
            <a:br>
              <a:rPr lang="en-US" sz="1800" dirty="0" smtClean="0"/>
            </a:br>
            <a:r>
              <a:rPr lang="en-US" sz="1800" dirty="0" smtClean="0"/>
              <a:t>parallel with the baseline detector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Differences from the baseline IR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</a:t>
            </a:r>
            <a:r>
              <a:rPr lang="en-US" sz="2000" dirty="0"/>
              <a:t>should result in a high luminosity at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low energy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Greater crossing angle of 50 mrad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Doubled collision 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Closer placement of FFQs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Strong cooling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Stronger focusing at the IP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Shorter bunch length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April 27,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92" y="915980"/>
            <a:ext cx="6432547" cy="45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Detector Acceptance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3816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Some parameters affecting the IR design</a:t>
                </a:r>
                <a:endParaRPr lang="en-US" sz="2000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Forward ion quadrupole aperture size determining the angular </a:t>
                </a:r>
                <a:br>
                  <a:rPr lang="en-US" sz="1800" dirty="0" smtClean="0"/>
                </a:br>
                <a:r>
                  <a:rPr lang="en-US" sz="1800" dirty="0" smtClean="0"/>
                  <a:t>acceptance: initial discussions suggest that this parameter is </a:t>
                </a:r>
                <a:br>
                  <a:rPr lang="en-US" sz="1800" dirty="0" smtClean="0"/>
                </a:br>
                <a:r>
                  <a:rPr lang="en-US" sz="1800" dirty="0" smtClean="0"/>
                  <a:t>determined primarily by the divergence of the neutron cone</a:t>
                </a:r>
                <a:r>
                  <a:rPr lang="en-US" sz="1800" b="0" dirty="0" smtClean="0"/>
                  <a:t> </a:t>
                </a:r>
                <a:endParaRPr lang="en-US" sz="1800" b="0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b="0" dirty="0" smtClean="0"/>
                  <a:t>The necessity of the secondary focus: there is dispersion at </a:t>
                </a:r>
                <a:br>
                  <a:rPr lang="en-US" sz="1800" b="0" dirty="0" smtClean="0"/>
                </a:br>
                <a:r>
                  <a:rPr lang="en-US" sz="1800" b="0" dirty="0" smtClean="0"/>
                  <a:t>the roman pot location in the baseline IR, it should allow detection </a:t>
                </a:r>
                <a:br>
                  <a:rPr lang="en-US" sz="1800" b="0" dirty="0" smtClean="0"/>
                </a:br>
                <a:r>
                  <a:rPr lang="en-US" sz="1800" b="0" dirty="0" smtClean="0"/>
                  <a:t>of particles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b="0" dirty="0" smtClean="0"/>
                  <a:t> below a certain value; secondary focus </a:t>
                </a:r>
                <a:r>
                  <a:rPr lang="en-US" sz="1800" dirty="0" smtClean="0"/>
                  <a:t>should </a:t>
                </a:r>
                <a:br>
                  <a:rPr lang="en-US" sz="1800" dirty="0" smtClean="0"/>
                </a:br>
                <a:r>
                  <a:rPr lang="en-US" sz="1800" dirty="0" smtClean="0"/>
                  <a:t>increase the maximum detectable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b="0" dirty="0" smtClean="0"/>
                  <a:t>; will check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b="0" dirty="0" smtClean="0"/>
                  <a:t> acceptance </a:t>
                </a:r>
                <a:br>
                  <a:rPr lang="en-US" sz="1800" b="0" dirty="0" smtClean="0"/>
                </a:br>
                <a:r>
                  <a:rPr lang="en-US" sz="1800" b="0" dirty="0" smtClean="0"/>
                  <a:t>of the baseline and 2</a:t>
                </a:r>
                <a:r>
                  <a:rPr lang="en-US" sz="1800" b="0" baseline="30000" dirty="0" smtClean="0"/>
                  <a:t>nd</a:t>
                </a:r>
                <a:r>
                  <a:rPr lang="en-US" sz="1800" b="0" dirty="0" smtClean="0"/>
                  <a:t> detectors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Need for shift of the IP from the center of the solenoid </a:t>
                </a:r>
                <a:br>
                  <a:rPr lang="en-US" sz="1800" dirty="0" smtClean="0"/>
                </a:br>
                <a:r>
                  <a:rPr lang="en-US" sz="1800" dirty="0" smtClean="0"/>
                  <a:t>to allow more space for sub-detectors in the forward </a:t>
                </a:r>
                <a:br>
                  <a:rPr lang="en-US" sz="1800" dirty="0" smtClean="0"/>
                </a:br>
                <a:r>
                  <a:rPr lang="en-US" sz="1800" dirty="0" smtClean="0"/>
                  <a:t>direction. This is not a huge effect but affect the </a:t>
                </a:r>
                <a:br>
                  <a:rPr lang="en-US" sz="1800" dirty="0" smtClean="0"/>
                </a:br>
                <a:r>
                  <a:rPr lang="en-US" sz="1800" dirty="0" smtClean="0"/>
                  <a:t>ion closed orbit correction.</a:t>
                </a:r>
                <a:endParaRPr lang="en-US" sz="1800" b="0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sz="18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381694"/>
              </a:xfrm>
              <a:blipFill>
                <a:blip r:embed="rId2"/>
                <a:stretch>
                  <a:fillRect l="-469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April 27, 2020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75" y="860795"/>
            <a:ext cx="3759708" cy="286857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10155712" y="1760770"/>
            <a:ext cx="0" cy="87782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880229" y="1237550"/>
            <a:ext cx="132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Content Placeholder 7">
            <a:extLst>
              <a:ext uri="{FF2B5EF4-FFF2-40B4-BE49-F238E27FC236}">
                <a16:creationId xmlns:a16="http://schemas.microsoft.com/office/drawing/2014/main" id="{A969F212-2E54-4B68-9826-FCE999BFB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436" y="3781454"/>
            <a:ext cx="5743815" cy="26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Secondary Focus?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3816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It allows one to detect particles up to relatively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 smtClean="0"/>
                  <a:t>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Needs to be clearly motivated by physics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381694"/>
              </a:xfrm>
              <a:blipFill>
                <a:blip r:embed="rId2"/>
                <a:stretch>
                  <a:fillRect l="-469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April 27, 2020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4" y="1766594"/>
            <a:ext cx="5735901" cy="4030884"/>
          </a:xfrm>
          <a:prstGeom prst="rect">
            <a:avLst/>
          </a:prstGeom>
        </p:spPr>
      </p:pic>
      <p:pic>
        <p:nvPicPr>
          <p:cNvPr id="12" name="Picture 3" descr="beam_siz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"/>
          <a:stretch/>
        </p:blipFill>
        <p:spPr bwMode="auto">
          <a:xfrm>
            <a:off x="6675130" y="2479385"/>
            <a:ext cx="5397351" cy="302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Available for 2</a:t>
            </a:r>
            <a:r>
              <a:rPr lang="en-US" baseline="30000" dirty="0" smtClean="0"/>
              <a:t>nd</a:t>
            </a:r>
            <a:r>
              <a:rPr lang="en-US" dirty="0" smtClean="0"/>
              <a:t>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808709"/>
            <a:ext cx="11704320" cy="5381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Assuming IP8 experimental hall dimensions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The luminosity curve optimized for low energy </a:t>
            </a:r>
            <a:br>
              <a:rPr lang="en-US" sz="2000" dirty="0" smtClean="0"/>
            </a:br>
            <a:r>
              <a:rPr lang="en-US" sz="2000" dirty="0" smtClean="0"/>
              <a:t>adopted JLEIC IR parameters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What if we simply drop the JLEIC 200 GeV IR </a:t>
            </a:r>
            <a:br>
              <a:rPr lang="en-US" sz="2000" dirty="0" smtClean="0"/>
            </a:br>
            <a:r>
              <a:rPr lang="en-US" sz="2000" dirty="0" smtClean="0"/>
              <a:t>into the lattice?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Clearly the geometry requires adjustment but it </a:t>
            </a:r>
            <a:br>
              <a:rPr lang="en-US" sz="1800" dirty="0" smtClean="0"/>
            </a:br>
            <a:r>
              <a:rPr lang="en-US" sz="1800" dirty="0" smtClean="0"/>
              <a:t>does not seem hopeless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There are additional constraints: crab cavity and </a:t>
            </a:r>
            <a:br>
              <a:rPr lang="en-US" sz="1800" dirty="0" smtClean="0"/>
            </a:br>
            <a:r>
              <a:rPr lang="en-US" sz="1800" dirty="0" smtClean="0"/>
              <a:t>spin rotator integration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Need to account for higher energy in case of </a:t>
            </a:r>
            <a:br>
              <a:rPr lang="en-US" sz="1800" dirty="0" smtClean="0"/>
            </a:br>
            <a:r>
              <a:rPr lang="en-US" sz="1800" dirty="0" smtClean="0"/>
              <a:t>parallel IR operation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Far-Forward and IR Integration YR Bi-Weekly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April 27,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887" y="808710"/>
            <a:ext cx="5829451" cy="3584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91" y="4500027"/>
            <a:ext cx="9412419" cy="19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20318</TotalTime>
  <Words>421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.PingFangSC-Regular</vt:lpstr>
      <vt:lpstr>Arial</vt:lpstr>
      <vt:lpstr>Calibri</vt:lpstr>
      <vt:lpstr>Cambria Math</vt:lpstr>
      <vt:lpstr>PingFangSC-Regular</vt:lpstr>
      <vt:lpstr>Theme1</vt:lpstr>
      <vt:lpstr>Second IR Concept</vt:lpstr>
      <vt:lpstr>EIC 2nd IR Concept</vt:lpstr>
      <vt:lpstr>2nd Detector Acceptance</vt:lpstr>
      <vt:lpstr>Why Secondary Focus?</vt:lpstr>
      <vt:lpstr>Space Available for 2nd 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Vasiliy Morozov</cp:lastModifiedBy>
  <cp:revision>384</cp:revision>
  <dcterms:created xsi:type="dcterms:W3CDTF">2018-09-06T13:32:58Z</dcterms:created>
  <dcterms:modified xsi:type="dcterms:W3CDTF">2020-04-27T17:51:12Z</dcterms:modified>
</cp:coreProperties>
</file>