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Layouts/slideLayout16.xml" ContentType="application/vnd.openxmlformats-officedocument.presentationml.slideLayout+xml"/>
  <Default Extension="emf" ContentType="image/x-emf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"/>
  </p:notesMasterIdLst>
  <p:handoutMasterIdLst>
    <p:handoutMasterId r:id="rId4"/>
  </p:handoutMasterIdLst>
  <p:sldIdLst>
    <p:sldId id="931" r:id="rId2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432FF"/>
    <a:srgbClr val="C73DCD"/>
    <a:srgbClr val="2196F3"/>
    <a:srgbClr val="251D7D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8794" autoAdjust="0"/>
    <p:restoredTop sz="84088" autoAdjust="0"/>
  </p:normalViewPr>
  <p:slideViewPr>
    <p:cSldViewPr snapToGrid="0" snapToObjects="1">
      <p:cViewPr>
        <p:scale>
          <a:sx n="109" d="100"/>
          <a:sy n="109" d="100"/>
        </p:scale>
        <p:origin x="-728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08"/>
    </p:cViewPr>
  </p:outlineViewPr>
  <p:notesTextViewPr>
    <p:cViewPr>
      <p:scale>
        <a:sx n="95" d="100"/>
        <a:sy n="95" d="100"/>
      </p:scale>
      <p:origin x="0" y="0"/>
    </p:cViewPr>
  </p:notesTextViewPr>
  <p:sorterViewPr>
    <p:cViewPr varScale="1">
      <p:scale>
        <a:sx n="1" d="1"/>
        <a:sy n="1" d="1"/>
      </p:scale>
      <p:origin x="0" y="-2704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558" y="102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C02A9FC-7389-AC4A-A3EA-6B3A7C8FAD41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5109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C68BAE5-6365-F241-A078-8FE5D4F3284F}" type="datetime1">
              <a:rPr lang="en-US" smtClean="0"/>
              <a:pPr/>
              <a:t>4/27/20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2839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058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491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75171"/>
            <a:ext cx="9144000" cy="6308195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656395"/>
            <a:ext cx="5393342" cy="461659"/>
          </a:xfrm>
          <a:prstGeom prst="rect">
            <a:avLst/>
          </a:prstGeom>
          <a:noFill/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337846"/>
            <a:ext cx="101168" cy="40310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740950"/>
            <a:ext cx="101168" cy="40310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2144054"/>
            <a:ext cx="101168" cy="40310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547159"/>
            <a:ext cx="101168" cy="40310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2"/>
            <a:ext cx="101168" cy="40310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403106"/>
            <a:ext cx="101168" cy="40310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872773"/>
            <a:ext cx="101168" cy="403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658520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053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651EAAB-5D0D-473B-859D-C18D81794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074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651EAAB-5D0D-473B-859D-C18D81794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071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6A752-7990-476E-BFFF-A5BA1A3F4D4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865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 - Fa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4244648" y="1973332"/>
            <a:ext cx="654704" cy="91440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30A6C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2E5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18321D2-8609-A64D-A523-F976BAACF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6203296"/>
            <a:ext cx="9144001" cy="1"/>
          </a:xfrm>
          <a:prstGeom prst="line">
            <a:avLst/>
          </a:prstGeom>
          <a:ln>
            <a:solidFill>
              <a:srgbClr val="30A6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itle.png"/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1"/>
            <a:ext cx="9144000" cy="111463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" y="6203296"/>
            <a:ext cx="9144001" cy="1"/>
          </a:xfrm>
          <a:prstGeom prst="line">
            <a:avLst/>
          </a:prstGeom>
          <a:ln>
            <a:solidFill>
              <a:srgbClr val="30A6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itle.png"/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1"/>
            <a:ext cx="9144000" cy="1114637"/>
          </a:xfrm>
          <a:prstGeom prst="rect">
            <a:avLst/>
          </a:prstGeom>
        </p:spPr>
      </p:pic>
      <p:pic>
        <p:nvPicPr>
          <p:cNvPr id="13" name="Picture 12" descr="SNL_Stacked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729287" y="330255"/>
            <a:ext cx="1056958" cy="4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5305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3837" y="1385118"/>
            <a:ext cx="8562408" cy="49982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>
              <a:buClr>
                <a:schemeClr val="tx2">
                  <a:lumMod val="90000"/>
                  <a:lumOff val="10000"/>
                </a:schemeClr>
              </a:buClr>
              <a:buFont typeface="Wingdings" charset="2"/>
              <a:buChar char="§"/>
              <a:defRPr/>
            </a:lvl1pPr>
            <a:lvl2pPr marL="630238" indent="-173038">
              <a:buClr>
                <a:schemeClr val="accent1"/>
              </a:buClr>
              <a:buFont typeface="Wingdings" charset="2"/>
              <a:buChar char="§"/>
              <a:defRPr/>
            </a:lvl2pPr>
            <a:lvl3pPr marL="1031875" indent="-117475">
              <a:buClr>
                <a:srgbClr val="9D8C78"/>
              </a:buClr>
              <a:buFont typeface="Wingdings" charset="2"/>
              <a:buChar char="§"/>
              <a:defRPr/>
            </a:lvl3pPr>
            <a:lvl4pPr marL="1489075" indent="-117475">
              <a:buFont typeface="Lucida Grande"/>
              <a:buChar char="-"/>
              <a:defRPr/>
            </a:lvl4pPr>
            <a:lvl5pPr marL="1946275" indent="-117475">
              <a:buClrTx/>
              <a:buFont typeface="Lucida Grande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945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0557EC-DBCB-5547-8D14-57A839D9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34435C-0B87-1C41-9E8F-1534CAC4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A33951-952D-E648-99B6-8D2B4611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D44037-D0C2-044C-A5BB-8DCAE62A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38C03D-B9F4-454D-BD38-DB1D000A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CA13-5B41-0740-BE7E-41625A40C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309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47649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4" name="Picture 13" descr="LANL_allWHITE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23021" t="26248" r="27098" b="30198"/>
          <a:stretch/>
        </p:blipFill>
        <p:spPr>
          <a:xfrm>
            <a:off x="545314" y="796040"/>
            <a:ext cx="7542237" cy="3763219"/>
          </a:xfrm>
          <a:prstGeom prst="rect">
            <a:avLst/>
          </a:prstGeom>
        </p:spPr>
      </p:pic>
      <p:pic>
        <p:nvPicPr>
          <p:cNvPr id="15" name="Picture 14" descr="NNSA_80%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29116" t="44234" r="25200" b="40485"/>
          <a:stretch/>
        </p:blipFill>
        <p:spPr>
          <a:xfrm>
            <a:off x="8104485" y="639373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991997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53293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29116" t="44234" r="25200" b="40485"/>
          <a:stretch/>
        </p:blipFill>
        <p:spPr>
          <a:xfrm>
            <a:off x="8087554" y="6326302"/>
            <a:ext cx="961301" cy="38586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0160"/>
            <a:ext cx="5334000" cy="39697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10160"/>
            <a:ext cx="3810000" cy="630936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3291843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/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3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>
                <a:solidFill>
                  <a:srgbClr val="000000"/>
                </a:solidFill>
              </a:rPr>
              <a:t>-IN </a:t>
            </a:r>
            <a:r>
              <a:rPr lang="en-US" sz="1200" b="0" dirty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>
                <a:solidFill>
                  <a:srgbClr val="000000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dirty="0">
                <a:effectLst/>
              </a:rPr>
              <a:t/>
            </a:r>
            <a:br>
              <a:rPr lang="en-US" sz="1200" dirty="0">
                <a:effectLst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23021" t="26248" r="27098" b="30198"/>
          <a:stretch/>
        </p:blipFill>
        <p:spPr>
          <a:xfrm>
            <a:off x="5582838" y="989895"/>
            <a:ext cx="3055811" cy="1524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52004F-D77C-A346-A75D-CEB64D4975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711" y="4087692"/>
            <a:ext cx="2139113" cy="14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451679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32432"/>
            <a:ext cx="9144000" cy="48974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31524" y="1"/>
            <a:ext cx="5655275" cy="1633361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2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798488"/>
            <a:ext cx="3543300" cy="728290"/>
          </a:xfrm>
          <a:prstGeom prst="rect">
            <a:avLst/>
          </a:prstGeom>
        </p:spPr>
        <p:txBody>
          <a:bodyPr vert="horz" lIns="91433" tIns="45717" rIns="91433" bIns="45717" anchor="t"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4527560"/>
            <a:ext cx="3543300" cy="752592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31524" y="1632434"/>
            <a:ext cx="5655275" cy="1088908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800" b="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9" y="6529923"/>
            <a:ext cx="1947333" cy="316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pic>
        <p:nvPicPr>
          <p:cNvPr id="22" name="Picture 21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143933" y="3875240"/>
            <a:ext cx="4351867" cy="2191209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572000" y="6016849"/>
            <a:ext cx="4572000" cy="463742"/>
            <a:chOff x="4572000" y="5026384"/>
            <a:chExt cx="4572000" cy="463742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572000" y="5305460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Managed by Triad National Security, LLC for the U.S. Department of Energy’s NNSA</a:t>
              </a:r>
            </a:p>
          </p:txBody>
        </p:sp>
        <p:pic>
          <p:nvPicPr>
            <p:cNvPr id="25" name="Picture 24" descr="NNSA_80%.ai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99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7524" y="2"/>
            <a:ext cx="7179275" cy="985093"/>
          </a:xfrm>
          <a:prstGeom prst="rect">
            <a:avLst/>
          </a:prstGeom>
        </p:spPr>
        <p:txBody>
          <a:bodyPr anchor="ctr"/>
          <a:lstStyle>
            <a:lvl1pPr algn="ctr">
              <a:defRPr sz="3000"/>
            </a:lvl1pPr>
          </a:lstStyle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1131636"/>
            <a:ext cx="0" cy="5194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2" y="1131637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2" y="1862669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131636"/>
            <a:ext cx="38862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143933" y="3894974"/>
            <a:ext cx="4351867" cy="21912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3D039E-5BDF-0543-B199-895DAFF6B1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90199" y="203200"/>
            <a:ext cx="1167456" cy="5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025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4180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462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9DA58C-4442-204D-AD3A-B780066F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04050" y="6491818"/>
            <a:ext cx="2133600" cy="366182"/>
          </a:xfrm>
        </p:spPr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828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1364"/>
            <a:ext cx="8229600" cy="11430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</a:defRPr>
            </a:lvl1pPr>
            <a:lvl2pPr marL="344488" indent="-168275">
              <a:defRPr sz="1800">
                <a:solidFill>
                  <a:srgbClr val="FFFFFF"/>
                </a:solidFill>
              </a:defRPr>
            </a:lvl2pPr>
            <a:lvl3pPr marL="514350" indent="-173038">
              <a:defRPr sz="1600">
                <a:solidFill>
                  <a:srgbClr val="FFFFFF"/>
                </a:solidFill>
              </a:defRPr>
            </a:lvl3pPr>
            <a:lvl4pPr marL="688975" indent="-173038">
              <a:defRPr sz="1400">
                <a:solidFill>
                  <a:srgbClr val="FFFFFF"/>
                </a:solidFill>
              </a:defRPr>
            </a:lvl4pPr>
            <a:lvl5pPr marL="857250" indent="-174625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08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824"/>
            <a:ext cx="9144000" cy="61090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3822"/>
            <a:ext cx="8229600" cy="6012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199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6491818"/>
            <a:ext cx="3310467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6491818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486493"/>
            <a:ext cx="101168" cy="44789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934387"/>
            <a:ext cx="101168" cy="44789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2382281"/>
            <a:ext cx="101168" cy="44789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830175"/>
            <a:ext cx="101168" cy="44789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44789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447894"/>
            <a:ext cx="101168" cy="44789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969744"/>
            <a:ext cx="101168" cy="447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>
                <a:solidFill>
                  <a:srgbClr val="0D0C2E"/>
                </a:solidFill>
              </a:rPr>
              <a:t>This is</a:t>
            </a:r>
            <a:r>
              <a:rPr lang="en-US" sz="800" baseline="0" dirty="0">
                <a:solidFill>
                  <a:srgbClr val="0D0C2E"/>
                </a:solidFill>
              </a:rPr>
              <a:t> the lab color palette.</a:t>
            </a:r>
            <a:endParaRPr lang="en-US" sz="8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2"/>
            <a:ext cx="7491047" cy="985093"/>
          </a:xfrm>
        </p:spPr>
        <p:txBody>
          <a:bodyPr/>
          <a:lstStyle/>
          <a:p>
            <a:pPr defTabSz="914400"/>
            <a:r>
              <a:rPr lang="en-US" sz="3000" dirty="0"/>
              <a:t>Jets and Heavy Flavor WG Meeting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2ABCBC-945E-A74A-81E7-0F2D4DBF5E5D}"/>
              </a:ext>
            </a:extLst>
          </p:cNvPr>
          <p:cNvSpPr txBox="1"/>
          <p:nvPr/>
        </p:nvSpPr>
        <p:spPr>
          <a:xfrm>
            <a:off x="3336893" y="1201794"/>
            <a:ext cx="209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April </a:t>
            </a:r>
            <a:r>
              <a:rPr lang="en-US" sz="2400" dirty="0" smtClean="0">
                <a:solidFill>
                  <a:srgbClr val="0432FF"/>
                </a:solidFill>
              </a:rPr>
              <a:t>27, </a:t>
            </a:r>
            <a:r>
              <a:rPr lang="en-US" sz="2400" dirty="0">
                <a:solidFill>
                  <a:srgbClr val="0432FF"/>
                </a:solidFill>
              </a:rPr>
              <a:t>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888EC6-E44E-F245-82BE-BDBFA0506AB3}"/>
              </a:ext>
            </a:extLst>
          </p:cNvPr>
          <p:cNvSpPr/>
          <p:nvPr/>
        </p:nvSpPr>
        <p:spPr>
          <a:xfrm>
            <a:off x="492370" y="1818603"/>
            <a:ext cx="74194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Talk by</a:t>
            </a:r>
            <a:r>
              <a:rPr lang="en-US" sz="2400" dirty="0" smtClean="0">
                <a:solidFill>
                  <a:srgbClr val="000000"/>
                </a:solidFill>
                <a:latin typeface="Helvetica" pitchFamily="2" charset="0"/>
              </a:rPr>
              <a:t> Joe Osborn about jet substructure and </a:t>
            </a:r>
            <a:r>
              <a:rPr lang="en-US" sz="2400" dirty="0" err="1" smtClean="0">
                <a:solidFill>
                  <a:srgbClr val="000000"/>
                </a:solidFill>
                <a:latin typeface="Helvetica" pitchFamily="2" charset="0"/>
              </a:rPr>
              <a:t>hadronization</a:t>
            </a:r>
            <a:r>
              <a:rPr lang="en-US" sz="2400" dirty="0" smtClean="0">
                <a:solidFill>
                  <a:srgbClr val="000000"/>
                </a:solidFill>
                <a:latin typeface="Helvetica" pitchFamily="2" charset="0"/>
              </a:rPr>
              <a:t> plans</a:t>
            </a:r>
          </a:p>
          <a:p>
            <a:endParaRPr lang="en-US" sz="8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2.</a:t>
            </a:r>
            <a:r>
              <a:rPr lang="en-US" sz="2400" dirty="0" smtClean="0">
                <a:solidFill>
                  <a:srgbClr val="000000"/>
                </a:solidFill>
                <a:latin typeface="Helvetica" pitchFamily="2" charset="0"/>
              </a:rPr>
              <a:t> Three-pronged talk by the Stony Brook/CFNS group on their plans and initial results, theory and experiment</a:t>
            </a:r>
            <a:endParaRPr lang="en-US" sz="2400" b="0" i="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5223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:a="http://schemas.openxmlformats.org/drawingml/2006/main" xmlns="" name="LDRD-Triad-BluePresentation" id="{AC182F40-A64C-3A46-8AD0-31342ACA0B75}" vid="{5943D0CD-B8F9-2748-8416-267856C37C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LDRD-Triad-BluePresentation-Template[1]</Template>
  <TotalTime>50094</TotalTime>
  <Words>44</Words>
  <Application>Microsoft Macintosh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Jets and Heavy Flavor WG Meeting</vt:lpstr>
    </vt:vector>
  </TitlesOfParts>
  <Company>LANL DCS-CSD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LANL’s slide template!</dc:title>
  <dc:creator>Gotches, Kimberly M</dc:creator>
  <cp:lastModifiedBy>Radja Boughezal</cp:lastModifiedBy>
  <cp:revision>1638</cp:revision>
  <cp:lastPrinted>2020-01-29T16:44:29Z</cp:lastPrinted>
  <dcterms:created xsi:type="dcterms:W3CDTF">2020-04-27T15:42:35Z</dcterms:created>
  <dcterms:modified xsi:type="dcterms:W3CDTF">2020-04-27T15:46:36Z</dcterms:modified>
</cp:coreProperties>
</file>