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02" d="100"/>
          <a:sy n="102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54DA2-BDC1-D445-8EE1-162C3AB11138}" type="datetimeFigureOut">
              <a:rPr lang="en-US" smtClean="0"/>
              <a:t>5/12/20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170AC-CDC2-5943-8D79-EDECE1C7B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92077-E64C-CF4F-98D0-C7525058E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DE737-24A1-3C46-B6D2-F33AAF321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7D63E-A7D8-384F-AE81-D9D508DAC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5/13/20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68097-E0C6-9A4F-A76C-48FC03D69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Kolja - Separating detectors from code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883FC-A675-6F4F-9202-819229B4A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B44-0246-1C48-905C-C417FCFF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6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5EB3-D1C8-1442-B1C1-CD5C3406D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B4DDE0-7FBE-8B40-A850-B2564F135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15C46-B1C8-7340-925A-A889D44CC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5/13/20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75269-2B93-454B-8876-0171F731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Kolja - Separating detectors from code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3316D-3806-614C-9964-CFF86736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B44-0246-1C48-905C-C417FCFF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6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3B4A04-EA4F-5C49-B61B-3DEB36DEFE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59079-39A1-3342-BE5F-1E13EDE14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6F1E8-DE65-D54A-B317-1D1745213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5/13/20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96142-B0BD-A841-B3C8-B97B13A82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Kolja - Separating detectors from code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8011A-41D7-314A-8218-32CC25B1A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B44-0246-1C48-905C-C417FCFF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5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789E4-4BB5-1644-8B3B-64FD97BA7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1F5AE-B81A-F041-92BE-48C59D4EF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AE5B3-68E3-8A4A-AF9A-73439CEC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5/13/20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AA76C-745F-B145-9CC5-61C8CBE4C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Kolja - Separating detectors from code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EA672-6713-844A-A21E-77D7C95A2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B44-0246-1C48-905C-C417FCFF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F9779-EC86-3949-A11D-B9980209A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A5F2A-41A2-0E4C-AA09-6A0435A1F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40171-5CB4-3E43-AD64-9405187E0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5/13/20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DA782-82A4-3144-BB2B-B508ACDC2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Kolja - Separating detectors from code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5AA59-087C-E243-90EA-338ED2DAE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B44-0246-1C48-905C-C417FCFF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4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32BA0-DF6A-A94E-BC4D-BEEF7F10C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0327A-6453-7B4F-8C05-88B3A2842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C51CB-844E-DA46-980C-6B15BA4BB1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CF824-31D2-DA4F-9E52-434414C54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5/13/20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26321-73F0-BC49-932B-CCCF7BE91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Kolja - Separating detectors from code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2E2BA-9985-9749-8E3D-A0C1C61BE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B44-0246-1C48-905C-C417FCFF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2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EAD0C-4F02-5346-92CE-16D89C9F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CAB29-8F2A-A84D-A88A-F95E5DA33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A76C4C-9D14-DE43-A8A9-0BF32055E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6DDA9F-7115-1D46-B3D8-8BAA723D4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94A485-246C-4C41-A47B-1E9BAB9986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FBA747-AC71-F34E-9B4A-9339A71C9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5/13/20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087D52-27CC-9241-BF81-1049D8AA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Kolja - Separating detectors from code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624514-B477-D549-8EB0-CB3CEF7F1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B44-0246-1C48-905C-C417FCFF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4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4D81F-C043-5C4E-997B-913D805E5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3294BF-DF10-5F42-A58E-3F8538AEA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5/13/20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CE01A0-DACA-8440-8C94-EF769518E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Kolja - Separating detectors from code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857F9-4BD6-EE45-8A15-FC20B2FB8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B44-0246-1C48-905C-C417FCFF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0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72F87E-268B-D147-BE5F-BA324655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5/13/20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DA853C-1175-B449-B0FD-C0A45B17D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Kolja - Separating detectors from code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642243-C8ED-0E4B-838B-8BC2479A3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B44-0246-1C48-905C-C417FCFF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1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8BD9B-E4FE-F74C-A917-D0AB6061B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F8C9B-58B1-1642-BB9F-38E20F42F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6F558-72CD-5645-BDB0-5814EF81B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D922B-C1BD-0945-980D-A42C134F2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5/13/20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FB3AC-1E97-2742-9E09-A52097773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Kolja - Separating detectors from code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631EF-A357-D249-B206-8E4477ECB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B44-0246-1C48-905C-C417FCFF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3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13C3C-2278-134B-AE5C-B0513A026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EEF904-4644-9346-920F-B3254C09F2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A0529-57BB-354B-BC72-676B92C17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90046B-7FF2-FD4D-98E9-CBEA0AB0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5/13/20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943158-7398-D24F-B771-A8A66715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Kolja - Separating detectors from code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37731-1387-B34F-9C80-BAE9B85E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B44-0246-1C48-905C-C417FCFF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9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7FC92B-7AA1-DD43-8088-7DC54F5A0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9EA917-0CFF-6541-A526-7DB09C8CB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198A0E-7633-1B47-B964-5C74691E6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5/13/20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76BCB-D017-0543-AA2D-0942454A66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Kolja - Separating detectors from code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40181-2940-9249-87A2-732E11234D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5B44-0246-1C48-905C-C417FCFFF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25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9FD6C-7A6F-FC49-9357-61FA367BF8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Separating parameterizations from code in eic-smear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DAE50-6FA6-974D-82DA-ACE6E15FDD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Kolja Kauder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5360F-6AF9-5044-B671-7E854D1B9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5/13/20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5E3D8-A0EA-484D-843F-A851DC9C8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Kolja - Separating detectors from code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88304-6210-7B43-BF89-530573E7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B44-0246-1C48-905C-C417FCFFFF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94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1E66F1-176B-A84E-9FCE-6C516F869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A1C11-127D-104D-8840-41E09619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5/13/20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4BC1D-4BA3-E943-9E2C-23D6C06D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Kolja - Separating detectors from code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D4BBB-031E-874E-BF23-2E20FA207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B44-0246-1C48-905C-C417FCFFFF6E}" type="slidenum">
              <a:rPr lang="en-US" smtClean="0"/>
              <a:t>2</a:t>
            </a:fld>
            <a:endParaRPr lang="en-US"/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9CFCC3F4-56C5-5541-9B74-346C7F8893C4}"/>
              </a:ext>
            </a:extLst>
          </p:cNvPr>
          <p:cNvSpPr/>
          <p:nvPr/>
        </p:nvSpPr>
        <p:spPr bwMode="auto">
          <a:xfrm>
            <a:off x="513523" y="1602804"/>
            <a:ext cx="3226270" cy="1489718"/>
          </a:xfrm>
          <a:prstGeom prst="wedgeRoundRectCallout">
            <a:avLst>
              <a:gd name="adj1" fmla="val 61838"/>
              <a:gd name="adj2" fmla="val 45647"/>
              <a:gd name="adj3" fmla="val 16667"/>
            </a:avLst>
          </a:prstGeom>
          <a:solidFill>
            <a:srgbClr val="7030A0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57200"/>
            <a:r>
              <a:rPr lang="en-US" sz="2400" dirty="0">
                <a:solidFill>
                  <a:schemeClr val="bg1"/>
                </a:solidFill>
                <a:latin typeface="Gill Sans MT" panose="020B0502020104020203" pitchFamily="34" charset="77"/>
              </a:rPr>
              <a:t>“I want to smear with Detector A v 1.0 and Detector B v2.3”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4033A6-B4AB-1B4E-973D-D5691AA8F186}"/>
              </a:ext>
            </a:extLst>
          </p:cNvPr>
          <p:cNvSpPr txBox="1"/>
          <p:nvPr/>
        </p:nvSpPr>
        <p:spPr>
          <a:xfrm>
            <a:off x="216848" y="3433208"/>
            <a:ext cx="4879134" cy="1924432"/>
          </a:xfrm>
          <a:prstGeom prst="rect">
            <a:avLst/>
          </a:prstGeom>
          <a:noFill/>
          <a:ln>
            <a:noFill/>
          </a:ln>
        </p:spPr>
        <p:txBody>
          <a:bodyPr wrap="square" lIns="77020" tIns="38510" rIns="77020" bIns="38510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Almost trivial – </a:t>
            </a:r>
          </a:p>
          <a:p>
            <a:pPr lvl="0"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eic-smear is made for this.</a:t>
            </a:r>
          </a:p>
          <a:p>
            <a:pPr lvl="0"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To Do: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Copy scripts over to a new repo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Create documentation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D4318C-0E2E-E940-9585-945BDED9767D}"/>
              </a:ext>
            </a:extLst>
          </p:cNvPr>
          <p:cNvSpPr txBox="1"/>
          <p:nvPr/>
        </p:nvSpPr>
        <p:spPr>
          <a:xfrm>
            <a:off x="6333162" y="136525"/>
            <a:ext cx="4879134" cy="38554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77020" tIns="38510" rIns="77020" bIns="38510" rtlCol="0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Workflow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C58CB5-E780-7E4A-9BC3-266B6446FEF9}"/>
              </a:ext>
            </a:extLst>
          </p:cNvPr>
          <p:cNvSpPr txBox="1"/>
          <p:nvPr/>
        </p:nvSpPr>
        <p:spPr>
          <a:xfrm>
            <a:off x="5713833" y="688601"/>
            <a:ext cx="4879134" cy="385549"/>
          </a:xfrm>
          <a:prstGeom prst="rect">
            <a:avLst/>
          </a:prstGeom>
          <a:noFill/>
          <a:ln>
            <a:noFill/>
          </a:ln>
        </p:spPr>
        <p:txBody>
          <a:bodyPr wrap="square" lIns="77020" tIns="38510" rIns="77020" bIns="38510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Get detectors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5F2F20-D921-B648-8159-33222F833E0C}"/>
              </a:ext>
            </a:extLst>
          </p:cNvPr>
          <p:cNvSpPr/>
          <p:nvPr/>
        </p:nvSpPr>
        <p:spPr>
          <a:xfrm>
            <a:off x="6333162" y="1237496"/>
            <a:ext cx="4325420" cy="369332"/>
          </a:xfrm>
          <a:prstGeom prst="rect">
            <a:avLst/>
          </a:prstGeom>
          <a:solidFill>
            <a:srgbClr val="DEDAC5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$ 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git clone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eicsmeardetectors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5B7C7F-F6BE-CB4B-B264-AF0E792ACA75}"/>
              </a:ext>
            </a:extLst>
          </p:cNvPr>
          <p:cNvSpPr txBox="1"/>
          <p:nvPr/>
        </p:nvSpPr>
        <p:spPr>
          <a:xfrm>
            <a:off x="5713833" y="1725207"/>
            <a:ext cx="4879134" cy="385549"/>
          </a:xfrm>
          <a:prstGeom prst="rect">
            <a:avLst/>
          </a:prstGeom>
          <a:noFill/>
          <a:ln>
            <a:noFill/>
          </a:ln>
        </p:spPr>
        <p:txBody>
          <a:bodyPr wrap="square" lIns="77020" tIns="38510" rIns="77020" bIns="38510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Get info (from </a:t>
            </a:r>
            <a:r>
              <a:rPr lang="en-US" sz="2000" dirty="0" err="1">
                <a:solidFill>
                  <a:srgbClr val="000000"/>
                </a:solidFill>
                <a:latin typeface="Book Antiqua"/>
                <a:cs typeface="Book Antiqua"/>
              </a:rPr>
              <a:t>README.md</a:t>
            </a: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?)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7A73196E-3444-5B45-B822-43C8D3EE3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924543"/>
              </p:ext>
            </p:extLst>
          </p:nvPr>
        </p:nvGraphicFramePr>
        <p:xfrm>
          <a:off x="5718379" y="2182542"/>
          <a:ext cx="6108700" cy="1244600"/>
        </p:xfrm>
        <a:graphic>
          <a:graphicData uri="http://schemas.openxmlformats.org/drawingml/2006/table">
            <a:tbl>
              <a:tblPr/>
              <a:tblGrid>
                <a:gridCol w="941507">
                  <a:extLst>
                    <a:ext uri="{9D8B030D-6E8A-4147-A177-3AD203B41FA5}">
                      <a16:colId xmlns:a16="http://schemas.microsoft.com/office/drawing/2014/main" val="4039841824"/>
                    </a:ext>
                  </a:extLst>
                </a:gridCol>
                <a:gridCol w="941507">
                  <a:extLst>
                    <a:ext uri="{9D8B030D-6E8A-4147-A177-3AD203B41FA5}">
                      <a16:colId xmlns:a16="http://schemas.microsoft.com/office/drawing/2014/main" val="4152604776"/>
                    </a:ext>
                  </a:extLst>
                </a:gridCol>
                <a:gridCol w="941507">
                  <a:extLst>
                    <a:ext uri="{9D8B030D-6E8A-4147-A177-3AD203B41FA5}">
                      <a16:colId xmlns:a16="http://schemas.microsoft.com/office/drawing/2014/main" val="2569449551"/>
                    </a:ext>
                  </a:extLst>
                </a:gridCol>
                <a:gridCol w="3284179">
                  <a:extLst>
                    <a:ext uri="{9D8B030D-6E8A-4147-A177-3AD203B41FA5}">
                      <a16:colId xmlns:a16="http://schemas.microsoft.com/office/drawing/2014/main" val="2763109079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Required eic-smear version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75612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Details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33371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HandBook1.2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http://www.eicug.org/web/content/detector-rd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79789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DetectorA1.0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Some source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69476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DetectorB2.3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Some other source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487113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DetectorB1.0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Deprecated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357861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93BBF37F-3437-1345-975F-6EA192DF37B5}"/>
              </a:ext>
            </a:extLst>
          </p:cNvPr>
          <p:cNvSpPr txBox="1"/>
          <p:nvPr/>
        </p:nvSpPr>
        <p:spPr>
          <a:xfrm>
            <a:off x="5700136" y="3584732"/>
            <a:ext cx="4879134" cy="385549"/>
          </a:xfrm>
          <a:prstGeom prst="rect">
            <a:avLst/>
          </a:prstGeom>
          <a:noFill/>
          <a:ln>
            <a:noFill/>
          </a:ln>
        </p:spPr>
        <p:txBody>
          <a:bodyPr wrap="square" lIns="77020" tIns="38510" rIns="77020" bIns="38510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Check version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B1DAEE-AA99-1142-8359-7EFE9DDDDC65}"/>
              </a:ext>
            </a:extLst>
          </p:cNvPr>
          <p:cNvSpPr/>
          <p:nvPr/>
        </p:nvSpPr>
        <p:spPr>
          <a:xfrm>
            <a:off x="6333162" y="4050815"/>
            <a:ext cx="4325420" cy="369332"/>
          </a:xfrm>
          <a:prstGeom prst="rect">
            <a:avLst/>
          </a:prstGeom>
          <a:solidFill>
            <a:srgbClr val="DEDAC5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$ 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eic-smear –v </a:t>
            </a:r>
            <a:r>
              <a:rPr 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# to be added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802FB79-77A6-5B4A-8820-89A0D5597324}"/>
              </a:ext>
            </a:extLst>
          </p:cNvPr>
          <p:cNvSpPr txBox="1"/>
          <p:nvPr/>
        </p:nvSpPr>
        <p:spPr>
          <a:xfrm>
            <a:off x="5713832" y="4583442"/>
            <a:ext cx="5413079" cy="385549"/>
          </a:xfrm>
          <a:prstGeom prst="rect">
            <a:avLst/>
          </a:prstGeom>
          <a:noFill/>
          <a:ln>
            <a:noFill/>
          </a:ln>
        </p:spPr>
        <p:txBody>
          <a:bodyPr wrap="square" lIns="77020" tIns="38510" rIns="77020" bIns="38510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And that’s it, you can even tab complete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D41EAD-D455-3243-A95A-9675B245B535}"/>
              </a:ext>
            </a:extLst>
          </p:cNvPr>
          <p:cNvSpPr/>
          <p:nvPr/>
        </p:nvSpPr>
        <p:spPr>
          <a:xfrm>
            <a:off x="4697891" y="4970238"/>
            <a:ext cx="7277261" cy="1200329"/>
          </a:xfrm>
          <a:prstGeom prst="rect">
            <a:avLst/>
          </a:prstGeom>
          <a:solidFill>
            <a:srgbClr val="DEDAC5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root [0] .L DetectorA1.0.cxx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root [1] SmearTree(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BuildA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(), "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in.root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", "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outA.root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")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root [2] .L DetectorB2.3.cxx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root [3] SmearTree(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BuildB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(), "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in.root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", "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outB.root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2405350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1E66F1-176B-A84E-9FCE-6C516F869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A'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A1C11-127D-104D-8840-41E09619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5/13/20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4BC1D-4BA3-E943-9E2C-23D6C06D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Kolja - Separating detectors from code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D4BBB-031E-874E-BF23-2E20FA207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B44-0246-1C48-905C-C417FCFFFF6E}" type="slidenum">
              <a:rPr lang="en-US" smtClean="0"/>
              <a:t>3</a:t>
            </a:fld>
            <a:endParaRPr lang="en-US"/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9CFCC3F4-56C5-5541-9B74-346C7F8893C4}"/>
              </a:ext>
            </a:extLst>
          </p:cNvPr>
          <p:cNvSpPr/>
          <p:nvPr/>
        </p:nvSpPr>
        <p:spPr bwMode="auto">
          <a:xfrm>
            <a:off x="513523" y="1602804"/>
            <a:ext cx="3226270" cy="1489718"/>
          </a:xfrm>
          <a:prstGeom prst="wedgeRoundRectCallout">
            <a:avLst>
              <a:gd name="adj1" fmla="val 61838"/>
              <a:gd name="adj2" fmla="val 45647"/>
              <a:gd name="adj3" fmla="val 16667"/>
            </a:avLst>
          </a:prstGeom>
          <a:solidFill>
            <a:srgbClr val="7030A0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57200"/>
            <a:r>
              <a:rPr lang="en-US" sz="2400" dirty="0">
                <a:solidFill>
                  <a:schemeClr val="bg1"/>
                </a:solidFill>
                <a:latin typeface="Gill Sans MT" panose="020B0502020104020203" pitchFamily="34" charset="77"/>
              </a:rPr>
              <a:t>“I want to do what A did, but compile my code”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4033A6-B4AB-1B4E-973D-D5691AA8F186}"/>
              </a:ext>
            </a:extLst>
          </p:cNvPr>
          <p:cNvSpPr txBox="1"/>
          <p:nvPr/>
        </p:nvSpPr>
        <p:spPr>
          <a:xfrm>
            <a:off x="216848" y="3433208"/>
            <a:ext cx="4879134" cy="1924432"/>
          </a:xfrm>
          <a:prstGeom prst="rect">
            <a:avLst/>
          </a:prstGeom>
          <a:noFill/>
          <a:ln>
            <a:noFill/>
          </a:ln>
        </p:spPr>
        <p:txBody>
          <a:bodyPr wrap="square" lIns="77020" tIns="38510" rIns="77020" bIns="38510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Trickier.</a:t>
            </a:r>
          </a:p>
          <a:p>
            <a:pPr lvl="0"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Needs: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latin typeface="Book Antiqua"/>
                <a:cs typeface="Book Antiqua"/>
              </a:rPr>
              <a:t>Makefile</a:t>
            </a:r>
            <a:endParaRPr lang="en-US" sz="2000" dirty="0">
              <a:solidFill>
                <a:srgbClr val="000000"/>
              </a:solidFill>
              <a:latin typeface="Book Antiqua"/>
              <a:cs typeface="Book Antiqua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Headers or at least signatures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00"/>
                </a:solidFill>
                <a:latin typeface="Book Antiqua"/>
                <a:cs typeface="Book Antiqua"/>
              </a:rPr>
              <a:t>Careful users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D4318C-0E2E-E940-9585-945BDED9767D}"/>
              </a:ext>
            </a:extLst>
          </p:cNvPr>
          <p:cNvSpPr txBox="1"/>
          <p:nvPr/>
        </p:nvSpPr>
        <p:spPr>
          <a:xfrm>
            <a:off x="6333162" y="136525"/>
            <a:ext cx="4879134" cy="38554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77020" tIns="38510" rIns="77020" bIns="38510" rtlCol="0">
            <a:spAutoFit/>
          </a:bodyPr>
          <a:lstStyle/>
          <a:p>
            <a:pPr lvl="0" algn="ctr"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Additional Workflow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C58CB5-E780-7E4A-9BC3-266B6446FEF9}"/>
              </a:ext>
            </a:extLst>
          </p:cNvPr>
          <p:cNvSpPr txBox="1"/>
          <p:nvPr/>
        </p:nvSpPr>
        <p:spPr>
          <a:xfrm>
            <a:off x="5713833" y="688601"/>
            <a:ext cx="4879134" cy="385549"/>
          </a:xfrm>
          <a:prstGeom prst="rect">
            <a:avLst/>
          </a:prstGeom>
          <a:noFill/>
          <a:ln>
            <a:noFill/>
          </a:ln>
        </p:spPr>
        <p:txBody>
          <a:bodyPr wrap="square" lIns="77020" tIns="38510" rIns="77020" bIns="38510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Add header or signature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D615CF1-E1C8-8047-8D7A-FBC0479D0173}"/>
              </a:ext>
            </a:extLst>
          </p:cNvPr>
          <p:cNvSpPr/>
          <p:nvPr/>
        </p:nvSpPr>
        <p:spPr>
          <a:xfrm>
            <a:off x="6333162" y="1237496"/>
            <a:ext cx="432542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#include "DetectorA1.0.h"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Smear::Detector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BuildB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59AF160-8BF1-9C47-AA21-1B49D369BBFE}"/>
              </a:ext>
            </a:extLst>
          </p:cNvPr>
          <p:cNvSpPr txBox="1"/>
          <p:nvPr/>
        </p:nvSpPr>
        <p:spPr>
          <a:xfrm>
            <a:off x="5713833" y="3691687"/>
            <a:ext cx="4879134" cy="385549"/>
          </a:xfrm>
          <a:prstGeom prst="rect">
            <a:avLst/>
          </a:prstGeom>
          <a:noFill/>
          <a:ln>
            <a:noFill/>
          </a:ln>
        </p:spPr>
        <p:txBody>
          <a:bodyPr wrap="square" lIns="77020" tIns="38510" rIns="77020" bIns="38510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Create objects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691056-FA82-D54B-96C2-BA427BFE8CC0}"/>
              </a:ext>
            </a:extLst>
          </p:cNvPr>
          <p:cNvSpPr/>
          <p:nvPr/>
        </p:nvSpPr>
        <p:spPr>
          <a:xfrm>
            <a:off x="6333162" y="4185525"/>
            <a:ext cx="4325420" cy="369332"/>
          </a:xfrm>
          <a:prstGeom prst="rect">
            <a:avLst/>
          </a:prstGeom>
          <a:solidFill>
            <a:srgbClr val="DEDAC5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$ 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make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alldetectors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79244AD-689C-E341-81FE-AA9EAD3E53A5}"/>
              </a:ext>
            </a:extLst>
          </p:cNvPr>
          <p:cNvSpPr txBox="1"/>
          <p:nvPr/>
        </p:nvSpPr>
        <p:spPr>
          <a:xfrm>
            <a:off x="5713833" y="4799255"/>
            <a:ext cx="4879134" cy="385549"/>
          </a:xfrm>
          <a:prstGeom prst="rect">
            <a:avLst/>
          </a:prstGeom>
          <a:noFill/>
          <a:ln>
            <a:noFill/>
          </a:ln>
        </p:spPr>
        <p:txBody>
          <a:bodyPr wrap="square" lIns="77020" tIns="38510" rIns="77020" bIns="38510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Link </a:t>
            </a:r>
            <a:r>
              <a:rPr lang="en-US" sz="2000" b="1" dirty="0">
                <a:solidFill>
                  <a:srgbClr val="000000"/>
                </a:solidFill>
                <a:latin typeface="Book Antiqua"/>
                <a:cs typeface="Book Antiqua"/>
              </a:rPr>
              <a:t>carefully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E0DF19A-4450-8D4D-9B9B-73047BD8336D}"/>
              </a:ext>
            </a:extLst>
          </p:cNvPr>
          <p:cNvSpPr/>
          <p:nvPr/>
        </p:nvSpPr>
        <p:spPr>
          <a:xfrm>
            <a:off x="6333162" y="5401382"/>
            <a:ext cx="4325420" cy="646331"/>
          </a:xfrm>
          <a:prstGeom prst="rect">
            <a:avLst/>
          </a:prstGeom>
          <a:solidFill>
            <a:srgbClr val="DEDAC5"/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$ 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g++ -o </a:t>
            </a:r>
            <a:r>
              <a:rPr lang="en-US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mycode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mycode.o</a:t>
            </a: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\</a:t>
            </a:r>
            <a:b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srgbClr val="0070C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DetectorA1.0.o DetectorB2.3.o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136E39B-CDC4-0846-98EF-31D2644EB383}"/>
              </a:ext>
            </a:extLst>
          </p:cNvPr>
          <p:cNvSpPr txBox="1"/>
          <p:nvPr/>
        </p:nvSpPr>
        <p:spPr>
          <a:xfrm>
            <a:off x="5713833" y="2152526"/>
            <a:ext cx="4879134" cy="385549"/>
          </a:xfrm>
          <a:prstGeom prst="rect">
            <a:avLst/>
          </a:prstGeom>
          <a:noFill/>
          <a:ln>
            <a:noFill/>
          </a:ln>
        </p:spPr>
        <p:txBody>
          <a:bodyPr wrap="square" lIns="77020" tIns="38510" rIns="77020" bIns="38510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Use appropriately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88594D-EE62-9F41-8A85-8EA8FFFB7DB4}"/>
              </a:ext>
            </a:extLst>
          </p:cNvPr>
          <p:cNvSpPr/>
          <p:nvPr/>
        </p:nvSpPr>
        <p:spPr>
          <a:xfrm>
            <a:off x="5443353" y="2713625"/>
            <a:ext cx="601771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SmearTree(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BuildA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(), "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in.root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", "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outA.root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")</a:t>
            </a:r>
          </a:p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SmearTree(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BuildB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(), "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in.root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", "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outB.root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170517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1E66F1-176B-A84E-9FCE-6C516F869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A1C11-127D-104D-8840-41E09619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5/13/20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4BC1D-4BA3-E943-9E2C-23D6C06DA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Kolja - Separating detectors from code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D4BBB-031E-874E-BF23-2E20FA207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25B44-0246-1C48-905C-C417FCFFFF6E}" type="slidenum">
              <a:rPr lang="en-US" smtClean="0"/>
              <a:t>4</a:t>
            </a:fld>
            <a:endParaRPr lang="en-US"/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9CFCC3F4-56C5-5541-9B74-346C7F8893C4}"/>
              </a:ext>
            </a:extLst>
          </p:cNvPr>
          <p:cNvSpPr/>
          <p:nvPr/>
        </p:nvSpPr>
        <p:spPr bwMode="auto">
          <a:xfrm>
            <a:off x="531342" y="1420455"/>
            <a:ext cx="3821751" cy="4682376"/>
          </a:xfrm>
          <a:prstGeom prst="wedgeRoundRectCallout">
            <a:avLst>
              <a:gd name="adj1" fmla="val 66427"/>
              <a:gd name="adj2" fmla="val -33537"/>
              <a:gd name="adj3" fmla="val 16667"/>
            </a:avLst>
          </a:prstGeom>
          <a:solidFill>
            <a:srgbClr val="7030A0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57200"/>
            <a:r>
              <a:rPr lang="en-US" sz="2400" dirty="0">
                <a:solidFill>
                  <a:schemeClr val="bg1"/>
                </a:solidFill>
                <a:latin typeface="Gill Sans MT" panose="020B0502020104020203" pitchFamily="34" charset="77"/>
              </a:rPr>
              <a:t>“I want to do what A did.”</a:t>
            </a:r>
          </a:p>
          <a:p>
            <a:pPr algn="ctr" defTabSz="457200"/>
            <a:r>
              <a:rPr lang="en-US" sz="2400" dirty="0">
                <a:solidFill>
                  <a:schemeClr val="bg1"/>
                </a:solidFill>
                <a:latin typeface="Gill Sans MT" panose="020B0502020104020203" pitchFamily="34" charset="77"/>
              </a:rPr>
              <a:t>“And also A', but with like five detectors.”</a:t>
            </a:r>
          </a:p>
          <a:p>
            <a:pPr algn="ctr" defTabSz="457200"/>
            <a:endParaRPr lang="en-US" sz="2400" dirty="0">
              <a:solidFill>
                <a:schemeClr val="bg1"/>
              </a:solidFill>
              <a:latin typeface="Gill Sans MT" panose="020B0502020104020203" pitchFamily="34" charset="77"/>
            </a:endParaRPr>
          </a:p>
          <a:p>
            <a:pPr algn="ctr" defTabSz="457200"/>
            <a:r>
              <a:rPr lang="en-US" sz="2400" dirty="0">
                <a:solidFill>
                  <a:schemeClr val="bg1"/>
                </a:solidFill>
                <a:latin typeface="Gill Sans MT" panose="020B0502020104020203" pitchFamily="34" charset="77"/>
              </a:rPr>
              <a:t>“Would be great to have one </a:t>
            </a:r>
            <a:r>
              <a:rPr lang="en-US" sz="2400" dirty="0" err="1">
                <a:solidFill>
                  <a:schemeClr val="bg1"/>
                </a:solidFill>
                <a:latin typeface="Gill Sans MT" panose="020B0502020104020203" pitchFamily="34" charset="77"/>
              </a:rPr>
              <a:t>libDetectors.so</a:t>
            </a:r>
            <a:r>
              <a:rPr lang="en-US" sz="2400" dirty="0">
                <a:solidFill>
                  <a:schemeClr val="bg1"/>
                </a:solidFill>
                <a:latin typeface="Gill Sans MT" panose="020B0502020104020203" pitchFamily="34" charset="77"/>
              </a:rPr>
              <a:t> too.”</a:t>
            </a:r>
          </a:p>
          <a:p>
            <a:pPr algn="ctr" defTabSz="457200"/>
            <a:r>
              <a:rPr lang="en-US" sz="2400" dirty="0">
                <a:solidFill>
                  <a:schemeClr val="bg1"/>
                </a:solidFill>
                <a:latin typeface="Gill Sans MT" panose="020B0502020104020203" pitchFamily="34" charset="77"/>
              </a:rPr>
              <a:t>“But I want to make my own changes easily.”</a:t>
            </a:r>
          </a:p>
          <a:p>
            <a:pPr algn="ctr" defTabSz="457200"/>
            <a:endParaRPr lang="en-US" sz="2400" dirty="0">
              <a:solidFill>
                <a:schemeClr val="bg1"/>
              </a:solidFill>
              <a:latin typeface="Gill Sans MT" panose="020B0502020104020203" pitchFamily="34" charset="77"/>
            </a:endParaRPr>
          </a:p>
          <a:p>
            <a:pPr algn="ctr" defTabSz="457200"/>
            <a:r>
              <a:rPr lang="en-US" sz="2400" dirty="0">
                <a:solidFill>
                  <a:schemeClr val="bg1"/>
                </a:solidFill>
                <a:latin typeface="Gill Sans MT" panose="020B0502020104020203" pitchFamily="34" charset="77"/>
              </a:rPr>
              <a:t>“And I like </a:t>
            </a:r>
            <a:r>
              <a:rPr lang="en-US" sz="2400" dirty="0" err="1">
                <a:solidFill>
                  <a:schemeClr val="bg1"/>
                </a:solidFill>
                <a:latin typeface="Gill Sans MT" panose="020B0502020104020203" pitchFamily="34" charset="77"/>
              </a:rPr>
              <a:t>Wouter's</a:t>
            </a:r>
            <a:r>
              <a:rPr lang="en-US" sz="2400" dirty="0">
                <a:solidFill>
                  <a:schemeClr val="bg1"/>
                </a:solidFill>
                <a:latin typeface="Gill Sans MT" panose="020B0502020104020203" pitchFamily="34" charset="77"/>
              </a:rPr>
              <a:t> eic-smear executable and dictionaries”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3AF5C4-2FB5-3646-9C98-E397255B503F}"/>
              </a:ext>
            </a:extLst>
          </p:cNvPr>
          <p:cNvSpPr txBox="1"/>
          <p:nvPr/>
        </p:nvSpPr>
        <p:spPr>
          <a:xfrm>
            <a:off x="5713832" y="688601"/>
            <a:ext cx="5639967" cy="4540532"/>
          </a:xfrm>
          <a:prstGeom prst="rect">
            <a:avLst/>
          </a:prstGeom>
          <a:noFill/>
          <a:ln>
            <a:noFill/>
          </a:ln>
        </p:spPr>
        <p:txBody>
          <a:bodyPr wrap="square" lIns="77020" tIns="38510" rIns="77020" bIns="38510" rtlCol="0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Quite non-trivial, but also not unexpected.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For example, my </a:t>
            </a:r>
            <a:r>
              <a:rPr lang="en-US" sz="2000" dirty="0" err="1">
                <a:solidFill>
                  <a:srgbClr val="000000"/>
                </a:solidFill>
                <a:latin typeface="Book Antiqua"/>
                <a:cs typeface="Book Antiqua"/>
              </a:rPr>
              <a:t>qaplots</a:t>
            </a: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 want some of this functionality, and probably also escalate/eJANA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One example issue – naming.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Unify, all have to implement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BuildDetector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  <a:sym typeface="Wingdings" pitchFamily="2" charset="2"/>
              </a:rPr>
              <a:t>	 name clashes in library</a:t>
            </a:r>
            <a:endParaRPr lang="en-US" sz="2000" dirty="0">
              <a:solidFill>
                <a:srgbClr val="000000"/>
              </a:solidFill>
              <a:latin typeface="Book Antiqua"/>
              <a:cs typeface="Book Antiqua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Family name.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BuildA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000" dirty="0">
                <a:solidFill>
                  <a:srgbClr val="000000"/>
                </a:solidFill>
                <a:cs typeface="Consolas" panose="020B0609020204030204" pitchFamily="49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BuildB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, etc.</a:t>
            </a:r>
            <a:b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</a:b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  <a:sym typeface="Wingdings" pitchFamily="2" charset="2"/>
              </a:rPr>
              <a:t> Need to adapt user code. Ambiguity.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Individual.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BuildA_1_0()</a:t>
            </a:r>
            <a:r>
              <a:rPr lang="en-US" sz="2000" dirty="0">
                <a:solidFill>
                  <a:srgbClr val="000000"/>
                </a:solidFill>
                <a:cs typeface="Consolas" panose="020B0609020204030204" pitchFamily="49" charset="0"/>
              </a:rPr>
              <a:t>,  </a:t>
            </a: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  <a:t>etc.</a:t>
            </a:r>
            <a:br>
              <a:rPr lang="en-US" sz="2000" dirty="0">
                <a:solidFill>
                  <a:srgbClr val="000000"/>
                </a:solidFill>
                <a:latin typeface="Book Antiqua"/>
                <a:cs typeface="Book Antiqua"/>
              </a:rPr>
            </a:br>
            <a:r>
              <a:rPr lang="en-US" sz="2000" dirty="0">
                <a:solidFill>
                  <a:srgbClr val="000000"/>
                </a:solidFill>
                <a:latin typeface="Book Antiqua"/>
                <a:cs typeface="Book Antiqua"/>
                <a:sym typeface="Wingdings" pitchFamily="2" charset="2"/>
              </a:rPr>
              <a:t> Added maintenance cost, still easy to make mistakes</a:t>
            </a:r>
            <a:endParaRPr lang="en-US" sz="20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sp>
        <p:nvSpPr>
          <p:cNvPr id="19" name="Rounded Rectangular Callout 18">
            <a:extLst>
              <a:ext uri="{FF2B5EF4-FFF2-40B4-BE49-F238E27FC236}">
                <a16:creationId xmlns:a16="http://schemas.microsoft.com/office/drawing/2014/main" id="{1EFDD058-6F01-9B42-8046-86E2B25C63D1}"/>
              </a:ext>
            </a:extLst>
          </p:cNvPr>
          <p:cNvSpPr/>
          <p:nvPr/>
        </p:nvSpPr>
        <p:spPr bwMode="auto">
          <a:xfrm>
            <a:off x="5406971" y="5255906"/>
            <a:ext cx="6253687" cy="593405"/>
          </a:xfrm>
          <a:prstGeom prst="wedgeRoundRectCallout">
            <a:avLst>
              <a:gd name="adj1" fmla="val -38322"/>
              <a:gd name="adj2" fmla="val 10171"/>
              <a:gd name="adj3" fmla="val 16667"/>
            </a:avLst>
          </a:prstGeom>
          <a:solidFill>
            <a:srgbClr val="00B0F0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457200"/>
            <a:r>
              <a:rPr lang="en-US" sz="2400" dirty="0">
                <a:solidFill>
                  <a:schemeClr val="bg1"/>
                </a:solidFill>
                <a:latin typeface="Gill Sans MT" panose="020B0502020104020203" pitchFamily="34" charset="77"/>
              </a:rPr>
              <a:t>Let's agree now what to do and I'll do it</a:t>
            </a:r>
          </a:p>
        </p:txBody>
      </p:sp>
    </p:spTree>
    <p:extLst>
      <p:ext uri="{BB962C8B-B14F-4D97-AF65-F5344CB8AC3E}">
        <p14:creationId xmlns:p14="http://schemas.microsoft.com/office/powerpoint/2010/main" val="148800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462</Words>
  <Application>Microsoft Macintosh PowerPoint</Application>
  <PresentationFormat>Widescreen</PresentationFormat>
  <Paragraphs>89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 Antiqua</vt:lpstr>
      <vt:lpstr>Calibri</vt:lpstr>
      <vt:lpstr>Calibri Light</vt:lpstr>
      <vt:lpstr>Consolas</vt:lpstr>
      <vt:lpstr>Gill Sans MT</vt:lpstr>
      <vt:lpstr>Office Theme</vt:lpstr>
      <vt:lpstr>Separating parameterizations from code in eic-smear</vt:lpstr>
      <vt:lpstr>Use Case A</vt:lpstr>
      <vt:lpstr>Use Case A'</vt:lpstr>
      <vt:lpstr>Use Case 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Separating parameterizations from code in eic-smear</dc:title>
  <dc:creator>Kauder, Kolja</dc:creator>
  <cp:lastModifiedBy>Kauder, Kolja</cp:lastModifiedBy>
  <cp:revision>9</cp:revision>
  <dcterms:created xsi:type="dcterms:W3CDTF">2020-05-12T18:50:23Z</dcterms:created>
  <dcterms:modified xsi:type="dcterms:W3CDTF">2020-05-13T11:22:42Z</dcterms:modified>
</cp:coreProperties>
</file>