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1418" r:id="rId2"/>
    <p:sldId id="1419" r:id="rId3"/>
    <p:sldId id="1422" r:id="rId4"/>
    <p:sldId id="142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FF2"/>
    <a:srgbClr val="22B14C"/>
    <a:srgbClr val="0D36B6"/>
    <a:srgbClr val="2908DF"/>
    <a:srgbClr val="369BAE"/>
    <a:srgbClr val="00A5A6"/>
    <a:srgbClr val="1C3CFF"/>
    <a:srgbClr val="00622F"/>
    <a:srgbClr val="00F304"/>
    <a:srgbClr val="F6A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31" autoAdjust="0"/>
    <p:restoredTop sz="91231" autoAdjust="0"/>
  </p:normalViewPr>
  <p:slideViewPr>
    <p:cSldViewPr snapToGrid="0" snapToObjects="1">
      <p:cViewPr varScale="1">
        <p:scale>
          <a:sx n="100" d="100"/>
          <a:sy n="100" d="100"/>
        </p:scale>
        <p:origin x="24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37F964-0F5E-43A9-9066-D1F9E3EB8536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33968B8A-8B44-4990-B389-5F3B19C082F8}">
      <dgm:prSet phldrT="[Text]"/>
      <dgm:spPr/>
      <dgm:t>
        <a:bodyPr/>
        <a:lstStyle/>
        <a:p>
          <a:r>
            <a:rPr lang="en-US" dirty="0"/>
            <a:t>PID</a:t>
          </a:r>
        </a:p>
      </dgm:t>
    </dgm:pt>
    <dgm:pt modelId="{F733739D-0A93-4B1D-B922-FB090F13AB4C}" type="parTrans" cxnId="{5153A647-60D5-4856-9B3C-EAEF62D4FDA0}">
      <dgm:prSet/>
      <dgm:spPr/>
      <dgm:t>
        <a:bodyPr/>
        <a:lstStyle/>
        <a:p>
          <a:endParaRPr lang="en-US"/>
        </a:p>
      </dgm:t>
    </dgm:pt>
    <dgm:pt modelId="{DB887BC1-AD9B-4341-B2B7-4E7638C790D3}" type="sibTrans" cxnId="{5153A647-60D5-4856-9B3C-EAEF62D4FDA0}">
      <dgm:prSet/>
      <dgm:spPr/>
      <dgm:t>
        <a:bodyPr/>
        <a:lstStyle/>
        <a:p>
          <a:endParaRPr lang="en-US"/>
        </a:p>
      </dgm:t>
    </dgm:pt>
    <dgm:pt modelId="{68CD75A9-D99D-429C-B749-D00D02C0CD00}">
      <dgm:prSet phldrT="[Text]"/>
      <dgm:spPr/>
      <dgm:t>
        <a:bodyPr/>
        <a:lstStyle/>
        <a:p>
          <a:r>
            <a:rPr lang="en-US" dirty="0"/>
            <a:t>Integration</a:t>
          </a:r>
        </a:p>
      </dgm:t>
    </dgm:pt>
    <dgm:pt modelId="{ED6DE8BF-D464-49EC-860E-C97CB1ABB7AD}" type="parTrans" cxnId="{B940782D-15C4-45BA-BF04-9DACEECBF0FC}">
      <dgm:prSet/>
      <dgm:spPr/>
      <dgm:t>
        <a:bodyPr/>
        <a:lstStyle/>
        <a:p>
          <a:endParaRPr lang="en-US"/>
        </a:p>
      </dgm:t>
    </dgm:pt>
    <dgm:pt modelId="{16681B15-52CA-4B82-8C0F-959A7C9B74FC}" type="sibTrans" cxnId="{B940782D-15C4-45BA-BF04-9DACEECBF0FC}">
      <dgm:prSet/>
      <dgm:spPr/>
      <dgm:t>
        <a:bodyPr/>
        <a:lstStyle/>
        <a:p>
          <a:endParaRPr lang="en-US"/>
        </a:p>
      </dgm:t>
    </dgm:pt>
    <dgm:pt modelId="{B8634C9C-0CA1-40A4-8F25-2EA698653C39}">
      <dgm:prSet phldrT="[Text]"/>
      <dgm:spPr/>
      <dgm:t>
        <a:bodyPr/>
        <a:lstStyle/>
        <a:p>
          <a:r>
            <a:rPr lang="en-US" dirty="0"/>
            <a:t>Tracking</a:t>
          </a:r>
        </a:p>
      </dgm:t>
    </dgm:pt>
    <dgm:pt modelId="{C0D036DF-4958-482E-B060-5C0337309555}" type="parTrans" cxnId="{3813F87E-4A89-4752-956A-5495F63A416A}">
      <dgm:prSet/>
      <dgm:spPr/>
      <dgm:t>
        <a:bodyPr/>
        <a:lstStyle/>
        <a:p>
          <a:endParaRPr lang="en-US"/>
        </a:p>
      </dgm:t>
    </dgm:pt>
    <dgm:pt modelId="{BED15439-987C-4E05-BB2C-609788352F37}" type="sibTrans" cxnId="{3813F87E-4A89-4752-956A-5495F63A416A}">
      <dgm:prSet/>
      <dgm:spPr/>
      <dgm:t>
        <a:bodyPr/>
        <a:lstStyle/>
        <a:p>
          <a:endParaRPr lang="en-US"/>
        </a:p>
      </dgm:t>
    </dgm:pt>
    <dgm:pt modelId="{872022D5-62F8-44EB-8EF0-6D8739BF2CB1}" type="pres">
      <dgm:prSet presAssocID="{E337F964-0F5E-43A9-9066-D1F9E3EB8536}" presName="Name0" presStyleCnt="0">
        <dgm:presLayoutVars>
          <dgm:chMax val="7"/>
          <dgm:dir/>
          <dgm:resizeHandles val="exact"/>
        </dgm:presLayoutVars>
      </dgm:prSet>
      <dgm:spPr/>
    </dgm:pt>
    <dgm:pt modelId="{4AC94B0B-D999-4D90-B784-86B5D0B77918}" type="pres">
      <dgm:prSet presAssocID="{E337F964-0F5E-43A9-9066-D1F9E3EB8536}" presName="ellipse1" presStyleLbl="vennNode1" presStyleIdx="0" presStyleCnt="3" custLinFactNeighborX="21832" custLinFactNeighborY="1738">
        <dgm:presLayoutVars>
          <dgm:bulletEnabled val="1"/>
        </dgm:presLayoutVars>
      </dgm:prSet>
      <dgm:spPr/>
    </dgm:pt>
    <dgm:pt modelId="{C0CC6C8D-EB1A-45D7-A81C-9EFB974B69C2}" type="pres">
      <dgm:prSet presAssocID="{E337F964-0F5E-43A9-9066-D1F9E3EB8536}" presName="ellipse2" presStyleLbl="vennNode1" presStyleIdx="1" presStyleCnt="3">
        <dgm:presLayoutVars>
          <dgm:bulletEnabled val="1"/>
        </dgm:presLayoutVars>
      </dgm:prSet>
      <dgm:spPr/>
    </dgm:pt>
    <dgm:pt modelId="{1F5AA511-623F-4914-AABE-7201F73CF913}" type="pres">
      <dgm:prSet presAssocID="{E337F964-0F5E-43A9-9066-D1F9E3EB8536}" presName="ellipse3" presStyleLbl="vennNode1" presStyleIdx="2" presStyleCnt="3" custLinFactNeighborX="-17702" custLinFactNeighborY="1738">
        <dgm:presLayoutVars>
          <dgm:bulletEnabled val="1"/>
        </dgm:presLayoutVars>
      </dgm:prSet>
      <dgm:spPr/>
    </dgm:pt>
  </dgm:ptLst>
  <dgm:cxnLst>
    <dgm:cxn modelId="{C250DD0B-069F-4C6A-8143-D541A1ED9F5E}" type="presOf" srcId="{E337F964-0F5E-43A9-9066-D1F9E3EB8536}" destId="{872022D5-62F8-44EB-8EF0-6D8739BF2CB1}" srcOrd="0" destOrd="0" presId="urn:microsoft.com/office/officeart/2005/8/layout/rings+Icon"/>
    <dgm:cxn modelId="{B940782D-15C4-45BA-BF04-9DACEECBF0FC}" srcId="{E337F964-0F5E-43A9-9066-D1F9E3EB8536}" destId="{68CD75A9-D99D-429C-B749-D00D02C0CD00}" srcOrd="1" destOrd="0" parTransId="{ED6DE8BF-D464-49EC-860E-C97CB1ABB7AD}" sibTransId="{16681B15-52CA-4B82-8C0F-959A7C9B74FC}"/>
    <dgm:cxn modelId="{68181D3C-2DB4-4EC0-B211-D9DA0862025F}" type="presOf" srcId="{B8634C9C-0CA1-40A4-8F25-2EA698653C39}" destId="{1F5AA511-623F-4914-AABE-7201F73CF913}" srcOrd="0" destOrd="0" presId="urn:microsoft.com/office/officeart/2005/8/layout/rings+Icon"/>
    <dgm:cxn modelId="{5153A647-60D5-4856-9B3C-EAEF62D4FDA0}" srcId="{E337F964-0F5E-43A9-9066-D1F9E3EB8536}" destId="{33968B8A-8B44-4990-B389-5F3B19C082F8}" srcOrd="0" destOrd="0" parTransId="{F733739D-0A93-4B1D-B922-FB090F13AB4C}" sibTransId="{DB887BC1-AD9B-4341-B2B7-4E7638C790D3}"/>
    <dgm:cxn modelId="{3813F87E-4A89-4752-956A-5495F63A416A}" srcId="{E337F964-0F5E-43A9-9066-D1F9E3EB8536}" destId="{B8634C9C-0CA1-40A4-8F25-2EA698653C39}" srcOrd="2" destOrd="0" parTransId="{C0D036DF-4958-482E-B060-5C0337309555}" sibTransId="{BED15439-987C-4E05-BB2C-609788352F37}"/>
    <dgm:cxn modelId="{F37D2B94-67DB-469A-B83D-4A7F113D95FF}" type="presOf" srcId="{33968B8A-8B44-4990-B389-5F3B19C082F8}" destId="{4AC94B0B-D999-4D90-B784-86B5D0B77918}" srcOrd="0" destOrd="0" presId="urn:microsoft.com/office/officeart/2005/8/layout/rings+Icon"/>
    <dgm:cxn modelId="{51CE4AE2-1026-4408-91C4-2A0464E99733}" type="presOf" srcId="{68CD75A9-D99D-429C-B749-D00D02C0CD00}" destId="{C0CC6C8D-EB1A-45D7-A81C-9EFB974B69C2}" srcOrd="0" destOrd="0" presId="urn:microsoft.com/office/officeart/2005/8/layout/rings+Icon"/>
    <dgm:cxn modelId="{404BE877-89B5-45EE-8E85-DE81C9F853FD}" type="presParOf" srcId="{872022D5-62F8-44EB-8EF0-6D8739BF2CB1}" destId="{4AC94B0B-D999-4D90-B784-86B5D0B77918}" srcOrd="0" destOrd="0" presId="urn:microsoft.com/office/officeart/2005/8/layout/rings+Icon"/>
    <dgm:cxn modelId="{073EC0F2-783D-4A7F-859D-DF456612E861}" type="presParOf" srcId="{872022D5-62F8-44EB-8EF0-6D8739BF2CB1}" destId="{C0CC6C8D-EB1A-45D7-A81C-9EFB974B69C2}" srcOrd="1" destOrd="0" presId="urn:microsoft.com/office/officeart/2005/8/layout/rings+Icon"/>
    <dgm:cxn modelId="{656F9E19-610A-4A02-9D16-19FB6A9D1147}" type="presParOf" srcId="{872022D5-62F8-44EB-8EF0-6D8739BF2CB1}" destId="{1F5AA511-623F-4914-AABE-7201F73CF913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94B0B-D999-4D90-B784-86B5D0B77918}">
      <dsp:nvSpPr>
        <dsp:cNvPr id="0" name=""/>
        <dsp:cNvSpPr/>
      </dsp:nvSpPr>
      <dsp:spPr>
        <a:xfrm>
          <a:off x="1372370" y="29147"/>
          <a:ext cx="1677096" cy="16770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PID</a:t>
          </a:r>
        </a:p>
      </dsp:txBody>
      <dsp:txXfrm>
        <a:off x="1617975" y="274749"/>
        <a:ext cx="1185886" cy="1185868"/>
      </dsp:txXfrm>
    </dsp:sp>
    <dsp:sp modelId="{C0CC6C8D-EB1A-45D7-A81C-9EFB974B69C2}">
      <dsp:nvSpPr>
        <dsp:cNvPr id="0" name=""/>
        <dsp:cNvSpPr/>
      </dsp:nvSpPr>
      <dsp:spPr>
        <a:xfrm>
          <a:off x="1869443" y="1118514"/>
          <a:ext cx="1677096" cy="16770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Integration</a:t>
          </a:r>
        </a:p>
      </dsp:txBody>
      <dsp:txXfrm>
        <a:off x="2115048" y="1364116"/>
        <a:ext cx="1185886" cy="1185868"/>
      </dsp:txXfrm>
    </dsp:sp>
    <dsp:sp modelId="{1F5AA511-623F-4914-AABE-7201F73CF913}">
      <dsp:nvSpPr>
        <dsp:cNvPr id="0" name=""/>
        <dsp:cNvSpPr/>
      </dsp:nvSpPr>
      <dsp:spPr>
        <a:xfrm>
          <a:off x="2434759" y="29147"/>
          <a:ext cx="1677096" cy="16770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Tracking</a:t>
          </a:r>
        </a:p>
      </dsp:txBody>
      <dsp:txXfrm>
        <a:off x="2680364" y="274749"/>
        <a:ext cx="1185886" cy="1185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4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67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BF1341-3AFE-B447-A831-9671D6A700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680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BF1341-3AFE-B447-A831-9671D6A700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79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Friday, May 1, 2020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Friday, May 1, 2020</a:t>
            </a:fld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Friday, May 1,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Jefferson Lab: Present and Future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PID Working Group</a:t>
            </a:r>
            <a:endParaRPr lang="en-US" sz="38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3754BDCA-C1CE-41A9-A7DC-8D599E29E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Brief 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Status of Presentations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Joint Meeting with Tracking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Schedule until Pavia</a:t>
            </a:r>
          </a:p>
        </p:txBody>
      </p:sp>
      <p:pic>
        <p:nvPicPr>
          <p:cNvPr id="7" name="Picture Placeholder 6" descr="A close up of a clock&#10;&#10;Description automatically generated">
            <a:extLst>
              <a:ext uri="{FF2B5EF4-FFF2-40B4-BE49-F238E27FC236}">
                <a16:creationId xmlns:a16="http://schemas.microsoft.com/office/drawing/2014/main" id="{810EA496-C3C0-4C42-804E-B805C301A8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8725" b="8725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5031D-1819-4DBC-B812-C8A9EC3E83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 Rossi, TK Hemmick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67475"/>
            <a:ext cx="534988" cy="303213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396EF5-70B5-3744-8F34-6AAE04F0BBD6}"/>
              </a:ext>
            </a:extLst>
          </p:cNvPr>
          <p:cNvSpPr txBox="1"/>
          <p:nvPr/>
        </p:nvSpPr>
        <p:spPr>
          <a:xfrm>
            <a:off x="0" y="406667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venir Book" panose="02000503020000020003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0308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28889"/>
            <a:ext cx="9144000" cy="740705"/>
          </a:xfrm>
        </p:spPr>
        <p:txBody>
          <a:bodyPr>
            <a:noAutofit/>
          </a:bodyPr>
          <a:lstStyle/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Were we are	</a:t>
            </a:r>
            <a:endParaRPr lang="en-US" sz="2800" b="0" dirty="0">
              <a:latin typeface="Avenir Roman" panose="02000503020000020003" pitchFamily="2" charset="0"/>
              <a:cs typeface="Avenir Black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33980C2-92BB-2D4C-BB31-38508DB6B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296634"/>
              </p:ext>
            </p:extLst>
          </p:nvPr>
        </p:nvGraphicFramePr>
        <p:xfrm>
          <a:off x="85726" y="918028"/>
          <a:ext cx="8867313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642">
                  <a:extLst>
                    <a:ext uri="{9D8B030D-6E8A-4147-A177-3AD203B41FA5}">
                      <a16:colId xmlns:a16="http://schemas.microsoft.com/office/drawing/2014/main" val="1408812793"/>
                    </a:ext>
                  </a:extLst>
                </a:gridCol>
                <a:gridCol w="2110394">
                  <a:extLst>
                    <a:ext uri="{9D8B030D-6E8A-4147-A177-3AD203B41FA5}">
                      <a16:colId xmlns:a16="http://schemas.microsoft.com/office/drawing/2014/main" val="1880446214"/>
                    </a:ext>
                  </a:extLst>
                </a:gridCol>
                <a:gridCol w="1669129">
                  <a:extLst>
                    <a:ext uri="{9D8B030D-6E8A-4147-A177-3AD203B41FA5}">
                      <a16:colId xmlns:a16="http://schemas.microsoft.com/office/drawing/2014/main" val="1110072690"/>
                    </a:ext>
                  </a:extLst>
                </a:gridCol>
                <a:gridCol w="978456">
                  <a:extLst>
                    <a:ext uri="{9D8B030D-6E8A-4147-A177-3AD203B41FA5}">
                      <a16:colId xmlns:a16="http://schemas.microsoft.com/office/drawing/2014/main" val="82671416"/>
                    </a:ext>
                  </a:extLst>
                </a:gridCol>
                <a:gridCol w="1122346">
                  <a:extLst>
                    <a:ext uri="{9D8B030D-6E8A-4147-A177-3AD203B41FA5}">
                      <a16:colId xmlns:a16="http://schemas.microsoft.com/office/drawing/2014/main" val="4026492135"/>
                    </a:ext>
                  </a:extLst>
                </a:gridCol>
                <a:gridCol w="1122346">
                  <a:extLst>
                    <a:ext uri="{9D8B030D-6E8A-4147-A177-3AD203B41FA5}">
                      <a16:colId xmlns:a16="http://schemas.microsoft.com/office/drawing/2014/main" val="2535742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Presentation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Param</a:t>
                      </a:r>
                      <a:r>
                        <a:rPr lang="it-IT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Pro/Con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External</a:t>
                      </a:r>
                      <a:br>
                        <a:rPr lang="it-IT" sz="1600" dirty="0"/>
                      </a:br>
                      <a:r>
                        <a:rPr lang="it-IT" sz="1600" dirty="0"/>
                        <a:t>Constraint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9095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psTOF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M. </a:t>
                      </a:r>
                      <a:r>
                        <a:rPr lang="it-IT" sz="1600" b="1" i="0" dirty="0" err="1">
                          <a:latin typeface="Avenir Heavy" panose="02000503020000020003" pitchFamily="2" charset="0"/>
                        </a:rPr>
                        <a:t>Chiu</a:t>
                      </a:r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5/1/2020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7626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LGAD TOF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600" b="1" i="0" dirty="0" err="1">
                          <a:latin typeface="Avenir Heavy" panose="02000503020000020003" pitchFamily="2" charset="0"/>
                        </a:rPr>
                        <a:t>W</a:t>
                      </a:r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. 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b="1" i="0">
                        <a:latin typeface="Avenir Heavy" panose="0200050302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0457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dRICH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E. Cisbani, </a:t>
                      </a:r>
                      <a:br>
                        <a:rPr lang="it-IT" sz="1600" b="1" i="0" dirty="0">
                          <a:latin typeface="Avenir Heavy" panose="02000503020000020003" pitchFamily="2" charset="0"/>
                        </a:rPr>
                      </a:br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M. Contalbrigo,</a:t>
                      </a:r>
                      <a:br>
                        <a:rPr lang="it-IT" sz="1600" b="1" i="0" dirty="0">
                          <a:latin typeface="Avenir Heavy" panose="02000503020000020003" pitchFamily="2" charset="0"/>
                        </a:rPr>
                      </a:br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R. </a:t>
                      </a:r>
                      <a:r>
                        <a:rPr lang="it-IT" sz="1600" b="1" i="0" dirty="0" err="1">
                          <a:latin typeface="Avenir Heavy" panose="02000503020000020003" pitchFamily="2" charset="0"/>
                        </a:rPr>
                        <a:t>Preghenella</a:t>
                      </a:r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4/15/2020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0133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High Mom RICH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1656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GEM based RICH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7945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mRICH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X. 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5/1/2020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5008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DIRC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600" b="1" i="0" dirty="0">
                          <a:solidFill>
                            <a:srgbClr val="000000"/>
                          </a:solidFill>
                          <a:latin typeface="Avenir Heavy" panose="02000503020000020003" pitchFamily="2" charset="0"/>
                        </a:rPr>
                        <a:t>G. </a:t>
                      </a:r>
                      <a:r>
                        <a:rPr lang="it-IT" sz="1600" b="1" i="0" dirty="0" err="1">
                          <a:solidFill>
                            <a:srgbClr val="000000"/>
                          </a:solidFill>
                          <a:latin typeface="Avenir Heavy" panose="02000503020000020003" pitchFamily="2" charset="0"/>
                        </a:rPr>
                        <a:t>Kalicy</a:t>
                      </a:r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b="1" i="0">
                        <a:latin typeface="Avenir Heavy" panose="0200050302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3511567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2FBCB661-ACEB-AC40-A016-4BCC86F723DC}"/>
              </a:ext>
            </a:extLst>
          </p:cNvPr>
          <p:cNvSpPr txBox="1">
            <a:spLocks/>
          </p:cNvSpPr>
          <p:nvPr/>
        </p:nvSpPr>
        <p:spPr>
          <a:xfrm>
            <a:off x="85726" y="4663272"/>
            <a:ext cx="8953035" cy="1685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b="0" dirty="0">
                <a:latin typeface="Avenir Roman" panose="02000503020000020003" pitchFamily="2" charset="0"/>
                <a:cs typeface="Avenir Black"/>
              </a:rPr>
              <a:t>1) We have </a:t>
            </a:r>
            <a:r>
              <a:rPr lang="en-US" sz="2000" b="0" u="sng" dirty="0">
                <a:latin typeface="Avenir Roman" panose="02000503020000020003" pitchFamily="2" charset="0"/>
                <a:cs typeface="Avenir Black"/>
              </a:rPr>
              <a:t>only</a:t>
            </a:r>
            <a:r>
              <a:rPr lang="en-US" sz="2000" b="0" dirty="0">
                <a:latin typeface="Avenir Roman" panose="02000503020000020003" pitchFamily="2" charset="0"/>
                <a:cs typeface="Avenir Black"/>
              </a:rPr>
              <a:t> 1 meeting before Pavia (May 20-21-22) which is in May 15. </a:t>
            </a:r>
          </a:p>
          <a:p>
            <a:endParaRPr lang="en-US" sz="2000" b="0" dirty="0">
              <a:latin typeface="Avenir Roman" panose="02000503020000020003" pitchFamily="2" charset="0"/>
              <a:cs typeface="Avenir Black"/>
            </a:endParaRPr>
          </a:p>
          <a:p>
            <a:r>
              <a:rPr lang="en-US" sz="2000" b="0" dirty="0">
                <a:latin typeface="Avenir Roman" panose="02000503020000020003" pitchFamily="2" charset="0"/>
                <a:cs typeface="Avenir Black"/>
              </a:rPr>
              <a:t>2) We still need to assess 3 projects:  DIRC, LGAD TOF, GEM based RICH</a:t>
            </a:r>
          </a:p>
          <a:p>
            <a:endParaRPr lang="en-US" sz="2000" b="0" dirty="0">
              <a:latin typeface="Avenir Roman" panose="02000503020000020003" pitchFamily="2" charset="0"/>
              <a:cs typeface="Avenir Black"/>
            </a:endParaRPr>
          </a:p>
          <a:p>
            <a:r>
              <a:rPr lang="en-US" sz="2000" b="0" dirty="0">
                <a:latin typeface="Avenir Roman" panose="02000503020000020003" pitchFamily="2" charset="0"/>
                <a:cs typeface="Avenir Black"/>
              </a:rPr>
              <a:t>3) We have to meet with the tracking conveners/WG</a:t>
            </a: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F92A75BC-C265-406B-BD53-A1F8C770E317}"/>
              </a:ext>
            </a:extLst>
          </p:cNvPr>
          <p:cNvCxnSpPr>
            <a:cxnSpLocks/>
          </p:cNvCxnSpPr>
          <p:nvPr/>
        </p:nvCxnSpPr>
        <p:spPr>
          <a:xfrm flipV="1">
            <a:off x="3238500" y="1685925"/>
            <a:ext cx="914400" cy="304800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366A6320-CD52-4A4D-8583-1958B8088FD3}"/>
              </a:ext>
            </a:extLst>
          </p:cNvPr>
          <p:cNvCxnSpPr>
            <a:cxnSpLocks/>
          </p:cNvCxnSpPr>
          <p:nvPr/>
        </p:nvCxnSpPr>
        <p:spPr>
          <a:xfrm flipV="1">
            <a:off x="2667000" y="2619375"/>
            <a:ext cx="1638300" cy="692311"/>
          </a:xfrm>
          <a:prstGeom prst="bentConnector3">
            <a:avLst>
              <a:gd name="adj1" fmla="val 68023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04B04EB1-6406-428F-A956-4CBA921B634A}"/>
              </a:ext>
            </a:extLst>
          </p:cNvPr>
          <p:cNvCxnSpPr>
            <a:cxnSpLocks/>
          </p:cNvCxnSpPr>
          <p:nvPr/>
        </p:nvCxnSpPr>
        <p:spPr>
          <a:xfrm flipV="1">
            <a:off x="2667000" y="2619377"/>
            <a:ext cx="1638301" cy="992435"/>
          </a:xfrm>
          <a:prstGeom prst="bentConnector3">
            <a:avLst>
              <a:gd name="adj1" fmla="val 79651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3B4B727-B565-46D8-AF62-B59EE5CAAFA6}"/>
              </a:ext>
            </a:extLst>
          </p:cNvPr>
          <p:cNvSpPr txBox="1"/>
          <p:nvPr/>
        </p:nvSpPr>
        <p:spPr>
          <a:xfrm>
            <a:off x="2021692" y="3427146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(??)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907A2F-9EB2-46BE-9895-E3D2A40451B9}"/>
              </a:ext>
            </a:extLst>
          </p:cNvPr>
          <p:cNvSpPr txBox="1"/>
          <p:nvPr/>
        </p:nvSpPr>
        <p:spPr>
          <a:xfrm>
            <a:off x="2021692" y="3127020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(??)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5A94E63-A630-4023-BBD8-9D958B8ADD93}"/>
              </a:ext>
            </a:extLst>
          </p:cNvPr>
          <p:cNvCxnSpPr/>
          <p:nvPr/>
        </p:nvCxnSpPr>
        <p:spPr>
          <a:xfrm>
            <a:off x="3238500" y="1685925"/>
            <a:ext cx="9144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10337D7-E537-4389-871C-EDB6AE32730E}"/>
              </a:ext>
            </a:extLst>
          </p:cNvPr>
          <p:cNvCxnSpPr/>
          <p:nvPr/>
        </p:nvCxnSpPr>
        <p:spPr>
          <a:xfrm>
            <a:off x="3390900" y="2619375"/>
            <a:ext cx="9144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879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4393" y="240539"/>
            <a:ext cx="8464378" cy="487490"/>
          </a:xfrm>
        </p:spPr>
        <p:txBody>
          <a:bodyPr>
            <a:noAutofit/>
          </a:bodyPr>
          <a:lstStyle/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Joint Meeting Venue</a:t>
            </a:r>
            <a:endParaRPr lang="en-US" sz="38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CAA160A9-EDD2-4F71-8EEC-AF81D0DC6A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885002"/>
              </p:ext>
            </p:extLst>
          </p:nvPr>
        </p:nvGraphicFramePr>
        <p:xfrm>
          <a:off x="357188" y="1069538"/>
          <a:ext cx="5414962" cy="279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1C93C-5050-FC42-8F10-D22D4F119D1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396EF5-70B5-3744-8F34-6AAE04F0BBD6}"/>
              </a:ext>
            </a:extLst>
          </p:cNvPr>
          <p:cNvSpPr txBox="1"/>
          <p:nvPr/>
        </p:nvSpPr>
        <p:spPr>
          <a:xfrm>
            <a:off x="0" y="406667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C57FBB-5B09-4473-8984-98EFCD5617A1}"/>
              </a:ext>
            </a:extLst>
          </p:cNvPr>
          <p:cNvSpPr txBox="1"/>
          <p:nvPr/>
        </p:nvSpPr>
        <p:spPr>
          <a:xfrm>
            <a:off x="5000156" y="1824750"/>
            <a:ext cx="370569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Proposal to hold Joint Meetings</a:t>
            </a:r>
          </a:p>
          <a:p>
            <a:r>
              <a:rPr lang="en-US" dirty="0"/>
              <a:t>within the integration group time slot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00C6382-DF62-457A-95B0-D2FB1DE2C1E9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3064670" y="2147916"/>
            <a:ext cx="1935486" cy="2122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AECBC1F8-0434-47D8-9A05-C9AF6ED6BBDC}"/>
              </a:ext>
            </a:extLst>
          </p:cNvPr>
          <p:cNvSpPr txBox="1">
            <a:spLocks/>
          </p:cNvSpPr>
          <p:nvPr/>
        </p:nvSpPr>
        <p:spPr>
          <a:xfrm>
            <a:off x="513859" y="4251346"/>
            <a:ext cx="8048161" cy="19780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latin typeface="Avenir Roman" panose="02000503020000020003" pitchFamily="2" charset="0"/>
                <a:cs typeface="Avenir Black"/>
              </a:rPr>
              <a:t>Does not add “one more meeting” to an already busy schedule.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Avenir Roman" panose="02000503020000020003" pitchFamily="2" charset="0"/>
                <a:cs typeface="Avenir Black"/>
              </a:rPr>
              <a:t>Allows broader input to discussion.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Avenir Roman" panose="02000503020000020003" pitchFamily="2" charset="0"/>
                <a:cs typeface="Avenir Black"/>
              </a:rPr>
              <a:t>Time slot works for us (used to be us)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Avenir Roman" panose="02000503020000020003" pitchFamily="2" charset="0"/>
                <a:cs typeface="Avenir Black"/>
              </a:rPr>
              <a:t>Scheme agreed in principle this past Wednesday by Alexander</a:t>
            </a:r>
          </a:p>
        </p:txBody>
      </p:sp>
    </p:spTree>
    <p:extLst>
      <p:ext uri="{BB962C8B-B14F-4D97-AF65-F5344CB8AC3E}">
        <p14:creationId xmlns:p14="http://schemas.microsoft.com/office/powerpoint/2010/main" val="355994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1C93C-5050-FC42-8F10-D22D4F119D1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28889"/>
            <a:ext cx="9144000" cy="740705"/>
          </a:xfrm>
        </p:spPr>
        <p:txBody>
          <a:bodyPr>
            <a:noAutofit/>
          </a:bodyPr>
          <a:lstStyle/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PID Working Group</a:t>
            </a:r>
            <a:endParaRPr lang="en-US" sz="38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396EF5-70B5-3744-8F34-6AAE04F0BBD6}"/>
              </a:ext>
            </a:extLst>
          </p:cNvPr>
          <p:cNvSpPr txBox="1"/>
          <p:nvPr/>
        </p:nvSpPr>
        <p:spPr>
          <a:xfrm>
            <a:off x="0" y="406667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736484-B177-44A6-A6F8-8D621CB3B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93" y="1001787"/>
            <a:ext cx="3267808" cy="343422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C9B2A4-5A42-4E2A-A436-144982CCCEA4}"/>
              </a:ext>
            </a:extLst>
          </p:cNvPr>
          <p:cNvSpPr/>
          <p:nvPr/>
        </p:nvSpPr>
        <p:spPr>
          <a:xfrm>
            <a:off x="1614855" y="2740827"/>
            <a:ext cx="342900" cy="342900"/>
          </a:xfrm>
          <a:prstGeom prst="roundRect">
            <a:avLst/>
          </a:prstGeom>
          <a:solidFill>
            <a:srgbClr val="4472C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17B4D2-481C-44D4-93A3-0601C5A934BE}"/>
              </a:ext>
            </a:extLst>
          </p:cNvPr>
          <p:cNvSpPr/>
          <p:nvPr/>
        </p:nvSpPr>
        <p:spPr>
          <a:xfrm>
            <a:off x="1614855" y="3170853"/>
            <a:ext cx="342900" cy="342900"/>
          </a:xfrm>
          <a:prstGeom prst="roundRect">
            <a:avLst/>
          </a:prstGeom>
          <a:solidFill>
            <a:srgbClr val="4472C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C9F0ECF-0363-443B-9FDB-8CC0ACEB51E9}"/>
              </a:ext>
            </a:extLst>
          </p:cNvPr>
          <p:cNvSpPr/>
          <p:nvPr/>
        </p:nvSpPr>
        <p:spPr>
          <a:xfrm>
            <a:off x="2564423" y="3170853"/>
            <a:ext cx="788376" cy="342900"/>
          </a:xfrm>
          <a:prstGeom prst="roundRect">
            <a:avLst/>
          </a:prstGeom>
          <a:solidFill>
            <a:srgbClr val="92D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9AF0D39-C905-4F23-A6E8-D57EC38E980E}"/>
              </a:ext>
            </a:extLst>
          </p:cNvPr>
          <p:cNvSpPr/>
          <p:nvPr/>
        </p:nvSpPr>
        <p:spPr>
          <a:xfrm>
            <a:off x="237393" y="3588419"/>
            <a:ext cx="342900" cy="342900"/>
          </a:xfrm>
          <a:prstGeom prst="roundRect">
            <a:avLst/>
          </a:prstGeom>
          <a:solidFill>
            <a:srgbClr val="92D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C68E80-9DB8-4D0B-BA86-5C04B5B1C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594" y="1023715"/>
            <a:ext cx="3267808" cy="343422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A0A128B-36EE-4ECA-BEE4-61C393B29667}"/>
              </a:ext>
            </a:extLst>
          </p:cNvPr>
          <p:cNvSpPr/>
          <p:nvPr/>
        </p:nvSpPr>
        <p:spPr>
          <a:xfrm>
            <a:off x="6069624" y="1936798"/>
            <a:ext cx="342900" cy="342900"/>
          </a:xfrm>
          <a:prstGeom prst="roundRect">
            <a:avLst/>
          </a:prstGeom>
          <a:solidFill>
            <a:srgbClr val="4472C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1F2DDF2-B927-4953-A09D-5383FA926FC6}"/>
              </a:ext>
            </a:extLst>
          </p:cNvPr>
          <p:cNvSpPr/>
          <p:nvPr/>
        </p:nvSpPr>
        <p:spPr>
          <a:xfrm>
            <a:off x="6069624" y="2355459"/>
            <a:ext cx="342900" cy="342900"/>
          </a:xfrm>
          <a:prstGeom prst="roundRect">
            <a:avLst/>
          </a:prstGeom>
          <a:solidFill>
            <a:srgbClr val="4472C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A9B2514-5FA5-4592-A7A8-BEC3CC7EA3F6}"/>
              </a:ext>
            </a:extLst>
          </p:cNvPr>
          <p:cNvSpPr/>
          <p:nvPr/>
        </p:nvSpPr>
        <p:spPr>
          <a:xfrm>
            <a:off x="5128846" y="3211831"/>
            <a:ext cx="1283678" cy="342900"/>
          </a:xfrm>
          <a:prstGeom prst="roundRect">
            <a:avLst/>
          </a:prstGeom>
          <a:solidFill>
            <a:srgbClr val="92D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AD55290-55DC-4DB9-BC13-3FF0412BA903}"/>
              </a:ext>
            </a:extLst>
          </p:cNvPr>
          <p:cNvSpPr/>
          <p:nvPr/>
        </p:nvSpPr>
        <p:spPr>
          <a:xfrm>
            <a:off x="6069624" y="2774120"/>
            <a:ext cx="342900" cy="342900"/>
          </a:xfrm>
          <a:prstGeom prst="roundRect">
            <a:avLst/>
          </a:prstGeom>
          <a:solidFill>
            <a:srgbClr val="4472C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01EA32D-ACD4-4645-8762-E2B9C87A078B}"/>
              </a:ext>
            </a:extLst>
          </p:cNvPr>
          <p:cNvSpPr/>
          <p:nvPr/>
        </p:nvSpPr>
        <p:spPr>
          <a:xfrm>
            <a:off x="5128846" y="2774120"/>
            <a:ext cx="342900" cy="342900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78EE493-01A0-4EB6-BCA9-C88901A2DF03}"/>
              </a:ext>
            </a:extLst>
          </p:cNvPr>
          <p:cNvSpPr/>
          <p:nvPr/>
        </p:nvSpPr>
        <p:spPr>
          <a:xfrm>
            <a:off x="1614855" y="1901413"/>
            <a:ext cx="342900" cy="342900"/>
          </a:xfrm>
          <a:prstGeom prst="roundRect">
            <a:avLst/>
          </a:prstGeom>
          <a:solidFill>
            <a:srgbClr val="4472C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B136B18-541B-477C-B603-74B78A04F949}"/>
              </a:ext>
            </a:extLst>
          </p:cNvPr>
          <p:cNvSpPr txBox="1">
            <a:spLocks/>
          </p:cNvSpPr>
          <p:nvPr/>
        </p:nvSpPr>
        <p:spPr>
          <a:xfrm>
            <a:off x="399317" y="4596886"/>
            <a:ext cx="8048161" cy="1946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Avenir Roman" panose="02000503020000020003" pitchFamily="2" charset="0"/>
                <a:cs typeface="Avenir Black"/>
              </a:rPr>
              <a:t>May 8:  Remaining Homework (complete initial feedback to tracking)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Avenir Roman" panose="02000503020000020003" pitchFamily="2" charset="0"/>
                <a:cs typeface="Avenir Black"/>
              </a:rPr>
              <a:t>May 13: Joint with trackers.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Avenir Roman" panose="02000503020000020003" pitchFamily="2" charset="0"/>
                <a:cs typeface="Avenir Black"/>
              </a:rPr>
              <a:t>May 15:  Pro-Con grid iteration.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Avenir Roman" panose="02000503020000020003" pitchFamily="2" charset="0"/>
                <a:cs typeface="Avenir Black"/>
              </a:rPr>
              <a:t>May 22:  Pavia</a:t>
            </a:r>
          </a:p>
        </p:txBody>
      </p:sp>
    </p:spTree>
    <p:extLst>
      <p:ext uri="{BB962C8B-B14F-4D97-AF65-F5344CB8AC3E}">
        <p14:creationId xmlns:p14="http://schemas.microsoft.com/office/powerpoint/2010/main" val="2138318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33709</TotalTime>
  <Words>216</Words>
  <Application>Microsoft Office PowerPoint</Application>
  <PresentationFormat>On-screen Show (4:3)</PresentationFormat>
  <Paragraphs>62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.PingFangSC-Regular</vt:lpstr>
      <vt:lpstr>Arial</vt:lpstr>
      <vt:lpstr>Avenir Book</vt:lpstr>
      <vt:lpstr>Avenir Heavy</vt:lpstr>
      <vt:lpstr>Avenir Roman</vt:lpstr>
      <vt:lpstr>Calibri</vt:lpstr>
      <vt:lpstr>PingFangSC-Regular</vt:lpstr>
      <vt:lpstr>Office Theme</vt:lpstr>
      <vt:lpstr>PID Working Group</vt:lpstr>
      <vt:lpstr>Were we are </vt:lpstr>
      <vt:lpstr>Joint Meeting Venue</vt:lpstr>
      <vt:lpstr>PID Working Group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Early science results from JLab at 12 GeV and the road to nuclear femtography with EIC </dc:title>
  <dc:creator>Patrizia Rossi</dc:creator>
  <cp:lastModifiedBy>Thomas Hemmick</cp:lastModifiedBy>
  <cp:revision>1177</cp:revision>
  <cp:lastPrinted>2020-01-16T15:56:37Z</cp:lastPrinted>
  <dcterms:created xsi:type="dcterms:W3CDTF">2019-07-21T14:59:33Z</dcterms:created>
  <dcterms:modified xsi:type="dcterms:W3CDTF">2020-05-01T16:17:51Z</dcterms:modified>
</cp:coreProperties>
</file>