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1418" r:id="rId2"/>
    <p:sldId id="1419" r:id="rId3"/>
    <p:sldId id="1423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FF2"/>
    <a:srgbClr val="22B14C"/>
    <a:srgbClr val="0D36B6"/>
    <a:srgbClr val="2908DF"/>
    <a:srgbClr val="369BAE"/>
    <a:srgbClr val="00A5A6"/>
    <a:srgbClr val="1C3CFF"/>
    <a:srgbClr val="00622F"/>
    <a:srgbClr val="00F304"/>
    <a:srgbClr val="F6A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31" autoAdjust="0"/>
    <p:restoredTop sz="91231" autoAdjust="0"/>
  </p:normalViewPr>
  <p:slideViewPr>
    <p:cSldViewPr snapToGrid="0" snapToObjects="1">
      <p:cViewPr varScale="1">
        <p:scale>
          <a:sx n="100" d="100"/>
          <a:sy n="100" d="100"/>
        </p:scale>
        <p:origin x="24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4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67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BF1341-3AFE-B447-A831-9671D6A700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796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Friday, May 8, 2020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623451" y="632829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Friday, May 8, 2020</a:t>
            </a:fld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4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83116"/>
            <a:ext cx="4148781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3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39512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Friday, May 8,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Jefferson Lab: Present and Future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2" r:id="rId4"/>
    <p:sldLayoutId id="2147483673" r:id="rId5"/>
    <p:sldLayoutId id="2147483671" r:id="rId6"/>
    <p:sldLayoutId id="2147483675" r:id="rId7"/>
    <p:sldLayoutId id="2147483674" r:id="rId8"/>
    <p:sldLayoutId id="2147483676" r:id="rId9"/>
    <p:sldLayoutId id="2147483678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800" b="0" dirty="0">
                <a:solidFill>
                  <a:schemeClr val="accent1"/>
                </a:solidFill>
                <a:latin typeface="Avenir Roman" panose="02000503020000020003" pitchFamily="2" charset="0"/>
                <a:cs typeface="Avenir Black"/>
              </a:rPr>
              <a:t>PID Working Group</a:t>
            </a:r>
            <a:endParaRPr lang="en-US" sz="3800" b="0" dirty="0">
              <a:solidFill>
                <a:srgbClr val="FFFFFF"/>
              </a:solidFill>
              <a:latin typeface="Avenir Roman" panose="02000503020000020003" pitchFamily="2" charset="0"/>
              <a:cs typeface="Avenir Black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3754BDCA-C1CE-41A9-A7DC-8D599E29E3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420117"/>
            <a:ext cx="5133975" cy="3706613"/>
          </a:xfrm>
        </p:spPr>
        <p:txBody>
          <a:bodyPr/>
          <a:lstStyle/>
          <a:p>
            <a:r>
              <a:rPr lang="en-US" dirty="0"/>
              <a:t>Past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Monday 5/4:  Convenors.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Wednesday 5/6:  Complementarity</a:t>
            </a:r>
          </a:p>
          <a:p>
            <a:r>
              <a:rPr lang="en-US" dirty="0"/>
              <a:t>Present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DIRC and CF</a:t>
            </a:r>
            <a:r>
              <a:rPr lang="en-US" baseline="-25000" dirty="0"/>
              <a:t>4 </a:t>
            </a:r>
            <a:r>
              <a:rPr lang="en-US" dirty="0"/>
              <a:t>RICH Homework</a:t>
            </a:r>
            <a:endParaRPr lang="en-US" baseline="-25000" dirty="0"/>
          </a:p>
          <a:p>
            <a:r>
              <a:rPr lang="en-US" dirty="0"/>
              <a:t>Future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May 13: Integration Meeting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May 15:  PID Meeting before Pavia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F5031D-1819-4DBC-B812-C8A9EC3E83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386" y="5256184"/>
            <a:ext cx="4051834" cy="420862"/>
          </a:xfrm>
        </p:spPr>
        <p:txBody>
          <a:bodyPr/>
          <a:lstStyle/>
          <a:p>
            <a:r>
              <a:rPr lang="en-US" dirty="0"/>
              <a:t>P Rossi, TK Hemmick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467475"/>
            <a:ext cx="534988" cy="303213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Placeholder 11" descr="A side view mirror of a car&#10;&#10;Description automatically generated">
            <a:extLst>
              <a:ext uri="{FF2B5EF4-FFF2-40B4-BE49-F238E27FC236}">
                <a16:creationId xmlns:a16="http://schemas.microsoft.com/office/drawing/2014/main" id="{033A6B0B-2570-44F8-BF0A-6FDA2E845CD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0536" r="10536"/>
          <a:stretch>
            <a:fillRect/>
          </a:stretch>
        </p:blipFill>
        <p:spPr>
          <a:xfrm>
            <a:off x="5016677" y="1725953"/>
            <a:ext cx="4120974" cy="3400777"/>
          </a:xfrm>
        </p:spPr>
      </p:pic>
    </p:spTree>
    <p:extLst>
      <p:ext uri="{BB962C8B-B14F-4D97-AF65-F5344CB8AC3E}">
        <p14:creationId xmlns:p14="http://schemas.microsoft.com/office/powerpoint/2010/main" val="1303085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28889"/>
            <a:ext cx="9144000" cy="740705"/>
          </a:xfrm>
        </p:spPr>
        <p:txBody>
          <a:bodyPr>
            <a:noAutofit/>
          </a:bodyPr>
          <a:lstStyle/>
          <a:p>
            <a:r>
              <a:rPr lang="en-US" sz="3800" b="0" dirty="0">
                <a:solidFill>
                  <a:schemeClr val="accent1"/>
                </a:solidFill>
                <a:latin typeface="Avenir Roman" panose="02000503020000020003" pitchFamily="2" charset="0"/>
                <a:cs typeface="Avenir Black"/>
              </a:rPr>
              <a:t>Past</a:t>
            </a:r>
            <a:endParaRPr lang="en-US" sz="2800" b="0" dirty="0">
              <a:latin typeface="Avenir Roman" panose="02000503020000020003" pitchFamily="2" charset="0"/>
              <a:cs typeface="Avenir Black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FBCB661-ACEB-AC40-A016-4BCC86F723DC}"/>
              </a:ext>
            </a:extLst>
          </p:cNvPr>
          <p:cNvSpPr txBox="1">
            <a:spLocks/>
          </p:cNvSpPr>
          <p:nvPr/>
        </p:nvSpPr>
        <p:spPr>
          <a:xfrm>
            <a:off x="95482" y="1494375"/>
            <a:ext cx="8953035" cy="4344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latin typeface="Avenir Roman" panose="02000503020000020003" pitchFamily="2" charset="0"/>
                <a:cs typeface="Avenir Black"/>
              </a:rPr>
              <a:t>News from Convenors Meeting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0" dirty="0">
                <a:latin typeface="Avenir Roman" panose="02000503020000020003" pitchFamily="2" charset="0"/>
                <a:cs typeface="Avenir Black"/>
              </a:rPr>
              <a:t>Discussion about level of simulations expectation.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venir Roman" panose="02000503020000020003" pitchFamily="2" charset="0"/>
                <a:cs typeface="Avenir Black"/>
              </a:rPr>
              <a:t>Fully integrated  GEANT requires </a:t>
            </a:r>
            <a:r>
              <a:rPr lang="en-US" sz="1400" dirty="0">
                <a:solidFill>
                  <a:srgbClr val="C00000"/>
                </a:solidFill>
                <a:latin typeface="Avenir Roman" panose="02000503020000020003" pitchFamily="2" charset="0"/>
                <a:cs typeface="Avenir Black"/>
              </a:rPr>
              <a:t>time</a:t>
            </a:r>
            <a:r>
              <a:rPr lang="en-US" sz="1400" dirty="0">
                <a:latin typeface="Avenir Roman" panose="02000503020000020003" pitchFamily="2" charset="0"/>
                <a:cs typeface="Avenir Black"/>
              </a:rPr>
              <a:t> and either </a:t>
            </a:r>
            <a:r>
              <a:rPr lang="en-US" sz="1400" dirty="0">
                <a:solidFill>
                  <a:srgbClr val="C00000"/>
                </a:solidFill>
                <a:latin typeface="Avenir Roman" panose="02000503020000020003" pitchFamily="2" charset="0"/>
                <a:cs typeface="Avenir Black"/>
              </a:rPr>
              <a:t>technology choices or multiple implementations.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0" dirty="0">
                <a:latin typeface="Avenir Roman" panose="02000503020000020003" pitchFamily="2" charset="0"/>
                <a:cs typeface="Avenir Black"/>
              </a:rPr>
              <a:t>Current work encouraged as standalone with maximal realism.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0" dirty="0">
                <a:latin typeface="Avenir Roman" panose="02000503020000020003" pitchFamily="2" charset="0"/>
                <a:cs typeface="Avenir Black"/>
              </a:rPr>
              <a:t>Well aligned with our ongoing efforts.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>
              <a:latin typeface="Avenir Roman" panose="02000503020000020003" pitchFamily="2" charset="0"/>
              <a:cs typeface="Avenir Black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latin typeface="Avenir Roman" panose="02000503020000020003" pitchFamily="2" charset="0"/>
                <a:cs typeface="Avenir Black"/>
              </a:rPr>
              <a:t>New from complementarity meeting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0" dirty="0">
                <a:latin typeface="Avenir Roman" panose="02000503020000020003" pitchFamily="2" charset="0"/>
                <a:cs typeface="Avenir Black"/>
              </a:rPr>
              <a:t>Just as integration meeting shall host joint detector groups, complementarity hosted joint physics groups.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venir Roman" panose="02000503020000020003" pitchFamily="2" charset="0"/>
                <a:cs typeface="Avenir Black"/>
              </a:rPr>
              <a:t>May 6:  Inclusive and SIDIS.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0" dirty="0">
                <a:latin typeface="Avenir Roman" panose="02000503020000020003" pitchFamily="2" charset="0"/>
                <a:cs typeface="Avenir Black"/>
              </a:rPr>
              <a:t>Groups are recognizing that they must provide more specific detector performance guidance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0" dirty="0">
                <a:latin typeface="Avenir Roman" panose="02000503020000020003" pitchFamily="2" charset="0"/>
                <a:cs typeface="Avenir Black"/>
              </a:rPr>
              <a:t>Detailed specs are still in the works…</a:t>
            </a:r>
          </a:p>
        </p:txBody>
      </p:sp>
    </p:spTree>
    <p:extLst>
      <p:ext uri="{BB962C8B-B14F-4D97-AF65-F5344CB8AC3E}">
        <p14:creationId xmlns:p14="http://schemas.microsoft.com/office/powerpoint/2010/main" val="4212879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1C93C-5050-FC42-8F10-D22D4F119D1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28889"/>
            <a:ext cx="9144000" cy="740705"/>
          </a:xfrm>
        </p:spPr>
        <p:txBody>
          <a:bodyPr>
            <a:noAutofit/>
          </a:bodyPr>
          <a:lstStyle/>
          <a:p>
            <a:r>
              <a:rPr lang="en-US" sz="3800" b="0" dirty="0">
                <a:solidFill>
                  <a:schemeClr val="accent1"/>
                </a:solidFill>
                <a:latin typeface="Avenir Roman" panose="02000503020000020003" pitchFamily="2" charset="0"/>
                <a:cs typeface="Avenir Black"/>
              </a:rPr>
              <a:t>PID Working Group</a:t>
            </a:r>
            <a:endParaRPr lang="en-US" sz="3800" b="0" dirty="0">
              <a:solidFill>
                <a:srgbClr val="FFFFFF"/>
              </a:solidFill>
              <a:latin typeface="Avenir Roman" panose="02000503020000020003" pitchFamily="2" charset="0"/>
              <a:cs typeface="Avenir Black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C68E80-9DB8-4D0B-BA86-5C04B5B1C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53" y="1711888"/>
            <a:ext cx="3267808" cy="3434224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1F2DDF2-B927-4953-A09D-5383FA926FC6}"/>
              </a:ext>
            </a:extLst>
          </p:cNvPr>
          <p:cNvSpPr/>
          <p:nvPr/>
        </p:nvSpPr>
        <p:spPr>
          <a:xfrm>
            <a:off x="2534383" y="3043632"/>
            <a:ext cx="342900" cy="342900"/>
          </a:xfrm>
          <a:prstGeom prst="roundRect">
            <a:avLst/>
          </a:prstGeom>
          <a:solidFill>
            <a:srgbClr val="4472C4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A9B2514-5FA5-4592-A7A8-BEC3CC7EA3F6}"/>
              </a:ext>
            </a:extLst>
          </p:cNvPr>
          <p:cNvSpPr/>
          <p:nvPr/>
        </p:nvSpPr>
        <p:spPr>
          <a:xfrm>
            <a:off x="1593605" y="3900004"/>
            <a:ext cx="1283678" cy="342900"/>
          </a:xfrm>
          <a:prstGeom prst="roundRect">
            <a:avLst/>
          </a:prstGeom>
          <a:solidFill>
            <a:srgbClr val="92D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AD55290-55DC-4DB9-BC13-3FF0412BA903}"/>
              </a:ext>
            </a:extLst>
          </p:cNvPr>
          <p:cNvSpPr/>
          <p:nvPr/>
        </p:nvSpPr>
        <p:spPr>
          <a:xfrm>
            <a:off x="2534383" y="3462293"/>
            <a:ext cx="342900" cy="342900"/>
          </a:xfrm>
          <a:prstGeom prst="roundRect">
            <a:avLst/>
          </a:prstGeom>
          <a:solidFill>
            <a:srgbClr val="4472C4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01EA32D-ACD4-4645-8762-E2B9C87A078B}"/>
              </a:ext>
            </a:extLst>
          </p:cNvPr>
          <p:cNvSpPr/>
          <p:nvPr/>
        </p:nvSpPr>
        <p:spPr>
          <a:xfrm>
            <a:off x="1593605" y="3462293"/>
            <a:ext cx="342900" cy="342900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B136B18-541B-477C-B603-74B78A04F949}"/>
              </a:ext>
            </a:extLst>
          </p:cNvPr>
          <p:cNvSpPr txBox="1">
            <a:spLocks/>
          </p:cNvSpPr>
          <p:nvPr/>
        </p:nvSpPr>
        <p:spPr>
          <a:xfrm>
            <a:off x="3627561" y="1023715"/>
            <a:ext cx="5313713" cy="23290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latin typeface="Avenir Roman" panose="02000503020000020003" pitchFamily="2" charset="0"/>
                <a:cs typeface="Avenir Black"/>
              </a:rPr>
              <a:t>May 13: Joint with trackers.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venir Roman" panose="02000503020000020003" pitchFamily="2" charset="0"/>
                <a:cs typeface="Avenir Black"/>
              </a:rPr>
              <a:t>Angular resolution of a track in a gas RICH or </a:t>
            </a:r>
            <a:r>
              <a:rPr lang="en-US" sz="1400" dirty="0" err="1">
                <a:latin typeface="Avenir Roman" panose="02000503020000020003" pitchFamily="2" charset="0"/>
                <a:cs typeface="Avenir Black"/>
              </a:rPr>
              <a:t>dRICH</a:t>
            </a:r>
            <a:r>
              <a:rPr lang="en-US" sz="1400" dirty="0">
                <a:latin typeface="Avenir Roman" panose="02000503020000020003" pitchFamily="2" charset="0"/>
                <a:cs typeface="Avenir Black"/>
              </a:rPr>
              <a:t>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venir Roman" panose="02000503020000020003" pitchFamily="2" charset="0"/>
                <a:cs typeface="Avenir Black"/>
              </a:rPr>
              <a:t>Angular resolution of a track in aerogel (</a:t>
            </a:r>
            <a:r>
              <a:rPr lang="en-US" sz="1400" dirty="0" err="1">
                <a:latin typeface="Avenir Roman" panose="02000503020000020003" pitchFamily="2" charset="0"/>
                <a:cs typeface="Avenir Black"/>
              </a:rPr>
              <a:t>mRICH</a:t>
            </a:r>
            <a:r>
              <a:rPr lang="en-US" sz="1400" dirty="0">
                <a:latin typeface="Avenir Roman" panose="02000503020000020003" pitchFamily="2" charset="0"/>
                <a:cs typeface="Avenir Black"/>
              </a:rPr>
              <a:t> or </a:t>
            </a:r>
            <a:r>
              <a:rPr lang="en-US" sz="1400" dirty="0" err="1">
                <a:latin typeface="Avenir Roman" panose="02000503020000020003" pitchFamily="2" charset="0"/>
                <a:cs typeface="Avenir Black"/>
              </a:rPr>
              <a:t>dRICH</a:t>
            </a:r>
            <a:r>
              <a:rPr lang="en-US" sz="1400" dirty="0">
                <a:latin typeface="Avenir Roman" panose="02000503020000020003" pitchFamily="2" charset="0"/>
                <a:cs typeface="Avenir Black"/>
              </a:rPr>
              <a:t>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venir Roman" panose="02000503020000020003" pitchFamily="2" charset="0"/>
                <a:cs typeface="Avenir Black"/>
              </a:rPr>
              <a:t>Angular resolution of a track in DIRC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venir Roman" panose="02000503020000020003" pitchFamily="2" charset="0"/>
                <a:cs typeface="Avenir Black"/>
              </a:rPr>
              <a:t>Path length of a track to TOF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venir Roman" panose="02000503020000020003" pitchFamily="2" charset="0"/>
                <a:cs typeface="Avenir Black"/>
              </a:rPr>
              <a:t>TKH and PR will provide slides for feedback in advance.</a:t>
            </a:r>
            <a:endParaRPr lang="en-US" sz="1400" b="0" dirty="0">
              <a:latin typeface="Avenir Roman" panose="02000503020000020003" pitchFamily="2" charset="0"/>
              <a:cs typeface="Avenir Black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818EE7D-F74B-4DCD-9306-24D9C2AB19DF}"/>
              </a:ext>
            </a:extLst>
          </p:cNvPr>
          <p:cNvSpPr txBox="1">
            <a:spLocks/>
          </p:cNvSpPr>
          <p:nvPr/>
        </p:nvSpPr>
        <p:spPr>
          <a:xfrm>
            <a:off x="3779961" y="3352800"/>
            <a:ext cx="5313713" cy="23290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latin typeface="Avenir Roman" panose="02000503020000020003" pitchFamily="2" charset="0"/>
                <a:cs typeface="Avenir Black"/>
              </a:rPr>
              <a:t>May 15: PID Weekly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venir Roman" panose="02000503020000020003" pitchFamily="2" charset="0"/>
                <a:cs typeface="Avenir Black"/>
              </a:rPr>
              <a:t>Iterate to produce “Pavia version” of pro/con matrix.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venir Roman" panose="02000503020000020003" pitchFamily="2" charset="0"/>
                <a:cs typeface="Avenir Black"/>
              </a:rPr>
              <a:t>TKH and PR will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0" dirty="0">
                <a:latin typeface="Avenir Roman" panose="02000503020000020003" pitchFamily="2" charset="0"/>
                <a:cs typeface="Avenir Black"/>
              </a:rPr>
              <a:t>Use input from weekly meetings.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venir Roman" panose="02000503020000020003" pitchFamily="2" charset="0"/>
                <a:cs typeface="Avenir Black"/>
              </a:rPr>
              <a:t>Vet slides with internal experts.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0" dirty="0">
                <a:latin typeface="Avenir Roman" panose="02000503020000020003" pitchFamily="2" charset="0"/>
                <a:cs typeface="Avenir Black"/>
              </a:rPr>
              <a:t>Post in advance.</a:t>
            </a:r>
          </a:p>
        </p:txBody>
      </p:sp>
    </p:spTree>
    <p:extLst>
      <p:ext uri="{BB962C8B-B14F-4D97-AF65-F5344CB8AC3E}">
        <p14:creationId xmlns:p14="http://schemas.microsoft.com/office/powerpoint/2010/main" val="2138318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43682</TotalTime>
  <Words>228</Words>
  <Application>Microsoft Office PowerPoint</Application>
  <PresentationFormat>On-screen Show (4:3)</PresentationFormat>
  <Paragraphs>41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.PingFangSC-Regular</vt:lpstr>
      <vt:lpstr>Arial</vt:lpstr>
      <vt:lpstr>Avenir Roman</vt:lpstr>
      <vt:lpstr>Calibri</vt:lpstr>
      <vt:lpstr>PingFangSC-Regular</vt:lpstr>
      <vt:lpstr>Office Theme</vt:lpstr>
      <vt:lpstr>PID Working Group</vt:lpstr>
      <vt:lpstr>Past</vt:lpstr>
      <vt:lpstr>PID Working Group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Early science results from JLab at 12 GeV and the road to nuclear femtography with EIC </dc:title>
  <dc:creator>Patrizia Rossi</dc:creator>
  <cp:lastModifiedBy>Thomas Hemmick</cp:lastModifiedBy>
  <cp:revision>1180</cp:revision>
  <cp:lastPrinted>2020-01-16T15:56:37Z</cp:lastPrinted>
  <dcterms:created xsi:type="dcterms:W3CDTF">2019-07-21T14:59:33Z</dcterms:created>
  <dcterms:modified xsi:type="dcterms:W3CDTF">2020-05-08T14:32:37Z</dcterms:modified>
</cp:coreProperties>
</file>