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7" r:id="rId3"/>
    <p:sldId id="263" r:id="rId4"/>
    <p:sldId id="274" r:id="rId5"/>
    <p:sldId id="273" r:id="rId6"/>
    <p:sldId id="259" r:id="rId7"/>
    <p:sldId id="272" r:id="rId8"/>
    <p:sldId id="262" r:id="rId9"/>
    <p:sldId id="257" r:id="rId10"/>
    <p:sldId id="283" r:id="rId11"/>
    <p:sldId id="275" r:id="rId12"/>
    <p:sldId id="276" r:id="rId13"/>
    <p:sldId id="281" r:id="rId14"/>
    <p:sldId id="286" r:id="rId15"/>
    <p:sldId id="282" r:id="rId16"/>
    <p:sldId id="288" r:id="rId17"/>
    <p:sldId id="284" r:id="rId18"/>
    <p:sldId id="278" r:id="rId19"/>
    <p:sldId id="280" r:id="rId20"/>
    <p:sldId id="279" r:id="rId21"/>
    <p:sldId id="287" r:id="rId22"/>
    <p:sldId id="28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CBD79-A30B-468F-A92A-9EED4C50218C}"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973AD-8535-47CB-AA4D-8F304E36A349}" type="slidenum">
              <a:rPr lang="en-US" smtClean="0"/>
              <a:t>‹#›</a:t>
            </a:fld>
            <a:endParaRPr lang="en-US"/>
          </a:p>
        </p:txBody>
      </p:sp>
    </p:spTree>
    <p:extLst>
      <p:ext uri="{BB962C8B-B14F-4D97-AF65-F5344CB8AC3E}">
        <p14:creationId xmlns:p14="http://schemas.microsoft.com/office/powerpoint/2010/main" val="284496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FFEA-B19D-4FCA-978F-D5C9EC9ED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B92274-0F77-4ACA-843D-D7171FE7E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A3007-308B-4610-A5F1-D54EC3A73740}"/>
              </a:ext>
            </a:extLst>
          </p:cNvPr>
          <p:cNvSpPr>
            <a:spLocks noGrp="1"/>
          </p:cNvSpPr>
          <p:nvPr>
            <p:ph type="dt" sz="half" idx="10"/>
          </p:nvPr>
        </p:nvSpPr>
        <p:spPr/>
        <p:txBody>
          <a:bodyPr/>
          <a:lstStyle/>
          <a:p>
            <a:fld id="{29364ACF-676A-4444-944C-5D17646F6A6B}" type="datetime1">
              <a:rPr lang="en-US" smtClean="0"/>
              <a:t>5/7/2020</a:t>
            </a:fld>
            <a:endParaRPr lang="en-US"/>
          </a:p>
        </p:txBody>
      </p:sp>
      <p:sp>
        <p:nvSpPr>
          <p:cNvPr id="5" name="Footer Placeholder 4">
            <a:extLst>
              <a:ext uri="{FF2B5EF4-FFF2-40B4-BE49-F238E27FC236}">
                <a16:creationId xmlns:a16="http://schemas.microsoft.com/office/drawing/2014/main" id="{9DF9D9FA-9AD8-4231-A2F2-4A265EC3F5EA}"/>
              </a:ext>
            </a:extLst>
          </p:cNvPr>
          <p:cNvSpPr>
            <a:spLocks noGrp="1"/>
          </p:cNvSpPr>
          <p:nvPr>
            <p:ph type="ftr" sz="quarter" idx="11"/>
          </p:nvPr>
        </p:nvSpPr>
        <p:spPr/>
        <p:txBody>
          <a:bodyPr/>
          <a:lstStyle/>
          <a:p>
            <a:r>
              <a:rPr lang="en-US"/>
              <a:t>Henry Klest (SBU)</a:t>
            </a:r>
          </a:p>
        </p:txBody>
      </p:sp>
      <p:sp>
        <p:nvSpPr>
          <p:cNvPr id="6" name="Slide Number Placeholder 5">
            <a:extLst>
              <a:ext uri="{FF2B5EF4-FFF2-40B4-BE49-F238E27FC236}">
                <a16:creationId xmlns:a16="http://schemas.microsoft.com/office/drawing/2014/main" id="{7BA8EAE6-CA1B-43B4-8275-86D314340300}"/>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307893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EFD5-01A4-4234-BE60-152217EEA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9DC18-1971-498C-8523-1D45FDC94E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ED6AE3-3EBB-4D5D-BC33-6318FD3ED8F8}"/>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0F46EC37-4D56-4950-AEF8-6A936E1CC5EC}"/>
              </a:ext>
            </a:extLst>
          </p:cNvPr>
          <p:cNvSpPr>
            <a:spLocks noGrp="1"/>
          </p:cNvSpPr>
          <p:nvPr>
            <p:ph type="ftr" sz="quarter" idx="11"/>
          </p:nvPr>
        </p:nvSpPr>
        <p:spPr/>
        <p:txBody>
          <a:bodyPr/>
          <a:lstStyle/>
          <a:p>
            <a:r>
              <a:rPr lang="en-US" dirty="0"/>
              <a:t>Henry Klest (SBU)</a:t>
            </a:r>
          </a:p>
        </p:txBody>
      </p:sp>
      <p:sp>
        <p:nvSpPr>
          <p:cNvPr id="6" name="Slide Number Placeholder 5">
            <a:extLst>
              <a:ext uri="{FF2B5EF4-FFF2-40B4-BE49-F238E27FC236}">
                <a16:creationId xmlns:a16="http://schemas.microsoft.com/office/drawing/2014/main" id="{F55389AE-3F11-4EDB-B909-D9AE57676C4C}"/>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153693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DFAA-F605-42FF-96A8-7F0DB8A11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F55A9-BF08-495D-849E-551DF4BE3FC0}"/>
              </a:ext>
            </a:extLst>
          </p:cNvPr>
          <p:cNvSpPr>
            <a:spLocks noGrp="1"/>
          </p:cNvSpPr>
          <p:nvPr>
            <p:ph type="dt" sz="half" idx="10"/>
          </p:nvPr>
        </p:nvSpPr>
        <p:spPr/>
        <p:txBody>
          <a:bodyPr/>
          <a:lstStyle/>
          <a:p>
            <a:fld id="{35ECB39A-4026-4A4C-9349-368B450223DC}" type="datetime1">
              <a:rPr lang="en-US" smtClean="0"/>
              <a:t>5/7/2020</a:t>
            </a:fld>
            <a:endParaRPr lang="en-US"/>
          </a:p>
        </p:txBody>
      </p:sp>
      <p:sp>
        <p:nvSpPr>
          <p:cNvPr id="4" name="Footer Placeholder 3">
            <a:extLst>
              <a:ext uri="{FF2B5EF4-FFF2-40B4-BE49-F238E27FC236}">
                <a16:creationId xmlns:a16="http://schemas.microsoft.com/office/drawing/2014/main" id="{E2D6197C-5D7F-4BA9-9DDB-FCFE0B01020D}"/>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AC676CA8-E4F8-469F-B60B-ED0B4DE83038}"/>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400499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1CA8C-18E9-4E5D-897F-D237E2328C60}"/>
              </a:ext>
            </a:extLst>
          </p:cNvPr>
          <p:cNvSpPr>
            <a:spLocks noGrp="1"/>
          </p:cNvSpPr>
          <p:nvPr>
            <p:ph type="dt" sz="half" idx="10"/>
          </p:nvPr>
        </p:nvSpPr>
        <p:spPr/>
        <p:txBody>
          <a:bodyPr/>
          <a:lstStyle/>
          <a:p>
            <a:fld id="{F4C5052A-570D-4E76-89CC-9425200773A7}" type="datetime1">
              <a:rPr lang="en-US" smtClean="0"/>
              <a:t>5/7/2020</a:t>
            </a:fld>
            <a:endParaRPr lang="en-US"/>
          </a:p>
        </p:txBody>
      </p:sp>
      <p:sp>
        <p:nvSpPr>
          <p:cNvPr id="3" name="Footer Placeholder 2">
            <a:extLst>
              <a:ext uri="{FF2B5EF4-FFF2-40B4-BE49-F238E27FC236}">
                <a16:creationId xmlns:a16="http://schemas.microsoft.com/office/drawing/2014/main" id="{EAA3A73F-2ED4-4CCA-A2CB-F4AD340E771F}"/>
              </a:ext>
            </a:extLst>
          </p:cNvPr>
          <p:cNvSpPr>
            <a:spLocks noGrp="1"/>
          </p:cNvSpPr>
          <p:nvPr>
            <p:ph type="ftr" sz="quarter" idx="11"/>
          </p:nvPr>
        </p:nvSpPr>
        <p:spPr/>
        <p:txBody>
          <a:bodyPr/>
          <a:lstStyle/>
          <a:p>
            <a:r>
              <a:rPr lang="en-US"/>
              <a:t>Henry Klest (SBU)</a:t>
            </a:r>
          </a:p>
        </p:txBody>
      </p:sp>
      <p:sp>
        <p:nvSpPr>
          <p:cNvPr id="4" name="Slide Number Placeholder 3">
            <a:extLst>
              <a:ext uri="{FF2B5EF4-FFF2-40B4-BE49-F238E27FC236}">
                <a16:creationId xmlns:a16="http://schemas.microsoft.com/office/drawing/2014/main" id="{A04EAE3E-E33A-479D-835F-5142D97A7C19}"/>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81235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9153-CF12-4AB6-BA9C-F5330F963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829116-2611-4017-AF45-1B8982F87E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D37F6-729B-4C03-85F7-9FB28633C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9377D-3D70-4F84-B179-A4FA2B6FB51E}"/>
              </a:ext>
            </a:extLst>
          </p:cNvPr>
          <p:cNvSpPr>
            <a:spLocks noGrp="1"/>
          </p:cNvSpPr>
          <p:nvPr>
            <p:ph type="dt" sz="half" idx="10"/>
          </p:nvPr>
        </p:nvSpPr>
        <p:spPr/>
        <p:txBody>
          <a:bodyPr/>
          <a:lstStyle/>
          <a:p>
            <a:fld id="{080DFC2B-25E8-4CFD-B662-B0C419AAE51A}" type="datetime1">
              <a:rPr lang="en-US" smtClean="0"/>
              <a:t>5/7/2020</a:t>
            </a:fld>
            <a:endParaRPr lang="en-US"/>
          </a:p>
        </p:txBody>
      </p:sp>
      <p:sp>
        <p:nvSpPr>
          <p:cNvPr id="6" name="Footer Placeholder 5">
            <a:extLst>
              <a:ext uri="{FF2B5EF4-FFF2-40B4-BE49-F238E27FC236}">
                <a16:creationId xmlns:a16="http://schemas.microsoft.com/office/drawing/2014/main" id="{CDF5EDD0-C313-4184-BD4A-C58224DB3573}"/>
              </a:ext>
            </a:extLst>
          </p:cNvPr>
          <p:cNvSpPr>
            <a:spLocks noGrp="1"/>
          </p:cNvSpPr>
          <p:nvPr>
            <p:ph type="ftr" sz="quarter" idx="11"/>
          </p:nvPr>
        </p:nvSpPr>
        <p:spPr/>
        <p:txBody>
          <a:bodyPr/>
          <a:lstStyle/>
          <a:p>
            <a:r>
              <a:rPr lang="en-US"/>
              <a:t>Henry Klest (SBU)</a:t>
            </a:r>
          </a:p>
        </p:txBody>
      </p:sp>
      <p:sp>
        <p:nvSpPr>
          <p:cNvPr id="7" name="Slide Number Placeholder 6">
            <a:extLst>
              <a:ext uri="{FF2B5EF4-FFF2-40B4-BE49-F238E27FC236}">
                <a16:creationId xmlns:a16="http://schemas.microsoft.com/office/drawing/2014/main" id="{0AC72945-DB64-4EB0-9BB8-0B992FF4D277}"/>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42216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7A1C-B2C7-46B7-9E79-493A45907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2E43C-6755-4FC0-A329-B26BB607A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009660-FF7D-4FDE-96F5-5806DAF63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2CD32-0A65-4B92-A951-D91562E96083}"/>
              </a:ext>
            </a:extLst>
          </p:cNvPr>
          <p:cNvSpPr>
            <a:spLocks noGrp="1"/>
          </p:cNvSpPr>
          <p:nvPr>
            <p:ph type="dt" sz="half" idx="10"/>
          </p:nvPr>
        </p:nvSpPr>
        <p:spPr/>
        <p:txBody>
          <a:bodyPr/>
          <a:lstStyle/>
          <a:p>
            <a:fld id="{83240FAE-9F17-4E54-97BA-506A5B405E05}" type="datetime1">
              <a:rPr lang="en-US" smtClean="0"/>
              <a:t>5/7/2020</a:t>
            </a:fld>
            <a:endParaRPr lang="en-US"/>
          </a:p>
        </p:txBody>
      </p:sp>
      <p:sp>
        <p:nvSpPr>
          <p:cNvPr id="6" name="Footer Placeholder 5">
            <a:extLst>
              <a:ext uri="{FF2B5EF4-FFF2-40B4-BE49-F238E27FC236}">
                <a16:creationId xmlns:a16="http://schemas.microsoft.com/office/drawing/2014/main" id="{B17A1D9C-2E08-4A67-A742-79530B74B0B3}"/>
              </a:ext>
            </a:extLst>
          </p:cNvPr>
          <p:cNvSpPr>
            <a:spLocks noGrp="1"/>
          </p:cNvSpPr>
          <p:nvPr>
            <p:ph type="ftr" sz="quarter" idx="11"/>
          </p:nvPr>
        </p:nvSpPr>
        <p:spPr/>
        <p:txBody>
          <a:bodyPr/>
          <a:lstStyle/>
          <a:p>
            <a:r>
              <a:rPr lang="en-US"/>
              <a:t>Henry Klest (SBU)</a:t>
            </a:r>
          </a:p>
        </p:txBody>
      </p:sp>
      <p:sp>
        <p:nvSpPr>
          <p:cNvPr id="7" name="Slide Number Placeholder 6">
            <a:extLst>
              <a:ext uri="{FF2B5EF4-FFF2-40B4-BE49-F238E27FC236}">
                <a16:creationId xmlns:a16="http://schemas.microsoft.com/office/drawing/2014/main" id="{0A114018-FD19-41E4-9EF0-E0E388F4E027}"/>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221718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ACC4-CF26-4105-85BE-A05A36147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23A30-CC99-4A1A-8FF6-E73D0AFADA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F817C-3DA6-4A28-AFAA-E7B9E64391F5}"/>
              </a:ext>
            </a:extLst>
          </p:cNvPr>
          <p:cNvSpPr>
            <a:spLocks noGrp="1"/>
          </p:cNvSpPr>
          <p:nvPr>
            <p:ph type="dt" sz="half" idx="10"/>
          </p:nvPr>
        </p:nvSpPr>
        <p:spPr/>
        <p:txBody>
          <a:bodyPr/>
          <a:lstStyle/>
          <a:p>
            <a:fld id="{7FD50AFE-A487-42CB-B306-514613CF3ED3}" type="datetime1">
              <a:rPr lang="en-US" smtClean="0"/>
              <a:t>5/7/2020</a:t>
            </a:fld>
            <a:endParaRPr lang="en-US"/>
          </a:p>
        </p:txBody>
      </p:sp>
      <p:sp>
        <p:nvSpPr>
          <p:cNvPr id="5" name="Footer Placeholder 4">
            <a:extLst>
              <a:ext uri="{FF2B5EF4-FFF2-40B4-BE49-F238E27FC236}">
                <a16:creationId xmlns:a16="http://schemas.microsoft.com/office/drawing/2014/main" id="{F5B224A1-4E3E-45CB-B68B-6F04FA5D94C8}"/>
              </a:ext>
            </a:extLst>
          </p:cNvPr>
          <p:cNvSpPr>
            <a:spLocks noGrp="1"/>
          </p:cNvSpPr>
          <p:nvPr>
            <p:ph type="ftr" sz="quarter" idx="11"/>
          </p:nvPr>
        </p:nvSpPr>
        <p:spPr/>
        <p:txBody>
          <a:bodyPr/>
          <a:lstStyle/>
          <a:p>
            <a:r>
              <a:rPr lang="en-US"/>
              <a:t>Henry Klest (SBU)</a:t>
            </a:r>
          </a:p>
        </p:txBody>
      </p:sp>
      <p:sp>
        <p:nvSpPr>
          <p:cNvPr id="6" name="Slide Number Placeholder 5">
            <a:extLst>
              <a:ext uri="{FF2B5EF4-FFF2-40B4-BE49-F238E27FC236}">
                <a16:creationId xmlns:a16="http://schemas.microsoft.com/office/drawing/2014/main" id="{DDDD513A-F745-49A7-BF67-6A4EC4BB659E}"/>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85884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F6F86-1D87-4D85-837A-0CC250AAA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542E48-9A3C-450D-B1F6-578E233A82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6A1CF-ECA7-4637-85D0-FF7EB221E779}"/>
              </a:ext>
            </a:extLst>
          </p:cNvPr>
          <p:cNvSpPr>
            <a:spLocks noGrp="1"/>
          </p:cNvSpPr>
          <p:nvPr>
            <p:ph type="dt" sz="half" idx="10"/>
          </p:nvPr>
        </p:nvSpPr>
        <p:spPr/>
        <p:txBody>
          <a:bodyPr/>
          <a:lstStyle/>
          <a:p>
            <a:fld id="{CC58B967-8770-44DE-B838-34F7B2F7572F}" type="datetime1">
              <a:rPr lang="en-US" smtClean="0"/>
              <a:t>5/7/2020</a:t>
            </a:fld>
            <a:endParaRPr lang="en-US"/>
          </a:p>
        </p:txBody>
      </p:sp>
      <p:sp>
        <p:nvSpPr>
          <p:cNvPr id="5" name="Footer Placeholder 4">
            <a:extLst>
              <a:ext uri="{FF2B5EF4-FFF2-40B4-BE49-F238E27FC236}">
                <a16:creationId xmlns:a16="http://schemas.microsoft.com/office/drawing/2014/main" id="{F10D05F2-B352-4393-906E-62FEEC3B6293}"/>
              </a:ext>
            </a:extLst>
          </p:cNvPr>
          <p:cNvSpPr>
            <a:spLocks noGrp="1"/>
          </p:cNvSpPr>
          <p:nvPr>
            <p:ph type="ftr" sz="quarter" idx="11"/>
          </p:nvPr>
        </p:nvSpPr>
        <p:spPr/>
        <p:txBody>
          <a:bodyPr/>
          <a:lstStyle/>
          <a:p>
            <a:r>
              <a:rPr lang="en-US"/>
              <a:t>Henry Klest (SBU)</a:t>
            </a:r>
          </a:p>
        </p:txBody>
      </p:sp>
      <p:sp>
        <p:nvSpPr>
          <p:cNvPr id="6" name="Slide Number Placeholder 5">
            <a:extLst>
              <a:ext uri="{FF2B5EF4-FFF2-40B4-BE49-F238E27FC236}">
                <a16:creationId xmlns:a16="http://schemas.microsoft.com/office/drawing/2014/main" id="{CC7EE5D9-D995-4E98-A838-AE5D3196D07E}"/>
              </a:ext>
            </a:extLst>
          </p:cNvPr>
          <p:cNvSpPr>
            <a:spLocks noGrp="1"/>
          </p:cNvSpPr>
          <p:nvPr>
            <p:ph type="sldNum" sz="quarter" idx="12"/>
          </p:nvPr>
        </p:nvSpPr>
        <p:spPr/>
        <p:txBody>
          <a:bodyPr/>
          <a:lstStyle/>
          <a:p>
            <a:fld id="{2923A0F9-2638-4673-A863-C916AFB48A8F}" type="slidenum">
              <a:rPr lang="en-US" smtClean="0"/>
              <a:t>‹#›</a:t>
            </a:fld>
            <a:endParaRPr lang="en-US"/>
          </a:p>
        </p:txBody>
      </p:sp>
    </p:spTree>
    <p:extLst>
      <p:ext uri="{BB962C8B-B14F-4D97-AF65-F5344CB8AC3E}">
        <p14:creationId xmlns:p14="http://schemas.microsoft.com/office/powerpoint/2010/main" val="29216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0CB6A-8A28-4912-B71A-056B88637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1EBBCE-7E24-48D3-9215-090BDE97C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D649C-0A58-4A82-840C-383F601A6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11D3D-1454-4AAB-B2DF-1C37F3901B56}" type="datetime1">
              <a:rPr lang="en-US" smtClean="0"/>
              <a:t>5/7/2020</a:t>
            </a:fld>
            <a:endParaRPr lang="en-US"/>
          </a:p>
        </p:txBody>
      </p:sp>
      <p:sp>
        <p:nvSpPr>
          <p:cNvPr id="5" name="Footer Placeholder 4">
            <a:extLst>
              <a:ext uri="{FF2B5EF4-FFF2-40B4-BE49-F238E27FC236}">
                <a16:creationId xmlns:a16="http://schemas.microsoft.com/office/drawing/2014/main" id="{C7BB0502-7877-4ADE-B0A8-1329F14AD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Henry Klest (SBU)</a:t>
            </a:r>
          </a:p>
        </p:txBody>
      </p:sp>
      <p:sp>
        <p:nvSpPr>
          <p:cNvPr id="6" name="Slide Number Placeholder 5">
            <a:extLst>
              <a:ext uri="{FF2B5EF4-FFF2-40B4-BE49-F238E27FC236}">
                <a16:creationId xmlns:a16="http://schemas.microsoft.com/office/drawing/2014/main" id="{27EBF4AE-6B86-4B85-A010-C79888FD5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3A0F9-2638-4673-A863-C916AFB48A8F}" type="slidenum">
              <a:rPr lang="en-US" smtClean="0"/>
              <a:t>‹#›</a:t>
            </a:fld>
            <a:endParaRPr lang="en-US"/>
          </a:p>
        </p:txBody>
      </p:sp>
    </p:spTree>
    <p:extLst>
      <p:ext uri="{BB962C8B-B14F-4D97-AF65-F5344CB8AC3E}">
        <p14:creationId xmlns:p14="http://schemas.microsoft.com/office/powerpoint/2010/main" val="2611426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 id="2147483692" r:id="rId5"/>
    <p:sldLayoutId id="2147483693" r:id="rId6"/>
    <p:sldLayoutId id="2147483694" r:id="rId7"/>
    <p:sldLayoutId id="214748369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rxiv.org/pdf/1501.03530.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arxiv.org/pdf/1103.4277.pdf"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5A52-6D57-4EDB-97CA-7C749E14A732}"/>
              </a:ext>
            </a:extLst>
          </p:cNvPr>
          <p:cNvSpPr>
            <a:spLocks noGrp="1"/>
          </p:cNvSpPr>
          <p:nvPr>
            <p:ph type="ctrTitle"/>
          </p:nvPr>
        </p:nvSpPr>
        <p:spPr/>
        <p:txBody>
          <a:bodyPr/>
          <a:lstStyle/>
          <a:p>
            <a:r>
              <a:rPr lang="en-US" dirty="0"/>
              <a:t>High Momentum GEM RICH</a:t>
            </a:r>
            <a:br>
              <a:rPr lang="en-US" dirty="0"/>
            </a:br>
            <a:r>
              <a:rPr lang="en-US" dirty="0"/>
              <a:t>Parameterization</a:t>
            </a:r>
          </a:p>
        </p:txBody>
      </p:sp>
      <p:sp>
        <p:nvSpPr>
          <p:cNvPr id="3" name="Subtitle 2">
            <a:extLst>
              <a:ext uri="{FF2B5EF4-FFF2-40B4-BE49-F238E27FC236}">
                <a16:creationId xmlns:a16="http://schemas.microsoft.com/office/drawing/2014/main" id="{4735261C-08E0-4371-9AF6-CA5D48D578C9}"/>
              </a:ext>
            </a:extLst>
          </p:cNvPr>
          <p:cNvSpPr>
            <a:spLocks noGrp="1"/>
          </p:cNvSpPr>
          <p:nvPr>
            <p:ph type="subTitle" idx="1"/>
          </p:nvPr>
        </p:nvSpPr>
        <p:spPr/>
        <p:txBody>
          <a:bodyPr/>
          <a:lstStyle/>
          <a:p>
            <a:r>
              <a:rPr lang="en-US" dirty="0"/>
              <a:t>Based on SBU/BNL 2015 Test beam detector</a:t>
            </a:r>
            <a:br>
              <a:rPr lang="en-US" dirty="0"/>
            </a:br>
            <a:br>
              <a:rPr lang="en-US" dirty="0"/>
            </a:br>
            <a:br>
              <a:rPr lang="en-US" dirty="0"/>
            </a:br>
            <a:r>
              <a:rPr lang="en-US" dirty="0"/>
              <a:t>Henry Klest on behalf of the SBU GEM-RICH group</a:t>
            </a:r>
          </a:p>
        </p:txBody>
      </p:sp>
      <p:sp>
        <p:nvSpPr>
          <p:cNvPr id="4" name="Footer Placeholder 3">
            <a:extLst>
              <a:ext uri="{FF2B5EF4-FFF2-40B4-BE49-F238E27FC236}">
                <a16:creationId xmlns:a16="http://schemas.microsoft.com/office/drawing/2014/main" id="{E7198D68-679E-46E4-8B3A-C9BA0DE7276D}"/>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975883A3-2016-4031-8C8D-A9C882347E32}"/>
              </a:ext>
            </a:extLst>
          </p:cNvPr>
          <p:cNvSpPr>
            <a:spLocks noGrp="1"/>
          </p:cNvSpPr>
          <p:nvPr>
            <p:ph type="sldNum" sz="quarter" idx="12"/>
          </p:nvPr>
        </p:nvSpPr>
        <p:spPr/>
        <p:txBody>
          <a:bodyPr>
            <a:normAutofit/>
          </a:bodyPr>
          <a:lstStyle/>
          <a:p>
            <a:fld id="{2923A0F9-2638-4673-A863-C916AFB48A8F}" type="slidenum">
              <a:rPr lang="en-US" smtClean="0"/>
              <a:t>1</a:t>
            </a:fld>
            <a:endParaRPr lang="en-US"/>
          </a:p>
        </p:txBody>
      </p:sp>
      <p:pic>
        <p:nvPicPr>
          <p:cNvPr id="1026" name="Picture 2" descr="Stony Brook University - Wikipedia">
            <a:extLst>
              <a:ext uri="{FF2B5EF4-FFF2-40B4-BE49-F238E27FC236}">
                <a16:creationId xmlns:a16="http://schemas.microsoft.com/office/drawing/2014/main" id="{3F5F3AB7-F722-41A2-9DEB-93D3FAB06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4778479"/>
            <a:ext cx="2354984" cy="194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9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68C9-EAA1-47A6-B4D7-B1D5806ABFD8}"/>
              </a:ext>
            </a:extLst>
          </p:cNvPr>
          <p:cNvSpPr>
            <a:spLocks noGrp="1"/>
          </p:cNvSpPr>
          <p:nvPr>
            <p:ph type="title"/>
          </p:nvPr>
        </p:nvSpPr>
        <p:spPr>
          <a:xfrm>
            <a:off x="838200" y="136525"/>
            <a:ext cx="10515600" cy="1325563"/>
          </a:xfrm>
        </p:spPr>
        <p:txBody>
          <a:bodyPr/>
          <a:lstStyle/>
          <a:p>
            <a:r>
              <a:rPr lang="en-US" dirty="0"/>
              <a:t>Pixel Resolution Summary Table</a:t>
            </a:r>
          </a:p>
        </p:txBody>
      </p:sp>
      <p:graphicFrame>
        <p:nvGraphicFramePr>
          <p:cNvPr id="8" name="Table 8">
            <a:extLst>
              <a:ext uri="{FF2B5EF4-FFF2-40B4-BE49-F238E27FC236}">
                <a16:creationId xmlns:a16="http://schemas.microsoft.com/office/drawing/2014/main" id="{CB1211A8-4F87-4755-9561-16C5898AEC7F}"/>
              </a:ext>
            </a:extLst>
          </p:cNvPr>
          <p:cNvGraphicFramePr>
            <a:graphicFrameLocks noGrp="1"/>
          </p:cNvGraphicFramePr>
          <p:nvPr>
            <p:ph idx="1"/>
            <p:extLst>
              <p:ext uri="{D42A27DB-BD31-4B8C-83A1-F6EECF244321}">
                <p14:modId xmlns:p14="http://schemas.microsoft.com/office/powerpoint/2010/main" val="3939936094"/>
              </p:ext>
            </p:extLst>
          </p:nvPr>
        </p:nvGraphicFramePr>
        <p:xfrm>
          <a:off x="132080" y="1363343"/>
          <a:ext cx="11927840" cy="4131310"/>
        </p:xfrm>
        <a:graphic>
          <a:graphicData uri="http://schemas.openxmlformats.org/drawingml/2006/table">
            <a:tbl>
              <a:tblPr firstRow="1" bandRow="1">
                <a:tableStyleId>{5C22544A-7EE6-4342-B048-85BDC9FD1C3A}</a:tableStyleId>
              </a:tblPr>
              <a:tblGrid>
                <a:gridCol w="2981960">
                  <a:extLst>
                    <a:ext uri="{9D8B030D-6E8A-4147-A177-3AD203B41FA5}">
                      <a16:colId xmlns:a16="http://schemas.microsoft.com/office/drawing/2014/main" val="3678088835"/>
                    </a:ext>
                  </a:extLst>
                </a:gridCol>
                <a:gridCol w="2981960">
                  <a:extLst>
                    <a:ext uri="{9D8B030D-6E8A-4147-A177-3AD203B41FA5}">
                      <a16:colId xmlns:a16="http://schemas.microsoft.com/office/drawing/2014/main" val="1671247583"/>
                    </a:ext>
                  </a:extLst>
                </a:gridCol>
                <a:gridCol w="2981960">
                  <a:extLst>
                    <a:ext uri="{9D8B030D-6E8A-4147-A177-3AD203B41FA5}">
                      <a16:colId xmlns:a16="http://schemas.microsoft.com/office/drawing/2014/main" val="656198059"/>
                    </a:ext>
                  </a:extLst>
                </a:gridCol>
                <a:gridCol w="2981960">
                  <a:extLst>
                    <a:ext uri="{9D8B030D-6E8A-4147-A177-3AD203B41FA5}">
                      <a16:colId xmlns:a16="http://schemas.microsoft.com/office/drawing/2014/main" val="4245576888"/>
                    </a:ext>
                  </a:extLst>
                </a:gridCol>
              </a:tblGrid>
              <a:tr h="826262">
                <a:tc>
                  <a:txBody>
                    <a:bodyPr/>
                    <a:lstStyle/>
                    <a:p>
                      <a:r>
                        <a:rPr lang="en-US" dirty="0"/>
                        <a:t>Hex Pixel Size (</a:t>
                      </a:r>
                      <a:r>
                        <a:rPr lang="el-GR" dirty="0"/>
                        <a:t>θ</a:t>
                      </a:r>
                      <a:r>
                        <a:rPr lang="en-US" baseline="-25000" dirty="0"/>
                        <a:t>c</a:t>
                      </a:r>
                      <a:r>
                        <a:rPr lang="en-US" baseline="0" dirty="0"/>
                        <a:t> Resolution</a:t>
                      </a:r>
                      <a:r>
                        <a:rPr lang="en-US" dirty="0"/>
                        <a:t>)</a:t>
                      </a:r>
                    </a:p>
                  </a:txBody>
                  <a:tcPr/>
                </a:tc>
                <a:tc>
                  <a:txBody>
                    <a:bodyPr/>
                    <a:lstStyle/>
                    <a:p>
                      <a:r>
                        <a:rPr lang="en-US" dirty="0"/>
                        <a:t>Pi-K 3 sigma threshold (GeV)</a:t>
                      </a:r>
                    </a:p>
                  </a:txBody>
                  <a:tcPr/>
                </a:tc>
                <a:tc>
                  <a:txBody>
                    <a:bodyPr/>
                    <a:lstStyle/>
                    <a:p>
                      <a:r>
                        <a:rPr lang="en-US" dirty="0"/>
                        <a:t>K-</a:t>
                      </a:r>
                      <a:r>
                        <a:rPr lang="en-US" dirty="0" err="1"/>
                        <a:t>Pr</a:t>
                      </a:r>
                      <a:r>
                        <a:rPr lang="en-US" dirty="0"/>
                        <a:t> 3 sigma threshold (GeV)</a:t>
                      </a:r>
                    </a:p>
                  </a:txBody>
                  <a:tcPr/>
                </a:tc>
                <a:tc>
                  <a:txBody>
                    <a:bodyPr/>
                    <a:lstStyle/>
                    <a:p>
                      <a:r>
                        <a:rPr lang="en-US" dirty="0"/>
                        <a:t>e-Pi 3 sigma threshold (GeV)</a:t>
                      </a:r>
                    </a:p>
                  </a:txBody>
                  <a:tcPr/>
                </a:tc>
                <a:extLst>
                  <a:ext uri="{0D108BD9-81ED-4DB2-BD59-A6C34878D82A}">
                    <a16:rowId xmlns:a16="http://schemas.microsoft.com/office/drawing/2014/main" val="2841354541"/>
                  </a:ext>
                </a:extLst>
              </a:tr>
              <a:tr h="826262">
                <a:tc>
                  <a:txBody>
                    <a:bodyPr/>
                    <a:lstStyle/>
                    <a:p>
                      <a:r>
                        <a:rPr lang="en-US" dirty="0"/>
                        <a:t>5mm (.00144)</a:t>
                      </a:r>
                    </a:p>
                  </a:txBody>
                  <a:tcPr/>
                </a:tc>
                <a:tc>
                  <a:txBody>
                    <a:bodyPr/>
                    <a:lstStyle/>
                    <a:p>
                      <a:r>
                        <a:rPr lang="en-US" dirty="0"/>
                        <a:t>47</a:t>
                      </a:r>
                    </a:p>
                  </a:txBody>
                  <a:tcPr/>
                </a:tc>
                <a:tc>
                  <a:txBody>
                    <a:bodyPr/>
                    <a:lstStyle/>
                    <a:p>
                      <a:r>
                        <a:rPr lang="en-US" dirty="0"/>
                        <a:t>80</a:t>
                      </a:r>
                    </a:p>
                  </a:txBody>
                  <a:tcPr/>
                </a:tc>
                <a:tc>
                  <a:txBody>
                    <a:bodyPr/>
                    <a:lstStyle/>
                    <a:p>
                      <a:r>
                        <a:rPr lang="en-US" dirty="0"/>
                        <a:t>15</a:t>
                      </a:r>
                    </a:p>
                  </a:txBody>
                  <a:tcPr/>
                </a:tc>
                <a:extLst>
                  <a:ext uri="{0D108BD9-81ED-4DB2-BD59-A6C34878D82A}">
                    <a16:rowId xmlns:a16="http://schemas.microsoft.com/office/drawing/2014/main" val="2933420434"/>
                  </a:ext>
                </a:extLst>
              </a:tr>
              <a:tr h="826262">
                <a:tc>
                  <a:txBody>
                    <a:bodyPr/>
                    <a:lstStyle/>
                    <a:p>
                      <a:r>
                        <a:rPr lang="en-US" dirty="0"/>
                        <a:t>3mm (.000866)</a:t>
                      </a:r>
                    </a:p>
                  </a:txBody>
                  <a:tcPr/>
                </a:tc>
                <a:tc>
                  <a:txBody>
                    <a:bodyPr/>
                    <a:lstStyle/>
                    <a:p>
                      <a:r>
                        <a:rPr lang="en-US" dirty="0"/>
                        <a:t>52</a:t>
                      </a:r>
                    </a:p>
                  </a:txBody>
                  <a:tcPr/>
                </a:tc>
                <a:tc>
                  <a:txBody>
                    <a:bodyPr/>
                    <a:lstStyle/>
                    <a:p>
                      <a:r>
                        <a:rPr lang="en-US" dirty="0"/>
                        <a:t>90</a:t>
                      </a:r>
                    </a:p>
                  </a:txBody>
                  <a:tcPr/>
                </a:tc>
                <a:tc>
                  <a:txBody>
                    <a:bodyPr/>
                    <a:lstStyle/>
                    <a:p>
                      <a:r>
                        <a:rPr lang="en-US" dirty="0"/>
                        <a:t>18</a:t>
                      </a:r>
                    </a:p>
                  </a:txBody>
                  <a:tcPr/>
                </a:tc>
                <a:extLst>
                  <a:ext uri="{0D108BD9-81ED-4DB2-BD59-A6C34878D82A}">
                    <a16:rowId xmlns:a16="http://schemas.microsoft.com/office/drawing/2014/main" val="1269538186"/>
                  </a:ext>
                </a:extLst>
              </a:tr>
              <a:tr h="826262">
                <a:tc>
                  <a:txBody>
                    <a:bodyPr/>
                    <a:lstStyle/>
                    <a:p>
                      <a:r>
                        <a:rPr lang="en-US" dirty="0"/>
                        <a:t>2mm (.000577)</a:t>
                      </a:r>
                    </a:p>
                  </a:txBody>
                  <a:tcPr/>
                </a:tc>
                <a:tc>
                  <a:txBody>
                    <a:bodyPr/>
                    <a:lstStyle/>
                    <a:p>
                      <a:r>
                        <a:rPr lang="en-US" dirty="0"/>
                        <a:t>57</a:t>
                      </a:r>
                    </a:p>
                  </a:txBody>
                  <a:tcPr/>
                </a:tc>
                <a:tc>
                  <a:txBody>
                    <a:bodyPr/>
                    <a:lstStyle/>
                    <a:p>
                      <a:r>
                        <a:rPr lang="en-US" dirty="0"/>
                        <a:t>95</a:t>
                      </a:r>
                    </a:p>
                  </a:txBody>
                  <a:tcPr/>
                </a:tc>
                <a:tc>
                  <a:txBody>
                    <a:bodyPr/>
                    <a:lstStyle/>
                    <a:p>
                      <a:r>
                        <a:rPr lang="en-US" dirty="0"/>
                        <a:t>19</a:t>
                      </a:r>
                    </a:p>
                  </a:txBody>
                  <a:tcPr/>
                </a:tc>
                <a:extLst>
                  <a:ext uri="{0D108BD9-81ED-4DB2-BD59-A6C34878D82A}">
                    <a16:rowId xmlns:a16="http://schemas.microsoft.com/office/drawing/2014/main" val="889798679"/>
                  </a:ext>
                </a:extLst>
              </a:tr>
              <a:tr h="826262">
                <a:tc>
                  <a:txBody>
                    <a:bodyPr/>
                    <a:lstStyle/>
                    <a:p>
                      <a:r>
                        <a:rPr lang="en-US" dirty="0"/>
                        <a:t>1mm (.000289)</a:t>
                      </a:r>
                    </a:p>
                  </a:txBody>
                  <a:tcPr/>
                </a:tc>
                <a:tc>
                  <a:txBody>
                    <a:bodyPr/>
                    <a:lstStyle/>
                    <a:p>
                      <a:r>
                        <a:rPr lang="en-US" dirty="0"/>
                        <a:t>60</a:t>
                      </a:r>
                    </a:p>
                  </a:txBody>
                  <a:tcPr/>
                </a:tc>
                <a:tc>
                  <a:txBody>
                    <a:bodyPr/>
                    <a:lstStyle/>
                    <a:p>
                      <a:r>
                        <a:rPr lang="en-US" dirty="0"/>
                        <a:t>98</a:t>
                      </a:r>
                    </a:p>
                  </a:txBody>
                  <a:tcPr/>
                </a:tc>
                <a:tc>
                  <a:txBody>
                    <a:bodyPr/>
                    <a:lstStyle/>
                    <a:p>
                      <a:r>
                        <a:rPr lang="en-US" dirty="0"/>
                        <a:t>19</a:t>
                      </a:r>
                    </a:p>
                  </a:txBody>
                  <a:tcPr/>
                </a:tc>
                <a:extLst>
                  <a:ext uri="{0D108BD9-81ED-4DB2-BD59-A6C34878D82A}">
                    <a16:rowId xmlns:a16="http://schemas.microsoft.com/office/drawing/2014/main" val="1883530635"/>
                  </a:ext>
                </a:extLst>
              </a:tr>
            </a:tbl>
          </a:graphicData>
        </a:graphic>
      </p:graphicFrame>
      <p:sp>
        <p:nvSpPr>
          <p:cNvPr id="4" name="Footer Placeholder 3">
            <a:extLst>
              <a:ext uri="{FF2B5EF4-FFF2-40B4-BE49-F238E27FC236}">
                <a16:creationId xmlns:a16="http://schemas.microsoft.com/office/drawing/2014/main" id="{B64B8444-1F29-4DD5-BA94-441D2B559657}"/>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B7D18C8A-F8EE-4012-BC0F-DA238E41BD65}"/>
              </a:ext>
            </a:extLst>
          </p:cNvPr>
          <p:cNvSpPr>
            <a:spLocks noGrp="1"/>
          </p:cNvSpPr>
          <p:nvPr>
            <p:ph type="sldNum" sz="quarter" idx="12"/>
          </p:nvPr>
        </p:nvSpPr>
        <p:spPr/>
        <p:txBody>
          <a:bodyPr/>
          <a:lstStyle/>
          <a:p>
            <a:fld id="{2923A0F9-2638-4673-A863-C916AFB48A8F}" type="slidenum">
              <a:rPr lang="en-US" smtClean="0"/>
              <a:t>10</a:t>
            </a:fld>
            <a:endParaRPr lang="en-US"/>
          </a:p>
        </p:txBody>
      </p:sp>
      <p:sp>
        <p:nvSpPr>
          <p:cNvPr id="10" name="TextBox 9">
            <a:extLst>
              <a:ext uri="{FF2B5EF4-FFF2-40B4-BE49-F238E27FC236}">
                <a16:creationId xmlns:a16="http://schemas.microsoft.com/office/drawing/2014/main" id="{1372FE7C-6D1E-48FC-B467-D2287B804344}"/>
              </a:ext>
            </a:extLst>
          </p:cNvPr>
          <p:cNvSpPr txBox="1"/>
          <p:nvPr/>
        </p:nvSpPr>
        <p:spPr>
          <a:xfrm>
            <a:off x="955040" y="5602336"/>
            <a:ext cx="10972800" cy="646331"/>
          </a:xfrm>
          <a:prstGeom prst="rect">
            <a:avLst/>
          </a:prstGeom>
          <a:noFill/>
        </p:spPr>
        <p:txBody>
          <a:bodyPr wrap="square" rtlCol="0">
            <a:spAutoFit/>
          </a:bodyPr>
          <a:lstStyle/>
          <a:p>
            <a:r>
              <a:rPr lang="en-US" dirty="0"/>
              <a:t>Need to determine cheapest ways to decrease resolution, no use in spending twice as much money on reducing pad sizes if another resolution is already dominant. Note in this case that magnetic, tracking resolutions are neglected.</a:t>
            </a:r>
          </a:p>
        </p:txBody>
      </p:sp>
    </p:spTree>
    <p:extLst>
      <p:ext uri="{BB962C8B-B14F-4D97-AF65-F5344CB8AC3E}">
        <p14:creationId xmlns:p14="http://schemas.microsoft.com/office/powerpoint/2010/main" val="148505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B98D-9239-41EC-B952-9A4AD3CD28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D051CC-5B3A-42D4-A3A4-8730C3C9D41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0C04DA0-255A-451D-9D0B-DDA05F230BC6}"/>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D6C7FF4A-A5DA-4E95-8918-52FD013665E8}"/>
              </a:ext>
            </a:extLst>
          </p:cNvPr>
          <p:cNvSpPr>
            <a:spLocks noGrp="1"/>
          </p:cNvSpPr>
          <p:nvPr>
            <p:ph type="sldNum" sz="quarter" idx="12"/>
          </p:nvPr>
        </p:nvSpPr>
        <p:spPr/>
        <p:txBody>
          <a:bodyPr/>
          <a:lstStyle/>
          <a:p>
            <a:fld id="{2923A0F9-2638-4673-A863-C916AFB48A8F}" type="slidenum">
              <a:rPr lang="en-US" smtClean="0"/>
              <a:t>11</a:t>
            </a:fld>
            <a:endParaRPr lang="en-US"/>
          </a:p>
        </p:txBody>
      </p:sp>
      <p:pic>
        <p:nvPicPr>
          <p:cNvPr id="6" name="Picture 5">
            <a:extLst>
              <a:ext uri="{FF2B5EF4-FFF2-40B4-BE49-F238E27FC236}">
                <a16:creationId xmlns:a16="http://schemas.microsoft.com/office/drawing/2014/main" id="{729F8684-F17E-4C6D-8A81-07BE30F1F2AC}"/>
              </a:ext>
            </a:extLst>
          </p:cNvPr>
          <p:cNvPicPr>
            <a:picLocks noChangeAspect="1"/>
          </p:cNvPicPr>
          <p:nvPr/>
        </p:nvPicPr>
        <p:blipFill>
          <a:blip r:embed="rId2"/>
          <a:stretch>
            <a:fillRect/>
          </a:stretch>
        </p:blipFill>
        <p:spPr>
          <a:xfrm>
            <a:off x="227670" y="0"/>
            <a:ext cx="11736659" cy="6858000"/>
          </a:xfrm>
          <a:prstGeom prst="rect">
            <a:avLst/>
          </a:prstGeom>
        </p:spPr>
      </p:pic>
      <p:sp>
        <p:nvSpPr>
          <p:cNvPr id="7" name="TextBox 6">
            <a:extLst>
              <a:ext uri="{FF2B5EF4-FFF2-40B4-BE49-F238E27FC236}">
                <a16:creationId xmlns:a16="http://schemas.microsoft.com/office/drawing/2014/main" id="{5EABE8C8-CBBA-4795-A19F-504AA8E00D82}"/>
              </a:ext>
            </a:extLst>
          </p:cNvPr>
          <p:cNvSpPr txBox="1"/>
          <p:nvPr/>
        </p:nvSpPr>
        <p:spPr>
          <a:xfrm>
            <a:off x="6096000" y="1158240"/>
            <a:ext cx="2143760" cy="923330"/>
          </a:xfrm>
          <a:prstGeom prst="rect">
            <a:avLst/>
          </a:prstGeom>
          <a:noFill/>
        </p:spPr>
        <p:txBody>
          <a:bodyPr wrap="square" rtlCol="0">
            <a:spAutoFit/>
          </a:bodyPr>
          <a:lstStyle/>
          <a:p>
            <a:r>
              <a:rPr lang="en-US" dirty="0"/>
              <a:t>Cherenkov angle bands for 3mm pixels</a:t>
            </a:r>
          </a:p>
        </p:txBody>
      </p:sp>
    </p:spTree>
    <p:extLst>
      <p:ext uri="{BB962C8B-B14F-4D97-AF65-F5344CB8AC3E}">
        <p14:creationId xmlns:p14="http://schemas.microsoft.com/office/powerpoint/2010/main" val="107327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313A24-31F3-4CA9-8E8F-3F363FDA5CFE}"/>
              </a:ext>
            </a:extLst>
          </p:cNvPr>
          <p:cNvPicPr>
            <a:picLocks noChangeAspect="1"/>
          </p:cNvPicPr>
          <p:nvPr/>
        </p:nvPicPr>
        <p:blipFill>
          <a:blip r:embed="rId2"/>
          <a:stretch>
            <a:fillRect/>
          </a:stretch>
        </p:blipFill>
        <p:spPr>
          <a:xfrm>
            <a:off x="0" y="312807"/>
            <a:ext cx="5175088" cy="6152605"/>
          </a:xfrm>
          <a:prstGeom prst="rect">
            <a:avLst/>
          </a:prstGeom>
        </p:spPr>
      </p:pic>
      <p:sp>
        <p:nvSpPr>
          <p:cNvPr id="3" name="Content Placeholder 2">
            <a:extLst>
              <a:ext uri="{FF2B5EF4-FFF2-40B4-BE49-F238E27FC236}">
                <a16:creationId xmlns:a16="http://schemas.microsoft.com/office/drawing/2014/main" id="{69DD5D84-1045-4516-8B8D-A22E0DE096E1}"/>
              </a:ext>
            </a:extLst>
          </p:cNvPr>
          <p:cNvSpPr>
            <a:spLocks noGrp="1"/>
          </p:cNvSpPr>
          <p:nvPr>
            <p:ph idx="1"/>
          </p:nvPr>
        </p:nvSpPr>
        <p:spPr>
          <a:xfrm>
            <a:off x="6934200" y="911384"/>
            <a:ext cx="10515600" cy="4351338"/>
          </a:xfrm>
        </p:spPr>
        <p:txBody>
          <a:bodyPr/>
          <a:lstStyle/>
          <a:p>
            <a:pPr marL="0" indent="0">
              <a:buNone/>
            </a:pPr>
            <a:endParaRPr lang="en-US" dirty="0"/>
          </a:p>
          <a:p>
            <a:pPr marL="0" indent="0">
              <a:buNone/>
            </a:pPr>
            <a:r>
              <a:rPr lang="en-US" dirty="0"/>
              <a:t>Test beam results</a:t>
            </a:r>
          </a:p>
        </p:txBody>
      </p:sp>
      <p:sp>
        <p:nvSpPr>
          <p:cNvPr id="4" name="Footer Placeholder 3">
            <a:extLst>
              <a:ext uri="{FF2B5EF4-FFF2-40B4-BE49-F238E27FC236}">
                <a16:creationId xmlns:a16="http://schemas.microsoft.com/office/drawing/2014/main" id="{0E64851F-28D2-466D-B0D1-FD8336D7EAE6}"/>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15C3E672-F5FB-49F0-AE85-B3E889EC2A70}"/>
              </a:ext>
            </a:extLst>
          </p:cNvPr>
          <p:cNvSpPr>
            <a:spLocks noGrp="1"/>
          </p:cNvSpPr>
          <p:nvPr>
            <p:ph type="sldNum" sz="quarter" idx="12"/>
          </p:nvPr>
        </p:nvSpPr>
        <p:spPr/>
        <p:txBody>
          <a:bodyPr/>
          <a:lstStyle/>
          <a:p>
            <a:fld id="{2923A0F9-2638-4673-A863-C916AFB48A8F}" type="slidenum">
              <a:rPr lang="en-US" smtClean="0"/>
              <a:t>12</a:t>
            </a:fld>
            <a:endParaRPr lang="en-US"/>
          </a:p>
        </p:txBody>
      </p:sp>
      <p:pic>
        <p:nvPicPr>
          <p:cNvPr id="7" name="Picture 6">
            <a:extLst>
              <a:ext uri="{FF2B5EF4-FFF2-40B4-BE49-F238E27FC236}">
                <a16:creationId xmlns:a16="http://schemas.microsoft.com/office/drawing/2014/main" id="{077FBF7F-6C50-4845-9621-874546407A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75088" y="1867216"/>
            <a:ext cx="7016912" cy="4709795"/>
          </a:xfrm>
          <a:prstGeom prst="rect">
            <a:avLst/>
          </a:prstGeom>
        </p:spPr>
      </p:pic>
      <p:sp>
        <p:nvSpPr>
          <p:cNvPr id="8" name="TextBox 7">
            <a:extLst>
              <a:ext uri="{FF2B5EF4-FFF2-40B4-BE49-F238E27FC236}">
                <a16:creationId xmlns:a16="http://schemas.microsoft.com/office/drawing/2014/main" id="{1AB5DD21-89DE-46B2-8F1E-04627CD2B4C3}"/>
              </a:ext>
            </a:extLst>
          </p:cNvPr>
          <p:cNvSpPr txBox="1"/>
          <p:nvPr/>
        </p:nvSpPr>
        <p:spPr>
          <a:xfrm>
            <a:off x="1531161" y="1102043"/>
            <a:ext cx="3459480" cy="1477328"/>
          </a:xfrm>
          <a:prstGeom prst="rect">
            <a:avLst/>
          </a:prstGeom>
          <a:solidFill>
            <a:schemeClr val="bg1"/>
          </a:solidFill>
        </p:spPr>
        <p:txBody>
          <a:bodyPr wrap="square" rtlCol="0">
            <a:spAutoFit/>
          </a:bodyPr>
          <a:lstStyle/>
          <a:p>
            <a:r>
              <a:rPr lang="en-US" dirty="0" err="1"/>
              <a:t>Npe</a:t>
            </a:r>
            <a:r>
              <a:rPr lang="en-US" dirty="0"/>
              <a:t> reduced by a factor of 1.4, </a:t>
            </a:r>
            <a:r>
              <a:rPr lang="en-US" dirty="0" err="1"/>
              <a:t>θ</a:t>
            </a:r>
            <a:r>
              <a:rPr lang="en-US" baseline="-25000" dirty="0" err="1"/>
              <a:t>C</a:t>
            </a:r>
            <a:r>
              <a:rPr lang="en-US" dirty="0"/>
              <a:t> resolution scaled to ignore magnetic field component.</a:t>
            </a:r>
          </a:p>
          <a:p>
            <a:r>
              <a:rPr lang="en-US" dirty="0"/>
              <a:t>Parameterization shows good agreement with test beam.</a:t>
            </a:r>
          </a:p>
        </p:txBody>
      </p:sp>
      <p:cxnSp>
        <p:nvCxnSpPr>
          <p:cNvPr id="9" name="Straight Connector 8">
            <a:extLst>
              <a:ext uri="{FF2B5EF4-FFF2-40B4-BE49-F238E27FC236}">
                <a16:creationId xmlns:a16="http://schemas.microsoft.com/office/drawing/2014/main" id="{21CF60E9-F840-488E-8B53-76AA1E6EDD38}"/>
              </a:ext>
            </a:extLst>
          </p:cNvPr>
          <p:cNvCxnSpPr>
            <a:cxnSpLocks/>
          </p:cNvCxnSpPr>
          <p:nvPr/>
        </p:nvCxnSpPr>
        <p:spPr>
          <a:xfrm>
            <a:off x="8317656" y="2021840"/>
            <a:ext cx="0" cy="4013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6D2417A-8622-4A64-A37F-DFE7F70B1A99}"/>
              </a:ext>
            </a:extLst>
          </p:cNvPr>
          <p:cNvCxnSpPr>
            <a:cxnSpLocks/>
          </p:cNvCxnSpPr>
          <p:nvPr/>
        </p:nvCxnSpPr>
        <p:spPr>
          <a:xfrm>
            <a:off x="5836920" y="4826000"/>
            <a:ext cx="58928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645ABA6-AC6D-4C8C-8C5A-CB1BED8675BF}"/>
              </a:ext>
            </a:extLst>
          </p:cNvPr>
          <p:cNvCxnSpPr>
            <a:cxnSpLocks/>
          </p:cNvCxnSpPr>
          <p:nvPr/>
        </p:nvCxnSpPr>
        <p:spPr>
          <a:xfrm flipV="1">
            <a:off x="2710180" y="4406900"/>
            <a:ext cx="0" cy="1798003"/>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D258704-F69B-4BCA-8141-47AE19AEA362}"/>
              </a:ext>
            </a:extLst>
          </p:cNvPr>
          <p:cNvSpPr txBox="1"/>
          <p:nvPr/>
        </p:nvSpPr>
        <p:spPr>
          <a:xfrm>
            <a:off x="5435600" y="278739"/>
            <a:ext cx="4480560" cy="646331"/>
          </a:xfrm>
          <a:prstGeom prst="rect">
            <a:avLst/>
          </a:prstGeom>
          <a:noFill/>
        </p:spPr>
        <p:txBody>
          <a:bodyPr wrap="square" rtlCol="0">
            <a:spAutoFit/>
          </a:bodyPr>
          <a:lstStyle/>
          <a:p>
            <a:r>
              <a:rPr lang="en-US" dirty="0"/>
              <a:t>Checking parameterization vs. test beam results…</a:t>
            </a:r>
          </a:p>
        </p:txBody>
      </p:sp>
    </p:spTree>
    <p:extLst>
      <p:ext uri="{BB962C8B-B14F-4D97-AF65-F5344CB8AC3E}">
        <p14:creationId xmlns:p14="http://schemas.microsoft.com/office/powerpoint/2010/main" val="18316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81CB69-91D6-4C9F-990E-9EBCDAA8C591}"/>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26725" y="1392099"/>
            <a:ext cx="5333993" cy="4388941"/>
          </a:xfrm>
          <a:prstGeom prst="rect">
            <a:avLst/>
          </a:prstGeom>
        </p:spPr>
      </p:pic>
      <p:pic>
        <p:nvPicPr>
          <p:cNvPr id="11" name="Picture 10">
            <a:extLst>
              <a:ext uri="{FF2B5EF4-FFF2-40B4-BE49-F238E27FC236}">
                <a16:creationId xmlns:a16="http://schemas.microsoft.com/office/drawing/2014/main" id="{2802B8B3-A780-459B-8D74-4B43D404B8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 y="1409382"/>
            <a:ext cx="5252720" cy="4351338"/>
          </a:xfrm>
          <a:prstGeom prst="rect">
            <a:avLst/>
          </a:prstGeom>
        </p:spPr>
      </p:pic>
      <p:sp>
        <p:nvSpPr>
          <p:cNvPr id="4" name="Footer Placeholder 3">
            <a:extLst>
              <a:ext uri="{FF2B5EF4-FFF2-40B4-BE49-F238E27FC236}">
                <a16:creationId xmlns:a16="http://schemas.microsoft.com/office/drawing/2014/main" id="{8367ACC1-BB1F-41F3-BF54-2DB138CEF0A8}"/>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8907F637-5D5E-42EE-B945-BECA0C8CD1B0}"/>
              </a:ext>
            </a:extLst>
          </p:cNvPr>
          <p:cNvSpPr>
            <a:spLocks noGrp="1"/>
          </p:cNvSpPr>
          <p:nvPr>
            <p:ph type="sldNum" sz="quarter" idx="12"/>
          </p:nvPr>
        </p:nvSpPr>
        <p:spPr/>
        <p:txBody>
          <a:bodyPr/>
          <a:lstStyle/>
          <a:p>
            <a:fld id="{2923A0F9-2638-4673-A863-C916AFB48A8F}" type="slidenum">
              <a:rPr lang="en-US" smtClean="0"/>
              <a:t>13</a:t>
            </a:fld>
            <a:endParaRPr lang="en-US"/>
          </a:p>
        </p:txBody>
      </p:sp>
      <p:pic>
        <p:nvPicPr>
          <p:cNvPr id="6" name="Picture 5">
            <a:extLst>
              <a:ext uri="{FF2B5EF4-FFF2-40B4-BE49-F238E27FC236}">
                <a16:creationId xmlns:a16="http://schemas.microsoft.com/office/drawing/2014/main" id="{694356B8-4366-4DF5-8AC1-BF81F29BAA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81198" y="698501"/>
            <a:ext cx="6077401" cy="5706396"/>
          </a:xfrm>
          <a:prstGeom prst="rect">
            <a:avLst/>
          </a:prstGeom>
        </p:spPr>
      </p:pic>
      <p:sp>
        <p:nvSpPr>
          <p:cNvPr id="12" name="TextBox 11">
            <a:extLst>
              <a:ext uri="{FF2B5EF4-FFF2-40B4-BE49-F238E27FC236}">
                <a16:creationId xmlns:a16="http://schemas.microsoft.com/office/drawing/2014/main" id="{4D3559D8-04AE-486E-B5D0-828470692AAA}"/>
              </a:ext>
            </a:extLst>
          </p:cNvPr>
          <p:cNvSpPr txBox="1"/>
          <p:nvPr/>
        </p:nvSpPr>
        <p:spPr>
          <a:xfrm>
            <a:off x="2338070" y="1590696"/>
            <a:ext cx="3068320" cy="923330"/>
          </a:xfrm>
          <a:prstGeom prst="rect">
            <a:avLst/>
          </a:prstGeom>
          <a:noFill/>
        </p:spPr>
        <p:txBody>
          <a:bodyPr wrap="square" rtlCol="0">
            <a:spAutoFit/>
          </a:bodyPr>
          <a:lstStyle/>
          <a:p>
            <a:r>
              <a:rPr lang="en-US" dirty="0"/>
              <a:t>With resolutions set equal to the </a:t>
            </a:r>
            <a:r>
              <a:rPr lang="en-US" dirty="0" err="1"/>
              <a:t>dRICH</a:t>
            </a:r>
            <a:r>
              <a:rPr lang="en-US" dirty="0"/>
              <a:t> averaged over polar angle</a:t>
            </a:r>
          </a:p>
        </p:txBody>
      </p:sp>
      <p:sp>
        <p:nvSpPr>
          <p:cNvPr id="13" name="TextBox 12">
            <a:extLst>
              <a:ext uri="{FF2B5EF4-FFF2-40B4-BE49-F238E27FC236}">
                <a16:creationId xmlns:a16="http://schemas.microsoft.com/office/drawing/2014/main" id="{C02AD2F6-5C91-4DDA-8FA8-66C4F790A910}"/>
              </a:ext>
            </a:extLst>
          </p:cNvPr>
          <p:cNvSpPr txBox="1"/>
          <p:nvPr/>
        </p:nvSpPr>
        <p:spPr>
          <a:xfrm>
            <a:off x="769620" y="140970"/>
            <a:ext cx="4480560" cy="1200329"/>
          </a:xfrm>
          <a:prstGeom prst="rect">
            <a:avLst/>
          </a:prstGeom>
          <a:noFill/>
        </p:spPr>
        <p:txBody>
          <a:bodyPr wrap="square" rtlCol="0">
            <a:spAutoFit/>
          </a:bodyPr>
          <a:lstStyle/>
          <a:p>
            <a:r>
              <a:rPr lang="en-US" dirty="0"/>
              <a:t>Checking parameterization vs. </a:t>
            </a:r>
            <a:r>
              <a:rPr lang="en-US" dirty="0" err="1"/>
              <a:t>dRICH</a:t>
            </a:r>
            <a:r>
              <a:rPr lang="en-US" dirty="0"/>
              <a:t> results,</a:t>
            </a:r>
            <a:br>
              <a:rPr lang="en-US" dirty="0"/>
            </a:br>
            <a:r>
              <a:rPr lang="en-US" dirty="0"/>
              <a:t>3 sigma threshold slightly lower, but close.</a:t>
            </a:r>
            <a:br>
              <a:rPr lang="en-US" dirty="0"/>
            </a:br>
            <a:r>
              <a:rPr lang="en-US" dirty="0"/>
              <a:t>Possibly due to shorter radiator, less </a:t>
            </a:r>
            <a:r>
              <a:rPr lang="en-US" dirty="0" err="1"/>
              <a:t>Npe</a:t>
            </a:r>
            <a:r>
              <a:rPr lang="en-US" dirty="0"/>
              <a:t> from CF4.</a:t>
            </a:r>
          </a:p>
        </p:txBody>
      </p:sp>
      <p:cxnSp>
        <p:nvCxnSpPr>
          <p:cNvPr id="15" name="Straight Connector 14">
            <a:extLst>
              <a:ext uri="{FF2B5EF4-FFF2-40B4-BE49-F238E27FC236}">
                <a16:creationId xmlns:a16="http://schemas.microsoft.com/office/drawing/2014/main" id="{BEF021AB-58A6-47DE-B704-83712730F726}"/>
              </a:ext>
            </a:extLst>
          </p:cNvPr>
          <p:cNvCxnSpPr/>
          <p:nvPr/>
        </p:nvCxnSpPr>
        <p:spPr>
          <a:xfrm>
            <a:off x="3352800" y="420624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32D389-639A-4BB7-86D9-8A36E01134AB}"/>
              </a:ext>
            </a:extLst>
          </p:cNvPr>
          <p:cNvCxnSpPr/>
          <p:nvPr/>
        </p:nvCxnSpPr>
        <p:spPr>
          <a:xfrm>
            <a:off x="9267824" y="3759200"/>
            <a:ext cx="0" cy="18186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A552423-B607-4B13-8574-E3E5BD40317D}"/>
              </a:ext>
            </a:extLst>
          </p:cNvPr>
          <p:cNvSpPr txBox="1"/>
          <p:nvPr/>
        </p:nvSpPr>
        <p:spPr>
          <a:xfrm>
            <a:off x="3331219" y="2695340"/>
            <a:ext cx="2289801" cy="1077218"/>
          </a:xfrm>
          <a:prstGeom prst="rect">
            <a:avLst/>
          </a:prstGeom>
          <a:noFill/>
        </p:spPr>
        <p:txBody>
          <a:bodyPr wrap="square" rtlCol="0">
            <a:spAutoFit/>
          </a:bodyPr>
          <a:lstStyle/>
          <a:p>
            <a:r>
              <a:rPr lang="en-US" sz="1600" dirty="0">
                <a:solidFill>
                  <a:schemeClr val="accent2">
                    <a:lumMod val="75000"/>
                  </a:schemeClr>
                </a:solidFill>
              </a:rPr>
              <a:t>Orange: </a:t>
            </a:r>
            <a:r>
              <a:rPr lang="en-US" sz="1600" dirty="0" err="1">
                <a:solidFill>
                  <a:schemeClr val="accent2">
                    <a:lumMod val="75000"/>
                  </a:schemeClr>
                </a:solidFill>
              </a:rPr>
              <a:t>Npe</a:t>
            </a:r>
            <a:r>
              <a:rPr lang="en-US" sz="1600" dirty="0">
                <a:solidFill>
                  <a:schemeClr val="accent2">
                    <a:lumMod val="75000"/>
                  </a:schemeClr>
                </a:solidFill>
              </a:rPr>
              <a:t> as calculated from parameterization (~17 at beta = 1)</a:t>
            </a:r>
          </a:p>
        </p:txBody>
      </p:sp>
      <p:sp>
        <p:nvSpPr>
          <p:cNvPr id="20" name="TextBox 19">
            <a:extLst>
              <a:ext uri="{FF2B5EF4-FFF2-40B4-BE49-F238E27FC236}">
                <a16:creationId xmlns:a16="http://schemas.microsoft.com/office/drawing/2014/main" id="{A9DDC4D3-4822-48CF-B3C3-FF99FAD6FA88}"/>
              </a:ext>
            </a:extLst>
          </p:cNvPr>
          <p:cNvSpPr txBox="1"/>
          <p:nvPr/>
        </p:nvSpPr>
        <p:spPr>
          <a:xfrm>
            <a:off x="1012201" y="4436307"/>
            <a:ext cx="2289801" cy="830997"/>
          </a:xfrm>
          <a:prstGeom prst="rect">
            <a:avLst/>
          </a:prstGeom>
          <a:noFill/>
        </p:spPr>
        <p:txBody>
          <a:bodyPr wrap="square" rtlCol="0">
            <a:spAutoFit/>
          </a:bodyPr>
          <a:lstStyle/>
          <a:p>
            <a:r>
              <a:rPr lang="en-US" sz="1600" dirty="0">
                <a:solidFill>
                  <a:schemeClr val="accent1">
                    <a:lumMod val="75000"/>
                  </a:schemeClr>
                </a:solidFill>
              </a:rPr>
              <a:t>Blue: </a:t>
            </a:r>
            <a:r>
              <a:rPr lang="en-US" sz="1600" dirty="0" err="1">
                <a:solidFill>
                  <a:schemeClr val="accent1">
                    <a:lumMod val="75000"/>
                  </a:schemeClr>
                </a:solidFill>
              </a:rPr>
              <a:t>Npe</a:t>
            </a:r>
            <a:r>
              <a:rPr lang="en-US" sz="1600" dirty="0">
                <a:solidFill>
                  <a:schemeClr val="accent1">
                    <a:lumMod val="75000"/>
                  </a:schemeClr>
                </a:solidFill>
              </a:rPr>
              <a:t> as calculated from test beam (~12 at beta = 1)</a:t>
            </a:r>
          </a:p>
        </p:txBody>
      </p:sp>
      <p:cxnSp>
        <p:nvCxnSpPr>
          <p:cNvPr id="22" name="Straight Connector 21">
            <a:extLst>
              <a:ext uri="{FF2B5EF4-FFF2-40B4-BE49-F238E27FC236}">
                <a16:creationId xmlns:a16="http://schemas.microsoft.com/office/drawing/2014/main" id="{77E8014F-DDC2-4B4B-B214-BF020E718AAB}"/>
              </a:ext>
            </a:extLst>
          </p:cNvPr>
          <p:cNvCxnSpPr/>
          <p:nvPr/>
        </p:nvCxnSpPr>
        <p:spPr>
          <a:xfrm>
            <a:off x="3620655" y="4192385"/>
            <a:ext cx="0" cy="13716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213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036128-47F7-4375-8499-E7E0CAA4F53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01500" y="-109112"/>
            <a:ext cx="6920600" cy="6865013"/>
          </a:xfrm>
          <a:prstGeom prst="rect">
            <a:avLst/>
          </a:prstGeom>
        </p:spPr>
      </p:pic>
      <p:pic>
        <p:nvPicPr>
          <p:cNvPr id="10" name="Picture 9">
            <a:extLst>
              <a:ext uri="{FF2B5EF4-FFF2-40B4-BE49-F238E27FC236}">
                <a16:creationId xmlns:a16="http://schemas.microsoft.com/office/drawing/2014/main" id="{578E9518-6C67-4F94-B2CF-5B9C8DC73E57}"/>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283201" y="586776"/>
            <a:ext cx="6057900" cy="4404324"/>
          </a:xfrm>
          <a:prstGeom prst="rect">
            <a:avLst/>
          </a:prstGeom>
        </p:spPr>
      </p:pic>
      <p:sp>
        <p:nvSpPr>
          <p:cNvPr id="4" name="Footer Placeholder 3">
            <a:extLst>
              <a:ext uri="{FF2B5EF4-FFF2-40B4-BE49-F238E27FC236}">
                <a16:creationId xmlns:a16="http://schemas.microsoft.com/office/drawing/2014/main" id="{DDB3FA52-A2A2-4AA8-85A9-0DF2EF8AC7E5}"/>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1A784C7F-6D83-47FA-A2EE-BC20E6A3B792}"/>
              </a:ext>
            </a:extLst>
          </p:cNvPr>
          <p:cNvSpPr>
            <a:spLocks noGrp="1"/>
          </p:cNvSpPr>
          <p:nvPr>
            <p:ph type="sldNum" sz="quarter" idx="12"/>
          </p:nvPr>
        </p:nvSpPr>
        <p:spPr/>
        <p:txBody>
          <a:bodyPr/>
          <a:lstStyle/>
          <a:p>
            <a:fld id="{2923A0F9-2638-4673-A863-C916AFB48A8F}" type="slidenum">
              <a:rPr lang="en-US" smtClean="0"/>
              <a:t>14</a:t>
            </a:fld>
            <a:endParaRPr lang="en-US"/>
          </a:p>
        </p:txBody>
      </p:sp>
      <p:pic>
        <p:nvPicPr>
          <p:cNvPr id="6" name="Picture 5">
            <a:extLst>
              <a:ext uri="{FF2B5EF4-FFF2-40B4-BE49-F238E27FC236}">
                <a16:creationId xmlns:a16="http://schemas.microsoft.com/office/drawing/2014/main" id="{0B240D9A-E2EB-44BC-808D-C6980743F61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15099" y="-12889516"/>
            <a:ext cx="6077401" cy="5706396"/>
          </a:xfrm>
          <a:prstGeom prst="rect">
            <a:avLst/>
          </a:prstGeom>
        </p:spPr>
      </p:pic>
      <p:pic>
        <p:nvPicPr>
          <p:cNvPr id="7" name="Picture 6">
            <a:extLst>
              <a:ext uri="{FF2B5EF4-FFF2-40B4-BE49-F238E27FC236}">
                <a16:creationId xmlns:a16="http://schemas.microsoft.com/office/drawing/2014/main" id="{47E28D60-6D31-4347-9867-195787862D1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709140" y="-11013440"/>
            <a:ext cx="5252720" cy="3830320"/>
          </a:xfrm>
          <a:prstGeom prst="rect">
            <a:avLst/>
          </a:prstGeom>
        </p:spPr>
      </p:pic>
      <p:sp>
        <p:nvSpPr>
          <p:cNvPr id="9" name="TextBox 8">
            <a:extLst>
              <a:ext uri="{FF2B5EF4-FFF2-40B4-BE49-F238E27FC236}">
                <a16:creationId xmlns:a16="http://schemas.microsoft.com/office/drawing/2014/main" id="{57BA5B3E-1DBD-4BB9-BAAE-B76321D64463}"/>
              </a:ext>
            </a:extLst>
          </p:cNvPr>
          <p:cNvSpPr txBox="1"/>
          <p:nvPr/>
        </p:nvSpPr>
        <p:spPr>
          <a:xfrm>
            <a:off x="850899" y="506805"/>
            <a:ext cx="4114800" cy="6001643"/>
          </a:xfrm>
          <a:prstGeom prst="rect">
            <a:avLst/>
          </a:prstGeom>
          <a:noFill/>
        </p:spPr>
        <p:txBody>
          <a:bodyPr wrap="square" rtlCol="0">
            <a:spAutoFit/>
          </a:bodyPr>
          <a:lstStyle/>
          <a:p>
            <a:r>
              <a:rPr lang="en-US" sz="2400" dirty="0"/>
              <a:t>All resolutions except for chromaticity are the same, overlay as a sanity check.</a:t>
            </a:r>
          </a:p>
          <a:p>
            <a:endParaRPr lang="en-US" sz="2400" dirty="0"/>
          </a:p>
          <a:p>
            <a:r>
              <a:rPr lang="en-US" sz="2400" dirty="0"/>
              <a:t>Overlay illustrates broader momentum coverage of gas portion of </a:t>
            </a:r>
            <a:r>
              <a:rPr lang="en-US" sz="2400" dirty="0" err="1"/>
              <a:t>dRICH</a:t>
            </a:r>
            <a:r>
              <a:rPr lang="en-US" sz="2400" dirty="0"/>
              <a:t> due to C2F6 having lower Cherenkov thresholds</a:t>
            </a:r>
            <a:br>
              <a:rPr lang="en-US" sz="2400" dirty="0"/>
            </a:br>
            <a:br>
              <a:rPr lang="en-US" sz="2400" dirty="0"/>
            </a:br>
            <a:r>
              <a:rPr lang="en-US" sz="2400" dirty="0"/>
              <a:t>Possible that averaging over polar angle explains slight  discrepancy in the two</a:t>
            </a:r>
          </a:p>
          <a:p>
            <a:endParaRPr lang="en-US" sz="2400" dirty="0"/>
          </a:p>
          <a:p>
            <a:r>
              <a:rPr lang="en-US" sz="2400" dirty="0"/>
              <a:t>Overall very good agreement!</a:t>
            </a:r>
          </a:p>
          <a:p>
            <a:endParaRPr lang="en-US" sz="2400" dirty="0"/>
          </a:p>
        </p:txBody>
      </p:sp>
      <p:sp>
        <p:nvSpPr>
          <p:cNvPr id="11" name="TextBox 10">
            <a:extLst>
              <a:ext uri="{FF2B5EF4-FFF2-40B4-BE49-F238E27FC236}">
                <a16:creationId xmlns:a16="http://schemas.microsoft.com/office/drawing/2014/main" id="{ABC1E7EF-57B2-418C-B635-EB75C231BC69}"/>
              </a:ext>
            </a:extLst>
          </p:cNvPr>
          <p:cNvSpPr txBox="1"/>
          <p:nvPr/>
        </p:nvSpPr>
        <p:spPr>
          <a:xfrm>
            <a:off x="7116898" y="1032356"/>
            <a:ext cx="2573201" cy="338554"/>
          </a:xfrm>
          <a:prstGeom prst="rect">
            <a:avLst/>
          </a:prstGeom>
          <a:noFill/>
        </p:spPr>
        <p:txBody>
          <a:bodyPr wrap="square" rtlCol="0">
            <a:spAutoFit/>
          </a:bodyPr>
          <a:lstStyle/>
          <a:p>
            <a:r>
              <a:rPr lang="en-US" sz="1600" dirty="0">
                <a:solidFill>
                  <a:schemeClr val="accent2">
                    <a:lumMod val="75000"/>
                  </a:schemeClr>
                </a:solidFill>
              </a:rPr>
              <a:t>Orange: </a:t>
            </a:r>
            <a:r>
              <a:rPr lang="en-US" sz="1600" dirty="0" err="1">
                <a:solidFill>
                  <a:schemeClr val="accent2">
                    <a:lumMod val="75000"/>
                  </a:schemeClr>
                </a:solidFill>
              </a:rPr>
              <a:t>Npe</a:t>
            </a:r>
            <a:r>
              <a:rPr lang="en-US" sz="1600" dirty="0">
                <a:solidFill>
                  <a:schemeClr val="accent2">
                    <a:lumMod val="75000"/>
                  </a:schemeClr>
                </a:solidFill>
              </a:rPr>
              <a:t> ~17 at beta = 1</a:t>
            </a:r>
          </a:p>
        </p:txBody>
      </p:sp>
      <p:sp>
        <p:nvSpPr>
          <p:cNvPr id="12" name="TextBox 11">
            <a:extLst>
              <a:ext uri="{FF2B5EF4-FFF2-40B4-BE49-F238E27FC236}">
                <a16:creationId xmlns:a16="http://schemas.microsoft.com/office/drawing/2014/main" id="{740E0780-00EE-4E00-8A31-A8A3C6F9EA24}"/>
              </a:ext>
            </a:extLst>
          </p:cNvPr>
          <p:cNvSpPr txBox="1"/>
          <p:nvPr/>
        </p:nvSpPr>
        <p:spPr>
          <a:xfrm>
            <a:off x="7116898" y="1337015"/>
            <a:ext cx="2289801" cy="338554"/>
          </a:xfrm>
          <a:prstGeom prst="rect">
            <a:avLst/>
          </a:prstGeom>
          <a:noFill/>
        </p:spPr>
        <p:txBody>
          <a:bodyPr wrap="square" rtlCol="0">
            <a:spAutoFit/>
          </a:bodyPr>
          <a:lstStyle/>
          <a:p>
            <a:r>
              <a:rPr lang="en-US" sz="1600" dirty="0">
                <a:solidFill>
                  <a:schemeClr val="accent1">
                    <a:lumMod val="75000"/>
                  </a:schemeClr>
                </a:solidFill>
              </a:rPr>
              <a:t>Blue: </a:t>
            </a:r>
            <a:r>
              <a:rPr lang="en-US" sz="1600" dirty="0" err="1">
                <a:solidFill>
                  <a:schemeClr val="accent1">
                    <a:lumMod val="75000"/>
                  </a:schemeClr>
                </a:solidFill>
              </a:rPr>
              <a:t>Npe</a:t>
            </a:r>
            <a:r>
              <a:rPr lang="en-US" sz="1600" dirty="0">
                <a:solidFill>
                  <a:schemeClr val="accent1">
                    <a:lumMod val="75000"/>
                  </a:schemeClr>
                </a:solidFill>
              </a:rPr>
              <a:t> ~12 at beta = 1</a:t>
            </a:r>
          </a:p>
        </p:txBody>
      </p:sp>
    </p:spTree>
    <p:extLst>
      <p:ext uri="{BB962C8B-B14F-4D97-AF65-F5344CB8AC3E}">
        <p14:creationId xmlns:p14="http://schemas.microsoft.com/office/powerpoint/2010/main" val="219756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59CD6E-7B85-4325-BF6F-96E494A3434A}"/>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27599" y="456565"/>
            <a:ext cx="5318862" cy="5524258"/>
          </a:xfrm>
          <a:prstGeom prst="rect">
            <a:avLst/>
          </a:prstGeom>
        </p:spPr>
      </p:pic>
      <p:pic>
        <p:nvPicPr>
          <p:cNvPr id="8" name="Picture 7">
            <a:extLst>
              <a:ext uri="{FF2B5EF4-FFF2-40B4-BE49-F238E27FC236}">
                <a16:creationId xmlns:a16="http://schemas.microsoft.com/office/drawing/2014/main" id="{A793C46D-7E1E-4E43-BCF7-AA92683CC4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7599" y="436245"/>
            <a:ext cx="5393421" cy="5524258"/>
          </a:xfrm>
          <a:prstGeom prst="rect">
            <a:avLst/>
          </a:prstGeom>
        </p:spPr>
      </p:pic>
      <p:sp>
        <p:nvSpPr>
          <p:cNvPr id="4" name="Footer Placeholder 3">
            <a:extLst>
              <a:ext uri="{FF2B5EF4-FFF2-40B4-BE49-F238E27FC236}">
                <a16:creationId xmlns:a16="http://schemas.microsoft.com/office/drawing/2014/main" id="{E0ACFF88-7E38-4A7D-B70A-6EF82741AA24}"/>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575498E2-1513-410C-8A65-BE0A08CF6737}"/>
              </a:ext>
            </a:extLst>
          </p:cNvPr>
          <p:cNvSpPr>
            <a:spLocks noGrp="1"/>
          </p:cNvSpPr>
          <p:nvPr>
            <p:ph type="sldNum" sz="quarter" idx="12"/>
          </p:nvPr>
        </p:nvSpPr>
        <p:spPr/>
        <p:txBody>
          <a:bodyPr/>
          <a:lstStyle/>
          <a:p>
            <a:fld id="{2923A0F9-2638-4673-A863-C916AFB48A8F}" type="slidenum">
              <a:rPr lang="en-US" smtClean="0"/>
              <a:t>15</a:t>
            </a:fld>
            <a:endParaRPr lang="en-US"/>
          </a:p>
        </p:txBody>
      </p:sp>
      <p:pic>
        <p:nvPicPr>
          <p:cNvPr id="9" name="Picture 8">
            <a:extLst>
              <a:ext uri="{FF2B5EF4-FFF2-40B4-BE49-F238E27FC236}">
                <a16:creationId xmlns:a16="http://schemas.microsoft.com/office/drawing/2014/main" id="{191F8F29-2070-4637-B6E7-F47AEFCEBD8C}"/>
              </a:ext>
            </a:extLst>
          </p:cNvPr>
          <p:cNvPicPr>
            <a:picLocks noChangeAspect="1"/>
          </p:cNvPicPr>
          <p:nvPr/>
        </p:nvPicPr>
        <p:blipFill>
          <a:blip r:embed="rId4"/>
          <a:stretch>
            <a:fillRect/>
          </a:stretch>
        </p:blipFill>
        <p:spPr>
          <a:xfrm>
            <a:off x="5824537" y="466725"/>
            <a:ext cx="6257925" cy="5924550"/>
          </a:xfrm>
          <a:prstGeom prst="rect">
            <a:avLst/>
          </a:prstGeom>
        </p:spPr>
      </p:pic>
      <p:sp>
        <p:nvSpPr>
          <p:cNvPr id="10" name="TextBox 9">
            <a:extLst>
              <a:ext uri="{FF2B5EF4-FFF2-40B4-BE49-F238E27FC236}">
                <a16:creationId xmlns:a16="http://schemas.microsoft.com/office/drawing/2014/main" id="{8FDD7485-7D94-4F1B-B248-EC68D46C8C72}"/>
              </a:ext>
            </a:extLst>
          </p:cNvPr>
          <p:cNvSpPr txBox="1"/>
          <p:nvPr/>
        </p:nvSpPr>
        <p:spPr>
          <a:xfrm>
            <a:off x="2924309" y="998620"/>
            <a:ext cx="2289801" cy="1077218"/>
          </a:xfrm>
          <a:prstGeom prst="rect">
            <a:avLst/>
          </a:prstGeom>
          <a:noFill/>
        </p:spPr>
        <p:txBody>
          <a:bodyPr wrap="square" rtlCol="0">
            <a:spAutoFit/>
          </a:bodyPr>
          <a:lstStyle/>
          <a:p>
            <a:r>
              <a:rPr lang="en-US" sz="1600" dirty="0">
                <a:solidFill>
                  <a:schemeClr val="accent2">
                    <a:lumMod val="75000"/>
                  </a:schemeClr>
                </a:solidFill>
              </a:rPr>
              <a:t>Orange: </a:t>
            </a:r>
            <a:r>
              <a:rPr lang="en-US" sz="1600" dirty="0" err="1">
                <a:solidFill>
                  <a:schemeClr val="accent2">
                    <a:lumMod val="75000"/>
                  </a:schemeClr>
                </a:solidFill>
              </a:rPr>
              <a:t>Npe</a:t>
            </a:r>
            <a:r>
              <a:rPr lang="en-US" sz="1600" dirty="0">
                <a:solidFill>
                  <a:schemeClr val="accent2">
                    <a:lumMod val="75000"/>
                  </a:schemeClr>
                </a:solidFill>
              </a:rPr>
              <a:t> as calculated from parameterization (~17 at beta = 1)</a:t>
            </a:r>
          </a:p>
        </p:txBody>
      </p:sp>
      <p:sp>
        <p:nvSpPr>
          <p:cNvPr id="11" name="TextBox 10">
            <a:extLst>
              <a:ext uri="{FF2B5EF4-FFF2-40B4-BE49-F238E27FC236}">
                <a16:creationId xmlns:a16="http://schemas.microsoft.com/office/drawing/2014/main" id="{39753CAA-8CC8-4C7A-9D45-6509BEFD5290}"/>
              </a:ext>
            </a:extLst>
          </p:cNvPr>
          <p:cNvSpPr txBox="1"/>
          <p:nvPr/>
        </p:nvSpPr>
        <p:spPr>
          <a:xfrm>
            <a:off x="798841" y="4366664"/>
            <a:ext cx="2289801" cy="830997"/>
          </a:xfrm>
          <a:prstGeom prst="rect">
            <a:avLst/>
          </a:prstGeom>
          <a:noFill/>
        </p:spPr>
        <p:txBody>
          <a:bodyPr wrap="square" rtlCol="0">
            <a:spAutoFit/>
          </a:bodyPr>
          <a:lstStyle/>
          <a:p>
            <a:r>
              <a:rPr lang="en-US" sz="1600" dirty="0">
                <a:solidFill>
                  <a:schemeClr val="accent1">
                    <a:lumMod val="75000"/>
                  </a:schemeClr>
                </a:solidFill>
              </a:rPr>
              <a:t>Blue: </a:t>
            </a:r>
            <a:r>
              <a:rPr lang="en-US" sz="1600" dirty="0" err="1">
                <a:solidFill>
                  <a:schemeClr val="accent1">
                    <a:lumMod val="75000"/>
                  </a:schemeClr>
                </a:solidFill>
              </a:rPr>
              <a:t>Npe</a:t>
            </a:r>
            <a:r>
              <a:rPr lang="en-US" sz="1600" dirty="0">
                <a:solidFill>
                  <a:schemeClr val="accent1">
                    <a:lumMod val="75000"/>
                  </a:schemeClr>
                </a:solidFill>
              </a:rPr>
              <a:t> as calculated from test beam (~12 at beta = 1)</a:t>
            </a:r>
          </a:p>
        </p:txBody>
      </p:sp>
      <p:cxnSp>
        <p:nvCxnSpPr>
          <p:cNvPr id="13" name="Straight Connector 12">
            <a:extLst>
              <a:ext uri="{FF2B5EF4-FFF2-40B4-BE49-F238E27FC236}">
                <a16:creationId xmlns:a16="http://schemas.microsoft.com/office/drawing/2014/main" id="{B0264592-5CC9-4F6D-81AF-A1BA71B05016}"/>
              </a:ext>
            </a:extLst>
          </p:cNvPr>
          <p:cNvCxnSpPr/>
          <p:nvPr/>
        </p:nvCxnSpPr>
        <p:spPr>
          <a:xfrm>
            <a:off x="4917440" y="3972560"/>
            <a:ext cx="0" cy="1696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A956C0-80C4-4CB9-889B-3A189A0D923D}"/>
              </a:ext>
            </a:extLst>
          </p:cNvPr>
          <p:cNvCxnSpPr>
            <a:cxnSpLocks/>
          </p:cNvCxnSpPr>
          <p:nvPr/>
        </p:nvCxnSpPr>
        <p:spPr>
          <a:xfrm>
            <a:off x="5254750" y="3933802"/>
            <a:ext cx="0" cy="173547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551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AE8A9C-D668-4071-B1C9-BED97613A3B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47900" y="0"/>
            <a:ext cx="6589710" cy="6858000"/>
          </a:xfrm>
          <a:prstGeom prst="rect">
            <a:avLst/>
          </a:prstGeom>
        </p:spPr>
      </p:pic>
      <p:pic>
        <p:nvPicPr>
          <p:cNvPr id="11" name="Picture 10">
            <a:extLst>
              <a:ext uri="{FF2B5EF4-FFF2-40B4-BE49-F238E27FC236}">
                <a16:creationId xmlns:a16="http://schemas.microsoft.com/office/drawing/2014/main" id="{CB3BEDF1-A4E2-4A2B-A379-9CA447519FB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709178" y="588645"/>
            <a:ext cx="6026831" cy="4808855"/>
          </a:xfrm>
          <a:prstGeom prst="rect">
            <a:avLst/>
          </a:prstGeom>
        </p:spPr>
      </p:pic>
      <p:pic>
        <p:nvPicPr>
          <p:cNvPr id="8" name="Picture 7">
            <a:extLst>
              <a:ext uri="{FF2B5EF4-FFF2-40B4-BE49-F238E27FC236}">
                <a16:creationId xmlns:a16="http://schemas.microsoft.com/office/drawing/2014/main" id="{AA262297-88E2-45FC-A380-203623F84B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96479" y="575945"/>
            <a:ext cx="6103032" cy="4808855"/>
          </a:xfrm>
          <a:prstGeom prst="rect">
            <a:avLst/>
          </a:prstGeom>
        </p:spPr>
      </p:pic>
      <p:sp>
        <p:nvSpPr>
          <p:cNvPr id="4" name="Footer Placeholder 3">
            <a:extLst>
              <a:ext uri="{FF2B5EF4-FFF2-40B4-BE49-F238E27FC236}">
                <a16:creationId xmlns:a16="http://schemas.microsoft.com/office/drawing/2014/main" id="{CB024902-5B8C-4659-AF68-2331DEEC3657}"/>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04B91D78-96E2-44D7-928C-0BA9BEA548CE}"/>
              </a:ext>
            </a:extLst>
          </p:cNvPr>
          <p:cNvSpPr>
            <a:spLocks noGrp="1"/>
          </p:cNvSpPr>
          <p:nvPr>
            <p:ph type="sldNum" sz="quarter" idx="12"/>
          </p:nvPr>
        </p:nvSpPr>
        <p:spPr/>
        <p:txBody>
          <a:bodyPr/>
          <a:lstStyle/>
          <a:p>
            <a:fld id="{2923A0F9-2638-4673-A863-C916AFB48A8F}" type="slidenum">
              <a:rPr lang="en-US" smtClean="0"/>
              <a:t>16</a:t>
            </a:fld>
            <a:endParaRPr lang="en-US"/>
          </a:p>
        </p:txBody>
      </p:sp>
      <p:sp>
        <p:nvSpPr>
          <p:cNvPr id="9" name="TextBox 8">
            <a:extLst>
              <a:ext uri="{FF2B5EF4-FFF2-40B4-BE49-F238E27FC236}">
                <a16:creationId xmlns:a16="http://schemas.microsoft.com/office/drawing/2014/main" id="{35CE3EFD-66D8-42F5-BE9B-266016F644FD}"/>
              </a:ext>
            </a:extLst>
          </p:cNvPr>
          <p:cNvSpPr txBox="1"/>
          <p:nvPr/>
        </p:nvSpPr>
        <p:spPr>
          <a:xfrm>
            <a:off x="4825370" y="937664"/>
            <a:ext cx="2541259" cy="338554"/>
          </a:xfrm>
          <a:prstGeom prst="rect">
            <a:avLst/>
          </a:prstGeom>
          <a:noFill/>
        </p:spPr>
        <p:txBody>
          <a:bodyPr wrap="square" rtlCol="0">
            <a:spAutoFit/>
          </a:bodyPr>
          <a:lstStyle/>
          <a:p>
            <a:r>
              <a:rPr lang="en-US" sz="1600" dirty="0">
                <a:solidFill>
                  <a:schemeClr val="accent1">
                    <a:lumMod val="75000"/>
                  </a:schemeClr>
                </a:solidFill>
              </a:rPr>
              <a:t>Blue: </a:t>
            </a:r>
            <a:r>
              <a:rPr lang="en-US" sz="1600" dirty="0" err="1">
                <a:solidFill>
                  <a:schemeClr val="accent1">
                    <a:lumMod val="75000"/>
                  </a:schemeClr>
                </a:solidFill>
              </a:rPr>
              <a:t>Npe</a:t>
            </a:r>
            <a:r>
              <a:rPr lang="en-US" sz="1600" dirty="0">
                <a:solidFill>
                  <a:schemeClr val="accent1">
                    <a:lumMod val="75000"/>
                  </a:schemeClr>
                </a:solidFill>
              </a:rPr>
              <a:t>  ~12 at beta = 1</a:t>
            </a:r>
          </a:p>
        </p:txBody>
      </p:sp>
      <p:sp>
        <p:nvSpPr>
          <p:cNvPr id="10" name="TextBox 9">
            <a:extLst>
              <a:ext uri="{FF2B5EF4-FFF2-40B4-BE49-F238E27FC236}">
                <a16:creationId xmlns:a16="http://schemas.microsoft.com/office/drawing/2014/main" id="{9D955E1A-5C14-4CC1-98F5-54E20F3D8472}"/>
              </a:ext>
            </a:extLst>
          </p:cNvPr>
          <p:cNvSpPr txBox="1"/>
          <p:nvPr/>
        </p:nvSpPr>
        <p:spPr>
          <a:xfrm>
            <a:off x="4825370" y="1177217"/>
            <a:ext cx="2794630" cy="338554"/>
          </a:xfrm>
          <a:prstGeom prst="rect">
            <a:avLst/>
          </a:prstGeom>
          <a:noFill/>
        </p:spPr>
        <p:txBody>
          <a:bodyPr wrap="square" rtlCol="0">
            <a:spAutoFit/>
          </a:bodyPr>
          <a:lstStyle/>
          <a:p>
            <a:r>
              <a:rPr lang="en-US" sz="1600" dirty="0">
                <a:solidFill>
                  <a:schemeClr val="accent2">
                    <a:lumMod val="75000"/>
                  </a:schemeClr>
                </a:solidFill>
              </a:rPr>
              <a:t>Orange: </a:t>
            </a:r>
            <a:r>
              <a:rPr lang="en-US" sz="1600" dirty="0" err="1">
                <a:solidFill>
                  <a:schemeClr val="accent2">
                    <a:lumMod val="75000"/>
                  </a:schemeClr>
                </a:solidFill>
              </a:rPr>
              <a:t>Npe</a:t>
            </a:r>
            <a:r>
              <a:rPr lang="en-US" sz="1600" dirty="0">
                <a:solidFill>
                  <a:schemeClr val="accent2">
                    <a:lumMod val="75000"/>
                  </a:schemeClr>
                </a:solidFill>
              </a:rPr>
              <a:t> ~17 at beta = 1</a:t>
            </a:r>
          </a:p>
        </p:txBody>
      </p:sp>
    </p:spTree>
    <p:extLst>
      <p:ext uri="{BB962C8B-B14F-4D97-AF65-F5344CB8AC3E}">
        <p14:creationId xmlns:p14="http://schemas.microsoft.com/office/powerpoint/2010/main" val="397944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1F6E6C-E1E3-43B8-ACA9-ACB6332C79A8}"/>
              </a:ext>
            </a:extLst>
          </p:cNvPr>
          <p:cNvPicPr>
            <a:picLocks noChangeAspect="1"/>
          </p:cNvPicPr>
          <p:nvPr/>
        </p:nvPicPr>
        <p:blipFill rotWithShape="1">
          <a:blip r:embed="rId2"/>
          <a:srcRect l="53286"/>
          <a:stretch/>
        </p:blipFill>
        <p:spPr>
          <a:xfrm>
            <a:off x="1004456" y="1662112"/>
            <a:ext cx="5695315" cy="4876800"/>
          </a:xfrm>
          <a:prstGeom prst="rect">
            <a:avLst/>
          </a:prstGeom>
        </p:spPr>
      </p:pic>
      <p:sp>
        <p:nvSpPr>
          <p:cNvPr id="2" name="Title 1">
            <a:extLst>
              <a:ext uri="{FF2B5EF4-FFF2-40B4-BE49-F238E27FC236}">
                <a16:creationId xmlns:a16="http://schemas.microsoft.com/office/drawing/2014/main" id="{1A575B5D-32EB-4E62-A863-7BDA17D35EE4}"/>
              </a:ext>
            </a:extLst>
          </p:cNvPr>
          <p:cNvSpPr>
            <a:spLocks noGrp="1"/>
          </p:cNvSpPr>
          <p:nvPr>
            <p:ph type="title"/>
          </p:nvPr>
        </p:nvSpPr>
        <p:spPr/>
        <p:txBody>
          <a:bodyPr/>
          <a:lstStyle/>
          <a:p>
            <a:r>
              <a:rPr lang="en-US" dirty="0"/>
              <a:t>Tracking error</a:t>
            </a:r>
          </a:p>
        </p:txBody>
      </p:sp>
      <p:sp>
        <p:nvSpPr>
          <p:cNvPr id="4" name="Footer Placeholder 3">
            <a:extLst>
              <a:ext uri="{FF2B5EF4-FFF2-40B4-BE49-F238E27FC236}">
                <a16:creationId xmlns:a16="http://schemas.microsoft.com/office/drawing/2014/main" id="{104A723E-F7CF-42E8-9537-2CBF45938672}"/>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630581DB-C9C0-4AE7-AE19-08DB61A61069}"/>
              </a:ext>
            </a:extLst>
          </p:cNvPr>
          <p:cNvSpPr>
            <a:spLocks noGrp="1"/>
          </p:cNvSpPr>
          <p:nvPr>
            <p:ph type="sldNum" sz="quarter" idx="12"/>
          </p:nvPr>
        </p:nvSpPr>
        <p:spPr/>
        <p:txBody>
          <a:bodyPr/>
          <a:lstStyle/>
          <a:p>
            <a:fld id="{2923A0F9-2638-4673-A863-C916AFB48A8F}" type="slidenum">
              <a:rPr lang="en-US" smtClean="0"/>
              <a:t>17</a:t>
            </a:fld>
            <a:endParaRPr lang="en-US"/>
          </a:p>
        </p:txBody>
      </p:sp>
      <p:pic>
        <p:nvPicPr>
          <p:cNvPr id="7" name="Picture 6">
            <a:extLst>
              <a:ext uri="{FF2B5EF4-FFF2-40B4-BE49-F238E27FC236}">
                <a16:creationId xmlns:a16="http://schemas.microsoft.com/office/drawing/2014/main" id="{68E142CF-72BA-4DE7-A403-BB0137AD7AAB}"/>
              </a:ext>
            </a:extLst>
          </p:cNvPr>
          <p:cNvPicPr>
            <a:picLocks noChangeAspect="1"/>
          </p:cNvPicPr>
          <p:nvPr/>
        </p:nvPicPr>
        <p:blipFill rotWithShape="1">
          <a:blip r:embed="rId2"/>
          <a:srcRect l="-193" t="-39" r="91870" b="39"/>
          <a:stretch/>
        </p:blipFill>
        <p:spPr>
          <a:xfrm>
            <a:off x="94460" y="1919663"/>
            <a:ext cx="951562" cy="4573212"/>
          </a:xfrm>
          <a:prstGeom prst="rect">
            <a:avLst/>
          </a:prstGeom>
        </p:spPr>
      </p:pic>
      <p:sp>
        <p:nvSpPr>
          <p:cNvPr id="8" name="TextBox 7">
            <a:extLst>
              <a:ext uri="{FF2B5EF4-FFF2-40B4-BE49-F238E27FC236}">
                <a16:creationId xmlns:a16="http://schemas.microsoft.com/office/drawing/2014/main" id="{FA0020FC-CBED-4A65-9EB5-98E444CFE385}"/>
              </a:ext>
            </a:extLst>
          </p:cNvPr>
          <p:cNvSpPr txBox="1"/>
          <p:nvPr/>
        </p:nvSpPr>
        <p:spPr>
          <a:xfrm>
            <a:off x="6599079" y="3430815"/>
            <a:ext cx="1079501" cy="1169551"/>
          </a:xfrm>
          <a:prstGeom prst="rect">
            <a:avLst/>
          </a:prstGeom>
          <a:noFill/>
        </p:spPr>
        <p:txBody>
          <a:bodyPr wrap="square" rtlCol="0">
            <a:spAutoFit/>
          </a:bodyPr>
          <a:lstStyle/>
          <a:p>
            <a:r>
              <a:rPr lang="en-US" sz="1400" dirty="0">
                <a:solidFill>
                  <a:schemeClr val="accent2"/>
                </a:solidFill>
              </a:rPr>
              <a:t>Tracking angular resolution of 10 </a:t>
            </a:r>
            <a:r>
              <a:rPr lang="en-US" sz="1400" dirty="0" err="1">
                <a:solidFill>
                  <a:schemeClr val="accent2"/>
                </a:solidFill>
              </a:rPr>
              <a:t>mrad</a:t>
            </a:r>
            <a:r>
              <a:rPr lang="en-US" sz="1400" dirty="0">
                <a:solidFill>
                  <a:schemeClr val="accent2"/>
                </a:solidFill>
              </a:rPr>
              <a:t> (terrible)</a:t>
            </a:r>
          </a:p>
        </p:txBody>
      </p:sp>
      <p:sp>
        <p:nvSpPr>
          <p:cNvPr id="9" name="TextBox 8">
            <a:extLst>
              <a:ext uri="{FF2B5EF4-FFF2-40B4-BE49-F238E27FC236}">
                <a16:creationId xmlns:a16="http://schemas.microsoft.com/office/drawing/2014/main" id="{980D379D-FCC3-42FC-B6AA-B0CC5E8B6904}"/>
              </a:ext>
            </a:extLst>
          </p:cNvPr>
          <p:cNvSpPr txBox="1"/>
          <p:nvPr/>
        </p:nvSpPr>
        <p:spPr>
          <a:xfrm>
            <a:off x="6599079" y="5195888"/>
            <a:ext cx="1079501" cy="954107"/>
          </a:xfrm>
          <a:prstGeom prst="rect">
            <a:avLst/>
          </a:prstGeom>
          <a:noFill/>
        </p:spPr>
        <p:txBody>
          <a:bodyPr wrap="square" rtlCol="0">
            <a:spAutoFit/>
          </a:bodyPr>
          <a:lstStyle/>
          <a:p>
            <a:r>
              <a:rPr lang="en-US" sz="1400" dirty="0">
                <a:solidFill>
                  <a:schemeClr val="accent2"/>
                </a:solidFill>
              </a:rPr>
              <a:t>Tracking angular resolution of 2 </a:t>
            </a:r>
            <a:r>
              <a:rPr lang="en-US" sz="1400" dirty="0" err="1">
                <a:solidFill>
                  <a:schemeClr val="accent2"/>
                </a:solidFill>
              </a:rPr>
              <a:t>mrad</a:t>
            </a:r>
            <a:r>
              <a:rPr lang="en-US" sz="1400" dirty="0">
                <a:solidFill>
                  <a:schemeClr val="accent2"/>
                </a:solidFill>
              </a:rPr>
              <a:t> </a:t>
            </a:r>
          </a:p>
        </p:txBody>
      </p:sp>
      <p:cxnSp>
        <p:nvCxnSpPr>
          <p:cNvPr id="10" name="Straight Arrow Connector 9">
            <a:extLst>
              <a:ext uri="{FF2B5EF4-FFF2-40B4-BE49-F238E27FC236}">
                <a16:creationId xmlns:a16="http://schemas.microsoft.com/office/drawing/2014/main" id="{A408B9E7-41FE-41DD-853D-FE9D120D98D8}"/>
              </a:ext>
            </a:extLst>
          </p:cNvPr>
          <p:cNvCxnSpPr/>
          <p:nvPr/>
        </p:nvCxnSpPr>
        <p:spPr>
          <a:xfrm flipV="1">
            <a:off x="1024669" y="4010991"/>
            <a:ext cx="5590857" cy="19151"/>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7CCF2BA-5ABF-4322-BCBD-B5E933EA405F}"/>
              </a:ext>
            </a:extLst>
          </p:cNvPr>
          <p:cNvCxnSpPr/>
          <p:nvPr/>
        </p:nvCxnSpPr>
        <p:spPr>
          <a:xfrm>
            <a:off x="1024255" y="5567160"/>
            <a:ext cx="5590857"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207F08E-8350-4EB4-A49A-211AF93E3764}"/>
                  </a:ext>
                </a:extLst>
              </p:cNvPr>
              <p:cNvSpPr txBox="1"/>
              <p:nvPr/>
            </p:nvSpPr>
            <p:spPr>
              <a:xfrm>
                <a:off x="8027504" y="668495"/>
                <a:ext cx="3326296" cy="5847755"/>
              </a:xfrm>
              <a:prstGeom prst="rect">
                <a:avLst/>
              </a:prstGeom>
              <a:noFill/>
            </p:spPr>
            <p:txBody>
              <a:bodyPr wrap="square" rtlCol="0">
                <a:spAutoFit/>
              </a:bodyPr>
              <a:lstStyle/>
              <a:p>
                <a:r>
                  <a:rPr lang="en-US" sz="2200" dirty="0"/>
                  <a:t>Tracking angular resolution will contribute to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𝜃</m:t>
                        </m:r>
                      </m:sub>
                    </m:sSub>
                  </m:oMath>
                </a14:m>
                <a:endParaRPr lang="en-US" sz="2200" dirty="0"/>
              </a:p>
              <a:p>
                <a:endParaRPr lang="en-US" sz="2200" dirty="0"/>
              </a:p>
              <a:p>
                <a:r>
                  <a:rPr lang="en-US" sz="2200" dirty="0"/>
                  <a:t>Tracking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𝜃</m:t>
                        </m:r>
                      </m:sub>
                    </m:sSub>
                  </m:oMath>
                </a14:m>
                <a:r>
                  <a:rPr lang="en-US" sz="2200" dirty="0"/>
                  <a:t> calculated for Pi, Ka, </a:t>
                </a:r>
                <a:r>
                  <a:rPr lang="en-US" sz="2200" dirty="0" err="1"/>
                  <a:t>Pr</a:t>
                </a:r>
                <a:r>
                  <a:rPr lang="en-US" sz="2200" dirty="0"/>
                  <a:t>, e at various momenta, no large dependence on momentum or species at momenta of relevance (near saturation limit) </a:t>
                </a:r>
              </a:p>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𝜃</m:t>
                        </m:r>
                      </m:sub>
                    </m:sSub>
                  </m:oMath>
                </a14:m>
                <a:r>
                  <a:rPr lang="en-US" sz="2200" dirty="0"/>
                  <a:t> calculated here for </a:t>
                </a:r>
                <a:r>
                  <a:rPr lang="en-US" sz="2200" dirty="0" err="1"/>
                  <a:t>Pions</a:t>
                </a:r>
                <a:r>
                  <a:rPr lang="en-US" sz="2200" dirty="0"/>
                  <a:t> at 30 GeV</a:t>
                </a:r>
              </a:p>
              <a:p>
                <a:endParaRPr lang="en-US" sz="2200" dirty="0"/>
              </a:p>
              <a:p>
                <a:r>
                  <a:rPr lang="en-US" sz="2200" dirty="0"/>
                  <a:t>Variations in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ea typeface="Cambria Math" panose="02040503050406030204" pitchFamily="18" charset="0"/>
                          </a:rPr>
                          <m:t>𝜃</m:t>
                        </m:r>
                      </m:sub>
                    </m:sSub>
                  </m:oMath>
                </a14:m>
                <a:r>
                  <a:rPr lang="en-US" sz="2200" dirty="0"/>
                  <a:t> due to species and momentum can be explored in the future</a:t>
                </a:r>
              </a:p>
            </p:txBody>
          </p:sp>
        </mc:Choice>
        <mc:Fallback xmlns="">
          <p:sp>
            <p:nvSpPr>
              <p:cNvPr id="14" name="TextBox 13">
                <a:extLst>
                  <a:ext uri="{FF2B5EF4-FFF2-40B4-BE49-F238E27FC236}">
                    <a16:creationId xmlns:a16="http://schemas.microsoft.com/office/drawing/2014/main" id="{C207F08E-8350-4EB4-A49A-211AF93E3764}"/>
                  </a:ext>
                </a:extLst>
              </p:cNvPr>
              <p:cNvSpPr txBox="1">
                <a:spLocks noRot="1" noChangeAspect="1" noMove="1" noResize="1" noEditPoints="1" noAdjustHandles="1" noChangeArrowheads="1" noChangeShapeType="1" noTextEdit="1"/>
              </p:cNvSpPr>
              <p:nvPr/>
            </p:nvSpPr>
            <p:spPr>
              <a:xfrm>
                <a:off x="8027504" y="668495"/>
                <a:ext cx="3326296" cy="5847755"/>
              </a:xfrm>
              <a:prstGeom prst="rect">
                <a:avLst/>
              </a:prstGeom>
              <a:blipFill>
                <a:blip r:embed="rId3"/>
                <a:stretch>
                  <a:fillRect l="-2381" t="-730" r="-1648" b="-1147"/>
                </a:stretch>
              </a:blipFill>
            </p:spPr>
            <p:txBody>
              <a:bodyPr/>
              <a:lstStyle/>
              <a:p>
                <a:r>
                  <a:rPr lang="en-US">
                    <a:noFill/>
                  </a:rPr>
                  <a:t> </a:t>
                </a:r>
              </a:p>
            </p:txBody>
          </p:sp>
        </mc:Fallback>
      </mc:AlternateContent>
    </p:spTree>
    <p:extLst>
      <p:ext uri="{BB962C8B-B14F-4D97-AF65-F5344CB8AC3E}">
        <p14:creationId xmlns:p14="http://schemas.microsoft.com/office/powerpoint/2010/main" val="120669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1AC522-5E98-41F6-9460-B6C3FB6475ED}"/>
              </a:ext>
            </a:extLst>
          </p:cNvPr>
          <p:cNvPicPr>
            <a:picLocks noChangeAspect="1"/>
          </p:cNvPicPr>
          <p:nvPr/>
        </p:nvPicPr>
        <p:blipFill>
          <a:blip r:embed="rId2">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34549" y="86360"/>
            <a:ext cx="11696700" cy="6734175"/>
          </a:xfrm>
          <a:prstGeom prst="rect">
            <a:avLst/>
          </a:prstGeom>
        </p:spPr>
      </p:pic>
      <p:pic>
        <p:nvPicPr>
          <p:cNvPr id="16" name="Picture 15">
            <a:extLst>
              <a:ext uri="{FF2B5EF4-FFF2-40B4-BE49-F238E27FC236}">
                <a16:creationId xmlns:a16="http://schemas.microsoft.com/office/drawing/2014/main" id="{852BC122-2EAE-466D-A89C-058FE2A698B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223520" y="53340"/>
            <a:ext cx="11782425" cy="6810375"/>
          </a:xfrm>
          <a:prstGeom prst="rect">
            <a:avLst/>
          </a:prstGeom>
        </p:spPr>
      </p:pic>
      <p:pic>
        <p:nvPicPr>
          <p:cNvPr id="8" name="Picture 7">
            <a:extLst>
              <a:ext uri="{FF2B5EF4-FFF2-40B4-BE49-F238E27FC236}">
                <a16:creationId xmlns:a16="http://schemas.microsoft.com/office/drawing/2014/main" id="{4387417B-CB99-482F-9F69-64F7331A2E07}"/>
              </a:ext>
            </a:extLst>
          </p:cNvPr>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216418" y="0"/>
            <a:ext cx="11759164" cy="6858000"/>
          </a:xfrm>
          <a:prstGeom prst="rect">
            <a:avLst/>
          </a:prstGeom>
        </p:spPr>
      </p:pic>
      <p:pic>
        <p:nvPicPr>
          <p:cNvPr id="9" name="Picture 8">
            <a:extLst>
              <a:ext uri="{FF2B5EF4-FFF2-40B4-BE49-F238E27FC236}">
                <a16:creationId xmlns:a16="http://schemas.microsoft.com/office/drawing/2014/main" id="{81F009C5-AC9B-47B2-95AC-343FD93AFB7B}"/>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48285" y="97155"/>
            <a:ext cx="11715750" cy="6724650"/>
          </a:xfrm>
          <a:prstGeom prst="rect">
            <a:avLst/>
          </a:prstGeom>
        </p:spPr>
      </p:pic>
      <p:pic>
        <p:nvPicPr>
          <p:cNvPr id="6" name="Picture 5">
            <a:extLst>
              <a:ext uri="{FF2B5EF4-FFF2-40B4-BE49-F238E27FC236}">
                <a16:creationId xmlns:a16="http://schemas.microsoft.com/office/drawing/2014/main" id="{BCF90394-B8C6-4A56-9335-B7CF9DC3B8D4}"/>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93792" y="46355"/>
            <a:ext cx="11791950" cy="6791325"/>
          </a:xfrm>
          <a:prstGeom prst="rect">
            <a:avLst/>
          </a:prstGeom>
        </p:spPr>
      </p:pic>
      <p:pic>
        <p:nvPicPr>
          <p:cNvPr id="21" name="Picture 20">
            <a:extLst>
              <a:ext uri="{FF2B5EF4-FFF2-40B4-BE49-F238E27FC236}">
                <a16:creationId xmlns:a16="http://schemas.microsoft.com/office/drawing/2014/main" id="{800360F9-AAC3-42C0-A807-0D5BD2F39B31}"/>
              </a:ext>
            </a:extLst>
          </p:cNvPr>
          <p:cNvPicPr>
            <a:picLocks noChangeAspect="1"/>
          </p:cNvPicPr>
          <p:nvPr/>
        </p:nvPicPr>
        <p:blipFill>
          <a:blip r:embed="rId7">
            <a:clrChange>
              <a:clrFrom>
                <a:srgbClr val="FFFFFF"/>
              </a:clrFrom>
              <a:clrTo>
                <a:srgbClr val="FFFFFF">
                  <a:alpha val="0"/>
                </a:srgbClr>
              </a:clrTo>
            </a:clrChange>
            <a:alphaModFix/>
            <a:grayscl/>
          </a:blip>
          <a:stretch>
            <a:fillRect/>
          </a:stretch>
        </p:blipFill>
        <p:spPr>
          <a:xfrm>
            <a:off x="208915" y="91757"/>
            <a:ext cx="11753850" cy="6715125"/>
          </a:xfrm>
          <a:prstGeom prst="rect">
            <a:avLst/>
          </a:prstGeom>
        </p:spPr>
      </p:pic>
      <p:cxnSp>
        <p:nvCxnSpPr>
          <p:cNvPr id="11" name="Straight Connector 10">
            <a:extLst>
              <a:ext uri="{FF2B5EF4-FFF2-40B4-BE49-F238E27FC236}">
                <a16:creationId xmlns:a16="http://schemas.microsoft.com/office/drawing/2014/main" id="{45712435-0192-418B-81C8-C1EF8907FE00}"/>
              </a:ext>
            </a:extLst>
          </p:cNvPr>
          <p:cNvCxnSpPr>
            <a:cxnSpLocks/>
          </p:cNvCxnSpPr>
          <p:nvPr/>
        </p:nvCxnSpPr>
        <p:spPr>
          <a:xfrm>
            <a:off x="1503680" y="4541520"/>
            <a:ext cx="0" cy="193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78B7C8-A993-46A0-8452-95971E332CDC}"/>
              </a:ext>
            </a:extLst>
          </p:cNvPr>
          <p:cNvCxnSpPr/>
          <p:nvPr/>
        </p:nvCxnSpPr>
        <p:spPr>
          <a:xfrm>
            <a:off x="1778000" y="4541520"/>
            <a:ext cx="0" cy="19304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2978700D-B201-4AD3-AD53-4677E9071F41}"/>
              </a:ext>
            </a:extLst>
          </p:cNvPr>
          <p:cNvCxnSpPr/>
          <p:nvPr/>
        </p:nvCxnSpPr>
        <p:spPr>
          <a:xfrm>
            <a:off x="1889760" y="4544908"/>
            <a:ext cx="0" cy="1930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9A94516D-21B1-405D-A6CF-8FD973204736}"/>
              </a:ext>
            </a:extLst>
          </p:cNvPr>
          <p:cNvCxnSpPr/>
          <p:nvPr/>
        </p:nvCxnSpPr>
        <p:spPr>
          <a:xfrm>
            <a:off x="2021840" y="4541520"/>
            <a:ext cx="0" cy="1930400"/>
          </a:xfrm>
          <a:prstGeom prst="line">
            <a:avLst/>
          </a:prstGeom>
        </p:spPr>
        <p:style>
          <a:lnRef idx="2">
            <a:schemeClr val="accent6"/>
          </a:lnRef>
          <a:fillRef idx="0">
            <a:schemeClr val="accent6"/>
          </a:fillRef>
          <a:effectRef idx="1">
            <a:schemeClr val="accent6"/>
          </a:effectRef>
          <a:fontRef idx="minor">
            <a:schemeClr val="tx1"/>
          </a:fontRef>
        </p:style>
      </p:cxnSp>
      <p:sp>
        <p:nvSpPr>
          <p:cNvPr id="18" name="TextBox 17">
            <a:extLst>
              <a:ext uri="{FF2B5EF4-FFF2-40B4-BE49-F238E27FC236}">
                <a16:creationId xmlns:a16="http://schemas.microsoft.com/office/drawing/2014/main" id="{2955F673-2CD5-48F4-9FDD-CAD8FCF68DA3}"/>
              </a:ext>
            </a:extLst>
          </p:cNvPr>
          <p:cNvSpPr txBox="1"/>
          <p:nvPr/>
        </p:nvSpPr>
        <p:spPr>
          <a:xfrm>
            <a:off x="4643120" y="965200"/>
            <a:ext cx="3098799" cy="1077218"/>
          </a:xfrm>
          <a:prstGeom prst="rect">
            <a:avLst/>
          </a:prstGeom>
          <a:noFill/>
        </p:spPr>
        <p:txBody>
          <a:bodyPr wrap="square" rtlCol="0">
            <a:spAutoFit/>
          </a:bodyPr>
          <a:lstStyle/>
          <a:p>
            <a:r>
              <a:rPr lang="en-US" sz="1600" dirty="0"/>
              <a:t>Realistic EIC detector situation: </a:t>
            </a:r>
            <a:r>
              <a:rPr lang="en-US" sz="1600" dirty="0" err="1"/>
              <a:t>Npe</a:t>
            </a:r>
            <a:r>
              <a:rPr lang="en-US" sz="1600" dirty="0"/>
              <a:t> values according to test beam, </a:t>
            </a:r>
          </a:p>
          <a:p>
            <a:r>
              <a:rPr lang="en-US" sz="1600" dirty="0"/>
              <a:t>3mm hex pads, magnetic field, emission smears included</a:t>
            </a:r>
          </a:p>
        </p:txBody>
      </p:sp>
      <p:cxnSp>
        <p:nvCxnSpPr>
          <p:cNvPr id="20" name="Straight Connector 19">
            <a:extLst>
              <a:ext uri="{FF2B5EF4-FFF2-40B4-BE49-F238E27FC236}">
                <a16:creationId xmlns:a16="http://schemas.microsoft.com/office/drawing/2014/main" id="{6B0C0993-332E-4EEA-9ECD-A1BBD45C5354}"/>
              </a:ext>
            </a:extLst>
          </p:cNvPr>
          <p:cNvCxnSpPr/>
          <p:nvPr/>
        </p:nvCxnSpPr>
        <p:spPr>
          <a:xfrm>
            <a:off x="2143760" y="4541520"/>
            <a:ext cx="0" cy="1930400"/>
          </a:xfrm>
          <a:prstGeom prst="line">
            <a:avLst/>
          </a:prstGeom>
        </p:spPr>
        <p:style>
          <a:lnRef idx="2">
            <a:schemeClr val="accent4"/>
          </a:lnRef>
          <a:fillRef idx="0">
            <a:schemeClr val="accent4"/>
          </a:fillRef>
          <a:effectRef idx="1">
            <a:schemeClr val="accent4"/>
          </a:effectRef>
          <a:fontRef idx="minor">
            <a:schemeClr val="tx1"/>
          </a:fontRef>
        </p:style>
      </p:cxnSp>
      <p:sp>
        <p:nvSpPr>
          <p:cNvPr id="3" name="Content Placeholder 2">
            <a:extLst>
              <a:ext uri="{FF2B5EF4-FFF2-40B4-BE49-F238E27FC236}">
                <a16:creationId xmlns:a16="http://schemas.microsoft.com/office/drawing/2014/main" id="{BE77FBD0-8638-4649-81E4-343701E31660}"/>
              </a:ext>
            </a:extLst>
          </p:cNvPr>
          <p:cNvSpPr>
            <a:spLocks noGrp="1"/>
          </p:cNvSpPr>
          <p:nvPr>
            <p:ph idx="1"/>
          </p:nvPr>
        </p:nvSpPr>
        <p:spPr>
          <a:xfrm>
            <a:off x="599439" y="965200"/>
            <a:ext cx="2733041" cy="1229359"/>
          </a:xfrm>
          <a:solidFill>
            <a:schemeClr val="bg1"/>
          </a:solidFill>
        </p:spPr>
        <p:txBody>
          <a:bodyPr>
            <a:normAutofit/>
          </a:bodyPr>
          <a:lstStyle/>
          <a:p>
            <a:pPr marL="0" indent="0">
              <a:lnSpc>
                <a:spcPct val="20000"/>
              </a:lnSpc>
              <a:buNone/>
            </a:pPr>
            <a:r>
              <a:rPr lang="en-US" sz="1400" dirty="0">
                <a:solidFill>
                  <a:schemeClr val="accent1">
                    <a:lumMod val="75000"/>
                  </a:schemeClr>
                </a:solidFill>
                <a:latin typeface="Arial" panose="020B0604020202020204" pitchFamily="34" charset="0"/>
                <a:cs typeface="Arial" panose="020B0604020202020204" pitchFamily="34" charset="0"/>
              </a:rPr>
              <a:t>Blue: 20 </a:t>
            </a:r>
            <a:r>
              <a:rPr lang="en-US" sz="1400" dirty="0" err="1">
                <a:solidFill>
                  <a:schemeClr val="accent1">
                    <a:lumMod val="75000"/>
                  </a:schemeClr>
                </a:solidFill>
                <a:latin typeface="Arial" panose="020B0604020202020204" pitchFamily="34" charset="0"/>
                <a:cs typeface="Arial" panose="020B0604020202020204" pitchFamily="34" charset="0"/>
              </a:rPr>
              <a:t>mrad</a:t>
            </a:r>
            <a:r>
              <a:rPr lang="en-US" sz="1400" dirty="0">
                <a:solidFill>
                  <a:schemeClr val="accent1">
                    <a:lumMod val="75000"/>
                  </a:schemeClr>
                </a:solidFill>
                <a:latin typeface="Arial" panose="020B0604020202020204" pitchFamily="34" charset="0"/>
                <a:cs typeface="Arial" panose="020B0604020202020204" pitchFamily="34" charset="0"/>
              </a:rPr>
              <a:t> tracking error</a:t>
            </a:r>
          </a:p>
          <a:p>
            <a:pPr marL="0" indent="0">
              <a:lnSpc>
                <a:spcPct val="20000"/>
              </a:lnSpc>
              <a:buNone/>
            </a:pPr>
            <a:r>
              <a:rPr lang="en-US" sz="1400" dirty="0">
                <a:solidFill>
                  <a:schemeClr val="bg2">
                    <a:lumMod val="75000"/>
                  </a:schemeClr>
                </a:solidFill>
                <a:latin typeface="Arial" panose="020B0604020202020204" pitchFamily="34" charset="0"/>
                <a:cs typeface="Arial" panose="020B0604020202020204" pitchFamily="34" charset="0"/>
              </a:rPr>
              <a:t>Grey: 10 </a:t>
            </a:r>
            <a:r>
              <a:rPr lang="en-US" sz="1400" dirty="0" err="1">
                <a:solidFill>
                  <a:schemeClr val="bg2">
                    <a:lumMod val="75000"/>
                  </a:schemeClr>
                </a:solidFill>
                <a:latin typeface="Arial" panose="020B0604020202020204" pitchFamily="34" charset="0"/>
                <a:cs typeface="Arial" panose="020B0604020202020204" pitchFamily="34" charset="0"/>
              </a:rPr>
              <a:t>mrad</a:t>
            </a:r>
            <a:r>
              <a:rPr lang="en-US" sz="1400" dirty="0">
                <a:solidFill>
                  <a:schemeClr val="bg2">
                    <a:lumMod val="75000"/>
                  </a:schemeClr>
                </a:solidFill>
                <a:latin typeface="Arial" panose="020B0604020202020204" pitchFamily="34" charset="0"/>
                <a:cs typeface="Arial" panose="020B0604020202020204" pitchFamily="34" charset="0"/>
              </a:rPr>
              <a:t> tracking error</a:t>
            </a:r>
            <a:endParaRPr lang="en-US" sz="1400" dirty="0">
              <a:solidFill>
                <a:schemeClr val="accent2"/>
              </a:solidFill>
              <a:latin typeface="Arial" panose="020B0604020202020204" pitchFamily="34" charset="0"/>
              <a:cs typeface="Arial" panose="020B0604020202020204" pitchFamily="34" charset="0"/>
            </a:endParaRPr>
          </a:p>
          <a:p>
            <a:pPr marL="0" indent="0">
              <a:lnSpc>
                <a:spcPct val="20000"/>
              </a:lnSpc>
              <a:buNone/>
            </a:pPr>
            <a:r>
              <a:rPr lang="en-US" sz="1400" dirty="0">
                <a:solidFill>
                  <a:schemeClr val="accent2"/>
                </a:solidFill>
                <a:latin typeface="Arial" panose="020B0604020202020204" pitchFamily="34" charset="0"/>
                <a:cs typeface="Arial" panose="020B0604020202020204" pitchFamily="34" charset="0"/>
              </a:rPr>
              <a:t>Orange: 8 </a:t>
            </a:r>
            <a:r>
              <a:rPr lang="en-US" sz="1400" dirty="0" err="1">
                <a:solidFill>
                  <a:schemeClr val="accent2"/>
                </a:solidFill>
                <a:latin typeface="Arial" panose="020B0604020202020204" pitchFamily="34" charset="0"/>
                <a:cs typeface="Arial" panose="020B0604020202020204" pitchFamily="34" charset="0"/>
              </a:rPr>
              <a:t>mrad</a:t>
            </a:r>
            <a:r>
              <a:rPr lang="en-US" sz="1400" dirty="0">
                <a:solidFill>
                  <a:schemeClr val="accent2"/>
                </a:solidFill>
                <a:latin typeface="Arial" panose="020B0604020202020204" pitchFamily="34" charset="0"/>
                <a:cs typeface="Arial" panose="020B0604020202020204" pitchFamily="34" charset="0"/>
              </a:rPr>
              <a:t> tracking error</a:t>
            </a:r>
          </a:p>
          <a:p>
            <a:pPr marL="0" indent="0">
              <a:lnSpc>
                <a:spcPct val="20000"/>
              </a:lnSpc>
              <a:buNone/>
            </a:pPr>
            <a:r>
              <a:rPr lang="en-US" sz="1400" dirty="0">
                <a:solidFill>
                  <a:schemeClr val="accent6">
                    <a:lumMod val="75000"/>
                  </a:schemeClr>
                </a:solidFill>
                <a:latin typeface="Arial" panose="020B0604020202020204" pitchFamily="34" charset="0"/>
                <a:cs typeface="Arial" panose="020B0604020202020204" pitchFamily="34" charset="0"/>
              </a:rPr>
              <a:t>Green: 4 </a:t>
            </a:r>
            <a:r>
              <a:rPr lang="en-US" sz="1400" dirty="0" err="1">
                <a:solidFill>
                  <a:schemeClr val="accent6">
                    <a:lumMod val="75000"/>
                  </a:schemeClr>
                </a:solidFill>
                <a:latin typeface="Arial" panose="020B0604020202020204" pitchFamily="34" charset="0"/>
                <a:cs typeface="Arial" panose="020B0604020202020204" pitchFamily="34" charset="0"/>
              </a:rPr>
              <a:t>mrad</a:t>
            </a:r>
            <a:r>
              <a:rPr lang="en-US" sz="1400" dirty="0">
                <a:solidFill>
                  <a:schemeClr val="accent6">
                    <a:lumMod val="75000"/>
                  </a:schemeClr>
                </a:solidFill>
                <a:latin typeface="Arial" panose="020B0604020202020204" pitchFamily="34" charset="0"/>
                <a:cs typeface="Arial" panose="020B0604020202020204" pitchFamily="34" charset="0"/>
              </a:rPr>
              <a:t> tracking error</a:t>
            </a:r>
          </a:p>
          <a:p>
            <a:pPr marL="0" indent="0">
              <a:lnSpc>
                <a:spcPct val="20000"/>
              </a:lnSpc>
              <a:buNone/>
            </a:pPr>
            <a:r>
              <a:rPr lang="en-US" sz="1400" dirty="0">
                <a:solidFill>
                  <a:schemeClr val="accent4">
                    <a:lumMod val="75000"/>
                  </a:schemeClr>
                </a:solidFill>
                <a:latin typeface="Arial" panose="020B0604020202020204" pitchFamily="34" charset="0"/>
                <a:cs typeface="Arial" panose="020B0604020202020204" pitchFamily="34" charset="0"/>
              </a:rPr>
              <a:t>Gold: 2 </a:t>
            </a:r>
            <a:r>
              <a:rPr lang="en-US" sz="1400" dirty="0" err="1">
                <a:solidFill>
                  <a:schemeClr val="accent4">
                    <a:lumMod val="75000"/>
                  </a:schemeClr>
                </a:solidFill>
                <a:latin typeface="Arial" panose="020B0604020202020204" pitchFamily="34" charset="0"/>
                <a:cs typeface="Arial" panose="020B0604020202020204" pitchFamily="34" charset="0"/>
              </a:rPr>
              <a:t>mrad</a:t>
            </a:r>
            <a:r>
              <a:rPr lang="en-US" sz="1400" dirty="0">
                <a:solidFill>
                  <a:schemeClr val="accent4">
                    <a:lumMod val="75000"/>
                  </a:schemeClr>
                </a:solidFill>
                <a:latin typeface="Arial" panose="020B0604020202020204" pitchFamily="34" charset="0"/>
                <a:cs typeface="Arial" panose="020B0604020202020204" pitchFamily="34" charset="0"/>
              </a:rPr>
              <a:t> tracking error</a:t>
            </a:r>
          </a:p>
          <a:p>
            <a:pPr marL="0" indent="0">
              <a:lnSpc>
                <a:spcPct val="20000"/>
              </a:lnSpc>
              <a:buNone/>
            </a:pPr>
            <a:r>
              <a:rPr lang="en-US" sz="1400" dirty="0">
                <a:latin typeface="Arial" panose="020B0604020202020204" pitchFamily="34" charset="0"/>
                <a:cs typeface="Arial" panose="020B0604020202020204" pitchFamily="34" charset="0"/>
              </a:rPr>
              <a:t>Black: 1 </a:t>
            </a:r>
            <a:r>
              <a:rPr lang="en-US" sz="1400" dirty="0" err="1">
                <a:latin typeface="Arial" panose="020B0604020202020204" pitchFamily="34" charset="0"/>
                <a:cs typeface="Arial" panose="020B0604020202020204" pitchFamily="34" charset="0"/>
              </a:rPr>
              <a:t>mrad</a:t>
            </a:r>
            <a:r>
              <a:rPr lang="en-US" sz="1400" dirty="0">
                <a:latin typeface="Arial" panose="020B0604020202020204" pitchFamily="34" charset="0"/>
                <a:cs typeface="Arial" panose="020B0604020202020204" pitchFamily="34" charset="0"/>
              </a:rPr>
              <a:t> tracking error</a:t>
            </a:r>
          </a:p>
          <a:p>
            <a:pPr marL="0" indent="0">
              <a:buNone/>
            </a:pPr>
            <a:endParaRPr lang="en-US" sz="1400" dirty="0">
              <a:solidFill>
                <a:schemeClr val="bg2">
                  <a:lumMod val="75000"/>
                </a:schemeClr>
              </a:solidFill>
            </a:endParaRPr>
          </a:p>
        </p:txBody>
      </p:sp>
      <p:cxnSp>
        <p:nvCxnSpPr>
          <p:cNvPr id="22" name="Straight Connector 21">
            <a:extLst>
              <a:ext uri="{FF2B5EF4-FFF2-40B4-BE49-F238E27FC236}">
                <a16:creationId xmlns:a16="http://schemas.microsoft.com/office/drawing/2014/main" id="{5D8DA66F-4714-4CA0-BD3D-8D348280180E}"/>
              </a:ext>
            </a:extLst>
          </p:cNvPr>
          <p:cNvCxnSpPr/>
          <p:nvPr/>
        </p:nvCxnSpPr>
        <p:spPr>
          <a:xfrm>
            <a:off x="2164080" y="4541520"/>
            <a:ext cx="0" cy="19304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092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68C9-EAA1-47A6-B4D7-B1D5806ABFD8}"/>
              </a:ext>
            </a:extLst>
          </p:cNvPr>
          <p:cNvSpPr>
            <a:spLocks noGrp="1"/>
          </p:cNvSpPr>
          <p:nvPr>
            <p:ph type="title"/>
          </p:nvPr>
        </p:nvSpPr>
        <p:spPr/>
        <p:txBody>
          <a:bodyPr/>
          <a:lstStyle/>
          <a:p>
            <a:r>
              <a:rPr lang="en-US" dirty="0"/>
              <a:t>Tracking Error Summary Table</a:t>
            </a:r>
          </a:p>
        </p:txBody>
      </p:sp>
      <p:graphicFrame>
        <p:nvGraphicFramePr>
          <p:cNvPr id="8" name="Table 8">
            <a:extLst>
              <a:ext uri="{FF2B5EF4-FFF2-40B4-BE49-F238E27FC236}">
                <a16:creationId xmlns:a16="http://schemas.microsoft.com/office/drawing/2014/main" id="{CB1211A8-4F87-4755-9561-16C5898AEC7F}"/>
              </a:ext>
            </a:extLst>
          </p:cNvPr>
          <p:cNvGraphicFramePr>
            <a:graphicFrameLocks noGrp="1"/>
          </p:cNvGraphicFramePr>
          <p:nvPr>
            <p:ph idx="1"/>
            <p:extLst>
              <p:ext uri="{D42A27DB-BD31-4B8C-83A1-F6EECF244321}">
                <p14:modId xmlns:p14="http://schemas.microsoft.com/office/powerpoint/2010/main" val="275226561"/>
              </p:ext>
            </p:extLst>
          </p:nvPr>
        </p:nvGraphicFramePr>
        <p:xfrm>
          <a:off x="132080" y="1363345"/>
          <a:ext cx="11927840" cy="4131309"/>
        </p:xfrm>
        <a:graphic>
          <a:graphicData uri="http://schemas.openxmlformats.org/drawingml/2006/table">
            <a:tbl>
              <a:tblPr firstRow="1" bandRow="1">
                <a:tableStyleId>{5C22544A-7EE6-4342-B048-85BDC9FD1C3A}</a:tableStyleId>
              </a:tblPr>
              <a:tblGrid>
                <a:gridCol w="2981960">
                  <a:extLst>
                    <a:ext uri="{9D8B030D-6E8A-4147-A177-3AD203B41FA5}">
                      <a16:colId xmlns:a16="http://schemas.microsoft.com/office/drawing/2014/main" val="3678088835"/>
                    </a:ext>
                  </a:extLst>
                </a:gridCol>
                <a:gridCol w="2981960">
                  <a:extLst>
                    <a:ext uri="{9D8B030D-6E8A-4147-A177-3AD203B41FA5}">
                      <a16:colId xmlns:a16="http://schemas.microsoft.com/office/drawing/2014/main" val="1671247583"/>
                    </a:ext>
                  </a:extLst>
                </a:gridCol>
                <a:gridCol w="2981960">
                  <a:extLst>
                    <a:ext uri="{9D8B030D-6E8A-4147-A177-3AD203B41FA5}">
                      <a16:colId xmlns:a16="http://schemas.microsoft.com/office/drawing/2014/main" val="656198059"/>
                    </a:ext>
                  </a:extLst>
                </a:gridCol>
                <a:gridCol w="2981960">
                  <a:extLst>
                    <a:ext uri="{9D8B030D-6E8A-4147-A177-3AD203B41FA5}">
                      <a16:colId xmlns:a16="http://schemas.microsoft.com/office/drawing/2014/main" val="4245576888"/>
                    </a:ext>
                  </a:extLst>
                </a:gridCol>
              </a:tblGrid>
              <a:tr h="590187">
                <a:tc>
                  <a:txBody>
                    <a:bodyPr/>
                    <a:lstStyle/>
                    <a:p>
                      <a:r>
                        <a:rPr lang="en-US" dirty="0"/>
                        <a:t>Tracking Error (</a:t>
                      </a:r>
                      <a:r>
                        <a:rPr lang="en-US" dirty="0" err="1"/>
                        <a:t>mrad</a:t>
                      </a:r>
                      <a:r>
                        <a:rPr lang="en-US" dirty="0"/>
                        <a:t>)</a:t>
                      </a:r>
                    </a:p>
                  </a:txBody>
                  <a:tcPr/>
                </a:tc>
                <a:tc>
                  <a:txBody>
                    <a:bodyPr/>
                    <a:lstStyle/>
                    <a:p>
                      <a:r>
                        <a:rPr lang="en-US" dirty="0"/>
                        <a:t>Pi-K 3 sigma threshold (GeV)</a:t>
                      </a:r>
                    </a:p>
                  </a:txBody>
                  <a:tcPr/>
                </a:tc>
                <a:tc>
                  <a:txBody>
                    <a:bodyPr/>
                    <a:lstStyle/>
                    <a:p>
                      <a:r>
                        <a:rPr lang="en-US" dirty="0"/>
                        <a:t>K-</a:t>
                      </a:r>
                      <a:r>
                        <a:rPr lang="en-US" dirty="0" err="1"/>
                        <a:t>Pr</a:t>
                      </a:r>
                      <a:r>
                        <a:rPr lang="en-US" dirty="0"/>
                        <a:t> 3 sigma threshold (GeV)</a:t>
                      </a:r>
                    </a:p>
                  </a:txBody>
                  <a:tcPr/>
                </a:tc>
                <a:tc>
                  <a:txBody>
                    <a:bodyPr/>
                    <a:lstStyle/>
                    <a:p>
                      <a:r>
                        <a:rPr lang="en-US" dirty="0"/>
                        <a:t>e-Pi 3 sigma threshold (GeV)</a:t>
                      </a:r>
                    </a:p>
                  </a:txBody>
                  <a:tcPr/>
                </a:tc>
                <a:extLst>
                  <a:ext uri="{0D108BD9-81ED-4DB2-BD59-A6C34878D82A}">
                    <a16:rowId xmlns:a16="http://schemas.microsoft.com/office/drawing/2014/main" val="2841354541"/>
                  </a:ext>
                </a:extLst>
              </a:tr>
              <a:tr h="590187">
                <a:tc>
                  <a:txBody>
                    <a:bodyPr/>
                    <a:lstStyle/>
                    <a:p>
                      <a:r>
                        <a:rPr lang="en-US" dirty="0"/>
                        <a:t>20</a:t>
                      </a:r>
                    </a:p>
                  </a:txBody>
                  <a:tcPr/>
                </a:tc>
                <a:tc>
                  <a:txBody>
                    <a:bodyPr/>
                    <a:lstStyle/>
                    <a:p>
                      <a:r>
                        <a:rPr lang="en-US" dirty="0"/>
                        <a:t>30 </a:t>
                      </a:r>
                    </a:p>
                  </a:txBody>
                  <a:tcPr/>
                </a:tc>
                <a:tc>
                  <a:txBody>
                    <a:bodyPr/>
                    <a:lstStyle/>
                    <a:p>
                      <a:r>
                        <a:rPr lang="en-US" dirty="0"/>
                        <a:t>52</a:t>
                      </a:r>
                    </a:p>
                  </a:txBody>
                  <a:tcPr/>
                </a:tc>
                <a:tc>
                  <a:txBody>
                    <a:bodyPr/>
                    <a:lstStyle/>
                    <a:p>
                      <a:r>
                        <a:rPr lang="en-US" dirty="0"/>
                        <a:t>10</a:t>
                      </a:r>
                    </a:p>
                  </a:txBody>
                  <a:tcPr/>
                </a:tc>
                <a:extLst>
                  <a:ext uri="{0D108BD9-81ED-4DB2-BD59-A6C34878D82A}">
                    <a16:rowId xmlns:a16="http://schemas.microsoft.com/office/drawing/2014/main" val="2933420434"/>
                  </a:ext>
                </a:extLst>
              </a:tr>
              <a:tr h="590187">
                <a:tc>
                  <a:txBody>
                    <a:bodyPr/>
                    <a:lstStyle/>
                    <a:p>
                      <a:r>
                        <a:rPr lang="en-US" dirty="0"/>
                        <a:t>10</a:t>
                      </a:r>
                    </a:p>
                  </a:txBody>
                  <a:tcPr/>
                </a:tc>
                <a:tc>
                  <a:txBody>
                    <a:bodyPr/>
                    <a:lstStyle/>
                    <a:p>
                      <a:r>
                        <a:rPr lang="en-US" dirty="0"/>
                        <a:t>38 </a:t>
                      </a:r>
                    </a:p>
                  </a:txBody>
                  <a:tcPr/>
                </a:tc>
                <a:tc>
                  <a:txBody>
                    <a:bodyPr/>
                    <a:lstStyle/>
                    <a:p>
                      <a:r>
                        <a:rPr lang="en-US" dirty="0"/>
                        <a:t>65</a:t>
                      </a:r>
                    </a:p>
                  </a:txBody>
                  <a:tcPr/>
                </a:tc>
                <a:tc>
                  <a:txBody>
                    <a:bodyPr/>
                    <a:lstStyle/>
                    <a:p>
                      <a:r>
                        <a:rPr lang="en-US" dirty="0"/>
                        <a:t>12</a:t>
                      </a:r>
                    </a:p>
                  </a:txBody>
                  <a:tcPr/>
                </a:tc>
                <a:extLst>
                  <a:ext uri="{0D108BD9-81ED-4DB2-BD59-A6C34878D82A}">
                    <a16:rowId xmlns:a16="http://schemas.microsoft.com/office/drawing/2014/main" val="1269538186"/>
                  </a:ext>
                </a:extLst>
              </a:tr>
              <a:tr h="590187">
                <a:tc>
                  <a:txBody>
                    <a:bodyPr/>
                    <a:lstStyle/>
                    <a:p>
                      <a:r>
                        <a:rPr lang="en-US" dirty="0"/>
                        <a:t>8</a:t>
                      </a:r>
                    </a:p>
                  </a:txBody>
                  <a:tcPr/>
                </a:tc>
                <a:tc>
                  <a:txBody>
                    <a:bodyPr/>
                    <a:lstStyle/>
                    <a:p>
                      <a:r>
                        <a:rPr lang="en-US" dirty="0"/>
                        <a:t>42 </a:t>
                      </a:r>
                    </a:p>
                  </a:txBody>
                  <a:tcPr/>
                </a:tc>
                <a:tc>
                  <a:txBody>
                    <a:bodyPr/>
                    <a:lstStyle/>
                    <a:p>
                      <a:r>
                        <a:rPr lang="en-US" dirty="0"/>
                        <a:t>68</a:t>
                      </a:r>
                    </a:p>
                  </a:txBody>
                  <a:tcPr/>
                </a:tc>
                <a:tc>
                  <a:txBody>
                    <a:bodyPr/>
                    <a:lstStyle/>
                    <a:p>
                      <a:r>
                        <a:rPr lang="en-US" dirty="0"/>
                        <a:t>13</a:t>
                      </a:r>
                    </a:p>
                  </a:txBody>
                  <a:tcPr/>
                </a:tc>
                <a:extLst>
                  <a:ext uri="{0D108BD9-81ED-4DB2-BD59-A6C34878D82A}">
                    <a16:rowId xmlns:a16="http://schemas.microsoft.com/office/drawing/2014/main" val="889798679"/>
                  </a:ext>
                </a:extLst>
              </a:tr>
              <a:tr h="590187">
                <a:tc>
                  <a:txBody>
                    <a:bodyPr/>
                    <a:lstStyle/>
                    <a:p>
                      <a:r>
                        <a:rPr lang="en-US" dirty="0"/>
                        <a:t>4</a:t>
                      </a:r>
                    </a:p>
                  </a:txBody>
                  <a:tcPr/>
                </a:tc>
                <a:tc>
                  <a:txBody>
                    <a:bodyPr/>
                    <a:lstStyle/>
                    <a:p>
                      <a:r>
                        <a:rPr lang="en-US" dirty="0"/>
                        <a:t>46 </a:t>
                      </a:r>
                    </a:p>
                  </a:txBody>
                  <a:tcPr/>
                </a:tc>
                <a:tc>
                  <a:txBody>
                    <a:bodyPr/>
                    <a:lstStyle/>
                    <a:p>
                      <a:r>
                        <a:rPr lang="en-US" dirty="0"/>
                        <a:t>78</a:t>
                      </a:r>
                    </a:p>
                  </a:txBody>
                  <a:tcPr/>
                </a:tc>
                <a:tc>
                  <a:txBody>
                    <a:bodyPr/>
                    <a:lstStyle/>
                    <a:p>
                      <a:r>
                        <a:rPr lang="en-US" dirty="0"/>
                        <a:t>14</a:t>
                      </a:r>
                    </a:p>
                  </a:txBody>
                  <a:tcPr/>
                </a:tc>
                <a:extLst>
                  <a:ext uri="{0D108BD9-81ED-4DB2-BD59-A6C34878D82A}">
                    <a16:rowId xmlns:a16="http://schemas.microsoft.com/office/drawing/2014/main" val="1883530635"/>
                  </a:ext>
                </a:extLst>
              </a:tr>
              <a:tr h="590187">
                <a:tc>
                  <a:txBody>
                    <a:bodyPr/>
                    <a:lstStyle/>
                    <a:p>
                      <a:r>
                        <a:rPr lang="en-US" dirty="0"/>
                        <a:t>2</a:t>
                      </a:r>
                    </a:p>
                  </a:txBody>
                  <a:tcPr/>
                </a:tc>
                <a:tc>
                  <a:txBody>
                    <a:bodyPr/>
                    <a:lstStyle/>
                    <a:p>
                      <a:r>
                        <a:rPr lang="en-US" dirty="0"/>
                        <a:t>49.5 </a:t>
                      </a:r>
                    </a:p>
                  </a:txBody>
                  <a:tcPr/>
                </a:tc>
                <a:tc>
                  <a:txBody>
                    <a:bodyPr/>
                    <a:lstStyle/>
                    <a:p>
                      <a:r>
                        <a:rPr lang="en-US" dirty="0"/>
                        <a:t>80</a:t>
                      </a:r>
                    </a:p>
                  </a:txBody>
                  <a:tcPr/>
                </a:tc>
                <a:tc>
                  <a:txBody>
                    <a:bodyPr/>
                    <a:lstStyle/>
                    <a:p>
                      <a:r>
                        <a:rPr lang="en-US" dirty="0"/>
                        <a:t>15</a:t>
                      </a:r>
                    </a:p>
                  </a:txBody>
                  <a:tcPr/>
                </a:tc>
                <a:extLst>
                  <a:ext uri="{0D108BD9-81ED-4DB2-BD59-A6C34878D82A}">
                    <a16:rowId xmlns:a16="http://schemas.microsoft.com/office/drawing/2014/main" val="230723541"/>
                  </a:ext>
                </a:extLst>
              </a:tr>
              <a:tr h="590187">
                <a:tc>
                  <a:txBody>
                    <a:bodyPr/>
                    <a:lstStyle/>
                    <a:p>
                      <a:r>
                        <a:rPr lang="en-US" dirty="0"/>
                        <a:t>1</a:t>
                      </a:r>
                    </a:p>
                  </a:txBody>
                  <a:tcPr/>
                </a:tc>
                <a:tc>
                  <a:txBody>
                    <a:bodyPr/>
                    <a:lstStyle/>
                    <a:p>
                      <a:r>
                        <a:rPr lang="en-US" dirty="0"/>
                        <a:t>50 </a:t>
                      </a:r>
                    </a:p>
                  </a:txBody>
                  <a:tcPr/>
                </a:tc>
                <a:tc>
                  <a:txBody>
                    <a:bodyPr/>
                    <a:lstStyle/>
                    <a:p>
                      <a:r>
                        <a:rPr lang="en-US" dirty="0"/>
                        <a:t>81</a:t>
                      </a:r>
                    </a:p>
                  </a:txBody>
                  <a:tcPr/>
                </a:tc>
                <a:tc>
                  <a:txBody>
                    <a:bodyPr/>
                    <a:lstStyle/>
                    <a:p>
                      <a:r>
                        <a:rPr lang="en-US" dirty="0"/>
                        <a:t>15</a:t>
                      </a:r>
                    </a:p>
                  </a:txBody>
                  <a:tcPr/>
                </a:tc>
                <a:extLst>
                  <a:ext uri="{0D108BD9-81ED-4DB2-BD59-A6C34878D82A}">
                    <a16:rowId xmlns:a16="http://schemas.microsoft.com/office/drawing/2014/main" val="3145896663"/>
                  </a:ext>
                </a:extLst>
              </a:tr>
            </a:tbl>
          </a:graphicData>
        </a:graphic>
      </p:graphicFrame>
      <p:sp>
        <p:nvSpPr>
          <p:cNvPr id="4" name="Footer Placeholder 3">
            <a:extLst>
              <a:ext uri="{FF2B5EF4-FFF2-40B4-BE49-F238E27FC236}">
                <a16:creationId xmlns:a16="http://schemas.microsoft.com/office/drawing/2014/main" id="{B64B8444-1F29-4DD5-BA94-441D2B559657}"/>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B7D18C8A-F8EE-4012-BC0F-DA238E41BD65}"/>
              </a:ext>
            </a:extLst>
          </p:cNvPr>
          <p:cNvSpPr>
            <a:spLocks noGrp="1"/>
          </p:cNvSpPr>
          <p:nvPr>
            <p:ph type="sldNum" sz="quarter" idx="12"/>
          </p:nvPr>
        </p:nvSpPr>
        <p:spPr/>
        <p:txBody>
          <a:bodyPr/>
          <a:lstStyle/>
          <a:p>
            <a:fld id="{2923A0F9-2638-4673-A863-C916AFB48A8F}" type="slidenum">
              <a:rPr lang="en-US" smtClean="0"/>
              <a:t>19</a:t>
            </a:fld>
            <a:endParaRPr lang="en-US"/>
          </a:p>
        </p:txBody>
      </p:sp>
      <p:sp>
        <p:nvSpPr>
          <p:cNvPr id="10" name="TextBox 9">
            <a:extLst>
              <a:ext uri="{FF2B5EF4-FFF2-40B4-BE49-F238E27FC236}">
                <a16:creationId xmlns:a16="http://schemas.microsoft.com/office/drawing/2014/main" id="{1372FE7C-6D1E-48FC-B467-D2287B804344}"/>
              </a:ext>
            </a:extLst>
          </p:cNvPr>
          <p:cNvSpPr txBox="1"/>
          <p:nvPr/>
        </p:nvSpPr>
        <p:spPr>
          <a:xfrm>
            <a:off x="955040" y="5602336"/>
            <a:ext cx="10972800" cy="646331"/>
          </a:xfrm>
          <a:prstGeom prst="rect">
            <a:avLst/>
          </a:prstGeom>
          <a:noFill/>
        </p:spPr>
        <p:txBody>
          <a:bodyPr wrap="square" rtlCol="0">
            <a:spAutoFit/>
          </a:bodyPr>
          <a:lstStyle/>
          <a:p>
            <a:r>
              <a:rPr lang="en-US" dirty="0"/>
              <a:t>According to this parameterization, tracking is leading error contribution if worse than ~7 </a:t>
            </a:r>
            <a:r>
              <a:rPr lang="en-US" dirty="0" err="1"/>
              <a:t>mrad</a:t>
            </a:r>
            <a:r>
              <a:rPr lang="en-US" dirty="0"/>
              <a:t>, becomes negligible resolution factor around 2 </a:t>
            </a:r>
            <a:r>
              <a:rPr lang="en-US" dirty="0" err="1"/>
              <a:t>mrad</a:t>
            </a:r>
            <a:r>
              <a:rPr lang="en-US" dirty="0"/>
              <a:t>. Between 2 and 7mrad , more detailed investigation is required.</a:t>
            </a:r>
          </a:p>
        </p:txBody>
      </p:sp>
    </p:spTree>
    <p:extLst>
      <p:ext uri="{BB962C8B-B14F-4D97-AF65-F5344CB8AC3E}">
        <p14:creationId xmlns:p14="http://schemas.microsoft.com/office/powerpoint/2010/main" val="35505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353B-7EF8-492B-B50F-C858887F119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A5AA658-BBE1-4F8D-86C9-B65E60B7EA9D}"/>
              </a:ext>
            </a:extLst>
          </p:cNvPr>
          <p:cNvSpPr>
            <a:spLocks noGrp="1"/>
          </p:cNvSpPr>
          <p:nvPr>
            <p:ph idx="1"/>
          </p:nvPr>
        </p:nvSpPr>
        <p:spPr>
          <a:xfrm>
            <a:off x="219075" y="1690688"/>
            <a:ext cx="8391525" cy="4351338"/>
          </a:xfrm>
        </p:spPr>
        <p:txBody>
          <a:bodyPr>
            <a:normAutofit fontScale="92500"/>
          </a:bodyPr>
          <a:lstStyle/>
          <a:p>
            <a:r>
              <a:rPr lang="en-US" dirty="0"/>
              <a:t>Goal is to produce a parameterization validated through comparison with test beam and the results of other groups</a:t>
            </a:r>
          </a:p>
          <a:p>
            <a:r>
              <a:rPr lang="en-US" dirty="0"/>
              <a:t>Comparison with </a:t>
            </a:r>
            <a:r>
              <a:rPr lang="en-US" dirty="0" err="1"/>
              <a:t>dRICH</a:t>
            </a:r>
            <a:r>
              <a:rPr lang="en-US" dirty="0"/>
              <a:t> gas portion simulations is especially helpful</a:t>
            </a:r>
          </a:p>
          <a:p>
            <a:pPr lvl="1"/>
            <a:r>
              <a:rPr lang="en-US" dirty="0"/>
              <a:t>~ One month of my unskilled labor not enough to include all the effects included in </a:t>
            </a:r>
            <a:r>
              <a:rPr lang="en-US" dirty="0" err="1"/>
              <a:t>dRICH</a:t>
            </a:r>
            <a:r>
              <a:rPr lang="en-US" dirty="0"/>
              <a:t> sims, some values (such as magnetic field effect on resolution) stolen to get quicker results</a:t>
            </a:r>
          </a:p>
          <a:p>
            <a:r>
              <a:rPr lang="en-US" dirty="0"/>
              <a:t>Using the parameterization, we can characterize how the GEM RICH will perform under variation of other parameters (gas, readout, tracking characteristics, pixelation, pressure, optical transparencies, etc.)</a:t>
            </a:r>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1A609033-48E8-4640-B4F6-2D9BAF380F4C}"/>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84B60914-9BFD-4F99-97BB-ED5AC4EA9DD1}"/>
              </a:ext>
            </a:extLst>
          </p:cNvPr>
          <p:cNvSpPr>
            <a:spLocks noGrp="1"/>
          </p:cNvSpPr>
          <p:nvPr>
            <p:ph type="sldNum" sz="quarter" idx="12"/>
          </p:nvPr>
        </p:nvSpPr>
        <p:spPr/>
        <p:txBody>
          <a:bodyPr/>
          <a:lstStyle/>
          <a:p>
            <a:fld id="{2923A0F9-2638-4673-A863-C916AFB48A8F}" type="slidenum">
              <a:rPr lang="en-US" smtClean="0"/>
              <a:t>2</a:t>
            </a:fld>
            <a:endParaRPr lang="en-US"/>
          </a:p>
        </p:txBody>
      </p:sp>
      <p:sp>
        <p:nvSpPr>
          <p:cNvPr id="6" name="TextBox 5">
            <a:extLst>
              <a:ext uri="{FF2B5EF4-FFF2-40B4-BE49-F238E27FC236}">
                <a16:creationId xmlns:a16="http://schemas.microsoft.com/office/drawing/2014/main" id="{4823F2AE-E9F1-417D-AC23-459E33D4664A}"/>
              </a:ext>
            </a:extLst>
          </p:cNvPr>
          <p:cNvSpPr txBox="1"/>
          <p:nvPr/>
        </p:nvSpPr>
        <p:spPr>
          <a:xfrm>
            <a:off x="8991357" y="475894"/>
            <a:ext cx="2871982" cy="2339102"/>
          </a:xfrm>
          <a:prstGeom prst="rect">
            <a:avLst/>
          </a:prstGeom>
          <a:noFill/>
        </p:spPr>
        <p:txBody>
          <a:bodyPr wrap="square" rtlCol="0">
            <a:spAutoFit/>
          </a:bodyPr>
          <a:lstStyle/>
          <a:p>
            <a:r>
              <a:rPr lang="en-US" sz="1600" dirty="0"/>
              <a:t>Disclaimer: I’m a </a:t>
            </a:r>
            <a:r>
              <a:rPr lang="en-US" sz="1600" dirty="0" err="1"/>
              <a:t>Ph.D</a:t>
            </a:r>
            <a:r>
              <a:rPr lang="en-US" sz="1600" dirty="0"/>
              <a:t> student in the </a:t>
            </a:r>
            <a:r>
              <a:rPr lang="en-US" sz="1600" dirty="0" err="1"/>
              <a:t>sPHENIX</a:t>
            </a:r>
            <a:r>
              <a:rPr lang="en-US" sz="1600" dirty="0"/>
              <a:t> TPC group who is neither a coding expert nor a RICH expert, so please feel free to interject if I say something incorrectly, and excuse the PowerPoint acrobatics to make up for my poor ROOT skills</a:t>
            </a:r>
          </a:p>
          <a:p>
            <a:endParaRPr lang="en-US" dirty="0"/>
          </a:p>
        </p:txBody>
      </p:sp>
      <p:pic>
        <p:nvPicPr>
          <p:cNvPr id="2050" name="Picture 2">
            <a:extLst>
              <a:ext uri="{FF2B5EF4-FFF2-40B4-BE49-F238E27FC236}">
                <a16:creationId xmlns:a16="http://schemas.microsoft.com/office/drawing/2014/main" id="{29105F29-19EF-4A20-B72E-907EEF598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52"/>
          <a:stretch/>
        </p:blipFill>
        <p:spPr bwMode="auto">
          <a:xfrm>
            <a:off x="9100943" y="2570025"/>
            <a:ext cx="2652810" cy="23479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4626C9-A837-4EDB-9B64-A05E6872D494}"/>
              </a:ext>
            </a:extLst>
          </p:cNvPr>
          <p:cNvSpPr txBox="1"/>
          <p:nvPr/>
        </p:nvSpPr>
        <p:spPr>
          <a:xfrm>
            <a:off x="9100943" y="4976634"/>
            <a:ext cx="2652810" cy="1200329"/>
          </a:xfrm>
          <a:prstGeom prst="rect">
            <a:avLst/>
          </a:prstGeom>
          <a:noFill/>
        </p:spPr>
        <p:txBody>
          <a:bodyPr wrap="square" rtlCol="0">
            <a:spAutoFit/>
          </a:bodyPr>
          <a:lstStyle/>
          <a:p>
            <a:r>
              <a:rPr lang="en-US" dirty="0"/>
              <a:t>Picture of me in the FTBF counting house pretending to understand what Tom is saying</a:t>
            </a:r>
          </a:p>
        </p:txBody>
      </p:sp>
    </p:spTree>
    <p:extLst>
      <p:ext uri="{BB962C8B-B14F-4D97-AF65-F5344CB8AC3E}">
        <p14:creationId xmlns:p14="http://schemas.microsoft.com/office/powerpoint/2010/main" val="415308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DEF7-71D8-4EC5-9190-6889E04EC795}"/>
              </a:ext>
            </a:extLst>
          </p:cNvPr>
          <p:cNvSpPr>
            <a:spLocks noGrp="1"/>
          </p:cNvSpPr>
          <p:nvPr>
            <p:ph type="title"/>
          </p:nvPr>
        </p:nvSpPr>
        <p:spPr/>
        <p:txBody>
          <a:bodyPr/>
          <a:lstStyle/>
          <a:p>
            <a:r>
              <a:rPr lang="en-US" dirty="0"/>
              <a:t>To-do</a:t>
            </a:r>
          </a:p>
        </p:txBody>
      </p:sp>
      <p:sp>
        <p:nvSpPr>
          <p:cNvPr id="3" name="Content Placeholder 2">
            <a:extLst>
              <a:ext uri="{FF2B5EF4-FFF2-40B4-BE49-F238E27FC236}">
                <a16:creationId xmlns:a16="http://schemas.microsoft.com/office/drawing/2014/main" id="{7699A7E9-D604-4CC5-8563-543E5DF98FF0}"/>
              </a:ext>
            </a:extLst>
          </p:cNvPr>
          <p:cNvSpPr>
            <a:spLocks noGrp="1"/>
          </p:cNvSpPr>
          <p:nvPr>
            <p:ph idx="1"/>
          </p:nvPr>
        </p:nvSpPr>
        <p:spPr>
          <a:xfrm>
            <a:off x="838200" y="1690688"/>
            <a:ext cx="10515600" cy="5363730"/>
          </a:xfrm>
        </p:spPr>
        <p:txBody>
          <a:bodyPr>
            <a:normAutofit/>
          </a:bodyPr>
          <a:lstStyle/>
          <a:p>
            <a:r>
              <a:rPr lang="en-US" dirty="0"/>
              <a:t>Investigate other gases and variations in pressure. Find an optimal index of refraction for EIC physics and see if we can hit it</a:t>
            </a:r>
          </a:p>
          <a:p>
            <a:r>
              <a:rPr lang="en-US" dirty="0"/>
              <a:t>Learn from physics WG what processes require what capabilities- other than “we need high momentum!” what is high?</a:t>
            </a:r>
          </a:p>
          <a:p>
            <a:r>
              <a:rPr lang="en-US" dirty="0"/>
              <a:t>Explore backgrounds that produce stray light</a:t>
            </a:r>
          </a:p>
          <a:p>
            <a:r>
              <a:rPr lang="en-US" dirty="0"/>
              <a:t>Implement some polar angle and momentum resolution dependence</a:t>
            </a:r>
          </a:p>
          <a:p>
            <a:r>
              <a:rPr lang="en-US" dirty="0"/>
              <a:t>Further study optical aberration in our setup</a:t>
            </a:r>
          </a:p>
          <a:p>
            <a:r>
              <a:rPr lang="en-US" dirty="0"/>
              <a:t>Clean up the code so others can use it if they want</a:t>
            </a:r>
          </a:p>
          <a:p>
            <a:r>
              <a:rPr lang="en-US" dirty="0"/>
              <a:t>Other suggestions?</a:t>
            </a:r>
          </a:p>
          <a:p>
            <a:endParaRPr lang="en-US" dirty="0"/>
          </a:p>
          <a:p>
            <a:endParaRPr lang="en-US" dirty="0"/>
          </a:p>
          <a:p>
            <a:endParaRPr lang="en-US" dirty="0"/>
          </a:p>
          <a:p>
            <a:endParaRPr lang="en-US" dirty="0"/>
          </a:p>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0A524704-5B6D-4C7E-844A-108E068C05CA}"/>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B0B237D3-B2F2-4B8A-9BEE-91A4E03F6DA9}"/>
              </a:ext>
            </a:extLst>
          </p:cNvPr>
          <p:cNvSpPr>
            <a:spLocks noGrp="1"/>
          </p:cNvSpPr>
          <p:nvPr>
            <p:ph type="sldNum" sz="quarter" idx="12"/>
          </p:nvPr>
        </p:nvSpPr>
        <p:spPr/>
        <p:txBody>
          <a:bodyPr/>
          <a:lstStyle/>
          <a:p>
            <a:fld id="{2923A0F9-2638-4673-A863-C916AFB48A8F}" type="slidenum">
              <a:rPr lang="en-US" smtClean="0"/>
              <a:t>20</a:t>
            </a:fld>
            <a:endParaRPr lang="en-US"/>
          </a:p>
        </p:txBody>
      </p:sp>
    </p:spTree>
    <p:extLst>
      <p:ext uri="{BB962C8B-B14F-4D97-AF65-F5344CB8AC3E}">
        <p14:creationId xmlns:p14="http://schemas.microsoft.com/office/powerpoint/2010/main" val="361234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6FFA-2232-4EF8-88D8-00213E2639C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8245819-C3A0-4B73-91AB-9A8749409A2E}"/>
              </a:ext>
            </a:extLst>
          </p:cNvPr>
          <p:cNvSpPr>
            <a:spLocks noGrp="1"/>
          </p:cNvSpPr>
          <p:nvPr>
            <p:ph idx="1"/>
          </p:nvPr>
        </p:nvSpPr>
        <p:spPr>
          <a:xfrm>
            <a:off x="1407160" y="1409700"/>
            <a:ext cx="10515600" cy="4767263"/>
          </a:xfrm>
        </p:spPr>
        <p:txBody>
          <a:bodyPr>
            <a:normAutofit fontScale="92500" lnSpcReduction="10000"/>
          </a:bodyPr>
          <a:lstStyle/>
          <a:p>
            <a:r>
              <a:rPr lang="en-US" dirty="0"/>
              <a:t>Coding mistakes must not be too bad, reproduce </a:t>
            </a:r>
            <a:r>
              <a:rPr lang="en-US" dirty="0" err="1"/>
              <a:t>dRICH</a:t>
            </a:r>
            <a:r>
              <a:rPr lang="en-US" dirty="0"/>
              <a:t> + test beam results reasonably well</a:t>
            </a:r>
          </a:p>
          <a:p>
            <a:r>
              <a:rPr lang="en-US" dirty="0"/>
              <a:t>Better than 2mrad for track direction inside radiator looks ok</a:t>
            </a:r>
          </a:p>
          <a:p>
            <a:r>
              <a:rPr lang="en-US" dirty="0"/>
              <a:t>Worse than 4 </a:t>
            </a:r>
            <a:r>
              <a:rPr lang="en-US" dirty="0" err="1"/>
              <a:t>mrad</a:t>
            </a:r>
            <a:r>
              <a:rPr lang="en-US" dirty="0"/>
              <a:t> looks questionable</a:t>
            </a:r>
          </a:p>
          <a:p>
            <a:r>
              <a:rPr lang="en-US" dirty="0"/>
              <a:t>Worse than 8 </a:t>
            </a:r>
            <a:r>
              <a:rPr lang="en-US" dirty="0" err="1"/>
              <a:t>mrad</a:t>
            </a:r>
            <a:r>
              <a:rPr lang="en-US" dirty="0"/>
              <a:t>… very bad</a:t>
            </a:r>
          </a:p>
          <a:p>
            <a:r>
              <a:rPr lang="en-US" dirty="0"/>
              <a:t>Note: Sandwiching RICH with trackers on both sides should produce better than 2mrad, even with inexpensive tracking technology</a:t>
            </a:r>
          </a:p>
          <a:p>
            <a:r>
              <a:rPr lang="en-US" dirty="0"/>
              <a:t>Note 2: At some point, Tracking can do more harm than good. At that point it’s best to stop seeding rings with tracking and start finding them organically. Finding this point can be a future to-do.</a:t>
            </a:r>
          </a:p>
          <a:p>
            <a:r>
              <a:rPr lang="en-US" dirty="0"/>
              <a:t>Although PID performance at high momentum is similar to </a:t>
            </a:r>
            <a:r>
              <a:rPr lang="en-US" dirty="0" err="1"/>
              <a:t>dRICH</a:t>
            </a:r>
            <a:r>
              <a:rPr lang="en-US" dirty="0"/>
              <a:t>, </a:t>
            </a:r>
            <a:r>
              <a:rPr lang="en-US" dirty="0" err="1"/>
              <a:t>dRICH</a:t>
            </a:r>
            <a:r>
              <a:rPr lang="en-US" dirty="0"/>
              <a:t> has broader momentum range.</a:t>
            </a:r>
          </a:p>
          <a:p>
            <a:endParaRPr lang="en-US" dirty="0"/>
          </a:p>
          <a:p>
            <a:endParaRPr lang="en-US" dirty="0"/>
          </a:p>
        </p:txBody>
      </p:sp>
      <p:sp>
        <p:nvSpPr>
          <p:cNvPr id="4" name="Footer Placeholder 3">
            <a:extLst>
              <a:ext uri="{FF2B5EF4-FFF2-40B4-BE49-F238E27FC236}">
                <a16:creationId xmlns:a16="http://schemas.microsoft.com/office/drawing/2014/main" id="{3B8B3129-8F99-4389-8502-3BF14DAB6F75}"/>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073287D1-F7EB-472C-B852-C423052893E9}"/>
              </a:ext>
            </a:extLst>
          </p:cNvPr>
          <p:cNvSpPr>
            <a:spLocks noGrp="1"/>
          </p:cNvSpPr>
          <p:nvPr>
            <p:ph type="sldNum" sz="quarter" idx="12"/>
          </p:nvPr>
        </p:nvSpPr>
        <p:spPr/>
        <p:txBody>
          <a:bodyPr/>
          <a:lstStyle/>
          <a:p>
            <a:fld id="{2923A0F9-2638-4673-A863-C916AFB48A8F}" type="slidenum">
              <a:rPr lang="en-US" smtClean="0"/>
              <a:t>21</a:t>
            </a:fld>
            <a:endParaRPr lang="en-US"/>
          </a:p>
        </p:txBody>
      </p:sp>
      <p:sp>
        <p:nvSpPr>
          <p:cNvPr id="6" name="Left Brace 5">
            <a:extLst>
              <a:ext uri="{FF2B5EF4-FFF2-40B4-BE49-F238E27FC236}">
                <a16:creationId xmlns:a16="http://schemas.microsoft.com/office/drawing/2014/main" id="{4AE02839-493C-493E-B5FD-B41B15B3E767}"/>
              </a:ext>
            </a:extLst>
          </p:cNvPr>
          <p:cNvSpPr/>
          <p:nvPr/>
        </p:nvSpPr>
        <p:spPr>
          <a:xfrm>
            <a:off x="1035049" y="2235200"/>
            <a:ext cx="369333" cy="299719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92E0A45-BB1C-4733-A454-705912F76D9A}"/>
              </a:ext>
            </a:extLst>
          </p:cNvPr>
          <p:cNvSpPr txBox="1"/>
          <p:nvPr/>
        </p:nvSpPr>
        <p:spPr>
          <a:xfrm rot="16200000">
            <a:off x="-756920" y="3454400"/>
            <a:ext cx="2458720" cy="369332"/>
          </a:xfrm>
          <a:prstGeom prst="rect">
            <a:avLst/>
          </a:prstGeom>
          <a:noFill/>
        </p:spPr>
        <p:txBody>
          <a:bodyPr wrap="square" rtlCol="0">
            <a:spAutoFit/>
          </a:bodyPr>
          <a:lstStyle/>
          <a:p>
            <a:r>
              <a:rPr lang="en-US" dirty="0"/>
              <a:t>Feedback to trackers</a:t>
            </a:r>
          </a:p>
        </p:txBody>
      </p:sp>
    </p:spTree>
    <p:extLst>
      <p:ext uri="{BB962C8B-B14F-4D97-AF65-F5344CB8AC3E}">
        <p14:creationId xmlns:p14="http://schemas.microsoft.com/office/powerpoint/2010/main" val="2227755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997-7013-4FD2-A04C-66B42049D034}"/>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79E8A43B-BC4A-41A8-A441-2279315D9D2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7914882-CC14-4081-836E-0D40AE6F6C84}"/>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EEC841FB-1359-4581-A1F6-7C13A5F1544F}"/>
              </a:ext>
            </a:extLst>
          </p:cNvPr>
          <p:cNvSpPr>
            <a:spLocks noGrp="1"/>
          </p:cNvSpPr>
          <p:nvPr>
            <p:ph type="sldNum" sz="quarter" idx="12"/>
          </p:nvPr>
        </p:nvSpPr>
        <p:spPr/>
        <p:txBody>
          <a:bodyPr/>
          <a:lstStyle/>
          <a:p>
            <a:fld id="{2923A0F9-2638-4673-A863-C916AFB48A8F}" type="slidenum">
              <a:rPr lang="en-US" smtClean="0"/>
              <a:t>22</a:t>
            </a:fld>
            <a:endParaRPr lang="en-US"/>
          </a:p>
        </p:txBody>
      </p:sp>
    </p:spTree>
    <p:extLst>
      <p:ext uri="{BB962C8B-B14F-4D97-AF65-F5344CB8AC3E}">
        <p14:creationId xmlns:p14="http://schemas.microsoft.com/office/powerpoint/2010/main" val="254660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3259-0025-490B-9969-FD842801F2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2F7207-F059-46BB-A681-F7A68BFF77F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551D7DB-5CE0-4164-B9E5-61F7A9FD1A6A}"/>
              </a:ext>
            </a:extLst>
          </p:cNvPr>
          <p:cNvSpPr>
            <a:spLocks noGrp="1"/>
          </p:cNvSpPr>
          <p:nvPr>
            <p:ph type="ftr" sz="quarter" idx="11"/>
          </p:nvPr>
        </p:nvSpPr>
        <p:spPr/>
        <p:txBody>
          <a:bodyPr/>
          <a:lstStyle/>
          <a:p>
            <a:r>
              <a:rPr lang="en-US"/>
              <a:t>Henry Klest (SBU)</a:t>
            </a:r>
            <a:endParaRPr lang="en-US" dirty="0"/>
          </a:p>
        </p:txBody>
      </p:sp>
      <p:sp>
        <p:nvSpPr>
          <p:cNvPr id="5" name="Slide Number Placeholder 4">
            <a:extLst>
              <a:ext uri="{FF2B5EF4-FFF2-40B4-BE49-F238E27FC236}">
                <a16:creationId xmlns:a16="http://schemas.microsoft.com/office/drawing/2014/main" id="{3F8E28ED-A320-458F-8766-27560E869412}"/>
              </a:ext>
            </a:extLst>
          </p:cNvPr>
          <p:cNvSpPr>
            <a:spLocks noGrp="1"/>
          </p:cNvSpPr>
          <p:nvPr>
            <p:ph type="sldNum" sz="quarter" idx="12"/>
          </p:nvPr>
        </p:nvSpPr>
        <p:spPr/>
        <p:txBody>
          <a:bodyPr/>
          <a:lstStyle/>
          <a:p>
            <a:fld id="{2923A0F9-2638-4673-A863-C916AFB48A8F}" type="slidenum">
              <a:rPr lang="en-US" smtClean="0"/>
              <a:t>23</a:t>
            </a:fld>
            <a:endParaRPr lang="en-US"/>
          </a:p>
        </p:txBody>
      </p:sp>
      <p:pic>
        <p:nvPicPr>
          <p:cNvPr id="6" name="Picture 5">
            <a:extLst>
              <a:ext uri="{FF2B5EF4-FFF2-40B4-BE49-F238E27FC236}">
                <a16:creationId xmlns:a16="http://schemas.microsoft.com/office/drawing/2014/main" id="{330F45EE-E39F-4540-8D03-1259CB9D78CC}"/>
              </a:ext>
            </a:extLst>
          </p:cNvPr>
          <p:cNvPicPr>
            <a:picLocks noChangeAspect="1"/>
          </p:cNvPicPr>
          <p:nvPr/>
        </p:nvPicPr>
        <p:blipFill>
          <a:blip r:embed="rId2"/>
          <a:stretch>
            <a:fillRect/>
          </a:stretch>
        </p:blipFill>
        <p:spPr>
          <a:xfrm>
            <a:off x="1655690" y="43424"/>
            <a:ext cx="8880619" cy="6312926"/>
          </a:xfrm>
          <a:prstGeom prst="rect">
            <a:avLst/>
          </a:prstGeom>
        </p:spPr>
      </p:pic>
    </p:spTree>
    <p:extLst>
      <p:ext uri="{BB962C8B-B14F-4D97-AF65-F5344CB8AC3E}">
        <p14:creationId xmlns:p14="http://schemas.microsoft.com/office/powerpoint/2010/main" val="237329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88CB-4B56-4429-B58B-0AF9870BD95E}"/>
              </a:ext>
            </a:extLst>
          </p:cNvPr>
          <p:cNvSpPr>
            <a:spLocks noGrp="1"/>
          </p:cNvSpPr>
          <p:nvPr>
            <p:ph type="title"/>
          </p:nvPr>
        </p:nvSpPr>
        <p:spPr/>
        <p:txBody>
          <a:bodyPr/>
          <a:lstStyle/>
          <a:p>
            <a:r>
              <a:rPr lang="en-US" dirty="0"/>
              <a:t>Setup</a:t>
            </a:r>
          </a:p>
        </p:txBody>
      </p:sp>
      <p:sp>
        <p:nvSpPr>
          <p:cNvPr id="3" name="Content Placeholder 2">
            <a:extLst>
              <a:ext uri="{FF2B5EF4-FFF2-40B4-BE49-F238E27FC236}">
                <a16:creationId xmlns:a16="http://schemas.microsoft.com/office/drawing/2014/main" id="{A806967B-8B5A-4DAA-8B85-3C9F58D7486D}"/>
              </a:ext>
            </a:extLst>
          </p:cNvPr>
          <p:cNvSpPr>
            <a:spLocks noGrp="1"/>
          </p:cNvSpPr>
          <p:nvPr>
            <p:ph idx="1"/>
          </p:nvPr>
        </p:nvSpPr>
        <p:spPr>
          <a:xfrm>
            <a:off x="229076" y="2186266"/>
            <a:ext cx="8227537" cy="4580968"/>
          </a:xfrm>
        </p:spPr>
        <p:txBody>
          <a:bodyPr>
            <a:normAutofit fontScale="85000" lnSpcReduction="20000"/>
          </a:bodyPr>
          <a:lstStyle/>
          <a:p>
            <a:r>
              <a:rPr lang="en-US" dirty="0"/>
              <a:t>Same physical setup as described at Temple by P. Garg</a:t>
            </a:r>
            <a:br>
              <a:rPr lang="en-US" dirty="0"/>
            </a:br>
            <a:endParaRPr lang="en-US" dirty="0"/>
          </a:p>
          <a:p>
            <a:r>
              <a:rPr lang="en-US" dirty="0"/>
              <a:t>1m of CF4 radiator at 1.003 bar (slightly overpressure)</a:t>
            </a:r>
            <a:br>
              <a:rPr lang="en-US" dirty="0"/>
            </a:br>
            <a:endParaRPr lang="en-US" dirty="0"/>
          </a:p>
          <a:p>
            <a:r>
              <a:rPr lang="en-US" dirty="0"/>
              <a:t>Particles perpendicularly incident on spherical mirror, focused onto a GEM stack directly in beam path</a:t>
            </a:r>
          </a:p>
          <a:p>
            <a:endParaRPr lang="en-US" dirty="0"/>
          </a:p>
          <a:p>
            <a:r>
              <a:rPr lang="en-US" dirty="0"/>
              <a:t>Quintuple GEM readout, no need for magnetic shielding, GEMs proven to work in high-B environments</a:t>
            </a:r>
            <a:br>
              <a:rPr lang="en-US" dirty="0"/>
            </a:br>
            <a:endParaRPr lang="en-US" dirty="0"/>
          </a:p>
          <a:p>
            <a:r>
              <a:rPr lang="en-US" dirty="0"/>
              <a:t>Two test beams, one at SLAC and one at Fermilab, provide realistic conditions that should be in agreeance with a correct parameterization.</a:t>
            </a:r>
            <a:br>
              <a:rPr lang="en-US" dirty="0"/>
            </a:br>
            <a:endParaRPr lang="en-US" dirty="0"/>
          </a:p>
        </p:txBody>
      </p:sp>
      <p:sp>
        <p:nvSpPr>
          <p:cNvPr id="4" name="Footer Placeholder 3">
            <a:extLst>
              <a:ext uri="{FF2B5EF4-FFF2-40B4-BE49-F238E27FC236}">
                <a16:creationId xmlns:a16="http://schemas.microsoft.com/office/drawing/2014/main" id="{A1C5A719-220D-4E61-ABE4-D83E69F1C19F}"/>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A32F39E7-0A01-46CF-B655-FB6D0D0FF2F8}"/>
              </a:ext>
            </a:extLst>
          </p:cNvPr>
          <p:cNvSpPr>
            <a:spLocks noGrp="1"/>
          </p:cNvSpPr>
          <p:nvPr>
            <p:ph type="sldNum" sz="quarter" idx="12"/>
          </p:nvPr>
        </p:nvSpPr>
        <p:spPr/>
        <p:txBody>
          <a:bodyPr>
            <a:normAutofit/>
          </a:bodyPr>
          <a:lstStyle/>
          <a:p>
            <a:fld id="{2923A0F9-2638-4673-A863-C916AFB48A8F}" type="slidenum">
              <a:rPr lang="en-US" smtClean="0"/>
              <a:t>3</a:t>
            </a:fld>
            <a:endParaRPr lang="en-US"/>
          </a:p>
        </p:txBody>
      </p:sp>
      <p:sp>
        <p:nvSpPr>
          <p:cNvPr id="6" name="Rectangle 5">
            <a:extLst>
              <a:ext uri="{FF2B5EF4-FFF2-40B4-BE49-F238E27FC236}">
                <a16:creationId xmlns:a16="http://schemas.microsoft.com/office/drawing/2014/main" id="{7D102567-1555-46C7-A69D-E39123352E9E}"/>
              </a:ext>
            </a:extLst>
          </p:cNvPr>
          <p:cNvSpPr/>
          <p:nvPr/>
        </p:nvSpPr>
        <p:spPr>
          <a:xfrm>
            <a:off x="356695" y="90766"/>
            <a:ext cx="3681905" cy="369332"/>
          </a:xfrm>
          <a:prstGeom prst="rect">
            <a:avLst/>
          </a:prstGeom>
        </p:spPr>
        <p:txBody>
          <a:bodyPr wrap="none">
            <a:spAutoFit/>
          </a:bodyPr>
          <a:lstStyle/>
          <a:p>
            <a:r>
              <a:rPr lang="en-US" dirty="0">
                <a:hlinkClick r:id="rId2"/>
              </a:rPr>
              <a:t>https://arxiv.org/pdf/1501.03530.pdf</a:t>
            </a:r>
            <a:endParaRPr lang="en-US" dirty="0"/>
          </a:p>
        </p:txBody>
      </p:sp>
      <p:pic>
        <p:nvPicPr>
          <p:cNvPr id="7" name="Picture 6">
            <a:extLst>
              <a:ext uri="{FF2B5EF4-FFF2-40B4-BE49-F238E27FC236}">
                <a16:creationId xmlns:a16="http://schemas.microsoft.com/office/drawing/2014/main" id="{22A1FA55-2DC7-4A63-A35C-450D9DBE3319}"/>
              </a:ext>
            </a:extLst>
          </p:cNvPr>
          <p:cNvPicPr>
            <a:picLocks noChangeAspect="1"/>
          </p:cNvPicPr>
          <p:nvPr/>
        </p:nvPicPr>
        <p:blipFill>
          <a:blip r:embed="rId3"/>
          <a:stretch>
            <a:fillRect/>
          </a:stretch>
        </p:blipFill>
        <p:spPr>
          <a:xfrm>
            <a:off x="6935152" y="90766"/>
            <a:ext cx="4600575" cy="2095500"/>
          </a:xfrm>
          <a:prstGeom prst="rect">
            <a:avLst/>
          </a:prstGeom>
        </p:spPr>
      </p:pic>
      <p:grpSp>
        <p:nvGrpSpPr>
          <p:cNvPr id="8" name="Group 13">
            <a:extLst>
              <a:ext uri="{FF2B5EF4-FFF2-40B4-BE49-F238E27FC236}">
                <a16:creationId xmlns:a16="http://schemas.microsoft.com/office/drawing/2014/main" id="{31DC3C30-F7A9-49F1-BA64-09FDBB8D1C9B}"/>
              </a:ext>
            </a:extLst>
          </p:cNvPr>
          <p:cNvGrpSpPr>
            <a:grpSpLocks/>
          </p:cNvGrpSpPr>
          <p:nvPr/>
        </p:nvGrpSpPr>
        <p:grpSpPr bwMode="auto">
          <a:xfrm>
            <a:off x="8456613" y="2143288"/>
            <a:ext cx="3608863" cy="2571424"/>
            <a:chOff x="5005617" y="822466"/>
            <a:chExt cx="4138383" cy="2811072"/>
          </a:xfrm>
        </p:grpSpPr>
        <p:pic>
          <p:nvPicPr>
            <p:cNvPr id="9" name="Picture 3">
              <a:extLst>
                <a:ext uri="{FF2B5EF4-FFF2-40B4-BE49-F238E27FC236}">
                  <a16:creationId xmlns:a16="http://schemas.microsoft.com/office/drawing/2014/main" id="{BDE72E9B-E9C1-444D-9C49-63B3BD59165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5617" y="1179923"/>
              <a:ext cx="3869701" cy="245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4D8E03D8-DEBA-4A51-89D8-64B21801EE55}"/>
                </a:ext>
              </a:extLst>
            </p:cNvPr>
            <p:cNvSpPr txBox="1"/>
            <p:nvPr/>
          </p:nvSpPr>
          <p:spPr>
            <a:xfrm>
              <a:off x="6145379" y="822466"/>
              <a:ext cx="1590586" cy="369836"/>
            </a:xfrm>
            <a:prstGeom prst="rect">
              <a:avLst/>
            </a:prstGeom>
            <a:noFill/>
          </p:spPr>
          <p:txBody>
            <a:bodyPr wrap="none">
              <a:spAutoFit/>
            </a:bodyPr>
            <a:lstStyle/>
            <a:p>
              <a:pPr>
                <a:defRPr/>
              </a:pPr>
              <a:r>
                <a:rPr lang="en-US" dirty="0">
                  <a:solidFill>
                    <a:srgbClr val="000000"/>
                  </a:solidFill>
                </a:rPr>
                <a:t>RICH Optics</a:t>
              </a:r>
            </a:p>
          </p:txBody>
        </p:sp>
        <p:sp>
          <p:nvSpPr>
            <p:cNvPr id="11" name="TextBox 8">
              <a:extLst>
                <a:ext uri="{FF2B5EF4-FFF2-40B4-BE49-F238E27FC236}">
                  <a16:creationId xmlns:a16="http://schemas.microsoft.com/office/drawing/2014/main" id="{3EA0DD31-C18F-4A70-BD3C-3F1EC532CC15}"/>
                </a:ext>
              </a:extLst>
            </p:cNvPr>
            <p:cNvSpPr txBox="1">
              <a:spLocks noChangeArrowheads="1"/>
            </p:cNvSpPr>
            <p:nvPr/>
          </p:nvSpPr>
          <p:spPr bwMode="auto">
            <a:xfrm>
              <a:off x="6686962" y="2269564"/>
              <a:ext cx="797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Comic Sans MS" panose="030F0702030302020204" pitchFamily="66" charset="0"/>
                  <a:ea typeface="MS PGothic" panose="020B0600070205080204" pitchFamily="34" charset="-128"/>
                </a:defRPr>
              </a:lvl1pPr>
              <a:lvl2pPr marL="742950" indent="-285750">
                <a:defRPr kumimoji="1" b="1">
                  <a:solidFill>
                    <a:schemeClr val="tx1"/>
                  </a:solidFill>
                  <a:latin typeface="Comic Sans MS" panose="030F0702030302020204" pitchFamily="66" charset="0"/>
                  <a:ea typeface="MS PGothic" panose="020B0600070205080204" pitchFamily="34" charset="-128"/>
                </a:defRPr>
              </a:lvl2pPr>
              <a:lvl3pPr marL="1143000" indent="-228600">
                <a:defRPr kumimoji="1" b="1">
                  <a:solidFill>
                    <a:schemeClr val="tx1"/>
                  </a:solidFill>
                  <a:latin typeface="Comic Sans MS" panose="030F0702030302020204" pitchFamily="66" charset="0"/>
                  <a:ea typeface="MS PGothic" panose="020B0600070205080204" pitchFamily="34" charset="-128"/>
                </a:defRPr>
              </a:lvl3pPr>
              <a:lvl4pPr marL="1600200" indent="-228600">
                <a:defRPr kumimoji="1" b="1">
                  <a:solidFill>
                    <a:schemeClr val="tx1"/>
                  </a:solidFill>
                  <a:latin typeface="Comic Sans MS" panose="030F0702030302020204" pitchFamily="66" charset="0"/>
                  <a:ea typeface="MS PGothic" panose="020B0600070205080204" pitchFamily="34" charset="-128"/>
                </a:defRPr>
              </a:lvl4pPr>
              <a:lvl5pPr marL="2057400" indent="-228600">
                <a:defRPr kumimoji="1"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9pPr>
            </a:lstStyle>
            <a:p>
              <a:r>
                <a:rPr lang="en-US" b="0" dirty="0">
                  <a:solidFill>
                    <a:srgbClr val="FF0000"/>
                  </a:solidFill>
                  <a:effectLst/>
                </a:rPr>
                <a:t>Focus</a:t>
              </a:r>
            </a:p>
          </p:txBody>
        </p:sp>
        <p:sp>
          <p:nvSpPr>
            <p:cNvPr id="12" name="TextBox 9">
              <a:extLst>
                <a:ext uri="{FF2B5EF4-FFF2-40B4-BE49-F238E27FC236}">
                  <a16:creationId xmlns:a16="http://schemas.microsoft.com/office/drawing/2014/main" id="{3B45A417-3B5F-49BD-8ED9-4BBDC725B959}"/>
                </a:ext>
              </a:extLst>
            </p:cNvPr>
            <p:cNvSpPr txBox="1">
              <a:spLocks noChangeArrowheads="1"/>
            </p:cNvSpPr>
            <p:nvPr/>
          </p:nvSpPr>
          <p:spPr bwMode="auto">
            <a:xfrm>
              <a:off x="8237983" y="1367059"/>
              <a:ext cx="90601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Comic Sans MS" panose="030F0702030302020204" pitchFamily="66" charset="0"/>
                  <a:ea typeface="MS PGothic" panose="020B0600070205080204" pitchFamily="34" charset="-128"/>
                </a:defRPr>
              </a:lvl1pPr>
              <a:lvl2pPr marL="742950" indent="-285750">
                <a:defRPr kumimoji="1" b="1">
                  <a:solidFill>
                    <a:schemeClr val="tx1"/>
                  </a:solidFill>
                  <a:latin typeface="Comic Sans MS" panose="030F0702030302020204" pitchFamily="66" charset="0"/>
                  <a:ea typeface="MS PGothic" panose="020B0600070205080204" pitchFamily="34" charset="-128"/>
                </a:defRPr>
              </a:lvl2pPr>
              <a:lvl3pPr marL="1143000" indent="-228600">
                <a:defRPr kumimoji="1" b="1">
                  <a:solidFill>
                    <a:schemeClr val="tx1"/>
                  </a:solidFill>
                  <a:latin typeface="Comic Sans MS" panose="030F0702030302020204" pitchFamily="66" charset="0"/>
                  <a:ea typeface="MS PGothic" panose="020B0600070205080204" pitchFamily="34" charset="-128"/>
                </a:defRPr>
              </a:lvl3pPr>
              <a:lvl4pPr marL="1600200" indent="-228600">
                <a:defRPr kumimoji="1" b="1">
                  <a:solidFill>
                    <a:schemeClr val="tx1"/>
                  </a:solidFill>
                  <a:latin typeface="Comic Sans MS" panose="030F0702030302020204" pitchFamily="66" charset="0"/>
                  <a:ea typeface="MS PGothic" panose="020B0600070205080204" pitchFamily="34" charset="-128"/>
                </a:defRPr>
              </a:lvl4pPr>
              <a:lvl5pPr marL="2057400" indent="-228600">
                <a:defRPr kumimoji="1"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9pPr>
            </a:lstStyle>
            <a:p>
              <a:r>
                <a:rPr lang="en-US" b="0" dirty="0">
                  <a:solidFill>
                    <a:srgbClr val="0000FF"/>
                  </a:solidFill>
                  <a:effectLst/>
                </a:rPr>
                <a:t>Mirror</a:t>
              </a:r>
            </a:p>
          </p:txBody>
        </p:sp>
        <p:sp>
          <p:nvSpPr>
            <p:cNvPr id="13" name="TextBox 10">
              <a:extLst>
                <a:ext uri="{FF2B5EF4-FFF2-40B4-BE49-F238E27FC236}">
                  <a16:creationId xmlns:a16="http://schemas.microsoft.com/office/drawing/2014/main" id="{67FE6FF3-FEE3-43BE-AEF4-B1C4F4AC18A0}"/>
                </a:ext>
              </a:extLst>
            </p:cNvPr>
            <p:cNvSpPr txBox="1">
              <a:spLocks noChangeArrowheads="1"/>
            </p:cNvSpPr>
            <p:nvPr/>
          </p:nvSpPr>
          <p:spPr bwMode="auto">
            <a:xfrm>
              <a:off x="5686598" y="1842235"/>
              <a:ext cx="917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Comic Sans MS" panose="030F0702030302020204" pitchFamily="66" charset="0"/>
                  <a:ea typeface="MS PGothic" panose="020B0600070205080204" pitchFamily="34" charset="-128"/>
                </a:defRPr>
              </a:lvl1pPr>
              <a:lvl2pPr marL="742950" indent="-285750">
                <a:defRPr kumimoji="1" b="1">
                  <a:solidFill>
                    <a:schemeClr val="tx1"/>
                  </a:solidFill>
                  <a:latin typeface="Comic Sans MS" panose="030F0702030302020204" pitchFamily="66" charset="0"/>
                  <a:ea typeface="MS PGothic" panose="020B0600070205080204" pitchFamily="34" charset="-128"/>
                </a:defRPr>
              </a:lvl2pPr>
              <a:lvl3pPr marL="1143000" indent="-228600">
                <a:defRPr kumimoji="1" b="1">
                  <a:solidFill>
                    <a:schemeClr val="tx1"/>
                  </a:solidFill>
                  <a:latin typeface="Comic Sans MS" panose="030F0702030302020204" pitchFamily="66" charset="0"/>
                  <a:ea typeface="MS PGothic" panose="020B0600070205080204" pitchFamily="34" charset="-128"/>
                </a:defRPr>
              </a:lvl3pPr>
              <a:lvl4pPr marL="1600200" indent="-228600">
                <a:defRPr kumimoji="1" b="1">
                  <a:solidFill>
                    <a:schemeClr val="tx1"/>
                  </a:solidFill>
                  <a:latin typeface="Comic Sans MS" panose="030F0702030302020204" pitchFamily="66" charset="0"/>
                  <a:ea typeface="MS PGothic" panose="020B0600070205080204" pitchFamily="34" charset="-128"/>
                </a:defRPr>
              </a:lvl4pPr>
              <a:lvl5pPr marL="2057400" indent="-228600">
                <a:defRPr kumimoji="1" b="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MS PGothic" panose="020B0600070205080204" pitchFamily="34" charset="-128"/>
                </a:defRPr>
              </a:lvl9pPr>
            </a:lstStyle>
            <a:p>
              <a:r>
                <a:rPr lang="en-US" b="0" dirty="0">
                  <a:solidFill>
                    <a:srgbClr val="000000"/>
                  </a:solidFill>
                  <a:effectLst/>
                </a:rPr>
                <a:t>Center</a:t>
              </a:r>
            </a:p>
          </p:txBody>
        </p:sp>
        <p:cxnSp>
          <p:nvCxnSpPr>
            <p:cNvPr id="14" name="Straight Arrow Connector 6">
              <a:extLst>
                <a:ext uri="{FF2B5EF4-FFF2-40B4-BE49-F238E27FC236}">
                  <a16:creationId xmlns:a16="http://schemas.microsoft.com/office/drawing/2014/main" id="{CA029706-B872-47DC-960E-2E9D902F28D8}"/>
                </a:ext>
              </a:extLst>
            </p:cNvPr>
            <p:cNvCxnSpPr>
              <a:cxnSpLocks noChangeShapeType="1"/>
            </p:cNvCxnSpPr>
            <p:nvPr/>
          </p:nvCxnSpPr>
          <p:spPr bwMode="auto">
            <a:xfrm>
              <a:off x="6145218" y="2211567"/>
              <a:ext cx="304800" cy="472256"/>
            </a:xfrm>
            <a:prstGeom prst="straightConnector1">
              <a:avLst/>
            </a:prstGeom>
            <a:noFill/>
            <a:ln w="9525" algn="ctr">
              <a:solidFill>
                <a:schemeClr val="tx1"/>
              </a:solidFill>
              <a:round/>
              <a:headEnd/>
              <a:tailEnd type="arrow" w="med" len="med"/>
            </a:ln>
          </p:spPr>
        </p:cxnSp>
        <p:cxnSp>
          <p:nvCxnSpPr>
            <p:cNvPr id="15" name="Straight Connector 12">
              <a:extLst>
                <a:ext uri="{FF2B5EF4-FFF2-40B4-BE49-F238E27FC236}">
                  <a16:creationId xmlns:a16="http://schemas.microsoft.com/office/drawing/2014/main" id="{A6063E19-7FE7-46B6-91F4-1024103A443A}"/>
                </a:ext>
              </a:extLst>
            </p:cNvPr>
            <p:cNvCxnSpPr>
              <a:cxnSpLocks noChangeShapeType="1"/>
            </p:cNvCxnSpPr>
            <p:nvPr/>
          </p:nvCxnSpPr>
          <p:spPr bwMode="auto">
            <a:xfrm>
              <a:off x="7350826" y="2113808"/>
              <a:ext cx="249382" cy="570015"/>
            </a:xfrm>
            <a:prstGeom prst="line">
              <a:avLst/>
            </a:prstGeom>
            <a:noFill/>
            <a:ln w="28575" algn="ctr">
              <a:solidFill>
                <a:srgbClr val="FF0000"/>
              </a:solidFill>
              <a:round/>
              <a:headEnd/>
              <a:tailEnd/>
            </a:ln>
          </p:spPr>
        </p:cxnSp>
      </p:grpSp>
      <p:sp>
        <p:nvSpPr>
          <p:cNvPr id="16" name="TextBox 15">
            <a:extLst>
              <a:ext uri="{FF2B5EF4-FFF2-40B4-BE49-F238E27FC236}">
                <a16:creationId xmlns:a16="http://schemas.microsoft.com/office/drawing/2014/main" id="{3009346B-154E-485B-A069-8A3128F43288}"/>
              </a:ext>
            </a:extLst>
          </p:cNvPr>
          <p:cNvSpPr txBox="1"/>
          <p:nvPr/>
        </p:nvSpPr>
        <p:spPr>
          <a:xfrm>
            <a:off x="8900540" y="4620938"/>
            <a:ext cx="2804030" cy="1200329"/>
          </a:xfrm>
          <a:prstGeom prst="rect">
            <a:avLst/>
          </a:prstGeom>
          <a:noFill/>
        </p:spPr>
        <p:txBody>
          <a:bodyPr wrap="square" rtlCol="0">
            <a:spAutoFit/>
          </a:bodyPr>
          <a:lstStyle/>
          <a:p>
            <a:r>
              <a:rPr lang="en-US" dirty="0"/>
              <a:t>The full detector design has the GEM photodetectors as the window, same as test beam setup</a:t>
            </a:r>
          </a:p>
        </p:txBody>
      </p:sp>
    </p:spTree>
    <p:extLst>
      <p:ext uri="{BB962C8B-B14F-4D97-AF65-F5344CB8AC3E}">
        <p14:creationId xmlns:p14="http://schemas.microsoft.com/office/powerpoint/2010/main" val="163411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A6D4-1B10-4673-B34F-ED5C63F0DB1A}"/>
              </a:ext>
            </a:extLst>
          </p:cNvPr>
          <p:cNvSpPr>
            <a:spLocks noGrp="1"/>
          </p:cNvSpPr>
          <p:nvPr>
            <p:ph type="title"/>
          </p:nvPr>
        </p:nvSpPr>
        <p:spPr/>
        <p:txBody>
          <a:bodyPr/>
          <a:lstStyle/>
          <a:p>
            <a:r>
              <a:rPr lang="en-US" dirty="0"/>
              <a:t>Parameterization - CRK </a:t>
            </a:r>
          </a:p>
        </p:txBody>
      </p:sp>
      <p:sp>
        <p:nvSpPr>
          <p:cNvPr id="3" name="Content Placeholder 2">
            <a:extLst>
              <a:ext uri="{FF2B5EF4-FFF2-40B4-BE49-F238E27FC236}">
                <a16:creationId xmlns:a16="http://schemas.microsoft.com/office/drawing/2014/main" id="{9D0F7BBB-C634-4AA2-BFC6-6ACFC570AFE8}"/>
              </a:ext>
            </a:extLst>
          </p:cNvPr>
          <p:cNvSpPr>
            <a:spLocks noGrp="1"/>
          </p:cNvSpPr>
          <p:nvPr>
            <p:ph idx="1"/>
          </p:nvPr>
        </p:nvSpPr>
        <p:spPr/>
        <p:txBody>
          <a:bodyPr/>
          <a:lstStyle/>
          <a:p>
            <a:r>
              <a:rPr lang="en-US" dirty="0"/>
              <a:t>Generate photons according to Cherenkov spectrum</a:t>
            </a:r>
          </a:p>
          <a:p>
            <a:r>
              <a:rPr lang="en-US" dirty="0"/>
              <a:t>Efficiencies provide detected </a:t>
            </a:r>
            <a:r>
              <a:rPr lang="en-US" dirty="0" err="1"/>
              <a:t>Npe</a:t>
            </a:r>
            <a:endParaRPr lang="en-US" dirty="0"/>
          </a:p>
          <a:p>
            <a:pPr lvl="1"/>
            <a:r>
              <a:rPr lang="en-US" dirty="0"/>
              <a:t>Many efficiencies are functions of wavelength</a:t>
            </a:r>
          </a:p>
          <a:p>
            <a:r>
              <a:rPr lang="en-US" dirty="0"/>
              <a:t>Smears degrade Cherenkov angle resolution</a:t>
            </a:r>
          </a:p>
          <a:p>
            <a:r>
              <a:rPr lang="en-US" dirty="0"/>
              <a:t>Modular framework designed to allow for mixing and matching of gases, photodetectors, pressures, etc.</a:t>
            </a:r>
          </a:p>
          <a:p>
            <a:r>
              <a:rPr lang="en-US" dirty="0"/>
              <a:t>Pi, Ka, </a:t>
            </a:r>
            <a:r>
              <a:rPr lang="en-US" dirty="0" err="1"/>
              <a:t>Pr</a:t>
            </a:r>
            <a:r>
              <a:rPr lang="en-US" dirty="0"/>
              <a:t>, and e all included</a:t>
            </a:r>
          </a:p>
          <a:p>
            <a:r>
              <a:rPr lang="en-US" dirty="0"/>
              <a:t>Once cleaned up, will be available in the PID GitLab</a:t>
            </a:r>
          </a:p>
        </p:txBody>
      </p:sp>
      <p:sp>
        <p:nvSpPr>
          <p:cNvPr id="4" name="Footer Placeholder 3">
            <a:extLst>
              <a:ext uri="{FF2B5EF4-FFF2-40B4-BE49-F238E27FC236}">
                <a16:creationId xmlns:a16="http://schemas.microsoft.com/office/drawing/2014/main" id="{17C57E46-0DFD-4338-9C7C-22DEB3FB714C}"/>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8422298C-1F47-4989-9C77-5DA1331C5ACE}"/>
              </a:ext>
            </a:extLst>
          </p:cNvPr>
          <p:cNvSpPr>
            <a:spLocks noGrp="1"/>
          </p:cNvSpPr>
          <p:nvPr>
            <p:ph type="sldNum" sz="quarter" idx="12"/>
          </p:nvPr>
        </p:nvSpPr>
        <p:spPr/>
        <p:txBody>
          <a:bodyPr>
            <a:normAutofit/>
          </a:bodyPr>
          <a:lstStyle/>
          <a:p>
            <a:fld id="{2923A0F9-2638-4673-A863-C916AFB48A8F}" type="slidenum">
              <a:rPr lang="en-US" smtClean="0"/>
              <a:t>4</a:t>
            </a:fld>
            <a:endParaRPr lang="en-US"/>
          </a:p>
        </p:txBody>
      </p:sp>
      <p:pic>
        <p:nvPicPr>
          <p:cNvPr id="6" name="Picture 5">
            <a:extLst>
              <a:ext uri="{FF2B5EF4-FFF2-40B4-BE49-F238E27FC236}">
                <a16:creationId xmlns:a16="http://schemas.microsoft.com/office/drawing/2014/main" id="{C59A6D01-A431-4DD8-B10D-4B37A05F3BAA}"/>
              </a:ext>
            </a:extLst>
          </p:cNvPr>
          <p:cNvPicPr>
            <a:picLocks noChangeAspect="1"/>
          </p:cNvPicPr>
          <p:nvPr/>
        </p:nvPicPr>
        <p:blipFill>
          <a:blip r:embed="rId2"/>
          <a:stretch>
            <a:fillRect/>
          </a:stretch>
        </p:blipFill>
        <p:spPr>
          <a:xfrm>
            <a:off x="9421630" y="136525"/>
            <a:ext cx="2346507" cy="1895475"/>
          </a:xfrm>
          <a:prstGeom prst="rect">
            <a:avLst/>
          </a:prstGeom>
        </p:spPr>
      </p:pic>
    </p:spTree>
    <p:extLst>
      <p:ext uri="{BB962C8B-B14F-4D97-AF65-F5344CB8AC3E}">
        <p14:creationId xmlns:p14="http://schemas.microsoft.com/office/powerpoint/2010/main" val="158946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DFE0D5D-482E-4E38-A28B-B457324EDAE6}"/>
              </a:ext>
            </a:extLst>
          </p:cNvPr>
          <p:cNvGrpSpPr/>
          <p:nvPr/>
        </p:nvGrpSpPr>
        <p:grpSpPr>
          <a:xfrm>
            <a:off x="315235" y="835994"/>
            <a:ext cx="8192857" cy="5590609"/>
            <a:chOff x="315235" y="845519"/>
            <a:chExt cx="8192857" cy="5590609"/>
          </a:xfrm>
        </p:grpSpPr>
        <p:pic>
          <p:nvPicPr>
            <p:cNvPr id="9" name="Picture 8">
              <a:extLst>
                <a:ext uri="{FF2B5EF4-FFF2-40B4-BE49-F238E27FC236}">
                  <a16:creationId xmlns:a16="http://schemas.microsoft.com/office/drawing/2014/main" id="{AE893AF8-B55F-4353-A92D-29DB11745057}"/>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08030" y="896322"/>
              <a:ext cx="8059422" cy="5510830"/>
            </a:xfrm>
            <a:prstGeom prst="rect">
              <a:avLst/>
            </a:prstGeom>
          </p:spPr>
        </p:pic>
        <p:pic>
          <p:nvPicPr>
            <p:cNvPr id="10" name="Picture 9">
              <a:extLst>
                <a:ext uri="{FF2B5EF4-FFF2-40B4-BE49-F238E27FC236}">
                  <a16:creationId xmlns:a16="http://schemas.microsoft.com/office/drawing/2014/main" id="{56A48CE8-A615-4BE7-B658-28E62066E89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15235" y="925297"/>
              <a:ext cx="8192857" cy="5510831"/>
            </a:xfrm>
            <a:prstGeom prst="rect">
              <a:avLst/>
            </a:prstGeom>
          </p:spPr>
        </p:pic>
        <p:pic>
          <p:nvPicPr>
            <p:cNvPr id="8" name="Picture 7">
              <a:extLst>
                <a:ext uri="{FF2B5EF4-FFF2-40B4-BE49-F238E27FC236}">
                  <a16:creationId xmlns:a16="http://schemas.microsoft.com/office/drawing/2014/main" id="{E5DB7681-2935-4CE0-B57F-7A1E94349BD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5288" y="845519"/>
              <a:ext cx="7986712" cy="5510831"/>
            </a:xfrm>
            <a:prstGeom prst="rect">
              <a:avLst/>
            </a:prstGeom>
          </p:spPr>
        </p:pic>
      </p:grpSp>
      <p:sp>
        <p:nvSpPr>
          <p:cNvPr id="2" name="Title 1">
            <a:extLst>
              <a:ext uri="{FF2B5EF4-FFF2-40B4-BE49-F238E27FC236}">
                <a16:creationId xmlns:a16="http://schemas.microsoft.com/office/drawing/2014/main" id="{51391E0B-FB30-4282-8E20-1B870994CAD9}"/>
              </a:ext>
            </a:extLst>
          </p:cNvPr>
          <p:cNvSpPr>
            <a:spLocks noGrp="1"/>
          </p:cNvSpPr>
          <p:nvPr>
            <p:ph type="title"/>
          </p:nvPr>
        </p:nvSpPr>
        <p:spPr>
          <a:xfrm>
            <a:off x="261427" y="-128638"/>
            <a:ext cx="10515600" cy="1325563"/>
          </a:xfrm>
        </p:spPr>
        <p:txBody>
          <a:bodyPr/>
          <a:lstStyle/>
          <a:p>
            <a:r>
              <a:rPr lang="en-US" dirty="0"/>
              <a:t>Efficiencies</a:t>
            </a:r>
          </a:p>
        </p:txBody>
      </p:sp>
      <p:sp>
        <p:nvSpPr>
          <p:cNvPr id="3" name="Content Placeholder 2">
            <a:extLst>
              <a:ext uri="{FF2B5EF4-FFF2-40B4-BE49-F238E27FC236}">
                <a16:creationId xmlns:a16="http://schemas.microsoft.com/office/drawing/2014/main" id="{FABEF798-7318-4B30-BE4E-582F0BE8D695}"/>
              </a:ext>
            </a:extLst>
          </p:cNvPr>
          <p:cNvSpPr>
            <a:spLocks noGrp="1"/>
          </p:cNvSpPr>
          <p:nvPr>
            <p:ph idx="1"/>
          </p:nvPr>
        </p:nvSpPr>
        <p:spPr>
          <a:xfrm>
            <a:off x="8641951" y="1591397"/>
            <a:ext cx="3421417" cy="4054394"/>
          </a:xfrm>
        </p:spPr>
        <p:txBody>
          <a:bodyPr>
            <a:normAutofit fontScale="92500" lnSpcReduction="10000"/>
          </a:bodyPr>
          <a:lstStyle/>
          <a:p>
            <a:pPr marL="0" indent="0">
              <a:buNone/>
            </a:pPr>
            <a:r>
              <a:rPr lang="en-US" sz="1800" dirty="0"/>
              <a:t>Green: CF4 Opacity</a:t>
            </a:r>
          </a:p>
          <a:p>
            <a:pPr marL="0" indent="0">
              <a:buNone/>
            </a:pPr>
            <a:r>
              <a:rPr lang="en-US" sz="1800" dirty="0"/>
              <a:t>From PHENIX HBD Performance</a:t>
            </a:r>
          </a:p>
          <a:p>
            <a:pPr marL="0" indent="0">
              <a:buNone/>
            </a:pPr>
            <a:r>
              <a:rPr lang="en-US" sz="1800" dirty="0">
                <a:hlinkClick r:id="rId5"/>
              </a:rPr>
              <a:t>https://arxiv.org/pdf/1103.4277.pdf</a:t>
            </a:r>
            <a:br>
              <a:rPr lang="en-US" sz="1800" dirty="0"/>
            </a:br>
            <a:endParaRPr lang="en-US" sz="1800" dirty="0"/>
          </a:p>
          <a:p>
            <a:pPr marL="0" indent="0">
              <a:buNone/>
            </a:pPr>
            <a:r>
              <a:rPr lang="en-US" sz="1800" dirty="0"/>
              <a:t>Orange: Al-MgF2 coated Mirror Reflectivity</a:t>
            </a:r>
          </a:p>
          <a:p>
            <a:pPr marL="0" indent="0">
              <a:buNone/>
            </a:pPr>
            <a:r>
              <a:rPr lang="en-US" sz="1800" dirty="0"/>
              <a:t>From Acton Research</a:t>
            </a:r>
            <a:br>
              <a:rPr lang="en-US" sz="1800" dirty="0"/>
            </a:br>
            <a:endParaRPr lang="en-US" sz="1800" dirty="0"/>
          </a:p>
          <a:p>
            <a:pPr marL="0" indent="0">
              <a:buNone/>
            </a:pPr>
            <a:r>
              <a:rPr lang="en-US" sz="1800" dirty="0"/>
              <a:t>Blue: </a:t>
            </a:r>
            <a:r>
              <a:rPr lang="en-US" sz="1800" dirty="0" err="1"/>
              <a:t>CsI</a:t>
            </a:r>
            <a:r>
              <a:rPr lang="en-US" sz="1800" dirty="0"/>
              <a:t> Photocathode Quantum Efficiency from PHENIX HBD Performance</a:t>
            </a:r>
            <a:br>
              <a:rPr lang="en-US" sz="1800" dirty="0"/>
            </a:br>
            <a:endParaRPr lang="en-US" sz="1800" dirty="0"/>
          </a:p>
          <a:p>
            <a:pPr marL="0" indent="0">
              <a:buNone/>
            </a:pPr>
            <a:r>
              <a:rPr lang="en-US" sz="1800" dirty="0"/>
              <a:t>Yellow: All Lambda Independent Efficiencies from test beam and HBD experience</a:t>
            </a:r>
          </a:p>
          <a:p>
            <a:pPr marL="0" indent="0">
              <a:buNone/>
            </a:pPr>
            <a:endParaRPr lang="en-US" sz="1800" dirty="0"/>
          </a:p>
        </p:txBody>
      </p:sp>
      <p:sp>
        <p:nvSpPr>
          <p:cNvPr id="4" name="Footer Placeholder 3">
            <a:extLst>
              <a:ext uri="{FF2B5EF4-FFF2-40B4-BE49-F238E27FC236}">
                <a16:creationId xmlns:a16="http://schemas.microsoft.com/office/drawing/2014/main" id="{EE17D9E5-27F6-45E1-8E1B-3E5CFD33B76A}"/>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F6158081-7797-4ACE-82B8-BF11CDE07111}"/>
              </a:ext>
            </a:extLst>
          </p:cNvPr>
          <p:cNvSpPr>
            <a:spLocks noGrp="1"/>
          </p:cNvSpPr>
          <p:nvPr>
            <p:ph type="sldNum" sz="quarter" idx="12"/>
          </p:nvPr>
        </p:nvSpPr>
        <p:spPr/>
        <p:txBody>
          <a:bodyPr>
            <a:normAutofit/>
          </a:bodyPr>
          <a:lstStyle/>
          <a:p>
            <a:fld id="{2923A0F9-2638-4673-A863-C916AFB48A8F}" type="slidenum">
              <a:rPr lang="en-US" smtClean="0"/>
              <a:t>5</a:t>
            </a:fld>
            <a:endParaRPr lang="en-US"/>
          </a:p>
        </p:txBody>
      </p:sp>
      <p:cxnSp>
        <p:nvCxnSpPr>
          <p:cNvPr id="13" name="Straight Connector 12">
            <a:extLst>
              <a:ext uri="{FF2B5EF4-FFF2-40B4-BE49-F238E27FC236}">
                <a16:creationId xmlns:a16="http://schemas.microsoft.com/office/drawing/2014/main" id="{4625E20A-ED02-4272-95E8-EA623AE6F691}"/>
              </a:ext>
            </a:extLst>
          </p:cNvPr>
          <p:cNvCxnSpPr/>
          <p:nvPr/>
        </p:nvCxnSpPr>
        <p:spPr>
          <a:xfrm>
            <a:off x="731520" y="3718560"/>
            <a:ext cx="7421880" cy="0"/>
          </a:xfrm>
          <a:prstGeom prst="line">
            <a:avLst/>
          </a:prstGeom>
          <a:ln w="28575"/>
        </p:spPr>
        <p:style>
          <a:lnRef idx="2">
            <a:schemeClr val="accent4"/>
          </a:lnRef>
          <a:fillRef idx="0">
            <a:schemeClr val="accent4"/>
          </a:fillRef>
          <a:effectRef idx="1">
            <a:schemeClr val="accent4"/>
          </a:effectRef>
          <a:fontRef idx="minor">
            <a:schemeClr val="tx1"/>
          </a:fontRef>
        </p:style>
      </p:cxnSp>
      <p:sp>
        <p:nvSpPr>
          <p:cNvPr id="14" name="TextBox 13">
            <a:extLst>
              <a:ext uri="{FF2B5EF4-FFF2-40B4-BE49-F238E27FC236}">
                <a16:creationId xmlns:a16="http://schemas.microsoft.com/office/drawing/2014/main" id="{8AD03E70-5AF1-4459-AC92-641A77A98D47}"/>
              </a:ext>
            </a:extLst>
          </p:cNvPr>
          <p:cNvSpPr txBox="1"/>
          <p:nvPr/>
        </p:nvSpPr>
        <p:spPr>
          <a:xfrm>
            <a:off x="3581400" y="6314358"/>
            <a:ext cx="2067560" cy="369332"/>
          </a:xfrm>
          <a:prstGeom prst="rect">
            <a:avLst/>
          </a:prstGeom>
          <a:noFill/>
        </p:spPr>
        <p:txBody>
          <a:bodyPr wrap="square" rtlCol="0">
            <a:spAutoFit/>
          </a:bodyPr>
          <a:lstStyle/>
          <a:p>
            <a:r>
              <a:rPr lang="en-US" dirty="0"/>
              <a:t>Wavelength (nm)</a:t>
            </a:r>
          </a:p>
        </p:txBody>
      </p:sp>
    </p:spTree>
    <p:extLst>
      <p:ext uri="{BB962C8B-B14F-4D97-AF65-F5344CB8AC3E}">
        <p14:creationId xmlns:p14="http://schemas.microsoft.com/office/powerpoint/2010/main" val="341496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796E7-8901-4A90-9833-3B0BF263546F}"/>
              </a:ext>
            </a:extLst>
          </p:cNvPr>
          <p:cNvSpPr>
            <a:spLocks noGrp="1"/>
          </p:cNvSpPr>
          <p:nvPr>
            <p:ph idx="1"/>
          </p:nvPr>
        </p:nvSpPr>
        <p:spPr>
          <a:xfrm>
            <a:off x="440326" y="527050"/>
            <a:ext cx="4867275" cy="6194425"/>
          </a:xfrm>
        </p:spPr>
        <p:txBody>
          <a:bodyPr>
            <a:normAutofit/>
          </a:bodyPr>
          <a:lstStyle/>
          <a:p>
            <a:r>
              <a:rPr lang="en-US" dirty="0"/>
              <a:t>Included:</a:t>
            </a:r>
          </a:p>
          <a:p>
            <a:pPr lvl="1"/>
            <a:r>
              <a:rPr lang="en-US" dirty="0"/>
              <a:t>Functions of Lambda</a:t>
            </a:r>
          </a:p>
          <a:p>
            <a:pPr lvl="2"/>
            <a:r>
              <a:rPr lang="en-US" dirty="0"/>
              <a:t>Mirror Reflectivity</a:t>
            </a:r>
          </a:p>
          <a:p>
            <a:pPr lvl="2"/>
            <a:r>
              <a:rPr lang="en-US" dirty="0" err="1"/>
              <a:t>CsI</a:t>
            </a:r>
            <a:r>
              <a:rPr lang="en-US" dirty="0"/>
              <a:t> QE</a:t>
            </a:r>
          </a:p>
          <a:p>
            <a:pPr lvl="2"/>
            <a:r>
              <a:rPr lang="en-US" dirty="0"/>
              <a:t>CF4 opacity</a:t>
            </a:r>
          </a:p>
          <a:p>
            <a:pPr lvl="1"/>
            <a:r>
              <a:rPr lang="en-US" dirty="0"/>
              <a:t>Lambda Independent</a:t>
            </a:r>
          </a:p>
          <a:p>
            <a:pPr lvl="2"/>
            <a:r>
              <a:rPr lang="en-US" dirty="0"/>
              <a:t>GEM holes</a:t>
            </a:r>
          </a:p>
          <a:p>
            <a:pPr lvl="2"/>
            <a:r>
              <a:rPr lang="en-US" dirty="0"/>
              <a:t>Mesh transparency</a:t>
            </a:r>
          </a:p>
          <a:p>
            <a:pPr lvl="2"/>
            <a:r>
              <a:rPr lang="en-US" dirty="0"/>
              <a:t>GEM Collection Efficiency</a:t>
            </a:r>
          </a:p>
          <a:p>
            <a:pPr lvl="2"/>
            <a:r>
              <a:rPr lang="en-US" dirty="0"/>
              <a:t>Single Photon Detection</a:t>
            </a:r>
          </a:p>
          <a:p>
            <a:r>
              <a:rPr lang="en-US" dirty="0"/>
              <a:t>~17 </a:t>
            </a:r>
            <a:r>
              <a:rPr lang="en-US" dirty="0" err="1"/>
              <a:t>Npe</a:t>
            </a:r>
            <a:r>
              <a:rPr lang="en-US" dirty="0"/>
              <a:t> calculated at </a:t>
            </a:r>
            <a:r>
              <a:rPr lang="el-GR" dirty="0"/>
              <a:t>β</a:t>
            </a:r>
            <a:r>
              <a:rPr lang="en-US" dirty="0"/>
              <a:t>=1</a:t>
            </a:r>
          </a:p>
          <a:p>
            <a:r>
              <a:rPr lang="en-US" dirty="0"/>
              <a:t>Peaked nature of total efficiency provides defense against chromaticity issues near </a:t>
            </a:r>
            <a:r>
              <a:rPr lang="en-US" dirty="0" err="1"/>
              <a:t>Sellmeier</a:t>
            </a:r>
            <a:r>
              <a:rPr lang="en-US" dirty="0"/>
              <a:t> pole</a:t>
            </a:r>
          </a:p>
          <a:p>
            <a:endParaRPr lang="en-US" dirty="0"/>
          </a:p>
        </p:txBody>
      </p:sp>
      <p:sp>
        <p:nvSpPr>
          <p:cNvPr id="4" name="Footer Placeholder 3">
            <a:extLst>
              <a:ext uri="{FF2B5EF4-FFF2-40B4-BE49-F238E27FC236}">
                <a16:creationId xmlns:a16="http://schemas.microsoft.com/office/drawing/2014/main" id="{FD1E95EA-748A-4057-B992-D4F3260B006E}"/>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B15438E8-4011-47A5-BCA0-8D553C3EFF03}"/>
              </a:ext>
            </a:extLst>
          </p:cNvPr>
          <p:cNvSpPr>
            <a:spLocks noGrp="1"/>
          </p:cNvSpPr>
          <p:nvPr>
            <p:ph type="sldNum" sz="quarter" idx="12"/>
          </p:nvPr>
        </p:nvSpPr>
        <p:spPr/>
        <p:txBody>
          <a:bodyPr>
            <a:normAutofit/>
          </a:bodyPr>
          <a:lstStyle/>
          <a:p>
            <a:fld id="{2923A0F9-2638-4673-A863-C916AFB48A8F}" type="slidenum">
              <a:rPr lang="en-US" smtClean="0"/>
              <a:t>6</a:t>
            </a:fld>
            <a:endParaRPr lang="en-US"/>
          </a:p>
        </p:txBody>
      </p:sp>
      <p:sp>
        <p:nvSpPr>
          <p:cNvPr id="8" name="TextBox 7">
            <a:extLst>
              <a:ext uri="{FF2B5EF4-FFF2-40B4-BE49-F238E27FC236}">
                <a16:creationId xmlns:a16="http://schemas.microsoft.com/office/drawing/2014/main" id="{3653F851-7C75-4ED5-BC47-CA0DE397C3B6}"/>
              </a:ext>
            </a:extLst>
          </p:cNvPr>
          <p:cNvSpPr txBox="1"/>
          <p:nvPr/>
        </p:nvSpPr>
        <p:spPr>
          <a:xfrm>
            <a:off x="7969838" y="6192439"/>
            <a:ext cx="2000250" cy="369332"/>
          </a:xfrm>
          <a:prstGeom prst="rect">
            <a:avLst/>
          </a:prstGeom>
          <a:noFill/>
        </p:spPr>
        <p:txBody>
          <a:bodyPr wrap="square" rtlCol="0">
            <a:spAutoFit/>
          </a:bodyPr>
          <a:lstStyle/>
          <a:p>
            <a:r>
              <a:rPr lang="en-US" dirty="0"/>
              <a:t>Wavelength (nm)</a:t>
            </a:r>
          </a:p>
        </p:txBody>
      </p:sp>
      <p:pic>
        <p:nvPicPr>
          <p:cNvPr id="2" name="Picture 1">
            <a:extLst>
              <a:ext uri="{FF2B5EF4-FFF2-40B4-BE49-F238E27FC236}">
                <a16:creationId xmlns:a16="http://schemas.microsoft.com/office/drawing/2014/main" id="{063E5EFB-54DD-42FA-B09C-9BFF575A4013}"/>
              </a:ext>
            </a:extLst>
          </p:cNvPr>
          <p:cNvPicPr>
            <a:picLocks noChangeAspect="1"/>
          </p:cNvPicPr>
          <p:nvPr/>
        </p:nvPicPr>
        <p:blipFill>
          <a:blip r:embed="rId2"/>
          <a:stretch>
            <a:fillRect/>
          </a:stretch>
        </p:blipFill>
        <p:spPr>
          <a:xfrm>
            <a:off x="5307601" y="460806"/>
            <a:ext cx="6609989" cy="5731634"/>
          </a:xfrm>
          <a:prstGeom prst="rect">
            <a:avLst/>
          </a:prstGeom>
        </p:spPr>
      </p:pic>
    </p:spTree>
    <p:extLst>
      <p:ext uri="{BB962C8B-B14F-4D97-AF65-F5344CB8AC3E}">
        <p14:creationId xmlns:p14="http://schemas.microsoft.com/office/powerpoint/2010/main" val="7875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ED8C41-C228-4C1D-ADE5-7BC5601335AB}"/>
                  </a:ext>
                </a:extLst>
              </p:cNvPr>
              <p:cNvSpPr>
                <a:spLocks noGrp="1"/>
              </p:cNvSpPr>
              <p:nvPr>
                <p:ph idx="1"/>
              </p:nvPr>
            </p:nvSpPr>
            <p:spPr>
              <a:xfrm>
                <a:off x="392112" y="941733"/>
                <a:ext cx="4333875" cy="5659092"/>
              </a:xfrm>
            </p:spPr>
            <p:txBody>
              <a:bodyPr>
                <a:normAutofit/>
              </a:bodyPr>
              <a:lstStyle/>
              <a:p>
                <a:pPr marL="0" indent="0">
                  <a:buNone/>
                </a:pPr>
                <a:r>
                  <a:rPr lang="en-US" dirty="0"/>
                  <a:t>“Go where the light is”</a:t>
                </a:r>
                <a:br>
                  <a:rPr lang="en-US" dirty="0"/>
                </a:br>
                <a:br>
                  <a:rPr lang="en-US" dirty="0"/>
                </a:br>
                <a:r>
                  <a:rPr lang="en-US" dirty="0"/>
                  <a:t>Compared to a PMT, </a:t>
                </a:r>
                <a:r>
                  <a:rPr lang="en-US" dirty="0" err="1"/>
                  <a:t>CsI</a:t>
                </a:r>
                <a:r>
                  <a:rPr lang="en-US" dirty="0"/>
                  <a:t> active at much lower wavelengths</a:t>
                </a:r>
              </a:p>
              <a:p>
                <a:pPr marL="0" indent="0">
                  <a:buNone/>
                </a:pPr>
                <a:endParaRPr lang="en-US" dirty="0"/>
              </a:p>
              <a:p>
                <a:pPr marL="0" indent="0">
                  <a:buNone/>
                </a:pPr>
                <a:r>
                  <a:rPr lang="en-US" dirty="0"/>
                  <a:t>Multiplying the overall efficiency by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l-GR" i="1" smtClean="0">
                                <a:latin typeface="Cambria Math" panose="02040503050406030204" pitchFamily="18" charset="0"/>
                              </a:rPr>
                            </m:ctrlPr>
                          </m:sSupPr>
                          <m:e>
                            <m:r>
                              <m:rPr>
                                <m:sty m:val="p"/>
                              </m:rPr>
                              <a:rPr lang="el-GR" i="1" smtClean="0">
                                <a:latin typeface="Cambria Math" panose="02040503050406030204" pitchFamily="18" charset="0"/>
                              </a:rPr>
                              <m:t>λ</m:t>
                            </m:r>
                          </m:e>
                          <m:sup>
                            <m:r>
                              <a:rPr lang="en-US" b="0" i="1" smtClean="0">
                                <a:latin typeface="Cambria Math" panose="02040503050406030204" pitchFamily="18" charset="0"/>
                              </a:rPr>
                              <m:t>2</m:t>
                            </m:r>
                          </m:sup>
                        </m:sSup>
                      </m:den>
                    </m:f>
                  </m:oMath>
                </a14:m>
                <a:r>
                  <a:rPr lang="en-US" dirty="0"/>
                  <a:t> shifts the distribution further left and illustrates the relative importance of lower wavelengths. But what about chromaticity?</a:t>
                </a:r>
              </a:p>
            </p:txBody>
          </p:sp>
        </mc:Choice>
        <mc:Fallback xmlns="">
          <p:sp>
            <p:nvSpPr>
              <p:cNvPr id="3" name="Content Placeholder 2">
                <a:extLst>
                  <a:ext uri="{FF2B5EF4-FFF2-40B4-BE49-F238E27FC236}">
                    <a16:creationId xmlns:a16="http://schemas.microsoft.com/office/drawing/2014/main" id="{E7ED8C41-C228-4C1D-ADE5-7BC5601335AB}"/>
                  </a:ext>
                </a:extLst>
              </p:cNvPr>
              <p:cNvSpPr>
                <a:spLocks noGrp="1" noRot="1" noChangeAspect="1" noMove="1" noResize="1" noEditPoints="1" noAdjustHandles="1" noChangeArrowheads="1" noChangeShapeType="1" noTextEdit="1"/>
              </p:cNvSpPr>
              <p:nvPr>
                <p:ph idx="1"/>
              </p:nvPr>
            </p:nvSpPr>
            <p:spPr>
              <a:xfrm>
                <a:off x="392112" y="941733"/>
                <a:ext cx="4333875" cy="5659092"/>
              </a:xfrm>
              <a:blipFill>
                <a:blip r:embed="rId2"/>
                <a:stretch>
                  <a:fillRect l="-2813" t="-1722" r="-703" b="-21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1EB037F-0B37-444D-9E55-D47EE937B8ED}"/>
              </a:ext>
            </a:extLst>
          </p:cNvPr>
          <p:cNvSpPr>
            <a:spLocks noGrp="1"/>
          </p:cNvSpPr>
          <p:nvPr>
            <p:ph type="ftr" sz="quarter" idx="11"/>
          </p:nvPr>
        </p:nvSpPr>
        <p:spPr/>
        <p:txBody>
          <a:bodyPr/>
          <a:lstStyle/>
          <a:p>
            <a:r>
              <a:rPr lang="en-US"/>
              <a:t>Henry Klest (SBU)</a:t>
            </a:r>
          </a:p>
        </p:txBody>
      </p:sp>
      <p:sp>
        <p:nvSpPr>
          <p:cNvPr id="5" name="Slide Number Placeholder 4">
            <a:extLst>
              <a:ext uri="{FF2B5EF4-FFF2-40B4-BE49-F238E27FC236}">
                <a16:creationId xmlns:a16="http://schemas.microsoft.com/office/drawing/2014/main" id="{01260EE9-E8CC-4447-8F2E-3C3DA96036E3}"/>
              </a:ext>
            </a:extLst>
          </p:cNvPr>
          <p:cNvSpPr>
            <a:spLocks noGrp="1"/>
          </p:cNvSpPr>
          <p:nvPr>
            <p:ph type="sldNum" sz="quarter" idx="12"/>
          </p:nvPr>
        </p:nvSpPr>
        <p:spPr/>
        <p:txBody>
          <a:bodyPr>
            <a:normAutofit/>
          </a:bodyPr>
          <a:lstStyle/>
          <a:p>
            <a:fld id="{2923A0F9-2638-4673-A863-C916AFB48A8F}" type="slidenum">
              <a:rPr lang="en-US" smtClean="0"/>
              <a:t>7</a:t>
            </a:fld>
            <a:endParaRPr lang="en-US"/>
          </a:p>
        </p:txBody>
      </p:sp>
      <p:pic>
        <p:nvPicPr>
          <p:cNvPr id="6" name="Picture 5">
            <a:extLst>
              <a:ext uri="{FF2B5EF4-FFF2-40B4-BE49-F238E27FC236}">
                <a16:creationId xmlns:a16="http://schemas.microsoft.com/office/drawing/2014/main" id="{DD8F4DE1-595A-44D5-95FE-38DE99E362E9}"/>
              </a:ext>
            </a:extLst>
          </p:cNvPr>
          <p:cNvPicPr>
            <a:picLocks noChangeAspect="1"/>
          </p:cNvPicPr>
          <p:nvPr/>
        </p:nvPicPr>
        <p:blipFill rotWithShape="1">
          <a:blip r:embed="rId3"/>
          <a:srcRect t="51407"/>
          <a:stretch/>
        </p:blipFill>
        <p:spPr>
          <a:xfrm>
            <a:off x="4725987" y="325120"/>
            <a:ext cx="7137401" cy="5584565"/>
          </a:xfrm>
          <a:prstGeom prst="rect">
            <a:avLst/>
          </a:prstGeom>
        </p:spPr>
      </p:pic>
      <p:sp>
        <p:nvSpPr>
          <p:cNvPr id="7" name="TextBox 6">
            <a:extLst>
              <a:ext uri="{FF2B5EF4-FFF2-40B4-BE49-F238E27FC236}">
                <a16:creationId xmlns:a16="http://schemas.microsoft.com/office/drawing/2014/main" id="{50DA03B6-4D93-4B46-904C-9FC486B8877B}"/>
              </a:ext>
            </a:extLst>
          </p:cNvPr>
          <p:cNvSpPr txBox="1"/>
          <p:nvPr/>
        </p:nvSpPr>
        <p:spPr>
          <a:xfrm>
            <a:off x="7699022" y="5909685"/>
            <a:ext cx="2000250" cy="369332"/>
          </a:xfrm>
          <a:prstGeom prst="rect">
            <a:avLst/>
          </a:prstGeom>
          <a:noFill/>
        </p:spPr>
        <p:txBody>
          <a:bodyPr wrap="square" rtlCol="0">
            <a:spAutoFit/>
          </a:bodyPr>
          <a:lstStyle/>
          <a:p>
            <a:r>
              <a:rPr lang="en-US" dirty="0"/>
              <a:t>Wavelength (nm)</a:t>
            </a:r>
          </a:p>
        </p:txBody>
      </p:sp>
    </p:spTree>
    <p:extLst>
      <p:ext uri="{BB962C8B-B14F-4D97-AF65-F5344CB8AC3E}">
        <p14:creationId xmlns:p14="http://schemas.microsoft.com/office/powerpoint/2010/main" val="391525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7C6F5-0917-4010-A297-02183E799916}"/>
              </a:ext>
            </a:extLst>
          </p:cNvPr>
          <p:cNvSpPr>
            <a:spLocks noGrp="1"/>
          </p:cNvSpPr>
          <p:nvPr>
            <p:ph idx="1"/>
          </p:nvPr>
        </p:nvSpPr>
        <p:spPr>
          <a:xfrm>
            <a:off x="148589" y="245835"/>
            <a:ext cx="10515600" cy="4351338"/>
          </a:xfrm>
        </p:spPr>
        <p:txBody>
          <a:bodyPr>
            <a:normAutofit/>
          </a:bodyPr>
          <a:lstStyle/>
          <a:p>
            <a:pPr marL="0" indent="0">
              <a:buNone/>
            </a:pPr>
            <a:r>
              <a:rPr lang="en-US" sz="2000" dirty="0"/>
              <a:t>Gaseous portion of GEM RICH and </a:t>
            </a:r>
            <a:r>
              <a:rPr lang="en-US" sz="2000" dirty="0" err="1"/>
              <a:t>dRICH</a:t>
            </a:r>
            <a:r>
              <a:rPr lang="en-US" sz="2000" dirty="0"/>
              <a:t> are largely similar, differences in readout (GEM vs PMT), length (100 cm vs 160 cm), and gas choice (CF4 vs C2F6). Haven’t yet implemented polar angle.</a:t>
            </a:r>
            <a:br>
              <a:rPr lang="en-US" sz="2000" dirty="0"/>
            </a:br>
            <a:r>
              <a:rPr lang="en-US" sz="2000" dirty="0"/>
              <a:t>Comparing to their (more mature and detailed) resolutions as a sanity check:</a:t>
            </a:r>
          </a:p>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B644FEEC-1846-481E-BE45-0BDD901F2E65}"/>
              </a:ext>
            </a:extLst>
          </p:cNvPr>
          <p:cNvSpPr>
            <a:spLocks noGrp="1"/>
          </p:cNvSpPr>
          <p:nvPr>
            <p:ph type="sldNum" sz="quarter" idx="12"/>
          </p:nvPr>
        </p:nvSpPr>
        <p:spPr/>
        <p:txBody>
          <a:bodyPr>
            <a:normAutofit/>
          </a:bodyPr>
          <a:lstStyle/>
          <a:p>
            <a:fld id="{2923A0F9-2638-4673-A863-C916AFB48A8F}" type="slidenum">
              <a:rPr lang="en-US" smtClean="0"/>
              <a:t>8</a:t>
            </a:fld>
            <a:endParaRPr lang="en-US"/>
          </a:p>
        </p:txBody>
      </p:sp>
      <p:pic>
        <p:nvPicPr>
          <p:cNvPr id="6" name="Picture 5">
            <a:extLst>
              <a:ext uri="{FF2B5EF4-FFF2-40B4-BE49-F238E27FC236}">
                <a16:creationId xmlns:a16="http://schemas.microsoft.com/office/drawing/2014/main" id="{5E5E5C71-A3D0-4352-9861-434E64FA4788}"/>
              </a:ext>
            </a:extLst>
          </p:cNvPr>
          <p:cNvPicPr>
            <a:picLocks noChangeAspect="1"/>
          </p:cNvPicPr>
          <p:nvPr/>
        </p:nvPicPr>
        <p:blipFill rotWithShape="1">
          <a:blip r:embed="rId2"/>
          <a:srcRect l="53286"/>
          <a:stretch/>
        </p:blipFill>
        <p:spPr>
          <a:xfrm>
            <a:off x="962343" y="2051685"/>
            <a:ext cx="5695315" cy="4876800"/>
          </a:xfrm>
          <a:prstGeom prst="rect">
            <a:avLst/>
          </a:prstGeom>
        </p:spPr>
      </p:pic>
      <p:pic>
        <p:nvPicPr>
          <p:cNvPr id="8" name="Picture 7">
            <a:extLst>
              <a:ext uri="{FF2B5EF4-FFF2-40B4-BE49-F238E27FC236}">
                <a16:creationId xmlns:a16="http://schemas.microsoft.com/office/drawing/2014/main" id="{EF4A0777-7AAB-4BF9-AE6F-288A36A7CEAC}"/>
              </a:ext>
            </a:extLst>
          </p:cNvPr>
          <p:cNvPicPr>
            <a:picLocks noChangeAspect="1"/>
          </p:cNvPicPr>
          <p:nvPr/>
        </p:nvPicPr>
        <p:blipFill rotWithShape="1">
          <a:blip r:embed="rId2"/>
          <a:srcRect l="-193" t="-39" r="91870" b="39"/>
          <a:stretch/>
        </p:blipFill>
        <p:spPr>
          <a:xfrm>
            <a:off x="0" y="2051685"/>
            <a:ext cx="1014730" cy="487680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6FED3F9-AE8E-446B-B7A2-316470D6C82B}"/>
                  </a:ext>
                </a:extLst>
              </p:cNvPr>
              <p:cNvSpPr txBox="1"/>
              <p:nvPr/>
            </p:nvSpPr>
            <p:spPr>
              <a:xfrm>
                <a:off x="7897176" y="1562783"/>
                <a:ext cx="4246880" cy="5536196"/>
              </a:xfrm>
              <a:prstGeom prst="rect">
                <a:avLst/>
              </a:prstGeom>
              <a:noFill/>
            </p:spPr>
            <p:txBody>
              <a:bodyPr wrap="square" rtlCol="0">
                <a:spAutoFit/>
              </a:bodyPr>
              <a:lstStyle/>
              <a:p>
                <a:r>
                  <a:rPr lang="en-US" dirty="0"/>
                  <a:t>Chromaticity and wavelength dependence of efficiencies included by design in our parameterization,</a:t>
                </a:r>
              </a:p>
              <a:p>
                <a:r>
                  <a:rPr lang="en-US" dirty="0"/>
                  <a:t>Chromatic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𝜃</m:t>
                        </m:r>
                      </m:sub>
                    </m:sSub>
                    <m:r>
                      <a:rPr lang="en-US" i="1">
                        <a:latin typeface="Cambria Math" panose="02040503050406030204" pitchFamily="18" charset="0"/>
                      </a:rPr>
                      <m:t>=.00</m:t>
                    </m:r>
                    <m:r>
                      <a:rPr lang="en-US" b="0" i="1" smtClean="0">
                        <a:latin typeface="Cambria Math" panose="02040503050406030204" pitchFamily="18" charset="0"/>
                      </a:rPr>
                      <m:t>092</m:t>
                    </m:r>
                  </m:oMath>
                </a14:m>
                <a:endParaRPr lang="en-US" dirty="0"/>
              </a:p>
              <a:p>
                <a:endParaRPr lang="en-US" dirty="0"/>
              </a:p>
              <a:p>
                <a:r>
                  <a:rPr lang="en-US" dirty="0"/>
                  <a:t>Pixel resolution is </a:t>
                </a:r>
                <a:r>
                  <a:rPr lang="en-US" dirty="0" err="1"/>
                  <a:t>padsize</a:t>
                </a:r>
                <a:r>
                  <a:rPr lang="en-US" dirty="0"/>
                  <a:t>/</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12</m:t>
                        </m:r>
                      </m:e>
                    </m:rad>
                  </m:oMath>
                </a14:m>
                <a:endParaRPr lang="en-US" dirty="0"/>
              </a:p>
              <a:p>
                <a:r>
                  <a:rPr lang="en-US" dirty="0"/>
                  <a:t>Assuming a no-charge-sharing pad arrangement, test beam used 5mm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𝜃</m:t>
                        </m:r>
                      </m:sub>
                    </m:sSub>
                    <m:r>
                      <a:rPr lang="en-US" i="1">
                        <a:latin typeface="Cambria Math" panose="02040503050406030204" pitchFamily="18" charset="0"/>
                      </a:rPr>
                      <m:t>=.0014</m:t>
                    </m:r>
                    <m:r>
                      <a:rPr lang="en-US" b="0" i="1" smtClean="0">
                        <a:latin typeface="Cambria Math" panose="02040503050406030204" pitchFamily="18" charset="0"/>
                      </a:rPr>
                      <m:t>4</m:t>
                    </m:r>
                  </m:oMath>
                </a14:m>
                <a:r>
                  <a:rPr lang="en-US" dirty="0"/>
                  <a:t>) hexagons with intention to go smaller</a:t>
                </a:r>
              </a:p>
              <a:p>
                <a:endParaRPr lang="en-US" dirty="0"/>
              </a:p>
              <a:p>
                <a:r>
                  <a:rPr lang="en-US" dirty="0"/>
                  <a:t>Emission term sub-leading in our geometry (shorter radiator, no off-axis focusing)</a:t>
                </a:r>
              </a:p>
              <a:p>
                <a:r>
                  <a:rPr lang="en-US" dirty="0"/>
                  <a:t>Using conservative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𝜃</m:t>
                        </m:r>
                      </m:sub>
                    </m:sSub>
                    <m:r>
                      <a:rPr lang="en-US" i="1">
                        <a:latin typeface="Cambria Math" panose="02040503050406030204" pitchFamily="18" charset="0"/>
                      </a:rPr>
                      <m:t>=</m:t>
                    </m:r>
                  </m:oMath>
                </a14:m>
                <a:r>
                  <a:rPr lang="en-US" dirty="0"/>
                  <a:t>.0006</a:t>
                </a:r>
              </a:p>
              <a:p>
                <a:endParaRPr lang="en-US" dirty="0"/>
              </a:p>
              <a:p>
                <a:r>
                  <a:rPr lang="en-US" dirty="0"/>
                  <a:t>Test beam tracking resolution was excellent, effect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𝜃</m:t>
                        </m:r>
                      </m:sub>
                    </m:sSub>
                  </m:oMath>
                </a14:m>
                <a:r>
                  <a:rPr lang="en-US" dirty="0"/>
                  <a:t> is negligible in quadrature (will vary later)</a:t>
                </a:r>
              </a:p>
              <a:p>
                <a:endParaRPr lang="en-US" sz="2800" dirty="0"/>
              </a:p>
            </p:txBody>
          </p:sp>
        </mc:Choice>
        <mc:Fallback>
          <p:sp>
            <p:nvSpPr>
              <p:cNvPr id="9" name="TextBox 8">
                <a:extLst>
                  <a:ext uri="{FF2B5EF4-FFF2-40B4-BE49-F238E27FC236}">
                    <a16:creationId xmlns:a16="http://schemas.microsoft.com/office/drawing/2014/main" id="{D6FED3F9-AE8E-446B-B7A2-316470D6C82B}"/>
                  </a:ext>
                </a:extLst>
              </p:cNvPr>
              <p:cNvSpPr txBox="1">
                <a:spLocks noRot="1" noChangeAspect="1" noMove="1" noResize="1" noEditPoints="1" noAdjustHandles="1" noChangeArrowheads="1" noChangeShapeType="1" noTextEdit="1"/>
              </p:cNvSpPr>
              <p:nvPr/>
            </p:nvSpPr>
            <p:spPr>
              <a:xfrm>
                <a:off x="7897176" y="1562783"/>
                <a:ext cx="4246880" cy="5536196"/>
              </a:xfrm>
              <a:prstGeom prst="rect">
                <a:avLst/>
              </a:prstGeom>
              <a:blipFill>
                <a:blip r:embed="rId3"/>
                <a:stretch>
                  <a:fillRect l="-1148" t="-550" r="-861"/>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9ADDCB14-72E5-4AF4-8942-F054C2D2A207}"/>
              </a:ext>
            </a:extLst>
          </p:cNvPr>
          <p:cNvCxnSpPr/>
          <p:nvPr/>
        </p:nvCxnSpPr>
        <p:spPr>
          <a:xfrm>
            <a:off x="1014730" y="4895850"/>
            <a:ext cx="553847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7EE71D79-1951-4EA4-B88E-6AE372DB5F65}"/>
              </a:ext>
            </a:extLst>
          </p:cNvPr>
          <p:cNvSpPr txBox="1"/>
          <p:nvPr/>
        </p:nvSpPr>
        <p:spPr>
          <a:xfrm>
            <a:off x="6605587" y="4456004"/>
            <a:ext cx="1014414" cy="646331"/>
          </a:xfrm>
          <a:prstGeom prst="rect">
            <a:avLst/>
          </a:prstGeom>
          <a:noFill/>
        </p:spPr>
        <p:txBody>
          <a:bodyPr wrap="square" rtlCol="0">
            <a:spAutoFit/>
          </a:bodyPr>
          <a:lstStyle/>
          <a:p>
            <a:r>
              <a:rPr lang="en-US" sz="1200" dirty="0">
                <a:solidFill>
                  <a:schemeClr val="accent6">
                    <a:lumMod val="50000"/>
                  </a:schemeClr>
                </a:solidFill>
              </a:rPr>
              <a:t>Our test beam pixel resolution</a:t>
            </a:r>
          </a:p>
        </p:txBody>
      </p:sp>
      <p:cxnSp>
        <p:nvCxnSpPr>
          <p:cNvPr id="12" name="Straight Arrow Connector 11">
            <a:extLst>
              <a:ext uri="{FF2B5EF4-FFF2-40B4-BE49-F238E27FC236}">
                <a16:creationId xmlns:a16="http://schemas.microsoft.com/office/drawing/2014/main" id="{210432D0-53E1-43F2-BDD0-791C587EE938}"/>
              </a:ext>
            </a:extLst>
          </p:cNvPr>
          <p:cNvCxnSpPr/>
          <p:nvPr/>
        </p:nvCxnSpPr>
        <p:spPr>
          <a:xfrm>
            <a:off x="1072675" y="4886323"/>
            <a:ext cx="5584983"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4CEBBA72-7CD3-4C86-A503-E15D81D415B1}"/>
              </a:ext>
            </a:extLst>
          </p:cNvPr>
          <p:cNvCxnSpPr>
            <a:cxnSpLocks/>
          </p:cNvCxnSpPr>
          <p:nvPr/>
        </p:nvCxnSpPr>
        <p:spPr>
          <a:xfrm flipV="1">
            <a:off x="1014730" y="5354748"/>
            <a:ext cx="5642928" cy="36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33648E-7741-4E97-9A91-853E57F5E4FC}"/>
              </a:ext>
            </a:extLst>
          </p:cNvPr>
          <p:cNvSpPr txBox="1"/>
          <p:nvPr/>
        </p:nvSpPr>
        <p:spPr>
          <a:xfrm>
            <a:off x="6605586" y="5215671"/>
            <a:ext cx="1262063" cy="276999"/>
          </a:xfrm>
          <a:prstGeom prst="rect">
            <a:avLst/>
          </a:prstGeom>
          <a:noFill/>
        </p:spPr>
        <p:txBody>
          <a:bodyPr wrap="square" rtlCol="0">
            <a:spAutoFit/>
          </a:bodyPr>
          <a:lstStyle/>
          <a:p>
            <a:r>
              <a:rPr lang="en-US" sz="1200" dirty="0">
                <a:solidFill>
                  <a:schemeClr val="accent1">
                    <a:lumMod val="75000"/>
                  </a:schemeClr>
                </a:solidFill>
              </a:rPr>
              <a:t>Our Chromaticity</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2A8D31C-3BD9-406C-8916-302B632EDC5A}"/>
                  </a:ext>
                </a:extLst>
              </p:cNvPr>
              <p:cNvSpPr txBox="1"/>
              <p:nvPr/>
            </p:nvSpPr>
            <p:spPr>
              <a:xfrm>
                <a:off x="1131888" y="3545499"/>
                <a:ext cx="4450706" cy="324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r>
                        <a:rPr lang="en-US" sz="2000" i="1">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𝑃𝑖𝑥𝑒𝑙</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𝐶h𝑟𝑜𝑚</m:t>
                          </m:r>
                          <m:r>
                            <a:rPr lang="en-US" sz="2000" b="0" i="1" smtClean="0">
                              <a:latin typeface="Cambria Math" panose="02040503050406030204" pitchFamily="18" charset="0"/>
                            </a:rPr>
                            <m:t>.</m:t>
                          </m:r>
                        </m:sub>
                        <m:sup>
                          <m:r>
                            <a:rPr lang="en-US" sz="2000" b="0" i="1" smtClean="0">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𝐸𝑚𝑖𝑠</m:t>
                          </m:r>
                          <m:r>
                            <a:rPr lang="en-US" sz="2000" i="1">
                              <a:latin typeface="Cambria Math" panose="02040503050406030204" pitchFamily="18" charset="0"/>
                            </a:rPr>
                            <m:t>.</m:t>
                          </m:r>
                        </m:sub>
                        <m:sup>
                          <m:r>
                            <a:rPr lang="en-US" sz="2000" i="1">
                              <a:latin typeface="Cambria Math" panose="02040503050406030204" pitchFamily="18" charset="0"/>
                            </a:rPr>
                            <m:t>2</m:t>
                          </m:r>
                        </m:sup>
                      </m:sSub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0018</m:t>
                          </m:r>
                        </m:e>
                        <m:sup>
                          <m:r>
                            <a:rPr lang="en-US" sz="2000" b="0" i="1" smtClean="0">
                              <a:latin typeface="Cambria Math" panose="02040503050406030204" pitchFamily="18" charset="0"/>
                            </a:rPr>
                            <m:t>2</m:t>
                          </m:r>
                        </m:sup>
                      </m:sSup>
                    </m:oMath>
                  </m:oMathPara>
                </a14:m>
                <a:endParaRPr lang="en-US" sz="2000" dirty="0"/>
              </a:p>
            </p:txBody>
          </p:sp>
        </mc:Choice>
        <mc:Fallback xmlns="">
          <p:sp>
            <p:nvSpPr>
              <p:cNvPr id="2" name="TextBox 1">
                <a:extLst>
                  <a:ext uri="{FF2B5EF4-FFF2-40B4-BE49-F238E27FC236}">
                    <a16:creationId xmlns:a16="http://schemas.microsoft.com/office/drawing/2014/main" id="{C2A8D31C-3BD9-406C-8916-302B632EDC5A}"/>
                  </a:ext>
                </a:extLst>
              </p:cNvPr>
              <p:cNvSpPr txBox="1">
                <a:spLocks noRot="1" noChangeAspect="1" noMove="1" noResize="1" noEditPoints="1" noAdjustHandles="1" noChangeArrowheads="1" noChangeShapeType="1" noTextEdit="1"/>
              </p:cNvSpPr>
              <p:nvPr/>
            </p:nvSpPr>
            <p:spPr>
              <a:xfrm>
                <a:off x="1131888" y="3545499"/>
                <a:ext cx="4450706" cy="324448"/>
              </a:xfrm>
              <a:prstGeom prst="rect">
                <a:avLst/>
              </a:prstGeom>
              <a:blipFill>
                <a:blip r:embed="rId4"/>
                <a:stretch>
                  <a:fillRect l="-411" b="-2075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5C45CD9-18DC-4E34-A28F-841FD7804D7D}"/>
              </a:ext>
            </a:extLst>
          </p:cNvPr>
          <p:cNvSpPr txBox="1"/>
          <p:nvPr/>
        </p:nvSpPr>
        <p:spPr>
          <a:xfrm>
            <a:off x="1898571" y="3845475"/>
            <a:ext cx="2314575" cy="369332"/>
          </a:xfrm>
          <a:prstGeom prst="rect">
            <a:avLst/>
          </a:prstGeom>
          <a:noFill/>
        </p:spPr>
        <p:txBody>
          <a:bodyPr wrap="square" rtlCol="0">
            <a:spAutoFit/>
          </a:bodyPr>
          <a:lstStyle/>
          <a:p>
            <a:r>
              <a:rPr lang="en-US" dirty="0"/>
              <a:t>For test beam setup</a:t>
            </a:r>
          </a:p>
        </p:txBody>
      </p:sp>
      <p:sp>
        <p:nvSpPr>
          <p:cNvPr id="13" name="TextBox 12">
            <a:extLst>
              <a:ext uri="{FF2B5EF4-FFF2-40B4-BE49-F238E27FC236}">
                <a16:creationId xmlns:a16="http://schemas.microsoft.com/office/drawing/2014/main" id="{610D7E05-400C-4255-A7E3-67E453263141}"/>
              </a:ext>
            </a:extLst>
          </p:cNvPr>
          <p:cNvSpPr txBox="1"/>
          <p:nvPr/>
        </p:nvSpPr>
        <p:spPr>
          <a:xfrm>
            <a:off x="1977073" y="1721987"/>
            <a:ext cx="3873579" cy="369332"/>
          </a:xfrm>
          <a:prstGeom prst="rect">
            <a:avLst/>
          </a:prstGeom>
          <a:noFill/>
        </p:spPr>
        <p:txBody>
          <a:bodyPr wrap="square" rtlCol="0">
            <a:spAutoFit/>
          </a:bodyPr>
          <a:lstStyle/>
          <a:p>
            <a:r>
              <a:rPr lang="en-US" dirty="0"/>
              <a:t>Comparison to </a:t>
            </a:r>
            <a:r>
              <a:rPr lang="en-US" dirty="0" err="1"/>
              <a:t>dRICH</a:t>
            </a:r>
            <a:r>
              <a:rPr lang="en-US" dirty="0"/>
              <a:t> resolutions  </a:t>
            </a:r>
          </a:p>
        </p:txBody>
      </p:sp>
    </p:spTree>
    <p:extLst>
      <p:ext uri="{BB962C8B-B14F-4D97-AF65-F5344CB8AC3E}">
        <p14:creationId xmlns:p14="http://schemas.microsoft.com/office/powerpoint/2010/main" val="187335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760D195-34D6-4007-83DB-31EA033F1167}"/>
              </a:ext>
            </a:extLst>
          </p:cNvPr>
          <p:cNvPicPr>
            <a:picLocks noChangeAspect="1"/>
          </p:cNvPicPr>
          <p:nvPr/>
        </p:nvPicPr>
        <p:blipFill>
          <a:blip r:embed="rId2"/>
          <a:stretch>
            <a:fillRect/>
          </a:stretch>
        </p:blipFill>
        <p:spPr>
          <a:xfrm>
            <a:off x="147298" y="31921"/>
            <a:ext cx="11973582" cy="6815919"/>
          </a:xfrm>
          <a:prstGeom prst="rect">
            <a:avLst/>
          </a:prstGeom>
        </p:spPr>
      </p:pic>
      <p:cxnSp>
        <p:nvCxnSpPr>
          <p:cNvPr id="39" name="Straight Connector 38">
            <a:extLst>
              <a:ext uri="{FF2B5EF4-FFF2-40B4-BE49-F238E27FC236}">
                <a16:creationId xmlns:a16="http://schemas.microsoft.com/office/drawing/2014/main" id="{5C8B591E-3C01-4B13-975E-9CD7EC4C47D4}"/>
              </a:ext>
            </a:extLst>
          </p:cNvPr>
          <p:cNvCxnSpPr/>
          <p:nvPr/>
        </p:nvCxnSpPr>
        <p:spPr>
          <a:xfrm>
            <a:off x="2265680" y="4500880"/>
            <a:ext cx="0" cy="196088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D6F02B0-9CF5-496F-B913-C284C7FAC1CB}"/>
              </a:ext>
            </a:extLst>
          </p:cNvPr>
          <p:cNvCxnSpPr/>
          <p:nvPr/>
        </p:nvCxnSpPr>
        <p:spPr>
          <a:xfrm>
            <a:off x="2519680" y="4500880"/>
            <a:ext cx="0" cy="1960880"/>
          </a:xfrm>
          <a:prstGeom prst="line">
            <a:avLst/>
          </a:prstGeom>
        </p:spPr>
        <p:style>
          <a:lnRef idx="1">
            <a:schemeClr val="accent4"/>
          </a:lnRef>
          <a:fillRef idx="0">
            <a:schemeClr val="accent4"/>
          </a:fillRef>
          <a:effectRef idx="0">
            <a:schemeClr val="accent4"/>
          </a:effectRef>
          <a:fontRef idx="minor">
            <a:schemeClr val="tx1"/>
          </a:fontRef>
        </p:style>
      </p:cxnSp>
      <p:cxnSp>
        <p:nvCxnSpPr>
          <p:cNvPr id="41" name="Straight Connector 40">
            <a:extLst>
              <a:ext uri="{FF2B5EF4-FFF2-40B4-BE49-F238E27FC236}">
                <a16:creationId xmlns:a16="http://schemas.microsoft.com/office/drawing/2014/main" id="{E72511AC-B104-428B-94AA-57CFA1865F35}"/>
              </a:ext>
            </a:extLst>
          </p:cNvPr>
          <p:cNvCxnSpPr/>
          <p:nvPr/>
        </p:nvCxnSpPr>
        <p:spPr>
          <a:xfrm>
            <a:off x="2621280" y="4500880"/>
            <a:ext cx="0" cy="1960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6C1505-0F46-4EF6-BC05-31D89E85AE2A}"/>
              </a:ext>
            </a:extLst>
          </p:cNvPr>
          <p:cNvCxnSpPr/>
          <p:nvPr/>
        </p:nvCxnSpPr>
        <p:spPr>
          <a:xfrm>
            <a:off x="2692400" y="4491138"/>
            <a:ext cx="0" cy="1960880"/>
          </a:xfrm>
          <a:prstGeom prst="line">
            <a:avLst/>
          </a:prstGeom>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8100EE31-6954-45C0-810D-29A0B93A83A4}"/>
              </a:ext>
            </a:extLst>
          </p:cNvPr>
          <p:cNvSpPr txBox="1"/>
          <p:nvPr/>
        </p:nvSpPr>
        <p:spPr>
          <a:xfrm>
            <a:off x="1028700" y="710168"/>
            <a:ext cx="1955799" cy="1138773"/>
          </a:xfrm>
          <a:prstGeom prst="rect">
            <a:avLst/>
          </a:prstGeom>
          <a:solidFill>
            <a:schemeClr val="bg1"/>
          </a:solidFill>
        </p:spPr>
        <p:txBody>
          <a:bodyPr wrap="square" rtlCol="0">
            <a:spAutoFit/>
          </a:bodyPr>
          <a:lstStyle/>
          <a:p>
            <a:r>
              <a:rPr lang="en-US" sz="1700" dirty="0">
                <a:latin typeface="Arial" panose="020B0604020202020204" pitchFamily="34" charset="0"/>
                <a:cs typeface="Arial" panose="020B0604020202020204" pitchFamily="34" charset="0"/>
              </a:rPr>
              <a:t>Black: 5mm hex</a:t>
            </a:r>
          </a:p>
          <a:p>
            <a:r>
              <a:rPr lang="en-US" sz="1700" dirty="0">
                <a:solidFill>
                  <a:schemeClr val="accent4">
                    <a:lumMod val="75000"/>
                  </a:schemeClr>
                </a:solidFill>
                <a:latin typeface="Arial" panose="020B0604020202020204" pitchFamily="34" charset="0"/>
                <a:cs typeface="Arial" panose="020B0604020202020204" pitchFamily="34" charset="0"/>
              </a:rPr>
              <a:t>Gold: 3mm hex</a:t>
            </a:r>
          </a:p>
          <a:p>
            <a:r>
              <a:rPr lang="en-US" sz="1700" dirty="0">
                <a:solidFill>
                  <a:schemeClr val="accent5">
                    <a:lumMod val="75000"/>
                  </a:schemeClr>
                </a:solidFill>
                <a:latin typeface="Arial" panose="020B0604020202020204" pitchFamily="34" charset="0"/>
                <a:cs typeface="Arial" panose="020B0604020202020204" pitchFamily="34" charset="0"/>
              </a:rPr>
              <a:t>Blue: 2mm hex</a:t>
            </a:r>
          </a:p>
          <a:p>
            <a:r>
              <a:rPr lang="en-US" sz="1700" dirty="0">
                <a:solidFill>
                  <a:schemeClr val="accent2">
                    <a:lumMod val="75000"/>
                  </a:schemeClr>
                </a:solidFill>
                <a:latin typeface="Arial" panose="020B0604020202020204" pitchFamily="34" charset="0"/>
                <a:cs typeface="Arial" panose="020B0604020202020204" pitchFamily="34" charset="0"/>
              </a:rPr>
              <a:t>Orange: 1mm hex</a:t>
            </a:r>
            <a:endParaRPr lang="en-US" sz="17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94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3891</TotalTime>
  <Words>1585</Words>
  <Application>Microsoft Office PowerPoint</Application>
  <PresentationFormat>Widescreen</PresentationFormat>
  <Paragraphs>234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Comic Sans MS</vt:lpstr>
      <vt:lpstr>Office Theme</vt:lpstr>
      <vt:lpstr>High Momentum GEM RICH Parameterization</vt:lpstr>
      <vt:lpstr>Introduction</vt:lpstr>
      <vt:lpstr>Setup</vt:lpstr>
      <vt:lpstr>Parameterization - CRK </vt:lpstr>
      <vt:lpstr>Efficiencies</vt:lpstr>
      <vt:lpstr>PowerPoint Presentation</vt:lpstr>
      <vt:lpstr>PowerPoint Presentation</vt:lpstr>
      <vt:lpstr>PowerPoint Presentation</vt:lpstr>
      <vt:lpstr>PowerPoint Presentation</vt:lpstr>
      <vt:lpstr>Pixel Resolution Summary Table</vt:lpstr>
      <vt:lpstr>PowerPoint Presentation</vt:lpstr>
      <vt:lpstr>PowerPoint Presentation</vt:lpstr>
      <vt:lpstr>PowerPoint Presentation</vt:lpstr>
      <vt:lpstr>PowerPoint Presentation</vt:lpstr>
      <vt:lpstr>PowerPoint Presentation</vt:lpstr>
      <vt:lpstr>PowerPoint Presentation</vt:lpstr>
      <vt:lpstr>Tracking error</vt:lpstr>
      <vt:lpstr>PowerPoint Presentation</vt:lpstr>
      <vt:lpstr>Tracking Error Summary Table</vt:lpstr>
      <vt:lpstr>To-do</vt:lpstr>
      <vt:lpstr>Conclusions</vt:lpstr>
      <vt:lpstr>Backup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T Klest</dc:creator>
  <cp:lastModifiedBy>Henry Klest</cp:lastModifiedBy>
  <cp:revision>136</cp:revision>
  <dcterms:created xsi:type="dcterms:W3CDTF">2020-05-04T02:58:36Z</dcterms:created>
  <dcterms:modified xsi:type="dcterms:W3CDTF">2020-05-08T17:02:27Z</dcterms:modified>
</cp:coreProperties>
</file>