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5" r:id="rId1"/>
  </p:sldMasterIdLst>
  <p:notesMasterIdLst>
    <p:notesMasterId r:id="rId7"/>
  </p:notesMasterIdLst>
  <p:sldIdLst>
    <p:sldId id="631" r:id="rId2"/>
    <p:sldId id="1151" r:id="rId3"/>
    <p:sldId id="500" r:id="rId4"/>
    <p:sldId id="617" r:id="rId5"/>
    <p:sldId id="632"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503"/>
    <a:srgbClr val="FE40FD"/>
    <a:srgbClr val="0330FA"/>
    <a:srgbClr val="1AEF26"/>
    <a:srgbClr val="0432FF"/>
    <a:srgbClr val="008000"/>
    <a:srgbClr val="CCECFF"/>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668" autoAdjust="0"/>
    <p:restoredTop sz="65873" autoAdjust="0"/>
  </p:normalViewPr>
  <p:slideViewPr>
    <p:cSldViewPr snapToGrid="0" snapToObjects="1">
      <p:cViewPr varScale="1">
        <p:scale>
          <a:sx n="123" d="100"/>
          <a:sy n="123" d="100"/>
        </p:scale>
        <p:origin x="232" y="192"/>
      </p:cViewPr>
      <p:guideLst>
        <p:guide orient="horz" pos="2160"/>
        <p:guide pos="3840"/>
      </p:guideLst>
    </p:cSldViewPr>
  </p:slideViewPr>
  <p:outlineViewPr>
    <p:cViewPr>
      <p:scale>
        <a:sx n="33" d="100"/>
        <a:sy n="33" d="100"/>
      </p:scale>
      <p:origin x="0" y="-11706"/>
    </p:cViewPr>
  </p:outlin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varScale="1">
        <p:scale>
          <a:sx n="48" d="100"/>
          <a:sy n="48" d="100"/>
        </p:scale>
        <p:origin x="2664"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F3527-BB28-884B-A511-C22C3DCF5453}" type="datetimeFigureOut">
              <a:rPr lang="en-US" smtClean="0"/>
              <a:t>5/7/20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Contrast</a:t>
            </a:r>
            <a:r>
              <a:rPr lang="en-US" baseline="0" dirty="0"/>
              <a:t> with HERA could be made more explicit. Table/column presentation.</a:t>
            </a:r>
            <a:endParaRPr lang="en-US" dirty="0"/>
          </a:p>
        </p:txBody>
      </p:sp>
      <p:sp>
        <p:nvSpPr>
          <p:cNvPr id="4" name="Slide Number Placeholder 3"/>
          <p:cNvSpPr>
            <a:spLocks noGrp="1"/>
          </p:cNvSpPr>
          <p:nvPr>
            <p:ph type="sldNum" sz="quarter" idx="10"/>
          </p:nvPr>
        </p:nvSpPr>
        <p:spPr/>
        <p:txBody>
          <a:bodyPr/>
          <a:lstStyle/>
          <a:p>
            <a:fld id="{A0C71430-EBBA-144C-9116-6DF925E7AC40}" type="slidenum">
              <a:rPr lang="en-US" smtClean="0"/>
              <a:t>2</a:t>
            </a:fld>
            <a:endParaRPr lang="en-US"/>
          </a:p>
        </p:txBody>
      </p:sp>
    </p:spTree>
    <p:extLst>
      <p:ext uri="{BB962C8B-B14F-4D97-AF65-F5344CB8AC3E}">
        <p14:creationId xmlns:p14="http://schemas.microsoft.com/office/powerpoint/2010/main" val="781995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18C55E-B25D-49F7-AC7B-3685D67F1C3C}" type="slidenum">
              <a:rPr lang="en-US" smtClean="0"/>
              <a:t>3</a:t>
            </a:fld>
            <a:endParaRPr lang="en-US"/>
          </a:p>
        </p:txBody>
      </p:sp>
    </p:spTree>
    <p:extLst>
      <p:ext uri="{BB962C8B-B14F-4D97-AF65-F5344CB8AC3E}">
        <p14:creationId xmlns:p14="http://schemas.microsoft.com/office/powerpoint/2010/main" val="3882878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tif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443182" y="1720793"/>
            <a:ext cx="5875975" cy="3246670"/>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sp>
        <p:nvSpPr>
          <p:cNvPr id="32" name="Date Placeholder 31"/>
          <p:cNvSpPr>
            <a:spLocks noGrp="1"/>
          </p:cNvSpPr>
          <p:nvPr>
            <p:ph type="dt" sz="half" idx="12"/>
          </p:nvPr>
        </p:nvSpPr>
        <p:spPr>
          <a:xfrm>
            <a:off x="443182" y="5560503"/>
            <a:ext cx="3208124" cy="365125"/>
          </a:xfrm>
        </p:spPr>
        <p:txBody>
          <a:bodyPr/>
          <a:lstStyle>
            <a:lvl1pPr algn="l">
              <a:defRPr baseline="0">
                <a:solidFill>
                  <a:schemeClr val="tx1"/>
                </a:solidFill>
                <a:latin typeface="Arial" charset="0"/>
              </a:defRPr>
            </a:lvl1pPr>
          </a:lstStyle>
          <a:p>
            <a:r>
              <a:rPr lang="en-US"/>
              <a:t>April 17, 2020</a:t>
            </a:r>
            <a:endParaRPr lang="en-US" dirty="0"/>
          </a:p>
        </p:txBody>
      </p:sp>
      <p:sp>
        <p:nvSpPr>
          <p:cNvPr id="15" name="Text Placeholder 14"/>
          <p:cNvSpPr>
            <a:spLocks noGrp="1"/>
          </p:cNvSpPr>
          <p:nvPr>
            <p:ph type="body" sz="quarter" idx="14" hasCustomPrompt="1"/>
          </p:nvPr>
        </p:nvSpPr>
        <p:spPr>
          <a:xfrm>
            <a:off x="443182" y="5126730"/>
            <a:ext cx="5875975" cy="420862"/>
          </a:xfrm>
        </p:spPr>
        <p:txBody>
          <a:bodyPr>
            <a:normAutofit/>
          </a:bodyPr>
          <a:lstStyle>
            <a:lvl1pPr marL="0" indent="0">
              <a:buFontTx/>
              <a:buNone/>
              <a:defRPr sz="2200" baseline="0">
                <a:solidFill>
                  <a:schemeClr val="accent6"/>
                </a:solidFill>
              </a:defRPr>
            </a:lvl1pPr>
          </a:lstStyle>
          <a:p>
            <a:pPr lvl="0"/>
            <a:r>
              <a:rPr lang="en-US" dirty="0"/>
              <a:t>Author</a:t>
            </a:r>
          </a:p>
        </p:txBody>
      </p:sp>
      <p:pic>
        <p:nvPicPr>
          <p:cNvPr id="7" name="Picture 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416829" y="6434371"/>
            <a:ext cx="1622935" cy="272421"/>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pic>
        <p:nvPicPr>
          <p:cNvPr id="13" name="Picture 12"/>
          <p:cNvPicPr>
            <a:picLocks noChangeAspect="1"/>
          </p:cNvPicPr>
          <p:nvPr userDrawn="1"/>
        </p:nvPicPr>
        <p:blipFill>
          <a:blip r:embed="rId2"/>
          <a:stretch>
            <a:fillRect/>
          </a:stretch>
        </p:blipFill>
        <p:spPr>
          <a:xfrm>
            <a:off x="0" y="0"/>
            <a:ext cx="12192000" cy="1282700"/>
          </a:xfrm>
          <a:prstGeom prst="rect">
            <a:avLst/>
          </a:prstGeom>
        </p:spPr>
      </p:pic>
      <p:pic>
        <p:nvPicPr>
          <p:cNvPr id="19" name="Picture 18">
            <a:extLst>
              <a:ext uri="{FF2B5EF4-FFF2-40B4-BE49-F238E27FC236}">
                <a16:creationId xmlns:a16="http://schemas.microsoft.com/office/drawing/2014/main" id="{0B287A09-D0AF-D14F-AAC2-243112DD64A8}"/>
              </a:ext>
            </a:extLst>
          </p:cNvPr>
          <p:cNvPicPr>
            <a:picLocks noChangeAspect="1"/>
          </p:cNvPicPr>
          <p:nvPr userDrawn="1"/>
        </p:nvPicPr>
        <p:blipFill>
          <a:blip r:embed="rId4"/>
          <a:stretch>
            <a:fillRect/>
          </a:stretch>
        </p:blipFill>
        <p:spPr>
          <a:xfrm>
            <a:off x="-264" y="4234543"/>
            <a:ext cx="3063003" cy="2626678"/>
          </a:xfrm>
          <a:prstGeom prst="rect">
            <a:avLst/>
          </a:prstGeom>
        </p:spPr>
      </p:pic>
    </p:spTree>
    <p:extLst>
      <p:ext uri="{BB962C8B-B14F-4D97-AF65-F5344CB8AC3E}">
        <p14:creationId xmlns:p14="http://schemas.microsoft.com/office/powerpoint/2010/main" val="4291861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Questions Slide">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2271" y="2866618"/>
            <a:ext cx="4317562" cy="4317562"/>
          </a:xfrm>
          <a:prstGeom prst="rect">
            <a:avLst/>
          </a:prstGeom>
        </p:spPr>
      </p:pic>
      <p:pic>
        <p:nvPicPr>
          <p:cNvPr id="4" name="Picture 3"/>
          <p:cNvPicPr>
            <a:picLocks noChangeAspect="1"/>
          </p:cNvPicPr>
          <p:nvPr/>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6986319" cy="617838"/>
          </a:xfrm>
        </p:spPr>
        <p:txBody>
          <a:bodyPr anchor="b">
            <a:noAutofit/>
          </a:bodyPr>
          <a:lstStyle>
            <a:lvl1pPr algn="l">
              <a:defRPr sz="3000" b="1" cap="none" baseline="0">
                <a:latin typeface="Arial" charset="0"/>
              </a:defRPr>
            </a:lvl1pPr>
          </a:lstStyle>
          <a:p>
            <a:r>
              <a:rPr lang="en-US" dirty="0"/>
              <a:t>Questions?</a:t>
            </a:r>
          </a:p>
        </p:txBody>
      </p:sp>
      <p:sp>
        <p:nvSpPr>
          <p:cNvPr id="32" name="Date Placeholder 31"/>
          <p:cNvSpPr>
            <a:spLocks noGrp="1"/>
          </p:cNvSpPr>
          <p:nvPr>
            <p:ph type="dt" sz="half" idx="12"/>
          </p:nvPr>
        </p:nvSpPr>
        <p:spPr>
          <a:xfrm>
            <a:off x="4760743" y="6341667"/>
            <a:ext cx="3208124" cy="365125"/>
          </a:xfrm>
        </p:spPr>
        <p:txBody>
          <a:bodyPr/>
          <a:lstStyle>
            <a:lvl1pPr algn="ctr">
              <a:defRPr baseline="0">
                <a:solidFill>
                  <a:schemeClr val="tx1"/>
                </a:solidFill>
                <a:latin typeface="Arial" charset="0"/>
              </a:defRPr>
            </a:lvl1pPr>
          </a:lstStyle>
          <a:p>
            <a:r>
              <a:rPr lang="en-US"/>
              <a:t>April 17, 2020</a:t>
            </a:r>
            <a:endParaRPr lang="en-US" dirty="0"/>
          </a:p>
        </p:txBody>
      </p:sp>
      <p:sp>
        <p:nvSpPr>
          <p:cNvPr id="15" name="Text Placeholder 14"/>
          <p:cNvSpPr>
            <a:spLocks noGrp="1"/>
          </p:cNvSpPr>
          <p:nvPr>
            <p:ph type="body" sz="quarter" idx="14" hasCustomPrompt="1"/>
          </p:nvPr>
        </p:nvSpPr>
        <p:spPr>
          <a:xfrm>
            <a:off x="7510538" y="145564"/>
            <a:ext cx="4360333" cy="661107"/>
          </a:xfrm>
        </p:spPr>
        <p:txBody>
          <a:bodyPr>
            <a:normAutofit/>
          </a:bodyPr>
          <a:lstStyle>
            <a:lvl1pPr marL="0" indent="0">
              <a:buFontTx/>
              <a:buNone/>
              <a:defRPr sz="1400" b="1" baseline="0">
                <a:solidFill>
                  <a:schemeClr val="accent6"/>
                </a:solidFill>
              </a:defRPr>
            </a:lvl1pPr>
          </a:lstStyle>
          <a:p>
            <a:pPr lvl="0"/>
            <a:r>
              <a:rPr lang="en-US" dirty="0"/>
              <a:t>Author</a:t>
            </a:r>
          </a:p>
          <a:p>
            <a:pPr lvl="0"/>
            <a:r>
              <a:rPr lang="en-US" dirty="0"/>
              <a:t>Title</a:t>
            </a:r>
          </a:p>
        </p:txBody>
      </p:sp>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3181" y="6178121"/>
            <a:ext cx="1948205" cy="63089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511392" y="6434371"/>
            <a:ext cx="1622935" cy="27242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
        <p:nvSpPr>
          <p:cNvPr id="12" name="Text Placeholder 14"/>
          <p:cNvSpPr>
            <a:spLocks noGrp="1"/>
          </p:cNvSpPr>
          <p:nvPr>
            <p:ph type="body" sz="quarter" idx="16" hasCustomPrompt="1"/>
          </p:nvPr>
        </p:nvSpPr>
        <p:spPr>
          <a:xfrm>
            <a:off x="7510539" y="847492"/>
            <a:ext cx="4360333" cy="275941"/>
          </a:xfrm>
        </p:spPr>
        <p:txBody>
          <a:bodyPr>
            <a:normAutofit/>
          </a:bodyPr>
          <a:lstStyle>
            <a:lvl1pPr marL="0" indent="0">
              <a:buFontTx/>
              <a:buNone/>
              <a:defRPr sz="1200" baseline="0">
                <a:solidFill>
                  <a:srgbClr val="C00000"/>
                </a:solidFill>
              </a:defRPr>
            </a:lvl1pPr>
          </a:lstStyle>
          <a:p>
            <a:pPr lvl="0"/>
            <a:r>
              <a:rPr lang="en-US" dirty="0"/>
              <a:t>Contact</a:t>
            </a:r>
          </a:p>
        </p:txBody>
      </p:sp>
      <p:sp>
        <p:nvSpPr>
          <p:cNvPr id="13" name="Text Placeholder 6"/>
          <p:cNvSpPr>
            <a:spLocks noGrp="1"/>
          </p:cNvSpPr>
          <p:nvPr>
            <p:ph type="body" sz="quarter" idx="17" hasCustomPrompt="1"/>
          </p:nvPr>
        </p:nvSpPr>
        <p:spPr>
          <a:xfrm>
            <a:off x="424849" y="1726357"/>
            <a:ext cx="5894308" cy="3834656"/>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a:t>Agenda Topics Covered:</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6" name="Picture 1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12271" y="2866618"/>
            <a:ext cx="4317562" cy="4317562"/>
          </a:xfrm>
          <a:prstGeom prst="rect">
            <a:avLst/>
          </a:prstGeom>
        </p:spPr>
      </p:pic>
      <p:pic>
        <p:nvPicPr>
          <p:cNvPr id="17" name="Picture 16"/>
          <p:cNvPicPr>
            <a:picLocks noChangeAspect="1"/>
          </p:cNvPicPr>
          <p:nvPr userDrawn="1"/>
        </p:nvPicPr>
        <p:blipFill>
          <a:blip r:embed="rId3"/>
          <a:stretch>
            <a:fillRect/>
          </a:stretch>
        </p:blipFill>
        <p:spPr>
          <a:xfrm>
            <a:off x="0" y="0"/>
            <a:ext cx="12192000" cy="1282700"/>
          </a:xfrm>
          <a:prstGeom prst="rect">
            <a:avLst/>
          </a:prstGeom>
        </p:spPr>
      </p:pic>
      <p:pic>
        <p:nvPicPr>
          <p:cNvPr id="18" name="Picture 17"/>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43181" y="6178121"/>
            <a:ext cx="1948205" cy="630895"/>
          </a:xfrm>
          <a:prstGeom prst="rect">
            <a:avLst/>
          </a:prstGeom>
        </p:spPr>
      </p:pic>
      <p:pic>
        <p:nvPicPr>
          <p:cNvPr id="19" name="Picture 18"/>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511392" y="6434371"/>
            <a:ext cx="1622935" cy="272421"/>
          </a:xfrm>
          <a:prstGeom prst="rect">
            <a:avLst/>
          </a:prstGeom>
        </p:spPr>
      </p:pic>
      <p:pic>
        <p:nvPicPr>
          <p:cNvPr id="20" name="Picture 19"/>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64686" y="6425551"/>
            <a:ext cx="506186" cy="339956"/>
          </a:xfrm>
          <a:prstGeom prst="rect">
            <a:avLst/>
          </a:prstGeom>
        </p:spPr>
      </p:pic>
    </p:spTree>
    <p:extLst>
      <p:ext uri="{BB962C8B-B14F-4D97-AF65-F5344CB8AC3E}">
        <p14:creationId xmlns:p14="http://schemas.microsoft.com/office/powerpoint/2010/main" val="1567003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443182" y="1720793"/>
            <a:ext cx="5875975" cy="3246670"/>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sp>
        <p:nvSpPr>
          <p:cNvPr id="32" name="Date Placeholder 31"/>
          <p:cNvSpPr>
            <a:spLocks noGrp="1"/>
          </p:cNvSpPr>
          <p:nvPr>
            <p:ph type="dt" sz="half" idx="12"/>
          </p:nvPr>
        </p:nvSpPr>
        <p:spPr>
          <a:xfrm>
            <a:off x="443182" y="5560503"/>
            <a:ext cx="3208124" cy="365125"/>
          </a:xfrm>
        </p:spPr>
        <p:txBody>
          <a:bodyPr/>
          <a:lstStyle>
            <a:lvl1pPr algn="l">
              <a:defRPr baseline="0">
                <a:solidFill>
                  <a:schemeClr val="tx1"/>
                </a:solidFill>
                <a:latin typeface="Arial" charset="0"/>
              </a:defRPr>
            </a:lvl1pPr>
          </a:lstStyle>
          <a:p>
            <a:r>
              <a:rPr lang="en-US"/>
              <a:t>April 17, 2020</a:t>
            </a:r>
            <a:endParaRPr lang="en-US" dirty="0"/>
          </a:p>
        </p:txBody>
      </p:sp>
      <p:sp>
        <p:nvSpPr>
          <p:cNvPr id="15" name="Text Placeholder 14"/>
          <p:cNvSpPr>
            <a:spLocks noGrp="1"/>
          </p:cNvSpPr>
          <p:nvPr>
            <p:ph type="body" sz="quarter" idx="14" hasCustomPrompt="1"/>
          </p:nvPr>
        </p:nvSpPr>
        <p:spPr>
          <a:xfrm>
            <a:off x="443182" y="5126730"/>
            <a:ext cx="5875975" cy="420862"/>
          </a:xfrm>
        </p:spPr>
        <p:txBody>
          <a:bodyPr>
            <a:normAutofit/>
          </a:bodyPr>
          <a:lstStyle>
            <a:lvl1pPr marL="0" indent="0">
              <a:buFontTx/>
              <a:buNone/>
              <a:defRPr sz="2200" baseline="0">
                <a:solidFill>
                  <a:schemeClr val="accent6"/>
                </a:solidFill>
              </a:defRPr>
            </a:lvl1pPr>
          </a:lstStyle>
          <a:p>
            <a:pPr lvl="0"/>
            <a:r>
              <a:rPr lang="en-US" dirty="0"/>
              <a:t>Author</a:t>
            </a:r>
          </a:p>
        </p:txBody>
      </p:sp>
      <p:pic>
        <p:nvPicPr>
          <p:cNvPr id="6" name="Picture 5"/>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JLab EIC Meeting</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55643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JLab EIC Meeting</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6204856" y="966055"/>
            <a:ext cx="5492873"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JLab EIC Meeting</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4062939"/>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966789"/>
            <a:ext cx="4644345" cy="2976562"/>
          </a:xfrm>
          <a:solidFill>
            <a:schemeClr val="accent2"/>
          </a:solidFill>
        </p:spPr>
        <p:txBody>
          <a:bodyPr/>
          <a:lstStyle/>
          <a:p>
            <a:r>
              <a:rPr lang="en-US"/>
              <a:t>Click icon to add picture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JLab EIC Meeting</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966055"/>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3371187"/>
            <a:ext cx="4644345" cy="2976562"/>
          </a:xfrm>
          <a:solidFill>
            <a:schemeClr val="accent2"/>
          </a:solidFill>
        </p:spPr>
        <p:txBody>
          <a:bodyPr/>
          <a:lstStyle/>
          <a:p>
            <a:r>
              <a:rPr lang="en-US"/>
              <a:t>Click icon to add picture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JLab EIC Meeting</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7666264"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7666264" y="3763624"/>
            <a:ext cx="4032023" cy="2584125"/>
          </a:xfrm>
          <a:solidFill>
            <a:schemeClr val="accent2"/>
          </a:solidFill>
        </p:spPr>
        <p:txBody>
          <a:bodyPr/>
          <a:lstStyle/>
          <a:p>
            <a:r>
              <a:rPr lang="en-US"/>
              <a:t>Click icon to add picture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657320"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JLab EIC Meeting</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11892" y="3763624"/>
            <a:ext cx="4032023" cy="2584125"/>
          </a:xfrm>
          <a:solidFill>
            <a:schemeClr val="accent2"/>
          </a:solidFill>
        </p:spPr>
        <p:txBody>
          <a:bodyPr/>
          <a:lstStyle/>
          <a:p>
            <a:r>
              <a:rPr lang="en-US"/>
              <a:t>Click icon to add picture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JLab EIC Meeting</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966055"/>
            <a:ext cx="3639123" cy="2332315"/>
          </a:xfrm>
          <a:solidFill>
            <a:schemeClr val="accent2"/>
          </a:solidFill>
        </p:spPr>
        <p:txBody>
          <a:bodyPr/>
          <a:lstStyle/>
          <a:p>
            <a:r>
              <a:rPr lang="en-US"/>
              <a:t>Click icon to add picture</a:t>
            </a:r>
          </a:p>
        </p:txBody>
      </p:sp>
      <p:sp>
        <p:nvSpPr>
          <p:cNvPr id="10" name="Content Placeholder 2"/>
          <p:cNvSpPr>
            <a:spLocks noGrp="1"/>
          </p:cNvSpPr>
          <p:nvPr>
            <p:ph idx="16"/>
          </p:nvPr>
        </p:nvSpPr>
        <p:spPr>
          <a:xfrm>
            <a:off x="411892"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6"/>
          <p:cNvSpPr>
            <a:spLocks noGrp="1"/>
          </p:cNvSpPr>
          <p:nvPr>
            <p:ph type="pic" sz="quarter" idx="17"/>
          </p:nvPr>
        </p:nvSpPr>
        <p:spPr>
          <a:xfrm>
            <a:off x="8058606" y="966055"/>
            <a:ext cx="3639123" cy="2332315"/>
          </a:xfrm>
          <a:solidFill>
            <a:schemeClr val="accent2"/>
          </a:solidFill>
        </p:spPr>
        <p:txBody>
          <a:bodyPr/>
          <a:lstStyle/>
          <a:p>
            <a:r>
              <a:rPr lang="en-US"/>
              <a:t>Click icon to add picture</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16"/>
          </p:nvPr>
        </p:nvSpPr>
        <p:spPr>
          <a:xfrm>
            <a:off x="411892"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JLab EIC Meeting</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3914031"/>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3914031"/>
            <a:ext cx="3639123" cy="2332315"/>
          </a:xfrm>
          <a:solidFill>
            <a:schemeClr val="accent2"/>
          </a:solidFill>
        </p:spPr>
        <p:txBody>
          <a:bodyPr/>
          <a:lstStyle/>
          <a:p>
            <a:r>
              <a:rPr lang="en-US"/>
              <a:t>Click icon to add picture</a:t>
            </a:r>
          </a:p>
        </p:txBody>
      </p:sp>
      <p:sp>
        <p:nvSpPr>
          <p:cNvPr id="12" name="Picture Placeholder 6"/>
          <p:cNvSpPr>
            <a:spLocks noGrp="1"/>
          </p:cNvSpPr>
          <p:nvPr>
            <p:ph type="pic" sz="quarter" idx="17"/>
          </p:nvPr>
        </p:nvSpPr>
        <p:spPr>
          <a:xfrm>
            <a:off x="8058606" y="3914031"/>
            <a:ext cx="3639123" cy="2332315"/>
          </a:xfrm>
          <a:solidFill>
            <a:schemeClr val="accent2"/>
          </a:solidFill>
        </p:spPr>
        <p:txBody>
          <a:bodyPr/>
          <a:lstStyle/>
          <a:p>
            <a:r>
              <a:rPr lang="en-US"/>
              <a:t>Click icon to add picture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ntent Layout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A12323E-8A6A-AD40-B4DD-1922168053CE}"/>
              </a:ext>
            </a:extLst>
          </p:cNvPr>
          <p:cNvPicPr>
            <a:picLocks noChangeAspect="1"/>
          </p:cNvPicPr>
          <p:nvPr userDrawn="1"/>
        </p:nvPicPr>
        <p:blipFill>
          <a:blip r:embed="rId2"/>
          <a:stretch>
            <a:fillRect/>
          </a:stretch>
        </p:blipFill>
        <p:spPr>
          <a:xfrm>
            <a:off x="7636923" y="4234543"/>
            <a:ext cx="4551789" cy="2620318"/>
          </a:xfrm>
          <a:prstGeom prst="rect">
            <a:avLst/>
          </a:prstGeom>
        </p:spPr>
      </p:pic>
      <p:pic>
        <p:nvPicPr>
          <p:cNvPr id="4" name="Picture 3">
            <a:extLst>
              <a:ext uri="{FF2B5EF4-FFF2-40B4-BE49-F238E27FC236}">
                <a16:creationId xmlns:a16="http://schemas.microsoft.com/office/drawing/2014/main" id="{62352FBE-E101-7C49-8E4F-EA7312F5691B}"/>
              </a:ext>
            </a:extLst>
          </p:cNvPr>
          <p:cNvPicPr>
            <a:picLocks noChangeAspect="1"/>
          </p:cNvPicPr>
          <p:nvPr userDrawn="1"/>
        </p:nvPicPr>
        <p:blipFill rotWithShape="1">
          <a:blip r:embed="rId3"/>
          <a:srcRect l="30035" b="18772"/>
          <a:stretch/>
        </p:blipFill>
        <p:spPr>
          <a:xfrm>
            <a:off x="-16475" y="4724401"/>
            <a:ext cx="2143041" cy="2133599"/>
          </a:xfrm>
          <a:prstGeom prst="rect">
            <a:avLst/>
          </a:prstGeom>
        </p:spPr>
      </p:pic>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484075" y="6543538"/>
            <a:ext cx="5223851" cy="311322"/>
          </a:xfrm>
        </p:spPr>
        <p:txBody>
          <a:bodyPr/>
          <a:lstStyle>
            <a:lvl1pPr algn="ctr">
              <a:defRPr baseline="0">
                <a:solidFill>
                  <a:schemeClr val="tx1"/>
                </a:solidFill>
                <a:latin typeface="Arial" charset="0"/>
              </a:defRPr>
            </a:lvl1pPr>
          </a:lstStyle>
          <a:p>
            <a:r>
              <a:rPr lang="en-US" dirty="0"/>
              <a:t>Diffractive Processes and Tagging Weekly Meeting</a:t>
            </a:r>
          </a:p>
        </p:txBody>
      </p:sp>
      <p:sp>
        <p:nvSpPr>
          <p:cNvPr id="6" name="Slide Number Placeholder 5"/>
          <p:cNvSpPr>
            <a:spLocks noGrp="1"/>
          </p:cNvSpPr>
          <p:nvPr>
            <p:ph type="sldNum" sz="quarter" idx="12"/>
          </p:nvPr>
        </p:nvSpPr>
        <p:spPr>
          <a:xfrm>
            <a:off x="11122143" y="6539765"/>
            <a:ext cx="714877" cy="303364"/>
          </a:xfrm>
        </p:spPr>
        <p:txBody>
          <a:bodyPr/>
          <a:lstStyle>
            <a:lvl1pPr algn="ctr">
              <a:defRPr sz="12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Date Placeholder 3"/>
          <p:cNvSpPr>
            <a:spLocks noGrp="1"/>
          </p:cNvSpPr>
          <p:nvPr>
            <p:ph type="dt" sz="half" idx="2"/>
          </p:nvPr>
        </p:nvSpPr>
        <p:spPr>
          <a:xfrm>
            <a:off x="404975" y="6539765"/>
            <a:ext cx="2743200" cy="315095"/>
          </a:xfrm>
          <a:prstGeom prst="rect">
            <a:avLst/>
          </a:prstGeom>
        </p:spPr>
        <p:txBody>
          <a:bodyPr vert="horz" lIns="91440" tIns="45720" rIns="91440" bIns="45720" rtlCol="0" anchor="ctr"/>
          <a:lstStyle>
            <a:lvl1pPr algn="l">
              <a:defRPr sz="1200">
                <a:solidFill>
                  <a:schemeClr val="tx1"/>
                </a:solidFill>
                <a:latin typeface="Arial" panose="020B0604020202020204" pitchFamily="34" charset="0"/>
                <a:cs typeface="Arial" panose="020B0604020202020204" pitchFamily="34" charset="0"/>
              </a:defRPr>
            </a:lvl1pPr>
          </a:lstStyle>
          <a:p>
            <a:r>
              <a:rPr lang="en-US" dirty="0"/>
              <a:t>7 May 2020</a:t>
            </a:r>
          </a:p>
        </p:txBody>
      </p:sp>
    </p:spTree>
    <p:extLst>
      <p:ext uri="{BB962C8B-B14F-4D97-AF65-F5344CB8AC3E}">
        <p14:creationId xmlns:p14="http://schemas.microsoft.com/office/powerpoint/2010/main" val="41639637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Questions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6986319" cy="617838"/>
          </a:xfrm>
        </p:spPr>
        <p:txBody>
          <a:bodyPr anchor="b">
            <a:noAutofit/>
          </a:bodyPr>
          <a:lstStyle>
            <a:lvl1pPr algn="l">
              <a:defRPr sz="3000" b="1" cap="none" baseline="0">
                <a:latin typeface="Arial" charset="0"/>
              </a:defRPr>
            </a:lvl1pPr>
          </a:lstStyle>
          <a:p>
            <a:r>
              <a:rPr lang="en-US" dirty="0"/>
              <a:t>Questions?</a:t>
            </a:r>
          </a:p>
        </p:txBody>
      </p:sp>
      <p:sp>
        <p:nvSpPr>
          <p:cNvPr id="32" name="Date Placeholder 31"/>
          <p:cNvSpPr>
            <a:spLocks noGrp="1"/>
          </p:cNvSpPr>
          <p:nvPr>
            <p:ph type="dt" sz="half" idx="12"/>
          </p:nvPr>
        </p:nvSpPr>
        <p:spPr>
          <a:xfrm>
            <a:off x="4760743" y="6341667"/>
            <a:ext cx="3208124" cy="365125"/>
          </a:xfrm>
        </p:spPr>
        <p:txBody>
          <a:bodyPr/>
          <a:lstStyle>
            <a:lvl1pPr algn="ctr">
              <a:defRPr baseline="0">
                <a:solidFill>
                  <a:schemeClr val="tx1"/>
                </a:solidFill>
                <a:latin typeface="Arial" charset="0"/>
              </a:defRPr>
            </a:lvl1pPr>
          </a:lstStyle>
          <a:p>
            <a:r>
              <a:rPr lang="en-US"/>
              <a:t>April 17, 2020</a:t>
            </a:r>
            <a:endParaRPr lang="en-US" dirty="0"/>
          </a:p>
        </p:txBody>
      </p:sp>
      <p:sp>
        <p:nvSpPr>
          <p:cNvPr id="15" name="Text Placeholder 14"/>
          <p:cNvSpPr>
            <a:spLocks noGrp="1"/>
          </p:cNvSpPr>
          <p:nvPr>
            <p:ph type="body" sz="quarter" idx="14" hasCustomPrompt="1"/>
          </p:nvPr>
        </p:nvSpPr>
        <p:spPr>
          <a:xfrm>
            <a:off x="7510538" y="145564"/>
            <a:ext cx="4360333" cy="661107"/>
          </a:xfrm>
        </p:spPr>
        <p:txBody>
          <a:bodyPr>
            <a:normAutofit/>
          </a:bodyPr>
          <a:lstStyle>
            <a:lvl1pPr marL="0" indent="0">
              <a:buFontTx/>
              <a:buNone/>
              <a:defRPr sz="1400" b="1" baseline="0">
                <a:solidFill>
                  <a:schemeClr val="accent6"/>
                </a:solidFill>
              </a:defRPr>
            </a:lvl1pPr>
          </a:lstStyle>
          <a:p>
            <a:pPr lvl="0"/>
            <a:r>
              <a:rPr lang="en-US" dirty="0"/>
              <a:t>Author</a:t>
            </a:r>
          </a:p>
          <a:p>
            <a:pPr lvl="0"/>
            <a:r>
              <a:rPr lang="en-US" dirty="0"/>
              <a:t>Title</a:t>
            </a:r>
          </a:p>
        </p:txBody>
      </p:sp>
      <p:pic>
        <p:nvPicPr>
          <p:cNvPr id="6" name="Picture 5"/>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
        <p:nvSpPr>
          <p:cNvPr id="12" name="Text Placeholder 14"/>
          <p:cNvSpPr>
            <a:spLocks noGrp="1"/>
          </p:cNvSpPr>
          <p:nvPr>
            <p:ph type="body" sz="quarter" idx="16" hasCustomPrompt="1"/>
          </p:nvPr>
        </p:nvSpPr>
        <p:spPr>
          <a:xfrm>
            <a:off x="7510539" y="847492"/>
            <a:ext cx="4360333" cy="275941"/>
          </a:xfrm>
        </p:spPr>
        <p:txBody>
          <a:bodyPr>
            <a:normAutofit/>
          </a:bodyPr>
          <a:lstStyle>
            <a:lvl1pPr marL="0" indent="0">
              <a:buFontTx/>
              <a:buNone/>
              <a:defRPr sz="1200" baseline="0">
                <a:solidFill>
                  <a:srgbClr val="C00000"/>
                </a:solidFill>
              </a:defRPr>
            </a:lvl1pPr>
          </a:lstStyle>
          <a:p>
            <a:pPr lvl="0"/>
            <a:r>
              <a:rPr lang="en-US" dirty="0"/>
              <a:t>Contact</a:t>
            </a:r>
          </a:p>
        </p:txBody>
      </p:sp>
      <p:sp>
        <p:nvSpPr>
          <p:cNvPr id="13" name="Text Placeholder 6"/>
          <p:cNvSpPr>
            <a:spLocks noGrp="1"/>
          </p:cNvSpPr>
          <p:nvPr>
            <p:ph type="body" sz="quarter" idx="17" hasCustomPrompt="1"/>
          </p:nvPr>
        </p:nvSpPr>
        <p:spPr>
          <a:xfrm>
            <a:off x="424849" y="1726357"/>
            <a:ext cx="5894308" cy="3834656"/>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a:t>Agenda Topics Covered:</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pPr>
              <a:defRPr/>
            </a:pPr>
            <a:fld id="{9D07D49E-6DC6-8C40-AD68-D69A60D180C2}" type="slidenum">
              <a:rPr lang="en-US" smtClean="0"/>
              <a:pPr>
                <a:defRPr/>
              </a:pPr>
              <a:t>‹#›</a:t>
            </a:fld>
            <a:endParaRPr lang="en-US" dirty="0"/>
          </a:p>
        </p:txBody>
      </p:sp>
    </p:spTree>
    <p:extLst>
      <p:ext uri="{BB962C8B-B14F-4D97-AF65-F5344CB8AC3E}">
        <p14:creationId xmlns:p14="http://schemas.microsoft.com/office/powerpoint/2010/main" val="40032593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8">
            <a:extLst>
              <a:ext uri="{FF2B5EF4-FFF2-40B4-BE49-F238E27FC236}">
                <a16:creationId xmlns:a16="http://schemas.microsoft.com/office/drawing/2014/main" id="{701255A3-A3F1-6B4C-AB09-0D9FE3FA300D}"/>
              </a:ext>
            </a:extLst>
          </p:cNvPr>
          <p:cNvSpPr>
            <a:spLocks noGrp="1"/>
          </p:cNvSpPr>
          <p:nvPr>
            <p:ph type="sldNum" sz="quarter" idx="12"/>
          </p:nvPr>
        </p:nvSpPr>
        <p:spPr>
          <a:xfrm>
            <a:off x="4673600" y="6645275"/>
            <a:ext cx="2844800" cy="190500"/>
          </a:xfrm>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2213503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55643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6204856" y="966055"/>
            <a:ext cx="5492873"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10"/>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3" name="Footer Placeholder 4"/>
          <p:cNvSpPr>
            <a:spLocks noGrp="1"/>
          </p:cNvSpPr>
          <p:nvPr>
            <p:ph type="ftr" sz="quarter" idx="11"/>
          </p:nvPr>
        </p:nvSpPr>
        <p:spPr>
          <a:xfrm>
            <a:off x="411893" y="6543538"/>
            <a:ext cx="5223851" cy="311322"/>
          </a:xfrm>
        </p:spPr>
        <p:txBody>
          <a:bodyPr/>
          <a:lstStyle>
            <a:lvl1pPr algn="l">
              <a:defRPr baseline="0">
                <a:solidFill>
                  <a:schemeClr val="tx1"/>
                </a:solidFill>
                <a:latin typeface="Arial" charset="0"/>
              </a:defRPr>
            </a:lvl1pPr>
          </a:lstStyle>
          <a:p>
            <a:r>
              <a:rPr lang="en-US"/>
              <a:t>JLab EIC Meeting</a:t>
            </a:r>
            <a:endParaRPr lang="en-US" dirty="0"/>
          </a:p>
        </p:txBody>
      </p:sp>
    </p:spTree>
    <p:extLst>
      <p:ext uri="{BB962C8B-B14F-4D97-AF65-F5344CB8AC3E}">
        <p14:creationId xmlns:p14="http://schemas.microsoft.com/office/powerpoint/2010/main" val="3652002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4062939"/>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966789"/>
            <a:ext cx="4644345" cy="2976562"/>
          </a:xfrm>
          <a:solidFill>
            <a:schemeClr val="accent2"/>
          </a:solidFill>
        </p:spPr>
        <p:txBody>
          <a:bodyPr/>
          <a:lstStyle/>
          <a:p>
            <a:r>
              <a:rPr lang="en-US"/>
              <a:t>Click icon to add picture</a:t>
            </a:r>
          </a:p>
        </p:txBody>
      </p:sp>
      <p:cxnSp>
        <p:nvCxnSpPr>
          <p:cNvPr id="11" name="Straight Connector 10"/>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3" name="Footer Placeholder 4"/>
          <p:cNvSpPr>
            <a:spLocks noGrp="1"/>
          </p:cNvSpPr>
          <p:nvPr>
            <p:ph type="ftr" sz="quarter" idx="11"/>
          </p:nvPr>
        </p:nvSpPr>
        <p:spPr>
          <a:xfrm>
            <a:off x="411893" y="6543538"/>
            <a:ext cx="5223851" cy="311322"/>
          </a:xfrm>
        </p:spPr>
        <p:txBody>
          <a:bodyPr/>
          <a:lstStyle>
            <a:lvl1pPr algn="l">
              <a:defRPr baseline="0">
                <a:solidFill>
                  <a:schemeClr val="tx1"/>
                </a:solidFill>
                <a:latin typeface="Arial" charset="0"/>
              </a:defRPr>
            </a:lvl1pPr>
          </a:lstStyle>
          <a:p>
            <a:r>
              <a:rPr lang="en-US"/>
              <a:t>JLab EIC Meeting</a:t>
            </a:r>
            <a:endParaRPr lang="en-US" dirty="0"/>
          </a:p>
        </p:txBody>
      </p:sp>
    </p:spTree>
    <p:extLst>
      <p:ext uri="{BB962C8B-B14F-4D97-AF65-F5344CB8AC3E}">
        <p14:creationId xmlns:p14="http://schemas.microsoft.com/office/powerpoint/2010/main" val="1453796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966055"/>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3371187"/>
            <a:ext cx="4644345" cy="2976562"/>
          </a:xfrm>
          <a:solidFill>
            <a:schemeClr val="accent2"/>
          </a:solidFill>
        </p:spPr>
        <p:txBody>
          <a:bodyPr/>
          <a:lstStyle/>
          <a:p>
            <a:r>
              <a:rPr lang="en-US"/>
              <a:t>Click icon to add picture</a:t>
            </a:r>
          </a:p>
        </p:txBody>
      </p:sp>
      <p:cxnSp>
        <p:nvCxnSpPr>
          <p:cNvPr id="11" name="Straight Connector 10"/>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3" name="Footer Placeholder 4"/>
          <p:cNvSpPr>
            <a:spLocks noGrp="1"/>
          </p:cNvSpPr>
          <p:nvPr>
            <p:ph type="ftr" sz="quarter" idx="11"/>
          </p:nvPr>
        </p:nvSpPr>
        <p:spPr>
          <a:xfrm>
            <a:off x="411893" y="6543538"/>
            <a:ext cx="5223851" cy="311322"/>
          </a:xfrm>
        </p:spPr>
        <p:txBody>
          <a:bodyPr/>
          <a:lstStyle>
            <a:lvl1pPr algn="l">
              <a:defRPr baseline="0">
                <a:solidFill>
                  <a:schemeClr val="tx1"/>
                </a:solidFill>
                <a:latin typeface="Arial" charset="0"/>
              </a:defRPr>
            </a:lvl1pPr>
          </a:lstStyle>
          <a:p>
            <a:r>
              <a:rPr lang="en-US"/>
              <a:t>JLab EIC Meeting</a:t>
            </a:r>
            <a:endParaRPr lang="en-US" dirty="0"/>
          </a:p>
        </p:txBody>
      </p:sp>
    </p:spTree>
    <p:extLst>
      <p:ext uri="{BB962C8B-B14F-4D97-AF65-F5344CB8AC3E}">
        <p14:creationId xmlns:p14="http://schemas.microsoft.com/office/powerpoint/2010/main" val="425481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7666264"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7666264" y="3763624"/>
            <a:ext cx="4032023" cy="2584125"/>
          </a:xfrm>
          <a:solidFill>
            <a:schemeClr val="accent2"/>
          </a:solidFill>
        </p:spPr>
        <p:txBody>
          <a:bodyPr/>
          <a:lstStyle/>
          <a:p>
            <a:r>
              <a:rPr lang="en-US"/>
              <a:t>Click icon to add picture</a:t>
            </a:r>
          </a:p>
        </p:txBody>
      </p:sp>
      <p:cxnSp>
        <p:nvCxnSpPr>
          <p:cNvPr id="10" name="Straight Connector 9"/>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3" name="Footer Placeholder 4"/>
          <p:cNvSpPr>
            <a:spLocks noGrp="1"/>
          </p:cNvSpPr>
          <p:nvPr>
            <p:ph type="ftr" sz="quarter" idx="11"/>
          </p:nvPr>
        </p:nvSpPr>
        <p:spPr>
          <a:xfrm>
            <a:off x="411893" y="6543538"/>
            <a:ext cx="5223851" cy="311322"/>
          </a:xfrm>
        </p:spPr>
        <p:txBody>
          <a:bodyPr/>
          <a:lstStyle>
            <a:lvl1pPr algn="l">
              <a:defRPr baseline="0">
                <a:solidFill>
                  <a:schemeClr val="tx1"/>
                </a:solidFill>
                <a:latin typeface="Arial" charset="0"/>
              </a:defRPr>
            </a:lvl1pPr>
          </a:lstStyle>
          <a:p>
            <a:r>
              <a:rPr lang="en-US"/>
              <a:t>JLab EIC Meeting</a:t>
            </a:r>
            <a:endParaRPr lang="en-US" dirty="0"/>
          </a:p>
        </p:txBody>
      </p:sp>
    </p:spTree>
    <p:extLst>
      <p:ext uri="{BB962C8B-B14F-4D97-AF65-F5344CB8AC3E}">
        <p14:creationId xmlns:p14="http://schemas.microsoft.com/office/powerpoint/2010/main" val="405736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657320"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11892" y="3763624"/>
            <a:ext cx="4032023" cy="2584125"/>
          </a:xfrm>
          <a:solidFill>
            <a:schemeClr val="accent2"/>
          </a:solidFill>
        </p:spPr>
        <p:txBody>
          <a:bodyPr/>
          <a:lstStyle/>
          <a:p>
            <a:r>
              <a:rPr lang="en-US"/>
              <a:t>Click icon to add picture</a:t>
            </a:r>
          </a:p>
        </p:txBody>
      </p:sp>
      <p:cxnSp>
        <p:nvCxnSpPr>
          <p:cNvPr id="10" name="Straight Connector 9"/>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3" name="Footer Placeholder 4"/>
          <p:cNvSpPr>
            <a:spLocks noGrp="1"/>
          </p:cNvSpPr>
          <p:nvPr>
            <p:ph type="ftr" sz="quarter" idx="11"/>
          </p:nvPr>
        </p:nvSpPr>
        <p:spPr>
          <a:xfrm>
            <a:off x="411893" y="6543538"/>
            <a:ext cx="5223851" cy="311322"/>
          </a:xfrm>
        </p:spPr>
        <p:txBody>
          <a:bodyPr/>
          <a:lstStyle>
            <a:lvl1pPr algn="l">
              <a:defRPr baseline="0">
                <a:solidFill>
                  <a:schemeClr val="tx1"/>
                </a:solidFill>
                <a:latin typeface="Arial" charset="0"/>
              </a:defRPr>
            </a:lvl1pPr>
          </a:lstStyle>
          <a:p>
            <a:r>
              <a:rPr lang="en-US"/>
              <a:t>JLab EIC Meeting</a:t>
            </a:r>
            <a:endParaRPr lang="en-US" dirty="0"/>
          </a:p>
        </p:txBody>
      </p:sp>
    </p:spTree>
    <p:extLst>
      <p:ext uri="{BB962C8B-B14F-4D97-AF65-F5344CB8AC3E}">
        <p14:creationId xmlns:p14="http://schemas.microsoft.com/office/powerpoint/2010/main" val="2851366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JLab EIC Meeting</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966055"/>
            <a:ext cx="3639123" cy="2332315"/>
          </a:xfrm>
          <a:solidFill>
            <a:schemeClr val="accent2"/>
          </a:solidFill>
        </p:spPr>
        <p:txBody>
          <a:bodyPr/>
          <a:lstStyle/>
          <a:p>
            <a:r>
              <a:rPr lang="en-US"/>
              <a:t>Click icon to add picture</a:t>
            </a:r>
          </a:p>
        </p:txBody>
      </p:sp>
      <p:sp>
        <p:nvSpPr>
          <p:cNvPr id="10" name="Content Placeholder 2"/>
          <p:cNvSpPr>
            <a:spLocks noGrp="1"/>
          </p:cNvSpPr>
          <p:nvPr>
            <p:ph idx="16"/>
          </p:nvPr>
        </p:nvSpPr>
        <p:spPr>
          <a:xfrm>
            <a:off x="411892"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6"/>
          <p:cNvSpPr>
            <a:spLocks noGrp="1"/>
          </p:cNvSpPr>
          <p:nvPr>
            <p:ph type="pic" sz="quarter" idx="17"/>
          </p:nvPr>
        </p:nvSpPr>
        <p:spPr>
          <a:xfrm>
            <a:off x="8058606" y="966055"/>
            <a:ext cx="3639123" cy="2332315"/>
          </a:xfrm>
          <a:solidFill>
            <a:schemeClr val="accent2"/>
          </a:solidFill>
        </p:spPr>
        <p:txBody>
          <a:bodyPr/>
          <a:lstStyle/>
          <a:p>
            <a:r>
              <a:rPr lang="en-US"/>
              <a:t>Click icon to add picture</a:t>
            </a:r>
          </a:p>
        </p:txBody>
      </p:sp>
      <p:cxnSp>
        <p:nvCxnSpPr>
          <p:cNvPr id="13" name="Straight Connector 12"/>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Tree>
    <p:extLst>
      <p:ext uri="{BB962C8B-B14F-4D97-AF65-F5344CB8AC3E}">
        <p14:creationId xmlns:p14="http://schemas.microsoft.com/office/powerpoint/2010/main" val="1859674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16"/>
          </p:nvPr>
        </p:nvSpPr>
        <p:spPr>
          <a:xfrm>
            <a:off x="411892"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JLab EIC Meeting</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3914031"/>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3914031"/>
            <a:ext cx="3639123" cy="2332315"/>
          </a:xfrm>
          <a:solidFill>
            <a:schemeClr val="accent2"/>
          </a:solidFill>
        </p:spPr>
        <p:txBody>
          <a:bodyPr/>
          <a:lstStyle/>
          <a:p>
            <a:r>
              <a:rPr lang="en-US"/>
              <a:t>Click icon to add picture</a:t>
            </a:r>
          </a:p>
        </p:txBody>
      </p:sp>
      <p:sp>
        <p:nvSpPr>
          <p:cNvPr id="12" name="Picture Placeholder 6"/>
          <p:cNvSpPr>
            <a:spLocks noGrp="1"/>
          </p:cNvSpPr>
          <p:nvPr>
            <p:ph type="pic" sz="quarter" idx="17"/>
          </p:nvPr>
        </p:nvSpPr>
        <p:spPr>
          <a:xfrm>
            <a:off x="8058606" y="3914031"/>
            <a:ext cx="3639123" cy="2332315"/>
          </a:xfrm>
          <a:solidFill>
            <a:schemeClr val="accent2"/>
          </a:solidFill>
        </p:spPr>
        <p:txBody>
          <a:bodyPr/>
          <a:lstStyle/>
          <a:p>
            <a:r>
              <a:rPr lang="en-US"/>
              <a:t>Click icon to add picture</a:t>
            </a:r>
          </a:p>
        </p:txBody>
      </p:sp>
      <p:cxnSp>
        <p:nvCxnSpPr>
          <p:cNvPr id="13" name="Straight Connector 12"/>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Tree>
    <p:extLst>
      <p:ext uri="{BB962C8B-B14F-4D97-AF65-F5344CB8AC3E}">
        <p14:creationId xmlns:p14="http://schemas.microsoft.com/office/powerpoint/2010/main" val="1596853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r>
              <a:rPr lang="en-US"/>
              <a:t>April 17, 2020</a:t>
            </a:r>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a:t>JLab EIC Meeting</a:t>
            </a:r>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84858162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61" r:id="rId11"/>
    <p:sldLayoutId id="2147483662" r:id="rId12"/>
    <p:sldLayoutId id="2147483667" r:id="rId13"/>
    <p:sldLayoutId id="2147483668" r:id="rId14"/>
    <p:sldLayoutId id="2147483669" r:id="rId15"/>
    <p:sldLayoutId id="2147483670" r:id="rId16"/>
    <p:sldLayoutId id="2147483671" r:id="rId17"/>
    <p:sldLayoutId id="2147483672" r:id="rId18"/>
    <p:sldLayoutId id="2147483673" r:id="rId19"/>
    <p:sldLayoutId id="2147483674" r:id="rId20"/>
    <p:sldLayoutId id="2147483686" r:id="rId21"/>
    <p:sldLayoutId id="2147483687" r:id="rId22"/>
  </p:sldLayoutIdLst>
  <p:hf hdr="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hyperlink" Target="https://jleic-docdb.jlab.org/DocDB/0004/000449/001/EIC_hadron_polarization_17apr20.pptx"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1.xml"/><Relationship Id="rId5" Type="http://schemas.openxmlformats.org/officeDocument/2006/relationships/image" Target="../media/image11.tiff"/><Relationship Id="rId4" Type="http://schemas.openxmlformats.org/officeDocument/2006/relationships/image" Target="../media/image10.tiff"/></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hyperlink" Target="https://doi.org/10.1103/PhysRevLett.84.3855"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D8D79F-CAAE-A44B-8210-D885D38FFAFD}"/>
              </a:ext>
            </a:extLst>
          </p:cNvPr>
          <p:cNvSpPr>
            <a:spLocks noGrp="1"/>
          </p:cNvSpPr>
          <p:nvPr>
            <p:ph type="ctrTitle"/>
          </p:nvPr>
        </p:nvSpPr>
        <p:spPr>
          <a:xfrm>
            <a:off x="323848" y="65310"/>
            <a:ext cx="11544304" cy="883947"/>
          </a:xfrm>
        </p:spPr>
        <p:txBody>
          <a:bodyPr/>
          <a:lstStyle/>
          <a:p>
            <a:pPr algn="ctr"/>
            <a:r>
              <a:rPr lang="en-US" sz="3600" dirty="0"/>
              <a:t>Magic Energies for Deuteron Polarization in the EIC</a:t>
            </a:r>
          </a:p>
        </p:txBody>
      </p:sp>
      <p:sp>
        <p:nvSpPr>
          <p:cNvPr id="8" name="Text Placeholder 7">
            <a:extLst>
              <a:ext uri="{FF2B5EF4-FFF2-40B4-BE49-F238E27FC236}">
                <a16:creationId xmlns:a16="http://schemas.microsoft.com/office/drawing/2014/main" id="{003E0E35-C8A9-C347-97E9-B7CA2331A513}"/>
              </a:ext>
            </a:extLst>
          </p:cNvPr>
          <p:cNvSpPr>
            <a:spLocks noGrp="1"/>
          </p:cNvSpPr>
          <p:nvPr>
            <p:ph type="body" sz="quarter" idx="14"/>
          </p:nvPr>
        </p:nvSpPr>
        <p:spPr>
          <a:xfrm>
            <a:off x="94306" y="1366250"/>
            <a:ext cx="5083622" cy="3257997"/>
          </a:xfrm>
        </p:spPr>
        <p:txBody>
          <a:bodyPr wrap="square">
            <a:noAutofit/>
          </a:bodyPr>
          <a:lstStyle/>
          <a:p>
            <a:r>
              <a:rPr lang="en-US" sz="2000" i="1" dirty="0">
                <a:solidFill>
                  <a:schemeClr val="tx1"/>
                </a:solidFill>
              </a:rPr>
              <a:t>By Douglas W. Higinbotham</a:t>
            </a:r>
          </a:p>
          <a:p>
            <a:r>
              <a:rPr lang="en-US" sz="2000" b="1" i="1" dirty="0">
                <a:solidFill>
                  <a:schemeClr val="tx1"/>
                </a:solidFill>
              </a:rPr>
              <a:t>for more details about polarization in the EIC see talks by  </a:t>
            </a:r>
            <a:r>
              <a:rPr lang="en-US" sz="2000" b="1" i="1" dirty="0" err="1">
                <a:solidFill>
                  <a:schemeClr val="tx1"/>
                </a:solidFill>
              </a:rPr>
              <a:t>Fanglei</a:t>
            </a:r>
            <a:r>
              <a:rPr lang="en-US" sz="2000" b="1" i="1" dirty="0">
                <a:solidFill>
                  <a:schemeClr val="tx1"/>
                </a:solidFill>
              </a:rPr>
              <a:t> Lin and </a:t>
            </a:r>
            <a:r>
              <a:rPr lang="en-US" sz="2000" b="1" i="1" dirty="0" err="1">
                <a:solidFill>
                  <a:schemeClr val="tx1"/>
                </a:solidFill>
              </a:rPr>
              <a:t>Vasiliy</a:t>
            </a:r>
            <a:r>
              <a:rPr lang="en-US" sz="2000" b="1" i="1" dirty="0">
                <a:solidFill>
                  <a:schemeClr val="tx1"/>
                </a:solidFill>
              </a:rPr>
              <a:t> Morozov</a:t>
            </a:r>
          </a:p>
          <a:p>
            <a:r>
              <a:rPr lang="en-US" sz="2000" b="1" i="1" dirty="0">
                <a:solidFill>
                  <a:schemeClr val="tx1"/>
                </a:solidFill>
                <a:hlinkClick r:id="rId2"/>
              </a:rPr>
              <a:t>https://jleic-docdb.jlab.org/DocDB/0004/000449/001/EIC_hadron_polarization_17apr20.pptx</a:t>
            </a:r>
            <a:endParaRPr lang="en-US" sz="2000" b="1" i="1" dirty="0">
              <a:solidFill>
                <a:schemeClr val="tx1"/>
              </a:solidFill>
            </a:endParaRPr>
          </a:p>
          <a:p>
            <a:endParaRPr lang="en-US" sz="2000" b="1" i="1" dirty="0">
              <a:solidFill>
                <a:schemeClr val="tx1"/>
              </a:solidFill>
            </a:endParaRPr>
          </a:p>
          <a:p>
            <a:endParaRPr lang="en-US" sz="2400" b="1" i="1" dirty="0">
              <a:solidFill>
                <a:schemeClr val="tx1"/>
              </a:solidFill>
            </a:endParaRPr>
          </a:p>
          <a:p>
            <a:endParaRPr lang="en-US" sz="2400" b="1" i="1" dirty="0">
              <a:solidFill>
                <a:schemeClr val="tx1"/>
              </a:solidFill>
            </a:endParaRPr>
          </a:p>
        </p:txBody>
      </p:sp>
      <p:pic>
        <p:nvPicPr>
          <p:cNvPr id="9" name="Picture Placeholder 8" descr="EscatteringImage-01.jpg">
            <a:extLst>
              <a:ext uri="{FF2B5EF4-FFF2-40B4-BE49-F238E27FC236}">
                <a16:creationId xmlns:a16="http://schemas.microsoft.com/office/drawing/2014/main" id="{389CCB91-7E0F-CB4C-8A88-2560C2E4AF2A}"/>
              </a:ext>
            </a:extLst>
          </p:cNvPr>
          <p:cNvPicPr>
            <a:picLocks noChangeAspect="1"/>
          </p:cNvPicPr>
          <p:nvPr/>
        </p:nvPicPr>
        <p:blipFill rotWithShape="1">
          <a:blip r:embed="rId3">
            <a:extLst>
              <a:ext uri="{28A0092B-C50C-407E-A947-70E740481C1C}">
                <a14:useLocalDpi xmlns:a14="http://schemas.microsoft.com/office/drawing/2010/main" val="0"/>
              </a:ext>
            </a:extLst>
          </a:blip>
          <a:srcRect l="3475" t="3129" r="1736" b="4266"/>
          <a:stretch/>
        </p:blipFill>
        <p:spPr>
          <a:xfrm>
            <a:off x="5177928" y="1273273"/>
            <a:ext cx="6996803" cy="4508810"/>
          </a:xfrm>
          <a:prstGeom prst="rect">
            <a:avLst/>
          </a:prstGeom>
        </p:spPr>
      </p:pic>
      <p:sp>
        <p:nvSpPr>
          <p:cNvPr id="3" name="Rectangle 2">
            <a:extLst>
              <a:ext uri="{FF2B5EF4-FFF2-40B4-BE49-F238E27FC236}">
                <a16:creationId xmlns:a16="http://schemas.microsoft.com/office/drawing/2014/main" id="{4FDFC074-EEE9-4346-9E3A-F39CB736B2F1}"/>
              </a:ext>
            </a:extLst>
          </p:cNvPr>
          <p:cNvSpPr/>
          <p:nvPr/>
        </p:nvSpPr>
        <p:spPr>
          <a:xfrm>
            <a:off x="2336405" y="6136903"/>
            <a:ext cx="7675946" cy="677108"/>
          </a:xfrm>
          <a:prstGeom prst="rect">
            <a:avLst/>
          </a:prstGeom>
        </p:spPr>
        <p:txBody>
          <a:bodyPr wrap="square">
            <a:spAutoFit/>
          </a:bodyPr>
          <a:lstStyle/>
          <a:p>
            <a:pPr algn="ctr"/>
            <a:r>
              <a:rPr lang="en-US" sz="2000" dirty="0"/>
              <a:t> </a:t>
            </a:r>
          </a:p>
          <a:p>
            <a:pPr algn="ctr"/>
            <a:r>
              <a:rPr lang="en-US" dirty="0"/>
              <a:t>Diffractive Process and Tagging Weekly Meeting 7 May 2020</a:t>
            </a:r>
          </a:p>
        </p:txBody>
      </p:sp>
    </p:spTree>
    <p:extLst>
      <p:ext uri="{BB962C8B-B14F-4D97-AF65-F5344CB8AC3E}">
        <p14:creationId xmlns:p14="http://schemas.microsoft.com/office/powerpoint/2010/main" val="816203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Box 99"/>
          <p:cNvSpPr txBox="1"/>
          <p:nvPr/>
        </p:nvSpPr>
        <p:spPr>
          <a:xfrm>
            <a:off x="2765003" y="3738859"/>
            <a:ext cx="3574880" cy="1377300"/>
          </a:xfrm>
          <a:prstGeom prst="rect">
            <a:avLst/>
          </a:prstGeom>
          <a:noFill/>
        </p:spPr>
        <p:txBody>
          <a:bodyPr wrap="square" rtlCol="0">
            <a:spAutoFit/>
          </a:bodyPr>
          <a:lstStyle/>
          <a:p>
            <a:r>
              <a:rPr lang="en-US" sz="1400" b="1" dirty="0"/>
              <a:t>Both design could provide</a:t>
            </a:r>
          </a:p>
          <a:p>
            <a:r>
              <a:rPr lang="en-US" sz="1400" b="1" dirty="0">
                <a:solidFill>
                  <a:srgbClr val="3D4ED9"/>
                </a:solidFill>
              </a:rPr>
              <a:t>Polarized electron-proton/light ion </a:t>
            </a:r>
          </a:p>
          <a:p>
            <a:r>
              <a:rPr lang="en-US" sz="1400" b="1" dirty="0">
                <a:solidFill>
                  <a:srgbClr val="3D4ED9"/>
                </a:solidFill>
              </a:rPr>
              <a:t>and electron-Nucleus collider</a:t>
            </a:r>
          </a:p>
          <a:p>
            <a:endParaRPr lang="en-US" sz="1350" b="1" dirty="0">
              <a:solidFill>
                <a:srgbClr val="E248F7"/>
              </a:solidFill>
            </a:endParaRPr>
          </a:p>
          <a:p>
            <a:r>
              <a:rPr lang="en-US" sz="1400" b="1" dirty="0"/>
              <a:t>Both designs proposed using DOE’s significant investments in infrastructure</a:t>
            </a:r>
          </a:p>
        </p:txBody>
      </p:sp>
      <p:sp>
        <p:nvSpPr>
          <p:cNvPr id="98" name="TextBox 97"/>
          <p:cNvSpPr txBox="1"/>
          <p:nvPr/>
        </p:nvSpPr>
        <p:spPr>
          <a:xfrm>
            <a:off x="2765003" y="2598280"/>
            <a:ext cx="3499537" cy="954107"/>
          </a:xfrm>
          <a:prstGeom prst="rect">
            <a:avLst/>
          </a:prstGeom>
          <a:noFill/>
        </p:spPr>
        <p:txBody>
          <a:bodyPr wrap="square" rtlCol="0">
            <a:spAutoFit/>
          </a:bodyPr>
          <a:lstStyle/>
          <a:p>
            <a:r>
              <a:rPr lang="en-US" sz="1400" b="1" dirty="0"/>
              <a:t>For e-A collisions at the EIC:</a:t>
            </a:r>
          </a:p>
          <a:p>
            <a:pPr marL="214313" indent="-214313">
              <a:buFont typeface="Wingdings" charset="2"/>
              <a:buChar char="ü"/>
            </a:pPr>
            <a:r>
              <a:rPr lang="en-US" sz="1400" b="1" dirty="0">
                <a:solidFill>
                  <a:srgbClr val="3D4ED9"/>
                </a:solidFill>
              </a:rPr>
              <a:t>Wide range in nuclei</a:t>
            </a:r>
          </a:p>
          <a:p>
            <a:pPr marL="214313" indent="-214313">
              <a:buFont typeface="Wingdings" charset="2"/>
              <a:buChar char="ü"/>
            </a:pPr>
            <a:r>
              <a:rPr lang="en-US" sz="1400" dirty="0">
                <a:solidFill>
                  <a:srgbClr val="3D4ED9"/>
                </a:solidFill>
              </a:rPr>
              <a:t>Luminosity per nucleon same as e-p</a:t>
            </a:r>
          </a:p>
          <a:p>
            <a:pPr marL="214313" indent="-214313">
              <a:buFont typeface="Wingdings" charset="2"/>
              <a:buChar char="ü"/>
            </a:pPr>
            <a:r>
              <a:rPr lang="en-US" sz="1400" dirty="0">
                <a:solidFill>
                  <a:srgbClr val="3D4ED9"/>
                </a:solidFill>
              </a:rPr>
              <a:t>Variable center of mass energy </a:t>
            </a:r>
          </a:p>
        </p:txBody>
      </p:sp>
      <p:sp>
        <p:nvSpPr>
          <p:cNvPr id="2" name="Title 1"/>
          <p:cNvSpPr>
            <a:spLocks noGrp="1"/>
          </p:cNvSpPr>
          <p:nvPr>
            <p:ph type="title"/>
          </p:nvPr>
        </p:nvSpPr>
        <p:spPr>
          <a:xfrm>
            <a:off x="0" y="54462"/>
            <a:ext cx="12192000" cy="742950"/>
          </a:xfrm>
        </p:spPr>
        <p:txBody>
          <a:bodyPr anchor="t">
            <a:normAutofit/>
          </a:bodyPr>
          <a:lstStyle/>
          <a:p>
            <a:pPr algn="ctr"/>
            <a:r>
              <a:rPr lang="en-US" dirty="0"/>
              <a:t>The </a:t>
            </a:r>
            <a:r>
              <a:rPr lang="en-US" i="1" dirty="0"/>
              <a:t>Classic</a:t>
            </a:r>
            <a:r>
              <a:rPr lang="en-US" dirty="0"/>
              <a:t> EIC Designs from Oct. 2019</a:t>
            </a:r>
            <a:endParaRPr lang="en-US" dirty="0">
              <a:solidFill>
                <a:srgbClr val="0000FF"/>
              </a:solidFill>
            </a:endParaRPr>
          </a:p>
        </p:txBody>
      </p:sp>
      <p:sp>
        <p:nvSpPr>
          <p:cNvPr id="97" name="TextBox 96"/>
          <p:cNvSpPr txBox="1"/>
          <p:nvPr/>
        </p:nvSpPr>
        <p:spPr>
          <a:xfrm>
            <a:off x="2765003" y="1042203"/>
            <a:ext cx="4177286" cy="1384995"/>
          </a:xfrm>
          <a:prstGeom prst="rect">
            <a:avLst/>
          </a:prstGeom>
          <a:noFill/>
        </p:spPr>
        <p:txBody>
          <a:bodyPr wrap="square" rtlCol="0">
            <a:spAutoFit/>
          </a:bodyPr>
          <a:lstStyle/>
          <a:p>
            <a:r>
              <a:rPr lang="en-US" sz="1400" b="1" dirty="0"/>
              <a:t>For e-N collisions at the EIC:</a:t>
            </a:r>
          </a:p>
          <a:p>
            <a:pPr marL="214313" indent="-214313">
              <a:buFont typeface="Wingdings" charset="2"/>
              <a:buChar char="ü"/>
            </a:pPr>
            <a:r>
              <a:rPr lang="en-US" sz="1400" dirty="0">
                <a:solidFill>
                  <a:srgbClr val="3D4ED9"/>
                </a:solidFill>
              </a:rPr>
              <a:t>Polarized beams: e, p, d/</a:t>
            </a:r>
            <a:r>
              <a:rPr lang="en-US" sz="1400" baseline="30000" dirty="0">
                <a:solidFill>
                  <a:srgbClr val="3D4ED9"/>
                </a:solidFill>
              </a:rPr>
              <a:t>3</a:t>
            </a:r>
            <a:r>
              <a:rPr lang="en-US" sz="1400" dirty="0">
                <a:solidFill>
                  <a:srgbClr val="3D4ED9"/>
                </a:solidFill>
              </a:rPr>
              <a:t>He</a:t>
            </a:r>
          </a:p>
          <a:p>
            <a:pPr marL="214313" indent="-214313">
              <a:buFont typeface="Wingdings" charset="2"/>
              <a:buChar char="ü"/>
            </a:pPr>
            <a:r>
              <a:rPr lang="en-US" sz="1400" dirty="0">
                <a:solidFill>
                  <a:srgbClr val="3D4ED9"/>
                </a:solidFill>
              </a:rPr>
              <a:t>e beam 5-10(20) </a:t>
            </a:r>
            <a:r>
              <a:rPr lang="en-US" sz="1400" dirty="0" err="1">
                <a:solidFill>
                  <a:srgbClr val="3D4ED9"/>
                </a:solidFill>
              </a:rPr>
              <a:t>GeV</a:t>
            </a:r>
            <a:endParaRPr lang="en-US" sz="1400" dirty="0">
              <a:solidFill>
                <a:srgbClr val="3D4ED9"/>
              </a:solidFill>
            </a:endParaRPr>
          </a:p>
          <a:p>
            <a:pPr marL="214313" indent="-214313">
              <a:buFont typeface="Wingdings" charset="2"/>
              <a:buChar char="ü"/>
            </a:pPr>
            <a:r>
              <a:rPr lang="en-US" sz="1400" dirty="0">
                <a:solidFill>
                  <a:srgbClr val="3D4ED9"/>
                </a:solidFill>
              </a:rPr>
              <a:t>Luminosity </a:t>
            </a:r>
            <a:r>
              <a:rPr lang="en-US" sz="1400" dirty="0" err="1">
                <a:solidFill>
                  <a:srgbClr val="3D4ED9"/>
                </a:solidFill>
              </a:rPr>
              <a:t>L</a:t>
            </a:r>
            <a:r>
              <a:rPr lang="en-US" sz="1400" baseline="-25000" dirty="0" err="1">
                <a:solidFill>
                  <a:srgbClr val="3D4ED9"/>
                </a:solidFill>
              </a:rPr>
              <a:t>ep</a:t>
            </a:r>
            <a:r>
              <a:rPr lang="en-US" sz="1400" dirty="0">
                <a:solidFill>
                  <a:srgbClr val="3D4ED9"/>
                </a:solidFill>
              </a:rPr>
              <a:t> ~ 10</a:t>
            </a:r>
            <a:r>
              <a:rPr lang="en-US" sz="1400" baseline="30000" dirty="0">
                <a:solidFill>
                  <a:srgbClr val="3D4ED9"/>
                </a:solidFill>
              </a:rPr>
              <a:t>33-34</a:t>
            </a:r>
            <a:r>
              <a:rPr lang="en-US" sz="1400" dirty="0">
                <a:solidFill>
                  <a:srgbClr val="3D4ED9"/>
                </a:solidFill>
              </a:rPr>
              <a:t> cm</a:t>
            </a:r>
            <a:r>
              <a:rPr lang="en-US" sz="1400" baseline="30000" dirty="0">
                <a:solidFill>
                  <a:srgbClr val="3D4ED9"/>
                </a:solidFill>
              </a:rPr>
              <a:t>-2</a:t>
            </a:r>
            <a:r>
              <a:rPr lang="en-US" sz="1400" dirty="0">
                <a:solidFill>
                  <a:srgbClr val="3D4ED9"/>
                </a:solidFill>
              </a:rPr>
              <a:t>sec</a:t>
            </a:r>
            <a:r>
              <a:rPr lang="en-US" sz="1400" baseline="30000" dirty="0">
                <a:solidFill>
                  <a:srgbClr val="3D4ED9"/>
                </a:solidFill>
              </a:rPr>
              <a:t>-1  </a:t>
            </a:r>
          </a:p>
          <a:p>
            <a:pPr marL="214313" indent="-214313">
              <a:buFont typeface="Wingdings" charset="2"/>
              <a:buChar char="ü"/>
            </a:pPr>
            <a:r>
              <a:rPr lang="en-US" sz="1400" dirty="0">
                <a:solidFill>
                  <a:srgbClr val="3D4ED9"/>
                </a:solidFill>
              </a:rPr>
              <a:t>100-1000 times HERA</a:t>
            </a:r>
          </a:p>
          <a:p>
            <a:pPr marL="214313" indent="-214313">
              <a:buFont typeface="Wingdings" charset="2"/>
              <a:buChar char="ü"/>
            </a:pPr>
            <a:r>
              <a:rPr lang="en-US" sz="1400" dirty="0">
                <a:solidFill>
                  <a:srgbClr val="3D4ED9"/>
                </a:solidFill>
              </a:rPr>
              <a:t>20-100 (140) GeV Variable Center of Mass Energy  </a:t>
            </a:r>
          </a:p>
        </p:txBody>
      </p:sp>
      <p:grpSp>
        <p:nvGrpSpPr>
          <p:cNvPr id="16" name="Group 15"/>
          <p:cNvGrpSpPr/>
          <p:nvPr/>
        </p:nvGrpSpPr>
        <p:grpSpPr>
          <a:xfrm>
            <a:off x="759346" y="1106293"/>
            <a:ext cx="1529307" cy="2450193"/>
            <a:chOff x="572802" y="1556839"/>
            <a:chExt cx="4122506" cy="6926222"/>
          </a:xfrm>
        </p:grpSpPr>
        <p:pic>
          <p:nvPicPr>
            <p:cNvPr id="17" name="Picture 16"/>
            <p:cNvPicPr>
              <a:picLocks noChangeAspect="1"/>
            </p:cNvPicPr>
            <p:nvPr/>
          </p:nvPicPr>
          <p:blipFill>
            <a:blip r:embed="rId3"/>
            <a:stretch>
              <a:fillRect/>
            </a:stretch>
          </p:blipFill>
          <p:spPr>
            <a:xfrm>
              <a:off x="572802" y="1556839"/>
              <a:ext cx="4122506" cy="5338985"/>
            </a:xfrm>
            <a:prstGeom prst="rect">
              <a:avLst/>
            </a:prstGeom>
          </p:spPr>
        </p:pic>
        <p:sp>
          <p:nvSpPr>
            <p:cNvPr id="18" name="TextBox 17"/>
            <p:cNvSpPr txBox="1"/>
            <p:nvPr/>
          </p:nvSpPr>
          <p:spPr>
            <a:xfrm>
              <a:off x="572802" y="7047521"/>
              <a:ext cx="4102412" cy="1435540"/>
            </a:xfrm>
            <a:prstGeom prst="rect">
              <a:avLst/>
            </a:prstGeom>
            <a:solidFill>
              <a:srgbClr val="FFFF00"/>
            </a:solidFill>
          </p:spPr>
          <p:txBody>
            <a:bodyPr wrap="square" rtlCol="0">
              <a:spAutoFit/>
            </a:bodyPr>
            <a:lstStyle/>
            <a:p>
              <a:r>
                <a:rPr lang="en-US" sz="900" dirty="0">
                  <a:solidFill>
                    <a:srgbClr val="0000FF"/>
                  </a:solidFill>
                </a:rPr>
                <a:t>1212.1701.v3</a:t>
              </a:r>
            </a:p>
            <a:p>
              <a:pPr marL="171450" indent="-171450">
                <a:buAutoNum type="alphaUcPeriod"/>
              </a:pPr>
              <a:r>
                <a:rPr lang="en-US" sz="900" dirty="0" err="1">
                  <a:solidFill>
                    <a:srgbClr val="0000FF"/>
                  </a:solidFill>
                </a:rPr>
                <a:t>Accardi</a:t>
              </a:r>
              <a:r>
                <a:rPr lang="en-US" sz="900" dirty="0">
                  <a:solidFill>
                    <a:srgbClr val="0000FF"/>
                  </a:solidFill>
                </a:rPr>
                <a:t> et al </a:t>
              </a:r>
            </a:p>
            <a:p>
              <a:r>
                <a:rPr lang="en-US" sz="900" dirty="0">
                  <a:solidFill>
                    <a:srgbClr val="0000FF"/>
                  </a:solidFill>
                </a:rPr>
                <a:t>Eur. </a:t>
              </a:r>
              <a:r>
                <a:rPr lang="en-US" sz="900" dirty="0" err="1">
                  <a:solidFill>
                    <a:srgbClr val="0000FF"/>
                  </a:solidFill>
                </a:rPr>
                <a:t>Phy</a:t>
              </a:r>
              <a:r>
                <a:rPr lang="en-US" sz="900" dirty="0">
                  <a:solidFill>
                    <a:srgbClr val="0000FF"/>
                  </a:solidFill>
                </a:rPr>
                <a:t>. J.  A, 52 9(2016)</a:t>
              </a:r>
            </a:p>
          </p:txBody>
        </p:sp>
      </p:grpSp>
      <p:sp>
        <p:nvSpPr>
          <p:cNvPr id="11" name="Rectangle 10"/>
          <p:cNvSpPr/>
          <p:nvPr/>
        </p:nvSpPr>
        <p:spPr>
          <a:xfrm>
            <a:off x="8924490" y="1843267"/>
            <a:ext cx="219510" cy="2844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3" name="Picture 2">
            <a:extLst>
              <a:ext uri="{FF2B5EF4-FFF2-40B4-BE49-F238E27FC236}">
                <a16:creationId xmlns:a16="http://schemas.microsoft.com/office/drawing/2014/main" id="{1E507F78-59FF-F54A-BB18-D4F98A4036AF}"/>
              </a:ext>
            </a:extLst>
          </p:cNvPr>
          <p:cNvPicPr>
            <a:picLocks noChangeAspect="1"/>
          </p:cNvPicPr>
          <p:nvPr/>
        </p:nvPicPr>
        <p:blipFill>
          <a:blip r:embed="rId4"/>
          <a:stretch>
            <a:fillRect/>
          </a:stretch>
        </p:blipFill>
        <p:spPr>
          <a:xfrm>
            <a:off x="6732423" y="3751066"/>
            <a:ext cx="4396242" cy="1978459"/>
          </a:xfrm>
          <a:prstGeom prst="rect">
            <a:avLst/>
          </a:prstGeom>
        </p:spPr>
      </p:pic>
      <p:sp>
        <p:nvSpPr>
          <p:cNvPr id="7" name="TextBox 6">
            <a:extLst>
              <a:ext uri="{FF2B5EF4-FFF2-40B4-BE49-F238E27FC236}">
                <a16:creationId xmlns:a16="http://schemas.microsoft.com/office/drawing/2014/main" id="{5FF5B143-366E-E14E-923C-9D0E4984830E}"/>
              </a:ext>
            </a:extLst>
          </p:cNvPr>
          <p:cNvSpPr txBox="1"/>
          <p:nvPr/>
        </p:nvSpPr>
        <p:spPr>
          <a:xfrm>
            <a:off x="8553424" y="5501243"/>
            <a:ext cx="1075936" cy="230832"/>
          </a:xfrm>
          <a:prstGeom prst="rect">
            <a:avLst/>
          </a:prstGeom>
          <a:noFill/>
        </p:spPr>
        <p:txBody>
          <a:bodyPr wrap="none" rtlCol="0">
            <a:spAutoFit/>
          </a:bodyPr>
          <a:lstStyle/>
          <a:p>
            <a:r>
              <a:rPr lang="en-US" sz="900" dirty="0"/>
              <a:t>JLEIC Collaboration</a:t>
            </a:r>
          </a:p>
        </p:txBody>
      </p:sp>
      <p:pic>
        <p:nvPicPr>
          <p:cNvPr id="13" name="Picture 12">
            <a:extLst>
              <a:ext uri="{FF2B5EF4-FFF2-40B4-BE49-F238E27FC236}">
                <a16:creationId xmlns:a16="http://schemas.microsoft.com/office/drawing/2014/main" id="{35C39CE4-391E-2F42-A0E3-512199010A58}"/>
              </a:ext>
            </a:extLst>
          </p:cNvPr>
          <p:cNvPicPr>
            <a:picLocks noChangeAspect="1"/>
          </p:cNvPicPr>
          <p:nvPr/>
        </p:nvPicPr>
        <p:blipFill>
          <a:blip r:embed="rId5"/>
          <a:stretch>
            <a:fillRect/>
          </a:stretch>
        </p:blipFill>
        <p:spPr>
          <a:xfrm>
            <a:off x="7025290" y="699461"/>
            <a:ext cx="4132205" cy="2974876"/>
          </a:xfrm>
          <a:prstGeom prst="rect">
            <a:avLst/>
          </a:prstGeom>
        </p:spPr>
      </p:pic>
      <p:sp>
        <p:nvSpPr>
          <p:cNvPr id="5" name="TextBox 4">
            <a:extLst>
              <a:ext uri="{FF2B5EF4-FFF2-40B4-BE49-F238E27FC236}">
                <a16:creationId xmlns:a16="http://schemas.microsoft.com/office/drawing/2014/main" id="{A526844E-818D-C945-B532-32037FB9E44C}"/>
              </a:ext>
            </a:extLst>
          </p:cNvPr>
          <p:cNvSpPr txBox="1"/>
          <p:nvPr/>
        </p:nvSpPr>
        <p:spPr>
          <a:xfrm>
            <a:off x="9112901" y="2806607"/>
            <a:ext cx="1420509" cy="230832"/>
          </a:xfrm>
          <a:prstGeom prst="rect">
            <a:avLst/>
          </a:prstGeom>
          <a:noFill/>
        </p:spPr>
        <p:txBody>
          <a:bodyPr wrap="square" rtlCol="0">
            <a:spAutoFit/>
          </a:bodyPr>
          <a:lstStyle/>
          <a:p>
            <a:r>
              <a:rPr lang="en-US" sz="900" dirty="0" err="1"/>
              <a:t>eRHIC</a:t>
            </a:r>
            <a:r>
              <a:rPr lang="en-US" sz="900" dirty="0"/>
              <a:t> Design Group</a:t>
            </a:r>
          </a:p>
        </p:txBody>
      </p:sp>
      <p:sp>
        <p:nvSpPr>
          <p:cNvPr id="6" name="Slide Number Placeholder 5">
            <a:extLst>
              <a:ext uri="{FF2B5EF4-FFF2-40B4-BE49-F238E27FC236}">
                <a16:creationId xmlns:a16="http://schemas.microsoft.com/office/drawing/2014/main" id="{35157897-2BC6-5640-8E50-25A9F48E3876}"/>
              </a:ext>
            </a:extLst>
          </p:cNvPr>
          <p:cNvSpPr>
            <a:spLocks noGrp="1"/>
          </p:cNvSpPr>
          <p:nvPr>
            <p:ph type="sldNum" sz="quarter" idx="12"/>
          </p:nvPr>
        </p:nvSpPr>
        <p:spPr/>
        <p:txBody>
          <a:bodyPr/>
          <a:lstStyle/>
          <a:p>
            <a:pPr>
              <a:defRPr/>
            </a:pPr>
            <a:fld id="{9D07D49E-6DC6-8C40-AD68-D69A60D180C2}" type="slidenum">
              <a:rPr lang="en-US" smtClean="0"/>
              <a:pPr>
                <a:defRPr/>
              </a:pPr>
              <a:t>2</a:t>
            </a:fld>
            <a:endParaRPr lang="en-US" dirty="0"/>
          </a:p>
        </p:txBody>
      </p:sp>
      <p:sp>
        <p:nvSpPr>
          <p:cNvPr id="4" name="TextBox 3">
            <a:extLst>
              <a:ext uri="{FF2B5EF4-FFF2-40B4-BE49-F238E27FC236}">
                <a16:creationId xmlns:a16="http://schemas.microsoft.com/office/drawing/2014/main" id="{6613594B-D544-734F-9E9E-D00E7AE2EC5E}"/>
              </a:ext>
            </a:extLst>
          </p:cNvPr>
          <p:cNvSpPr txBox="1"/>
          <p:nvPr/>
        </p:nvSpPr>
        <p:spPr>
          <a:xfrm>
            <a:off x="1520272" y="5880459"/>
            <a:ext cx="9144000" cy="646331"/>
          </a:xfrm>
          <a:prstGeom prst="rect">
            <a:avLst/>
          </a:prstGeom>
          <a:noFill/>
        </p:spPr>
        <p:txBody>
          <a:bodyPr wrap="square" rtlCol="0">
            <a:spAutoFit/>
          </a:bodyPr>
          <a:lstStyle/>
          <a:p>
            <a:r>
              <a:rPr lang="en-US" dirty="0"/>
              <a:t>One strength of the figure eight design was the ease with which one could store polarized hadrons including the spin-1 deuteron.</a:t>
            </a:r>
          </a:p>
        </p:txBody>
      </p:sp>
      <p:sp>
        <p:nvSpPr>
          <p:cNvPr id="19" name="Slide Number Placeholder 3">
            <a:extLst>
              <a:ext uri="{FF2B5EF4-FFF2-40B4-BE49-F238E27FC236}">
                <a16:creationId xmlns:a16="http://schemas.microsoft.com/office/drawing/2014/main" id="{DCFBC717-6184-4B49-9BBB-B2B54C4A393A}"/>
              </a:ext>
            </a:extLst>
          </p:cNvPr>
          <p:cNvSpPr txBox="1">
            <a:spLocks/>
          </p:cNvSpPr>
          <p:nvPr/>
        </p:nvSpPr>
        <p:spPr>
          <a:xfrm>
            <a:off x="5288310" y="6596061"/>
            <a:ext cx="2057400" cy="246219"/>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3C5830-40F3-F04E-B2E3-10E6672BA8FF}" type="slidenum">
              <a:rPr lang="en-US" smtClean="0"/>
              <a:pPr algn="ctr"/>
              <a:t>2</a:t>
            </a:fld>
            <a:endParaRPr lang="en-US" dirty="0"/>
          </a:p>
        </p:txBody>
      </p:sp>
      <p:sp>
        <p:nvSpPr>
          <p:cNvPr id="20" name="Slide Number Placeholder 3">
            <a:extLst>
              <a:ext uri="{FF2B5EF4-FFF2-40B4-BE49-F238E27FC236}">
                <a16:creationId xmlns:a16="http://schemas.microsoft.com/office/drawing/2014/main" id="{23ADDE3B-CA73-E244-A27B-222902E0AA16}"/>
              </a:ext>
            </a:extLst>
          </p:cNvPr>
          <p:cNvSpPr txBox="1">
            <a:spLocks/>
          </p:cNvSpPr>
          <p:nvPr/>
        </p:nvSpPr>
        <p:spPr>
          <a:xfrm>
            <a:off x="5067300" y="6571531"/>
            <a:ext cx="2057400" cy="246219"/>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3C5830-40F3-F04E-B2E3-10E6672BA8FF}" type="slidenum">
              <a:rPr lang="en-US" smtClean="0">
                <a:solidFill>
                  <a:schemeClr val="tx1"/>
                </a:solidFill>
              </a:rPr>
              <a:pPr algn="ctr"/>
              <a:t>2</a:t>
            </a:fld>
            <a:endParaRPr lang="en-US" dirty="0">
              <a:solidFill>
                <a:schemeClr val="tx1"/>
              </a:solidFill>
            </a:endParaRPr>
          </a:p>
        </p:txBody>
      </p:sp>
    </p:spTree>
    <p:extLst>
      <p:ext uri="{BB962C8B-B14F-4D97-AF65-F5344CB8AC3E}">
        <p14:creationId xmlns:p14="http://schemas.microsoft.com/office/powerpoint/2010/main" val="6404214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CA8FEF-902B-48CC-BCB6-A9822E406407}"/>
              </a:ext>
            </a:extLst>
          </p:cNvPr>
          <p:cNvPicPr>
            <a:picLocks noChangeAspect="1"/>
          </p:cNvPicPr>
          <p:nvPr/>
        </p:nvPicPr>
        <p:blipFill>
          <a:blip r:embed="rId3"/>
          <a:stretch>
            <a:fillRect/>
          </a:stretch>
        </p:blipFill>
        <p:spPr>
          <a:xfrm>
            <a:off x="1677225" y="1073323"/>
            <a:ext cx="4025787" cy="5246275"/>
          </a:xfrm>
          <a:prstGeom prst="rect">
            <a:avLst/>
          </a:prstGeom>
        </p:spPr>
      </p:pic>
      <p:sp>
        <p:nvSpPr>
          <p:cNvPr id="4" name="Slide Number Placeholder 3">
            <a:extLst>
              <a:ext uri="{FF2B5EF4-FFF2-40B4-BE49-F238E27FC236}">
                <a16:creationId xmlns:a16="http://schemas.microsoft.com/office/drawing/2014/main" id="{A78F38F1-648D-4B7D-B26E-D4DDB15ABCE1}"/>
              </a:ext>
            </a:extLst>
          </p:cNvPr>
          <p:cNvSpPr>
            <a:spLocks noGrp="1"/>
          </p:cNvSpPr>
          <p:nvPr>
            <p:ph type="sldNum" sz="quarter" idx="12"/>
          </p:nvPr>
        </p:nvSpPr>
        <p:spPr>
          <a:xfrm>
            <a:off x="5288310" y="6596061"/>
            <a:ext cx="2057400" cy="246219"/>
          </a:xfrm>
        </p:spPr>
        <p:txBody>
          <a:bodyPr/>
          <a:lstStyle/>
          <a:p>
            <a:pPr algn="ctr"/>
            <a:fld id="{893C5830-40F3-F04E-B2E3-10E6672BA8FF}" type="slidenum">
              <a:rPr lang="en-US" smtClean="0"/>
              <a:pPr algn="ctr"/>
              <a:t>3</a:t>
            </a:fld>
            <a:endParaRPr lang="en-US" dirty="0"/>
          </a:p>
        </p:txBody>
      </p:sp>
      <p:grpSp>
        <p:nvGrpSpPr>
          <p:cNvPr id="5" name="Group 4">
            <a:extLst>
              <a:ext uri="{FF2B5EF4-FFF2-40B4-BE49-F238E27FC236}">
                <a16:creationId xmlns:a16="http://schemas.microsoft.com/office/drawing/2014/main" id="{44DB25BF-E885-1547-87ED-440A3720E5CE}"/>
              </a:ext>
            </a:extLst>
          </p:cNvPr>
          <p:cNvGrpSpPr/>
          <p:nvPr/>
        </p:nvGrpSpPr>
        <p:grpSpPr>
          <a:xfrm>
            <a:off x="7035764" y="4452497"/>
            <a:ext cx="3793405" cy="1754326"/>
            <a:chOff x="5160155" y="1193501"/>
            <a:chExt cx="3793405" cy="1754326"/>
          </a:xfrm>
        </p:grpSpPr>
        <p:cxnSp>
          <p:nvCxnSpPr>
            <p:cNvPr id="23" name="Straight Connector 22">
              <a:extLst>
                <a:ext uri="{FF2B5EF4-FFF2-40B4-BE49-F238E27FC236}">
                  <a16:creationId xmlns:a16="http://schemas.microsoft.com/office/drawing/2014/main" id="{8E2E4ACC-29F9-4E42-83A0-5FF32B1F0E67}"/>
                </a:ext>
              </a:extLst>
            </p:cNvPr>
            <p:cNvCxnSpPr/>
            <p:nvPr/>
          </p:nvCxnSpPr>
          <p:spPr>
            <a:xfrm>
              <a:off x="5164751" y="1367467"/>
              <a:ext cx="528422" cy="0"/>
            </a:xfrm>
            <a:prstGeom prst="line">
              <a:avLst/>
            </a:prstGeom>
            <a:ln w="76200">
              <a:solidFill>
                <a:srgbClr val="A6A2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97D772F-B492-41D7-B760-01338D7283D0}"/>
                </a:ext>
              </a:extLst>
            </p:cNvPr>
            <p:cNvCxnSpPr/>
            <p:nvPr/>
          </p:nvCxnSpPr>
          <p:spPr>
            <a:xfrm>
              <a:off x="5164751" y="1367467"/>
              <a:ext cx="528422"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4073C75-28B2-475E-8AD1-0121DDB2093A}"/>
                </a:ext>
              </a:extLst>
            </p:cNvPr>
            <p:cNvCxnSpPr>
              <a:cxnSpLocks/>
            </p:cNvCxnSpPr>
            <p:nvPr/>
          </p:nvCxnSpPr>
          <p:spPr>
            <a:xfrm>
              <a:off x="5164751" y="1648526"/>
              <a:ext cx="528422"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4947241-0517-4859-A111-EB118CF1BFC2}"/>
                </a:ext>
              </a:extLst>
            </p:cNvPr>
            <p:cNvCxnSpPr>
              <a:cxnSpLocks/>
            </p:cNvCxnSpPr>
            <p:nvPr/>
          </p:nvCxnSpPr>
          <p:spPr>
            <a:xfrm>
              <a:off x="5164751" y="1648526"/>
              <a:ext cx="519232" cy="1"/>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B091C82-4153-49B5-8399-608B9BDA6DED}"/>
                </a:ext>
              </a:extLst>
            </p:cNvPr>
            <p:cNvCxnSpPr>
              <a:cxnSpLocks/>
            </p:cNvCxnSpPr>
            <p:nvPr/>
          </p:nvCxnSpPr>
          <p:spPr>
            <a:xfrm>
              <a:off x="5173941" y="1925759"/>
              <a:ext cx="528422" cy="0"/>
            </a:xfrm>
            <a:prstGeom prst="line">
              <a:avLst/>
            </a:prstGeom>
            <a:ln w="57150">
              <a:solidFill>
                <a:srgbClr val="A8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3B6BD81-8104-485B-8383-DE1A70A80712}"/>
                </a:ext>
              </a:extLst>
            </p:cNvPr>
            <p:cNvCxnSpPr/>
            <p:nvPr/>
          </p:nvCxnSpPr>
          <p:spPr>
            <a:xfrm>
              <a:off x="5173942" y="1928053"/>
              <a:ext cx="52842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F62290E-CE5D-411A-B3D6-96EBFDBE6DEE}"/>
                </a:ext>
              </a:extLst>
            </p:cNvPr>
            <p:cNvCxnSpPr>
              <a:cxnSpLocks/>
            </p:cNvCxnSpPr>
            <p:nvPr/>
          </p:nvCxnSpPr>
          <p:spPr>
            <a:xfrm>
              <a:off x="5177003" y="2202223"/>
              <a:ext cx="528422"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6A0902C-D074-467D-BF05-D8A0674AB893}"/>
                </a:ext>
              </a:extLst>
            </p:cNvPr>
            <p:cNvCxnSpPr>
              <a:cxnSpLocks/>
            </p:cNvCxnSpPr>
            <p:nvPr/>
          </p:nvCxnSpPr>
          <p:spPr>
            <a:xfrm>
              <a:off x="5181598" y="2198397"/>
              <a:ext cx="519233" cy="612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5CE9F24-90EF-4C99-97E0-8A668751073C}"/>
                </a:ext>
              </a:extLst>
            </p:cNvPr>
            <p:cNvCxnSpPr>
              <a:cxnSpLocks/>
            </p:cNvCxnSpPr>
            <p:nvPr/>
          </p:nvCxnSpPr>
          <p:spPr>
            <a:xfrm>
              <a:off x="5160155" y="2712197"/>
              <a:ext cx="528422" cy="0"/>
            </a:xfrm>
            <a:prstGeom prst="line">
              <a:avLst/>
            </a:prstGeom>
            <a:ln w="571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68B5E45-EA78-4525-B0E4-81A04F11D223}"/>
                </a:ext>
              </a:extLst>
            </p:cNvPr>
            <p:cNvCxnSpPr>
              <a:cxnSpLocks/>
            </p:cNvCxnSpPr>
            <p:nvPr/>
          </p:nvCxnSpPr>
          <p:spPr>
            <a:xfrm>
              <a:off x="5164750" y="2708372"/>
              <a:ext cx="523827" cy="3825"/>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2D83B05-D3A1-4892-ABAE-4E4D5F1CEB04}"/>
                </a:ext>
              </a:extLst>
            </p:cNvPr>
            <p:cNvSpPr txBox="1"/>
            <p:nvPr/>
          </p:nvSpPr>
          <p:spPr>
            <a:xfrm>
              <a:off x="5337410" y="1193501"/>
              <a:ext cx="3616150" cy="1754326"/>
            </a:xfrm>
            <a:prstGeom prst="rect">
              <a:avLst/>
            </a:prstGeom>
            <a:noFill/>
          </p:spPr>
          <p:txBody>
            <a:bodyPr wrap="square" rtlCol="0">
              <a:spAutoFit/>
            </a:bodyPr>
            <a:lstStyle/>
            <a:p>
              <a:r>
                <a:rPr lang="en-US" dirty="0"/>
                <a:t>          Hadron Storage Ring</a:t>
              </a:r>
            </a:p>
            <a:p>
              <a:r>
                <a:rPr lang="en-US" dirty="0"/>
                <a:t>          Electron Storage Ring</a:t>
              </a:r>
            </a:p>
            <a:p>
              <a:r>
                <a:rPr lang="en-US" dirty="0"/>
                <a:t>          Electron Injector Synchrotron</a:t>
              </a:r>
            </a:p>
            <a:p>
              <a:r>
                <a:rPr lang="en-US" dirty="0"/>
                <a:t>          Possible on-energy Hadron </a:t>
              </a:r>
            </a:p>
            <a:p>
              <a:r>
                <a:rPr lang="en-US" dirty="0"/>
                <a:t>          injector ring</a:t>
              </a:r>
            </a:p>
            <a:p>
              <a:r>
                <a:rPr lang="en-US" dirty="0"/>
                <a:t>          Hadron injector complex</a:t>
              </a:r>
            </a:p>
          </p:txBody>
        </p:sp>
      </p:grpSp>
      <p:sp>
        <p:nvSpPr>
          <p:cNvPr id="3" name="TextBox 2">
            <a:extLst>
              <a:ext uri="{FF2B5EF4-FFF2-40B4-BE49-F238E27FC236}">
                <a16:creationId xmlns:a16="http://schemas.microsoft.com/office/drawing/2014/main" id="{1122D4F7-6E09-4D6B-9747-9285B2748B1B}"/>
              </a:ext>
            </a:extLst>
          </p:cNvPr>
          <p:cNvSpPr txBox="1"/>
          <p:nvPr/>
        </p:nvSpPr>
        <p:spPr>
          <a:xfrm>
            <a:off x="1664294" y="36366"/>
            <a:ext cx="9003706" cy="646331"/>
          </a:xfrm>
          <a:prstGeom prst="rect">
            <a:avLst/>
          </a:prstGeom>
          <a:noFill/>
        </p:spPr>
        <p:txBody>
          <a:bodyPr wrap="square" rtlCol="0">
            <a:spAutoFit/>
          </a:bodyPr>
          <a:lstStyle/>
          <a:p>
            <a:pPr algn="ctr"/>
            <a:r>
              <a:rPr lang="en-US" sz="3600" b="1" dirty="0"/>
              <a:t>Upgrade from RHIC to the EIC</a:t>
            </a:r>
          </a:p>
        </p:txBody>
      </p:sp>
      <p:pic>
        <p:nvPicPr>
          <p:cNvPr id="8" name="Picture 7">
            <a:extLst>
              <a:ext uri="{FF2B5EF4-FFF2-40B4-BE49-F238E27FC236}">
                <a16:creationId xmlns:a16="http://schemas.microsoft.com/office/drawing/2014/main" id="{E9F15EA3-0109-42D9-99D2-33CFCF67DC0F}"/>
              </a:ext>
            </a:extLst>
          </p:cNvPr>
          <p:cNvPicPr>
            <a:picLocks noChangeAspect="1"/>
          </p:cNvPicPr>
          <p:nvPr/>
        </p:nvPicPr>
        <p:blipFill>
          <a:blip r:embed="rId4"/>
          <a:stretch>
            <a:fillRect/>
          </a:stretch>
        </p:blipFill>
        <p:spPr>
          <a:xfrm>
            <a:off x="1602823" y="994285"/>
            <a:ext cx="4025786" cy="5115022"/>
          </a:xfrm>
          <a:prstGeom prst="rect">
            <a:avLst/>
          </a:prstGeom>
        </p:spPr>
      </p:pic>
      <p:pic>
        <p:nvPicPr>
          <p:cNvPr id="9" name="Picture 8">
            <a:extLst>
              <a:ext uri="{FF2B5EF4-FFF2-40B4-BE49-F238E27FC236}">
                <a16:creationId xmlns:a16="http://schemas.microsoft.com/office/drawing/2014/main" id="{999DEA57-2DAF-466C-9436-C83281884380}"/>
              </a:ext>
            </a:extLst>
          </p:cNvPr>
          <p:cNvPicPr>
            <a:picLocks noChangeAspect="1"/>
          </p:cNvPicPr>
          <p:nvPr/>
        </p:nvPicPr>
        <p:blipFill>
          <a:blip r:embed="rId5"/>
          <a:stretch>
            <a:fillRect/>
          </a:stretch>
        </p:blipFill>
        <p:spPr>
          <a:xfrm>
            <a:off x="1698350" y="904807"/>
            <a:ext cx="4766358" cy="5522787"/>
          </a:xfrm>
          <a:prstGeom prst="rect">
            <a:avLst/>
          </a:prstGeom>
        </p:spPr>
      </p:pic>
      <p:pic>
        <p:nvPicPr>
          <p:cNvPr id="12" name="Picture 11">
            <a:extLst>
              <a:ext uri="{FF2B5EF4-FFF2-40B4-BE49-F238E27FC236}">
                <a16:creationId xmlns:a16="http://schemas.microsoft.com/office/drawing/2014/main" id="{04F9FF82-937E-495E-8DC9-7835AF4306F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673937" y="992490"/>
            <a:ext cx="4963821" cy="5327107"/>
          </a:xfrm>
          <a:prstGeom prst="rect">
            <a:avLst/>
          </a:prstGeom>
          <a:effectLst/>
        </p:spPr>
      </p:pic>
      <p:sp>
        <p:nvSpPr>
          <p:cNvPr id="2" name="TextBox 1">
            <a:extLst>
              <a:ext uri="{FF2B5EF4-FFF2-40B4-BE49-F238E27FC236}">
                <a16:creationId xmlns:a16="http://schemas.microsoft.com/office/drawing/2014/main" id="{525CA880-0BA7-47F5-8B7A-D02887800231}"/>
              </a:ext>
            </a:extLst>
          </p:cNvPr>
          <p:cNvSpPr txBox="1"/>
          <p:nvPr/>
        </p:nvSpPr>
        <p:spPr>
          <a:xfrm>
            <a:off x="7675695" y="3018128"/>
            <a:ext cx="2690796" cy="1200329"/>
          </a:xfrm>
          <a:prstGeom prst="rect">
            <a:avLst/>
          </a:prstGeom>
          <a:solidFill>
            <a:schemeClr val="bg1"/>
          </a:solidFill>
        </p:spPr>
        <p:txBody>
          <a:bodyPr wrap="square" rtlCol="0">
            <a:spAutoFit/>
          </a:bodyPr>
          <a:lstStyle/>
          <a:p>
            <a:r>
              <a:rPr lang="en-US" sz="2400" b="1" dirty="0"/>
              <a:t>Existing RHIC with </a:t>
            </a:r>
          </a:p>
          <a:p>
            <a:r>
              <a:rPr lang="en-US" sz="2400" b="1" dirty="0"/>
              <a:t>Blue and Yellow ring</a:t>
            </a:r>
          </a:p>
        </p:txBody>
      </p:sp>
      <p:sp>
        <p:nvSpPr>
          <p:cNvPr id="24" name="TextBox 23">
            <a:extLst>
              <a:ext uri="{FF2B5EF4-FFF2-40B4-BE49-F238E27FC236}">
                <a16:creationId xmlns:a16="http://schemas.microsoft.com/office/drawing/2014/main" id="{00AA4C50-08AB-4343-ACB2-20079C901917}"/>
              </a:ext>
            </a:extLst>
          </p:cNvPr>
          <p:cNvSpPr txBox="1"/>
          <p:nvPr/>
        </p:nvSpPr>
        <p:spPr>
          <a:xfrm>
            <a:off x="7539174" y="2456567"/>
            <a:ext cx="2803945" cy="1938992"/>
          </a:xfrm>
          <a:prstGeom prst="rect">
            <a:avLst/>
          </a:prstGeom>
          <a:solidFill>
            <a:schemeClr val="bg1"/>
          </a:solidFill>
        </p:spPr>
        <p:txBody>
          <a:bodyPr wrap="square" rtlCol="0">
            <a:spAutoFit/>
          </a:bodyPr>
          <a:lstStyle/>
          <a:p>
            <a:r>
              <a:rPr lang="en-US" sz="2400" b="1" dirty="0"/>
              <a:t>Add electron storage ring</a:t>
            </a:r>
          </a:p>
          <a:p>
            <a:r>
              <a:rPr lang="en-US" sz="2400" b="1" dirty="0"/>
              <a:t>Which holds the electrons which collide with hadrons</a:t>
            </a:r>
          </a:p>
        </p:txBody>
      </p:sp>
      <p:sp>
        <p:nvSpPr>
          <p:cNvPr id="6" name="TextBox 5">
            <a:extLst>
              <a:ext uri="{FF2B5EF4-FFF2-40B4-BE49-F238E27FC236}">
                <a16:creationId xmlns:a16="http://schemas.microsoft.com/office/drawing/2014/main" id="{61BDC832-E995-4588-8FEC-14F38FE7CB4A}"/>
              </a:ext>
            </a:extLst>
          </p:cNvPr>
          <p:cNvSpPr txBox="1"/>
          <p:nvPr/>
        </p:nvSpPr>
        <p:spPr>
          <a:xfrm>
            <a:off x="7282532" y="2533038"/>
            <a:ext cx="3067802" cy="1938992"/>
          </a:xfrm>
          <a:prstGeom prst="rect">
            <a:avLst/>
          </a:prstGeom>
          <a:solidFill>
            <a:schemeClr val="bg1"/>
          </a:solidFill>
        </p:spPr>
        <p:txBody>
          <a:bodyPr wrap="square" rtlCol="0">
            <a:spAutoFit/>
          </a:bodyPr>
          <a:lstStyle/>
          <a:p>
            <a:r>
              <a:rPr lang="en-US" sz="2400" b="1" dirty="0"/>
              <a:t>We add an electron </a:t>
            </a:r>
          </a:p>
          <a:p>
            <a:r>
              <a:rPr lang="en-US" sz="2400" b="1" dirty="0"/>
              <a:t>Injector complex which delivers full energy electrons to the storage ring</a:t>
            </a:r>
          </a:p>
        </p:txBody>
      </p:sp>
      <p:sp>
        <p:nvSpPr>
          <p:cNvPr id="28" name="TextBox 27">
            <a:extLst>
              <a:ext uri="{FF2B5EF4-FFF2-40B4-BE49-F238E27FC236}">
                <a16:creationId xmlns:a16="http://schemas.microsoft.com/office/drawing/2014/main" id="{B7C5BA29-321B-4432-BFAB-030B2DECFCDC}"/>
              </a:ext>
            </a:extLst>
          </p:cNvPr>
          <p:cNvSpPr txBox="1"/>
          <p:nvPr/>
        </p:nvSpPr>
        <p:spPr>
          <a:xfrm>
            <a:off x="7278529" y="2633896"/>
            <a:ext cx="2902734" cy="1754326"/>
          </a:xfrm>
          <a:prstGeom prst="rect">
            <a:avLst/>
          </a:prstGeom>
          <a:solidFill>
            <a:schemeClr val="bg1"/>
          </a:solidFill>
        </p:spPr>
        <p:txBody>
          <a:bodyPr wrap="square" rtlCol="0">
            <a:spAutoFit/>
          </a:bodyPr>
          <a:lstStyle/>
          <a:p>
            <a:r>
              <a:rPr lang="en-US" sz="2400" b="1" dirty="0"/>
              <a:t>The strong hadron cooling facility completes the facility</a:t>
            </a:r>
          </a:p>
          <a:p>
            <a:endParaRPr lang="en-US" dirty="0"/>
          </a:p>
          <a:p>
            <a:endParaRPr lang="en-US" dirty="0"/>
          </a:p>
        </p:txBody>
      </p:sp>
      <p:pic>
        <p:nvPicPr>
          <p:cNvPr id="10" name="Picture 9">
            <a:extLst>
              <a:ext uri="{FF2B5EF4-FFF2-40B4-BE49-F238E27FC236}">
                <a16:creationId xmlns:a16="http://schemas.microsoft.com/office/drawing/2014/main" id="{3E203F54-E04B-4291-8CE7-70EBC6A9F250}"/>
              </a:ext>
            </a:extLst>
          </p:cNvPr>
          <p:cNvPicPr>
            <a:picLocks noChangeAspect="1"/>
          </p:cNvPicPr>
          <p:nvPr/>
        </p:nvPicPr>
        <p:blipFill>
          <a:blip r:embed="rId7"/>
          <a:stretch>
            <a:fillRect/>
          </a:stretch>
        </p:blipFill>
        <p:spPr>
          <a:xfrm>
            <a:off x="7213018" y="1009588"/>
            <a:ext cx="2766301" cy="1516113"/>
          </a:xfrm>
          <a:prstGeom prst="rect">
            <a:avLst/>
          </a:prstGeom>
        </p:spPr>
      </p:pic>
    </p:spTree>
    <p:extLst>
      <p:ext uri="{BB962C8B-B14F-4D97-AF65-F5344CB8AC3E}">
        <p14:creationId xmlns:p14="http://schemas.microsoft.com/office/powerpoint/2010/main" val="2156569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6" grpId="0" animBg="1"/>
      <p:bldP spid="2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35B3F-6BF6-E243-ADBB-2809934CDF2F}"/>
              </a:ext>
            </a:extLst>
          </p:cNvPr>
          <p:cNvSpPr>
            <a:spLocks noGrp="1"/>
          </p:cNvSpPr>
          <p:nvPr>
            <p:ph type="title"/>
          </p:nvPr>
        </p:nvSpPr>
        <p:spPr>
          <a:xfrm>
            <a:off x="322121" y="126238"/>
            <a:ext cx="12313227" cy="487490"/>
          </a:xfrm>
        </p:spPr>
        <p:txBody>
          <a:bodyPr>
            <a:noAutofit/>
          </a:bodyPr>
          <a:lstStyle/>
          <a:p>
            <a:r>
              <a:rPr lang="en-US" sz="3200" dirty="0"/>
              <a:t>Electron Polarization @ NIKHEF with a Full and Partial Snake</a:t>
            </a:r>
          </a:p>
        </p:txBody>
      </p:sp>
      <p:sp>
        <p:nvSpPr>
          <p:cNvPr id="3" name="Content Placeholder 2">
            <a:extLst>
              <a:ext uri="{FF2B5EF4-FFF2-40B4-BE49-F238E27FC236}">
                <a16:creationId xmlns:a16="http://schemas.microsoft.com/office/drawing/2014/main" id="{AF6871AC-B37A-F342-8312-FDC705055EAD}"/>
              </a:ext>
            </a:extLst>
          </p:cNvPr>
          <p:cNvSpPr>
            <a:spLocks noGrp="1"/>
          </p:cNvSpPr>
          <p:nvPr>
            <p:ph idx="1"/>
          </p:nvPr>
        </p:nvSpPr>
        <p:spPr>
          <a:xfrm>
            <a:off x="0" y="935559"/>
            <a:ext cx="5512526" cy="5381694"/>
          </a:xfrm>
        </p:spPr>
        <p:txBody>
          <a:bodyPr>
            <a:noAutofit/>
          </a:bodyPr>
          <a:lstStyle/>
          <a:p>
            <a:pPr>
              <a:lnSpc>
                <a:spcPct val="100000"/>
              </a:lnSpc>
              <a:spcBef>
                <a:spcPts val="0"/>
              </a:spcBef>
            </a:pPr>
            <a:r>
              <a:rPr lang="en-US" sz="2000" dirty="0">
                <a:latin typeface="Arial" panose="020B0604020202020204" pitchFamily="34" charset="0"/>
              </a:rPr>
              <a:t>The NIKHEF storage ring with a full Siberian Snake could provide stored, longitudinally polarized electrons</a:t>
            </a:r>
            <a:endParaRPr lang="en-US" sz="2000" dirty="0"/>
          </a:p>
          <a:p>
            <a:pPr>
              <a:lnSpc>
                <a:spcPct val="100000"/>
              </a:lnSpc>
              <a:spcBef>
                <a:spcPts val="0"/>
              </a:spcBef>
            </a:pPr>
            <a:endParaRPr lang="en-US" sz="2000" dirty="0"/>
          </a:p>
          <a:p>
            <a:pPr>
              <a:lnSpc>
                <a:spcPct val="100000"/>
              </a:lnSpc>
              <a:spcBef>
                <a:spcPts val="0"/>
              </a:spcBef>
            </a:pPr>
            <a:r>
              <a:rPr lang="en-US" sz="2000" dirty="0"/>
              <a:t>When the NIKHEF Snake broke, we were able to continue doing physics by going to 440.65 MeV along with a partial snake.</a:t>
            </a:r>
          </a:p>
          <a:p>
            <a:pPr>
              <a:lnSpc>
                <a:spcPct val="100000"/>
              </a:lnSpc>
              <a:spcBef>
                <a:spcPts val="0"/>
              </a:spcBef>
            </a:pPr>
            <a:endParaRPr lang="en-US" sz="2000" dirty="0"/>
          </a:p>
          <a:p>
            <a:pPr>
              <a:lnSpc>
                <a:spcPct val="100000"/>
              </a:lnSpc>
              <a:spcBef>
                <a:spcPts val="0"/>
              </a:spcBef>
            </a:pPr>
            <a:r>
              <a:rPr lang="en-US" sz="2000" dirty="0">
                <a:hlinkClick r:id="rId2"/>
              </a:rPr>
              <a:t>https://doi.org/10.1103/PhysRevLett.84.3855</a:t>
            </a:r>
            <a:endParaRPr lang="en-US" sz="2000" dirty="0"/>
          </a:p>
          <a:p>
            <a:pPr>
              <a:lnSpc>
                <a:spcPct val="100000"/>
              </a:lnSpc>
              <a:spcBef>
                <a:spcPts val="0"/>
              </a:spcBef>
            </a:pPr>
            <a:endParaRPr lang="en-US" sz="2000" dirty="0"/>
          </a:p>
        </p:txBody>
      </p:sp>
      <p:sp>
        <p:nvSpPr>
          <p:cNvPr id="10" name="Slide Number Placeholder 9"/>
          <p:cNvSpPr>
            <a:spLocks noGrp="1"/>
          </p:cNvSpPr>
          <p:nvPr>
            <p:ph type="sldNum" sz="quarter" idx="12"/>
          </p:nvPr>
        </p:nvSpPr>
        <p:spPr/>
        <p:txBody>
          <a:bodyPr/>
          <a:lstStyle/>
          <a:p>
            <a:fld id="{07E1C93C-5050-FC42-8F10-D22D4F119D13}" type="slidenum">
              <a:rPr lang="en-US" smtClean="0"/>
              <a:pPr/>
              <a:t>4</a:t>
            </a:fld>
            <a:endParaRPr lang="en-US" dirty="0"/>
          </a:p>
        </p:txBody>
      </p:sp>
      <p:sp>
        <p:nvSpPr>
          <p:cNvPr id="7" name="Rectangle 6">
            <a:extLst>
              <a:ext uri="{FF2B5EF4-FFF2-40B4-BE49-F238E27FC236}">
                <a16:creationId xmlns:a16="http://schemas.microsoft.com/office/drawing/2014/main" id="{CF25DD96-8E1E-FE4F-8FE0-380EC366DF96}"/>
              </a:ext>
            </a:extLst>
          </p:cNvPr>
          <p:cNvSpPr/>
          <p:nvPr/>
        </p:nvSpPr>
        <p:spPr>
          <a:xfrm>
            <a:off x="7520609" y="3187246"/>
            <a:ext cx="4671391" cy="36626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9C3BC99-05CD-8440-9E8E-48E4315B56C7}"/>
              </a:ext>
            </a:extLst>
          </p:cNvPr>
          <p:cNvPicPr>
            <a:picLocks noChangeAspect="1"/>
          </p:cNvPicPr>
          <p:nvPr/>
        </p:nvPicPr>
        <p:blipFill>
          <a:blip r:embed="rId3"/>
          <a:stretch>
            <a:fillRect/>
          </a:stretch>
        </p:blipFill>
        <p:spPr>
          <a:xfrm>
            <a:off x="5199017" y="744139"/>
            <a:ext cx="7201991" cy="5778770"/>
          </a:xfrm>
          <a:prstGeom prst="rect">
            <a:avLst/>
          </a:prstGeom>
        </p:spPr>
      </p:pic>
      <p:sp>
        <p:nvSpPr>
          <p:cNvPr id="12" name="Slide Number Placeholder 3">
            <a:extLst>
              <a:ext uri="{FF2B5EF4-FFF2-40B4-BE49-F238E27FC236}">
                <a16:creationId xmlns:a16="http://schemas.microsoft.com/office/drawing/2014/main" id="{0BAE16C6-7F9C-4647-BACB-687D2810B20D}"/>
              </a:ext>
            </a:extLst>
          </p:cNvPr>
          <p:cNvSpPr txBox="1">
            <a:spLocks/>
          </p:cNvSpPr>
          <p:nvPr/>
        </p:nvSpPr>
        <p:spPr>
          <a:xfrm>
            <a:off x="5288310" y="6596061"/>
            <a:ext cx="2057400" cy="246219"/>
          </a:xfrm>
          <a:prstGeom prst="rect">
            <a:avLst/>
          </a:prstGeom>
        </p:spPr>
        <p:txBody>
          <a:bodyPr vert="horz" lIns="91440" tIns="45720" rIns="91440" bIns="45720" rtlCol="0" anchor="ctr"/>
          <a:lstStyle>
            <a:defPPr>
              <a:defRPr lang="en-US"/>
            </a:defPPr>
            <a:lvl1pPr marL="0" algn="ctr" defTabSz="914400" rtl="0" eaLnBrk="1" latinLnBrk="0" hangingPunct="1">
              <a:defRPr sz="12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3C5830-40F3-F04E-B2E3-10E6672BA8FF}" type="slidenum">
              <a:rPr lang="en-US" smtClean="0"/>
              <a:pPr/>
              <a:t>4</a:t>
            </a:fld>
            <a:endParaRPr lang="en-US" dirty="0"/>
          </a:p>
        </p:txBody>
      </p:sp>
    </p:spTree>
    <p:extLst>
      <p:ext uri="{BB962C8B-B14F-4D97-AF65-F5344CB8AC3E}">
        <p14:creationId xmlns:p14="http://schemas.microsoft.com/office/powerpoint/2010/main" val="34396442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35B3F-6BF6-E243-ADBB-2809934CDF2F}"/>
              </a:ext>
            </a:extLst>
          </p:cNvPr>
          <p:cNvSpPr>
            <a:spLocks noGrp="1"/>
          </p:cNvSpPr>
          <p:nvPr>
            <p:ph type="title"/>
          </p:nvPr>
        </p:nvSpPr>
        <p:spPr>
          <a:xfrm>
            <a:off x="411892" y="115847"/>
            <a:ext cx="11285837" cy="487490"/>
          </a:xfrm>
        </p:spPr>
        <p:txBody>
          <a:bodyPr>
            <a:noAutofit/>
          </a:bodyPr>
          <a:lstStyle/>
          <a:p>
            <a:r>
              <a:rPr lang="en-US" sz="3600" dirty="0"/>
              <a:t>Deuteron Polarization at the EIC</a:t>
            </a:r>
          </a:p>
        </p:txBody>
      </p:sp>
      <p:sp>
        <p:nvSpPr>
          <p:cNvPr id="10" name="Slide Number Placeholder 9"/>
          <p:cNvSpPr>
            <a:spLocks noGrp="1"/>
          </p:cNvSpPr>
          <p:nvPr>
            <p:ph type="sldNum" sz="quarter" idx="12"/>
          </p:nvPr>
        </p:nvSpPr>
        <p:spPr/>
        <p:txBody>
          <a:bodyPr/>
          <a:lstStyle/>
          <a:p>
            <a:fld id="{07E1C93C-5050-FC42-8F10-D22D4F119D13}" type="slidenum">
              <a:rPr lang="en-US" smtClean="0"/>
              <a:pPr/>
              <a:t>5</a:t>
            </a:fld>
            <a:endParaRPr lang="en-US" dirty="0"/>
          </a:p>
        </p:txBody>
      </p:sp>
      <p:sp>
        <p:nvSpPr>
          <p:cNvPr id="15" name="Rectangle 14">
            <a:extLst>
              <a:ext uri="{FF2B5EF4-FFF2-40B4-BE49-F238E27FC236}">
                <a16:creationId xmlns:a16="http://schemas.microsoft.com/office/drawing/2014/main" id="{70DEE67F-6BFE-CA4E-9577-7062347C1263}"/>
              </a:ext>
            </a:extLst>
          </p:cNvPr>
          <p:cNvSpPr/>
          <p:nvPr/>
        </p:nvSpPr>
        <p:spPr>
          <a:xfrm>
            <a:off x="7520609" y="3187246"/>
            <a:ext cx="4671391" cy="36626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F6871AC-B37A-F342-8312-FDC705055EAD}"/>
              </a:ext>
            </a:extLst>
          </p:cNvPr>
          <p:cNvSpPr>
            <a:spLocks noGrp="1"/>
          </p:cNvSpPr>
          <p:nvPr>
            <p:ph idx="1"/>
          </p:nvPr>
        </p:nvSpPr>
        <p:spPr>
          <a:xfrm>
            <a:off x="411892" y="768626"/>
            <a:ext cx="11425127" cy="5566986"/>
          </a:xfrm>
        </p:spPr>
        <p:txBody>
          <a:bodyPr>
            <a:noAutofit/>
          </a:bodyPr>
          <a:lstStyle/>
          <a:p>
            <a:pPr>
              <a:lnSpc>
                <a:spcPct val="100000"/>
              </a:lnSpc>
              <a:spcBef>
                <a:spcPts val="0"/>
              </a:spcBef>
              <a:spcAft>
                <a:spcPts val="600"/>
              </a:spcAft>
            </a:pPr>
            <a:r>
              <a:rPr lang="en-US" sz="2000" dirty="0"/>
              <a:t>Same idea can be used to allow longitudinal deuteron polarization at the interaction regions in the EIC by again going to the “magic” energies (with the snakes included in the baseline project)</a:t>
            </a:r>
          </a:p>
          <a:p>
            <a:pPr>
              <a:lnSpc>
                <a:spcPct val="100000"/>
              </a:lnSpc>
              <a:spcBef>
                <a:spcPts val="0"/>
              </a:spcBef>
              <a:spcAft>
                <a:spcPts val="600"/>
              </a:spcAft>
            </a:pPr>
            <a:endParaRPr lang="en-US" sz="2000" dirty="0"/>
          </a:p>
          <a:p>
            <a:pPr>
              <a:lnSpc>
                <a:spcPct val="100000"/>
              </a:lnSpc>
              <a:spcBef>
                <a:spcPts val="0"/>
              </a:spcBef>
              <a:spcAft>
                <a:spcPts val="600"/>
              </a:spcAft>
            </a:pPr>
            <a:r>
              <a:rPr lang="en-US" dirty="0"/>
              <a:t>Assuming an EIC deuteron energy range of 20.5 to 137.5 GeV/nucleon, there are a total of 17 energies where the deuteron polarization can in principle be made longitudinal at least at one interaction point: 26.2, 32.8, 39.4, 45.9, 52.5, 59.0, 65.6, 72.1, 78.7, 85.3, 91.8, 98.4, 104.9, 111.5, 118.1, 124.6, and 131.2 GeV/nucleon. </a:t>
            </a:r>
          </a:p>
          <a:p>
            <a:pPr>
              <a:lnSpc>
                <a:spcPct val="100000"/>
              </a:lnSpc>
              <a:spcBef>
                <a:spcPts val="0"/>
              </a:spcBef>
              <a:spcAft>
                <a:spcPts val="600"/>
              </a:spcAft>
            </a:pPr>
            <a:endParaRPr lang="en-US" dirty="0"/>
          </a:p>
          <a:p>
            <a:pPr>
              <a:lnSpc>
                <a:spcPct val="100000"/>
              </a:lnSpc>
              <a:spcBef>
                <a:spcPts val="0"/>
              </a:spcBef>
              <a:spcAft>
                <a:spcPts val="600"/>
              </a:spcAft>
            </a:pPr>
            <a:r>
              <a:rPr lang="en-US" dirty="0"/>
              <a:t>Of these energies, there are 5 where the deuteron polarization can be made longitudinal at both interaction points: 39.4, 59.0, 78.7, 98.4, and 118.1 GeV/nucleon. </a:t>
            </a:r>
          </a:p>
          <a:p>
            <a:pPr>
              <a:lnSpc>
                <a:spcPct val="100000"/>
              </a:lnSpc>
              <a:spcBef>
                <a:spcPts val="0"/>
              </a:spcBef>
              <a:spcAft>
                <a:spcPts val="600"/>
              </a:spcAft>
            </a:pPr>
            <a:endParaRPr lang="en-US" sz="2000" dirty="0"/>
          </a:p>
          <a:p>
            <a:pPr>
              <a:lnSpc>
                <a:spcPct val="100000"/>
              </a:lnSpc>
              <a:spcBef>
                <a:spcPts val="0"/>
              </a:spcBef>
              <a:spcAft>
                <a:spcPts val="600"/>
              </a:spcAft>
            </a:pPr>
            <a:r>
              <a:rPr lang="en-US" sz="2000" dirty="0"/>
              <a:t>Two of those are very close to the yellow report energies of 41 and 110 GeV/nucleon.</a:t>
            </a:r>
          </a:p>
          <a:p>
            <a:pPr marL="0" indent="0">
              <a:lnSpc>
                <a:spcPct val="100000"/>
              </a:lnSpc>
              <a:spcBef>
                <a:spcPts val="0"/>
              </a:spcBef>
              <a:spcAft>
                <a:spcPts val="600"/>
              </a:spcAft>
              <a:buNone/>
            </a:pPr>
            <a:endParaRPr lang="en-US" sz="2000" dirty="0"/>
          </a:p>
          <a:p>
            <a:pPr>
              <a:lnSpc>
                <a:spcPct val="100000"/>
              </a:lnSpc>
              <a:spcBef>
                <a:spcPts val="0"/>
              </a:spcBef>
              <a:spcAft>
                <a:spcPts val="600"/>
              </a:spcAft>
            </a:pPr>
            <a:r>
              <a:rPr lang="en-US" sz="2000" dirty="0"/>
              <a:t>Assuming 39.4 GeV/nucleon is possible and not risky to the project, changing the lower energy from 41 to 39.4 GeV/nucleon seems like an item to consider for an official change request and is certainly a finding of yellow report exercise.</a:t>
            </a:r>
          </a:p>
        </p:txBody>
      </p:sp>
      <p:sp>
        <p:nvSpPr>
          <p:cNvPr id="8" name="Slide Number Placeholder 3">
            <a:extLst>
              <a:ext uri="{FF2B5EF4-FFF2-40B4-BE49-F238E27FC236}">
                <a16:creationId xmlns:a16="http://schemas.microsoft.com/office/drawing/2014/main" id="{515BDCC5-3DF0-614E-9A1E-0F71C50B45AB}"/>
              </a:ext>
            </a:extLst>
          </p:cNvPr>
          <p:cNvSpPr txBox="1">
            <a:spLocks/>
          </p:cNvSpPr>
          <p:nvPr/>
        </p:nvSpPr>
        <p:spPr>
          <a:xfrm>
            <a:off x="5288310" y="6596061"/>
            <a:ext cx="2057400" cy="246219"/>
          </a:xfrm>
          <a:prstGeom prst="rect">
            <a:avLst/>
          </a:prstGeom>
        </p:spPr>
        <p:txBody>
          <a:bodyPr vert="horz" lIns="91440" tIns="45720" rIns="91440" bIns="45720" rtlCol="0" anchor="ctr"/>
          <a:lstStyle>
            <a:defPPr>
              <a:defRPr lang="en-US"/>
            </a:defPPr>
            <a:lvl1pPr marL="0" algn="ctr" defTabSz="914400" rtl="0" eaLnBrk="1" latinLnBrk="0" hangingPunct="1">
              <a:defRPr sz="12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3C5830-40F3-F04E-B2E3-10E6672BA8FF}" type="slidenum">
              <a:rPr lang="en-US" smtClean="0"/>
              <a:pPr/>
              <a:t>5</a:t>
            </a:fld>
            <a:endParaRPr lang="en-US" dirty="0"/>
          </a:p>
        </p:txBody>
      </p:sp>
    </p:spTree>
    <p:extLst>
      <p:ext uri="{BB962C8B-B14F-4D97-AF65-F5344CB8AC3E}">
        <p14:creationId xmlns:p14="http://schemas.microsoft.com/office/powerpoint/2010/main" val="3402532599"/>
      </p:ext>
    </p:extLst>
  </p:cSld>
  <p:clrMapOvr>
    <a:masterClrMapping/>
  </p:clrMapOvr>
</p:sld>
</file>

<file path=ppt/theme/theme1.xml><?xml version="1.0" encoding="utf-8"?>
<a:theme xmlns:a="http://schemas.openxmlformats.org/drawingml/2006/main" name="Theme1">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2B5FDA33-0725-481D-A9BF-32E6FB1CA958}" vid="{825910BA-ECA8-437E-BE28-9A14A03687B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JLab Widescreen Template</Template>
  <TotalTime>24427</TotalTime>
  <Words>573</Words>
  <Application>Microsoft Macintosh PowerPoint</Application>
  <PresentationFormat>Widescreen</PresentationFormat>
  <Paragraphs>70</Paragraphs>
  <Slides>5</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vt:i4>
      </vt:variant>
    </vt:vector>
  </HeadingPairs>
  <TitlesOfParts>
    <vt:vector size="11" baseType="lpstr">
      <vt:lpstr>PingFangSC-Regular</vt:lpstr>
      <vt:lpstr>.PingFangSC-Regular</vt:lpstr>
      <vt:lpstr>Arial</vt:lpstr>
      <vt:lpstr>Calibri</vt:lpstr>
      <vt:lpstr>Wingdings</vt:lpstr>
      <vt:lpstr>Theme1</vt:lpstr>
      <vt:lpstr>Magic Energies for Deuteron Polarization in the EIC</vt:lpstr>
      <vt:lpstr>The Classic EIC Designs from Oct. 2019</vt:lpstr>
      <vt:lpstr>PowerPoint Presentation</vt:lpstr>
      <vt:lpstr>Electron Polarization @ NIKHEF with a Full and Partial Snake</vt:lpstr>
      <vt:lpstr>Deuteron Polarization at the EIC</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Talk</dc:title>
  <dc:creator>Erin Clifton</dc:creator>
  <cp:lastModifiedBy>Douglas Higinbotham</cp:lastModifiedBy>
  <cp:revision>417</cp:revision>
  <dcterms:created xsi:type="dcterms:W3CDTF">2018-09-06T13:32:58Z</dcterms:created>
  <dcterms:modified xsi:type="dcterms:W3CDTF">2020-05-08T10:59:22Z</dcterms:modified>
</cp:coreProperties>
</file>